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1" r:id="rId2"/>
  </p:sldMasterIdLst>
  <p:notesMasterIdLst>
    <p:notesMasterId r:id="rId17"/>
  </p:notesMasterIdLst>
  <p:handoutMasterIdLst>
    <p:handoutMasterId r:id="rId18"/>
  </p:handoutMasterIdLst>
  <p:sldIdLst>
    <p:sldId id="371" r:id="rId3"/>
    <p:sldId id="356" r:id="rId4"/>
    <p:sldId id="366" r:id="rId5"/>
    <p:sldId id="314" r:id="rId6"/>
    <p:sldId id="376" r:id="rId7"/>
    <p:sldId id="351" r:id="rId8"/>
    <p:sldId id="315" r:id="rId9"/>
    <p:sldId id="378" r:id="rId10"/>
    <p:sldId id="375" r:id="rId11"/>
    <p:sldId id="367" r:id="rId12"/>
    <p:sldId id="353" r:id="rId13"/>
    <p:sldId id="377" r:id="rId14"/>
    <p:sldId id="379" r:id="rId15"/>
    <p:sldId id="2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6B1"/>
    <a:srgbClr val="024B9C"/>
    <a:srgbClr val="004494"/>
    <a:srgbClr val="00823B"/>
    <a:srgbClr val="66D55D"/>
    <a:srgbClr val="024EA2"/>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4683" autoAdjust="0"/>
  </p:normalViewPr>
  <p:slideViewPr>
    <p:cSldViewPr snapToGrid="0">
      <p:cViewPr varScale="1">
        <p:scale>
          <a:sx n="75" d="100"/>
          <a:sy n="75" d="100"/>
        </p:scale>
        <p:origin x="324" y="56"/>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01/03/2023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166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7" indent="-171427">
              <a:buFontTx/>
              <a:buChar char="-"/>
            </a:pPr>
            <a:r>
              <a:rPr lang="en-GB" dirty="0"/>
              <a:t>information to be reported is understandable, relevant, representative, verifiable, comparable, and is represented in a faithful manner.</a:t>
            </a:r>
          </a:p>
          <a:p>
            <a:r>
              <a:rPr lang="en-GB" dirty="0"/>
              <a:t>-   specify the information that undertakings are to disclose about environmental factors, including information about:</a:t>
            </a:r>
          </a:p>
          <a:p>
            <a:pPr lvl="1"/>
            <a:r>
              <a:rPr lang="en-GB" dirty="0"/>
              <a:t>(i)	climate change mitigation;</a:t>
            </a:r>
          </a:p>
          <a:p>
            <a:pPr lvl="1"/>
            <a:r>
              <a:rPr lang="en-GB" dirty="0"/>
              <a:t>(ii)	climate change adaptation; </a:t>
            </a:r>
          </a:p>
          <a:p>
            <a:pPr lvl="1"/>
            <a:r>
              <a:rPr lang="en-GB" dirty="0"/>
              <a:t>(iii)	water and marine resources; </a:t>
            </a:r>
          </a:p>
          <a:p>
            <a:pPr lvl="1"/>
            <a:r>
              <a:rPr lang="en-GB" dirty="0"/>
              <a:t>(iv)	resource use and circular economy;</a:t>
            </a:r>
          </a:p>
          <a:p>
            <a:pPr lvl="1"/>
            <a:r>
              <a:rPr lang="en-GB" dirty="0"/>
              <a:t>(v)	pollution; </a:t>
            </a:r>
          </a:p>
          <a:p>
            <a:pPr lvl="1"/>
            <a:r>
              <a:rPr lang="en-GB" dirty="0"/>
              <a:t>(vi)	biodiversity and ecosystems;</a:t>
            </a:r>
          </a:p>
          <a:p>
            <a:r>
              <a:rPr lang="en-GB" dirty="0"/>
              <a:t>specify the information that undertakings are to disclose about social factors, including information about:</a:t>
            </a:r>
          </a:p>
          <a:p>
            <a:pPr lvl="1"/>
            <a:r>
              <a:rPr lang="en-GB" dirty="0"/>
              <a:t>(i)	equal opportunities for all, including gender equality, training and skills development, and employment and inclusion of people with disabilities;</a:t>
            </a:r>
          </a:p>
          <a:p>
            <a:pPr lvl="1"/>
            <a:r>
              <a:rPr lang="en-GB" dirty="0"/>
              <a:t>(ii)	working conditions, including secure and adaptable employment, wages, social dialogue, collective bargaining and the involvement of workers, work-life balance, and a healthy, safe and well-adapted work environment;</a:t>
            </a:r>
          </a:p>
          <a:p>
            <a:pPr lvl="1"/>
            <a:r>
              <a:rPr lang="en-GB" dirty="0"/>
              <a:t>(iii)	respect for the human rights, fundamental freedoms, democratic principles and standards established in the International Bill of Human Rights and other core UN human rights conventions, the International Labour Organization’s Declaration on Fundamental Principles and Rights at Work and the ILO fundamental conventions and the Charter of Fundamental Rights of the European Union.</a:t>
            </a:r>
          </a:p>
          <a:p>
            <a:r>
              <a:rPr lang="en-GB" dirty="0"/>
              <a:t>specify the information that undertakings are to disclose about governance factors, including information about: </a:t>
            </a:r>
          </a:p>
          <a:p>
            <a:pPr lvl="1"/>
            <a:r>
              <a:rPr lang="en-GB" dirty="0"/>
              <a:t>(i)	the role of the undertaking’s administrative, management and supervisory bodies, including with regard to sustainability matters, and their composition;</a:t>
            </a:r>
          </a:p>
          <a:p>
            <a:pPr lvl="1"/>
            <a:r>
              <a:rPr lang="en-GB" dirty="0"/>
              <a:t>(ii)	business ethics and corporate culture, including anti-corruption and anti-bribery;</a:t>
            </a:r>
          </a:p>
          <a:p>
            <a:pPr lvl="1"/>
            <a:r>
              <a:rPr lang="en-GB" dirty="0"/>
              <a:t>(iii)	political engagements of the undertaking, including its lobbying activities;</a:t>
            </a:r>
          </a:p>
          <a:p>
            <a:pPr lvl="1"/>
            <a:r>
              <a:rPr lang="en-GB" dirty="0"/>
              <a:t>(iv)	the management and quality of relationships with business partners, including payment practices;</a:t>
            </a:r>
          </a:p>
          <a:p>
            <a:pPr marL="742848" lvl="1" indent="-285711">
              <a:buAutoNum type="romanLcParenBoth" startAt="5"/>
            </a:pPr>
            <a:r>
              <a:rPr lang="en-GB" dirty="0"/>
              <a:t>the undertaking’s internal control and risk management systems, including in relation to the undertaking’s reporting process.</a:t>
            </a:r>
          </a:p>
          <a:p>
            <a:pPr marL="742848" lvl="1" indent="-285711">
              <a:buAutoNum type="romanLcParenBoth" startAt="5"/>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4449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14</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Click to 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Click to 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Click to 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Click to 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Click to 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Click to 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Click to 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dirty="0"/>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2840452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dirty="0"/>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4853965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3798353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1955286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568900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dirty="0"/>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769108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dirty="0"/>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1247003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dirty="0"/>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3048798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dirty="0"/>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7738381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dirty="0"/>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539082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dirty="0"/>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76922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767255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dirty="0"/>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5340803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dirty="0"/>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42135701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dirty="0"/>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dirty="0"/>
              <a:t>Click icon to add picture</a:t>
            </a:r>
            <a:endParaRPr lang="en-GB" dirty="0"/>
          </a:p>
        </p:txBody>
      </p:sp>
    </p:spTree>
    <p:extLst>
      <p:ext uri="{BB962C8B-B14F-4D97-AF65-F5344CB8AC3E}">
        <p14:creationId xmlns:p14="http://schemas.microsoft.com/office/powerpoint/2010/main" val="376295223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dirty="0"/>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dirty="0"/>
              <a:t>Click icon to add picture</a:t>
            </a:r>
            <a:endParaRPr lang="en-GB" dirty="0"/>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dirty="0"/>
              <a:t>Click icon to add picture</a:t>
            </a:r>
            <a:endParaRPr lang="en-GB" dirty="0"/>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dirty="0"/>
              <a:t>Click icon to add picture</a:t>
            </a:r>
            <a:endParaRPr lang="en-GB" dirty="0"/>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26966480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dirty="0"/>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dirty="0"/>
              <a:t>Click icon to add picture</a:t>
            </a:r>
            <a:endParaRPr lang="en-GB" dirty="0"/>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dirty="0"/>
              <a:t>Click icon to add picture</a:t>
            </a:r>
            <a:endParaRPr lang="en-GB" dirty="0"/>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dirty="0"/>
              <a:t>Click icon to add picture</a:t>
            </a:r>
            <a:endParaRPr lang="en-GB" dirty="0"/>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dirty="0"/>
              <a:t>Click icon to add picture</a:t>
            </a:r>
            <a:endParaRPr lang="en-GB" dirty="0"/>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4779600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dirty="0"/>
              <a:t>Click icon to add picture</a:t>
            </a:r>
            <a:endParaRPr lang="en-GB" dirty="0"/>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0672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dirty="0"/>
          </a:p>
        </p:txBody>
      </p:sp>
    </p:spTree>
    <p:extLst>
      <p:ext uri="{BB962C8B-B14F-4D97-AF65-F5344CB8AC3E}">
        <p14:creationId xmlns:p14="http://schemas.microsoft.com/office/powerpoint/2010/main" val="279480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Click to 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png"/><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146083247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84736" y="1964580"/>
            <a:ext cx="10853379" cy="2149523"/>
          </a:xfrm>
        </p:spPr>
        <p:txBody>
          <a:bodyPr>
            <a:noAutofit/>
          </a:bodyPr>
          <a:lstStyle/>
          <a:p>
            <a:r>
              <a:rPr kumimoji="0" lang="en-IE" sz="5000" b="0" i="0" u="none" strike="noStrike" kern="1200" cap="none" spc="0" normalizeH="0" baseline="0" noProof="0" dirty="0">
                <a:ln>
                  <a:noFill/>
                </a:ln>
                <a:solidFill>
                  <a:srgbClr val="FFFFFF"/>
                </a:solidFill>
                <a:effectLst/>
                <a:uLnTx/>
                <a:uFillTx/>
                <a:latin typeface="Arial"/>
                <a:ea typeface="+mj-ea"/>
                <a:cs typeface="+mj-cs"/>
              </a:rPr>
              <a:t>Corporate Sustainability Reporting</a:t>
            </a:r>
            <a:br>
              <a:rPr kumimoji="0" lang="en-IE" sz="5000" b="0" i="0" u="none" strike="noStrike" kern="1200" cap="none" spc="0" normalizeH="0" baseline="0" noProof="0" dirty="0">
                <a:ln>
                  <a:noFill/>
                </a:ln>
                <a:solidFill>
                  <a:srgbClr val="FFFFFF"/>
                </a:solidFill>
                <a:effectLst/>
                <a:uLnTx/>
                <a:uFillTx/>
                <a:latin typeface="Arial"/>
                <a:ea typeface="+mj-ea"/>
                <a:cs typeface="+mj-cs"/>
              </a:rPr>
            </a:br>
            <a:r>
              <a:rPr kumimoji="0" lang="en-IE" sz="5000" b="0" i="0" u="none" strike="noStrike" kern="1200" cap="none" spc="0" normalizeH="0" baseline="0" noProof="0" dirty="0">
                <a:ln>
                  <a:noFill/>
                </a:ln>
                <a:solidFill>
                  <a:srgbClr val="FFFFFF"/>
                </a:solidFill>
                <a:effectLst/>
                <a:uLnTx/>
                <a:uFillTx/>
                <a:latin typeface="Arial"/>
                <a:ea typeface="+mj-ea"/>
                <a:cs typeface="+mj-cs"/>
              </a:rPr>
              <a:t>Directive (CSRD)</a:t>
            </a:r>
            <a:endParaRPr lang="en-GB" sz="5000" dirty="0"/>
          </a:p>
        </p:txBody>
      </p:sp>
      <p:sp>
        <p:nvSpPr>
          <p:cNvPr id="7" name="Subtitle 6"/>
          <p:cNvSpPr>
            <a:spLocks noGrp="1"/>
          </p:cNvSpPr>
          <p:nvPr>
            <p:ph type="subTitle" idx="1"/>
          </p:nvPr>
        </p:nvSpPr>
        <p:spPr>
          <a:xfrm>
            <a:off x="884736" y="3920673"/>
            <a:ext cx="10065224" cy="897754"/>
          </a:xfrm>
        </p:spPr>
        <p:txBody>
          <a:bodyPr/>
          <a:lstStyle/>
          <a:p>
            <a:r>
              <a:rPr lang="en-GB" sz="4800" dirty="0">
                <a:solidFill>
                  <a:srgbClr val="FFFFFF"/>
                </a:solidFill>
              </a:rPr>
              <a:t>EAA in </a:t>
            </a:r>
            <a:r>
              <a:rPr lang="en-GB" sz="4800">
                <a:solidFill>
                  <a:srgbClr val="FFFFFF"/>
                </a:solidFill>
              </a:rPr>
              <a:t>conversation with</a:t>
            </a:r>
            <a:endParaRPr lang="en-GB" sz="4800" dirty="0">
              <a:solidFill>
                <a:srgbClr val="FFFFFF"/>
              </a:solidFill>
            </a:endParaRPr>
          </a:p>
          <a:p>
            <a:endParaRPr lang="en-GB" sz="4800" dirty="0"/>
          </a:p>
        </p:txBody>
      </p:sp>
      <p:sp>
        <p:nvSpPr>
          <p:cNvPr id="8" name="Text Placeholder 7"/>
          <p:cNvSpPr>
            <a:spLocks noGrp="1"/>
          </p:cNvSpPr>
          <p:nvPr>
            <p:ph type="body" sz="quarter" idx="13"/>
          </p:nvPr>
        </p:nvSpPr>
        <p:spPr>
          <a:xfrm>
            <a:off x="1351692" y="4553928"/>
            <a:ext cx="10647681" cy="528998"/>
          </a:xfrm>
        </p:spPr>
        <p:txBody>
          <a:bodyPr/>
          <a:lstStyle/>
          <a:p>
            <a:pPr lvl="0">
              <a:spcAft>
                <a:spcPts val="0"/>
              </a:spcAft>
              <a:buClr>
                <a:srgbClr val="034EA2"/>
              </a:buClr>
              <a:defRPr/>
            </a:pPr>
            <a:r>
              <a:rPr lang="en-GB" sz="2400" i="0" dirty="0">
                <a:solidFill>
                  <a:srgbClr val="FFFFFF"/>
                </a:solidFill>
              </a:rPr>
              <a:t>1 March 2023</a:t>
            </a:r>
          </a:p>
          <a:p>
            <a:pPr lvl="0">
              <a:spcAft>
                <a:spcPts val="0"/>
              </a:spcAft>
              <a:buClr>
                <a:srgbClr val="034EA2"/>
              </a:buClr>
              <a:defRPr/>
            </a:pPr>
            <a:endParaRPr lang="en-GB" dirty="0">
              <a:solidFill>
                <a:srgbClr val="FFFFFF"/>
              </a:solidFill>
            </a:endParaRPr>
          </a:p>
          <a:p>
            <a:pPr lvl="0">
              <a:spcAft>
                <a:spcPts val="0"/>
              </a:spcAft>
              <a:buClr>
                <a:srgbClr val="034EA2"/>
              </a:buClr>
              <a:defRPr/>
            </a:pPr>
            <a:endParaRPr lang="en-GB" dirty="0">
              <a:solidFill>
                <a:srgbClr val="FFFFFF"/>
              </a:solidFill>
            </a:endParaRPr>
          </a:p>
          <a:p>
            <a:pPr lvl="0">
              <a:spcAft>
                <a:spcPts val="0"/>
              </a:spcAft>
              <a:buClr>
                <a:srgbClr val="034EA2"/>
              </a:buClr>
              <a:defRPr/>
            </a:pPr>
            <a:endParaRPr lang="en-GB" dirty="0">
              <a:solidFill>
                <a:srgbClr val="FFFFFF"/>
              </a:solidFill>
            </a:endParaRPr>
          </a:p>
          <a:p>
            <a:pPr lvl="0">
              <a:spcAft>
                <a:spcPts val="0"/>
              </a:spcAft>
              <a:buClr>
                <a:srgbClr val="034EA2"/>
              </a:buClr>
              <a:defRPr/>
            </a:pPr>
            <a:r>
              <a:rPr lang="en-GB" sz="1400" dirty="0">
                <a:solidFill>
                  <a:srgbClr val="FFFFFF"/>
                </a:solidFill>
              </a:rPr>
              <a:t>European Commission, DG FISMA/C1</a:t>
            </a:r>
          </a:p>
          <a:p>
            <a:pPr marL="0" marR="0" lvl="0" indent="0" algn="r" defTabSz="914400" rtl="0" eaLnBrk="1" fontAlgn="auto" latinLnBrk="0" hangingPunct="1">
              <a:lnSpc>
                <a:spcPct val="100000"/>
              </a:lnSpc>
              <a:spcBef>
                <a:spcPts val="0"/>
              </a:spcBef>
              <a:spcAft>
                <a:spcPts val="0"/>
              </a:spcAft>
              <a:buClr>
                <a:srgbClr val="034EA2"/>
              </a:buClr>
              <a:buSzTx/>
              <a:buFontTx/>
              <a:buNone/>
              <a:tabLst/>
              <a:defRPr/>
            </a:pPr>
            <a:endParaRPr kumimoji="0" lang="en-GB" sz="2200" b="0" i="1" u="none" strike="noStrike" kern="1200" cap="none" spc="0" normalizeH="0" baseline="0" noProof="0" dirty="0">
              <a:ln>
                <a:noFill/>
              </a:ln>
              <a:solidFill>
                <a:srgbClr val="FFFFFF"/>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
                <a:srgbClr val="034EA2"/>
              </a:buClr>
              <a:buSzTx/>
              <a:buFontTx/>
              <a:buNone/>
              <a:tabLst/>
              <a:defRPr/>
            </a:pPr>
            <a:endParaRPr kumimoji="0" lang="en-GB" sz="2200" b="0" i="1" u="none" strike="noStrike" kern="1200" cap="none" spc="0" normalizeH="0" baseline="0" noProof="0" dirty="0">
              <a:ln>
                <a:noFill/>
              </a:ln>
              <a:solidFill>
                <a:srgbClr val="FFFFFF"/>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
                <a:srgbClr val="034EA2"/>
              </a:buClr>
              <a:buSzTx/>
              <a:buFontTx/>
              <a:buNone/>
              <a:tabLst/>
              <a:defRPr/>
            </a:pPr>
            <a:endParaRPr lang="en-GB" dirty="0">
              <a:solidFill>
                <a:srgbClr val="FFFFFF"/>
              </a:solidFill>
              <a:latin typeface="Arial"/>
            </a:endParaRPr>
          </a:p>
          <a:p>
            <a:pPr marL="0" marR="0" lvl="0" indent="0" algn="r" defTabSz="914400" rtl="0" eaLnBrk="1" fontAlgn="auto" latinLnBrk="0" hangingPunct="1">
              <a:lnSpc>
                <a:spcPct val="100000"/>
              </a:lnSpc>
              <a:spcBef>
                <a:spcPts val="0"/>
              </a:spcBef>
              <a:spcAft>
                <a:spcPts val="0"/>
              </a:spcAft>
              <a:buClr>
                <a:srgbClr val="034EA2"/>
              </a:buClr>
              <a:buSzTx/>
              <a:buFontTx/>
              <a:buNone/>
              <a:tabLst/>
              <a:defRPr/>
            </a:pPr>
            <a:endParaRPr kumimoji="0" lang="en-GB" sz="2200" b="0" i="1" u="none" strike="noStrike" kern="1200" cap="none" spc="0" normalizeH="0" baseline="0" noProof="0" dirty="0">
              <a:ln>
                <a:noFill/>
              </a:ln>
              <a:solidFill>
                <a:srgbClr val="FFFFFF"/>
              </a:solidFill>
              <a:effectLst/>
              <a:uLnTx/>
              <a:uFillTx/>
              <a:latin typeface="Arial"/>
              <a:ea typeface="+mn-ea"/>
              <a:cs typeface="+mn-cs"/>
            </a:endParaRPr>
          </a:p>
          <a:p>
            <a:endParaRPr lang="en-GB" dirty="0"/>
          </a:p>
        </p:txBody>
      </p:sp>
      <p:sp>
        <p:nvSpPr>
          <p:cNvPr id="9" name="TextBox 8">
            <a:extLst>
              <a:ext uri="{FF2B5EF4-FFF2-40B4-BE49-F238E27FC236}">
                <a16:creationId xmlns:a16="http://schemas.microsoft.com/office/drawing/2014/main" id="{2367C168-0FED-4135-A1F7-C559998BB11E}"/>
              </a:ext>
            </a:extLst>
          </p:cNvPr>
          <p:cNvSpPr txBox="1"/>
          <p:nvPr/>
        </p:nvSpPr>
        <p:spPr>
          <a:xfrm>
            <a:off x="1071350" y="6420506"/>
            <a:ext cx="475724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34EA2"/>
              </a:buClr>
              <a:buSzTx/>
              <a:buFontTx/>
              <a:buNone/>
              <a:tabLst/>
              <a:defRPr/>
            </a:pPr>
            <a:r>
              <a:rPr kumimoji="0" lang="en-US" sz="1000" b="0" i="1" u="none" strike="noStrike" kern="1200" cap="none" spc="0" normalizeH="0" baseline="0" noProof="0" dirty="0">
                <a:ln>
                  <a:noFill/>
                </a:ln>
                <a:solidFill>
                  <a:srgbClr val="FFFFFF"/>
                </a:solidFill>
                <a:effectLst/>
                <a:uLnTx/>
                <a:uFillTx/>
                <a:latin typeface="Arial"/>
                <a:ea typeface="+mn-ea"/>
                <a:cs typeface="+mn-cs"/>
              </a:rPr>
              <a:t>The information and views expressed in this presentation do not necessarily reflect the official position of the European Commission/European Union</a:t>
            </a:r>
            <a:endParaRPr kumimoji="0" lang="en-GB" sz="1000" b="0" i="1"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9516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1868BE-BA14-49C2-896B-AF2B74D1B328}"/>
              </a:ext>
            </a:extLst>
          </p:cNvPr>
          <p:cNvSpPr>
            <a:spLocks noGrp="1"/>
          </p:cNvSpPr>
          <p:nvPr>
            <p:ph sz="half" idx="1"/>
          </p:nvPr>
        </p:nvSpPr>
        <p:spPr>
          <a:xfrm>
            <a:off x="838200" y="1694983"/>
            <a:ext cx="9969139" cy="3739166"/>
          </a:xfrm>
        </p:spPr>
        <p:txBody>
          <a:bodyPr/>
          <a:lstStyle/>
          <a:p>
            <a:r>
              <a:rPr lang="fr-BE" sz="2000" dirty="0"/>
              <a:t>ESRS to </a:t>
            </a:r>
            <a:r>
              <a:rPr lang="fr-BE" sz="2000" dirty="0" err="1"/>
              <a:t>take</a:t>
            </a:r>
            <a:r>
              <a:rPr lang="fr-BE" sz="2000" dirty="0"/>
              <a:t> </a:t>
            </a:r>
            <a:r>
              <a:rPr lang="fr-BE" sz="2000" dirty="0" err="1"/>
              <a:t>account</a:t>
            </a:r>
            <a:r>
              <a:rPr lang="fr-BE" sz="2000" dirty="0"/>
              <a:t> of international </a:t>
            </a:r>
            <a:r>
              <a:rPr lang="fr-BE" sz="2000" dirty="0" err="1"/>
              <a:t>reporting</a:t>
            </a:r>
            <a:r>
              <a:rPr lang="fr-BE" sz="2000" dirty="0"/>
              <a:t> standards (ISSB and </a:t>
            </a:r>
            <a:r>
              <a:rPr lang="fr-BE" sz="2000" dirty="0" err="1"/>
              <a:t>others</a:t>
            </a:r>
            <a:r>
              <a:rPr lang="fr-BE" sz="2000" dirty="0"/>
              <a:t>) “to the maximum </a:t>
            </a:r>
            <a:r>
              <a:rPr lang="fr-BE" sz="2000" dirty="0" err="1"/>
              <a:t>extent</a:t>
            </a:r>
            <a:r>
              <a:rPr lang="fr-BE" sz="2000" dirty="0"/>
              <a:t> possible.</a:t>
            </a:r>
            <a:r>
              <a:rPr lang="en-US" sz="2000" dirty="0"/>
              <a:t>”</a:t>
            </a:r>
            <a:endParaRPr lang="fr-BE" sz="2000" dirty="0"/>
          </a:p>
          <a:p>
            <a:r>
              <a:rPr lang="fr-BE" sz="2000" dirty="0"/>
              <a:t>CSRD: </a:t>
            </a:r>
            <a:r>
              <a:rPr lang="en-US" sz="2000" i="1" dirty="0"/>
              <a:t>EU standards will integrate all ISSB disclosure requirements, provided they are consistent with our legal framework and with the ambitions of the European Green Deal. </a:t>
            </a:r>
            <a:endParaRPr lang="fr-BE" sz="2000" dirty="0"/>
          </a:p>
          <a:p>
            <a:r>
              <a:rPr lang="en-US" sz="2000" dirty="0"/>
              <a:t>ESRS are more comprehensive: ISSB is only addressing climate but and only from the perspective of risks to the company.</a:t>
            </a:r>
          </a:p>
          <a:p>
            <a:r>
              <a:rPr lang="fr-BE" sz="2000" dirty="0" err="1"/>
              <a:t>Ongoing</a:t>
            </a:r>
            <a:r>
              <a:rPr lang="fr-BE" sz="2000" dirty="0"/>
              <a:t> </a:t>
            </a:r>
            <a:r>
              <a:rPr lang="fr-BE" sz="2000" dirty="0" err="1"/>
              <a:t>bilateral</a:t>
            </a:r>
            <a:r>
              <a:rPr lang="fr-BE" sz="2000" dirty="0"/>
              <a:t> discussions EFRAG/Commission </a:t>
            </a:r>
            <a:r>
              <a:rPr lang="fr-BE" sz="2000" dirty="0" err="1"/>
              <a:t>with</a:t>
            </a:r>
            <a:r>
              <a:rPr lang="fr-BE" sz="2000" dirty="0"/>
              <a:t> ISSB to </a:t>
            </a:r>
            <a:r>
              <a:rPr lang="fr-BE" sz="2000" dirty="0" err="1"/>
              <a:t>reach</a:t>
            </a:r>
            <a:r>
              <a:rPr lang="fr-BE" sz="2000" dirty="0"/>
              <a:t> inter-</a:t>
            </a:r>
            <a:r>
              <a:rPr lang="fr-BE" sz="2000" dirty="0" err="1"/>
              <a:t>operablity</a:t>
            </a:r>
            <a:endParaRPr lang="fr-BE" sz="2000" dirty="0"/>
          </a:p>
          <a:p>
            <a:endParaRPr lang="fr-BE" sz="2000" dirty="0"/>
          </a:p>
        </p:txBody>
      </p:sp>
      <p:sp>
        <p:nvSpPr>
          <p:cNvPr id="4" name="Slide Number Placeholder 3">
            <a:extLst>
              <a:ext uri="{FF2B5EF4-FFF2-40B4-BE49-F238E27FC236}">
                <a16:creationId xmlns:a16="http://schemas.microsoft.com/office/drawing/2014/main" id="{3D2E3302-726B-4268-B907-25F9D7B87F3B}"/>
              </a:ext>
            </a:extLst>
          </p:cNvPr>
          <p:cNvSpPr>
            <a:spLocks noGrp="1"/>
          </p:cNvSpPr>
          <p:nvPr>
            <p:ph type="sldNum" sz="quarter" idx="12"/>
          </p:nvPr>
        </p:nvSpPr>
        <p:spPr/>
        <p:txBody>
          <a:bodyPr/>
          <a:lstStyle/>
          <a:p>
            <a:fld id="{F46C79FD-C571-418B-AB0F-5EE936C85276}" type="slidenum">
              <a:rPr lang="en-GB" smtClean="0"/>
              <a:t>10</a:t>
            </a:fld>
            <a:endParaRPr lang="en-GB" dirty="0"/>
          </a:p>
        </p:txBody>
      </p:sp>
      <p:sp>
        <p:nvSpPr>
          <p:cNvPr id="5" name="Title 4">
            <a:extLst>
              <a:ext uri="{FF2B5EF4-FFF2-40B4-BE49-F238E27FC236}">
                <a16:creationId xmlns:a16="http://schemas.microsoft.com/office/drawing/2014/main" id="{D34B4184-A54B-4966-9E3B-598F36869CD1}"/>
              </a:ext>
            </a:extLst>
          </p:cNvPr>
          <p:cNvSpPr>
            <a:spLocks noGrp="1"/>
          </p:cNvSpPr>
          <p:nvPr>
            <p:ph type="title"/>
          </p:nvPr>
        </p:nvSpPr>
        <p:spPr>
          <a:xfrm>
            <a:off x="838200" y="606667"/>
            <a:ext cx="10515600" cy="782357"/>
          </a:xfrm>
        </p:spPr>
        <p:txBody>
          <a:bodyPr/>
          <a:lstStyle/>
          <a:p>
            <a:r>
              <a:rPr lang="fr-BE" sz="3200" dirty="0"/>
              <a:t>ESRS and global standards</a:t>
            </a:r>
            <a:endParaRPr lang="en-IE" sz="3200" dirty="0"/>
          </a:p>
        </p:txBody>
      </p:sp>
    </p:spTree>
    <p:extLst>
      <p:ext uri="{BB962C8B-B14F-4D97-AF65-F5344CB8AC3E}">
        <p14:creationId xmlns:p14="http://schemas.microsoft.com/office/powerpoint/2010/main" val="58801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C006F18-F7BA-4C99-98D8-E668047989B5}"/>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
        <p:nvSpPr>
          <p:cNvPr id="5" name="Title 4">
            <a:extLst>
              <a:ext uri="{FF2B5EF4-FFF2-40B4-BE49-F238E27FC236}">
                <a16:creationId xmlns:a16="http://schemas.microsoft.com/office/drawing/2014/main" id="{AE64FA14-9FB2-4443-8607-CFA2DFC8DDDB}"/>
              </a:ext>
            </a:extLst>
          </p:cNvPr>
          <p:cNvSpPr>
            <a:spLocks noGrp="1"/>
          </p:cNvSpPr>
          <p:nvPr>
            <p:ph type="title"/>
          </p:nvPr>
        </p:nvSpPr>
        <p:spPr/>
        <p:txBody>
          <a:bodyPr/>
          <a:lstStyle/>
          <a:p>
            <a:r>
              <a:rPr lang="fr-BE" dirty="0"/>
              <a:t>Digitalisation</a:t>
            </a:r>
            <a:br>
              <a:rPr lang="fr-BE" dirty="0"/>
            </a:br>
            <a:r>
              <a:rPr lang="fr-BE" dirty="0"/>
              <a:t>(Art. 29d AD)</a:t>
            </a:r>
            <a:endParaRPr lang="en-IE" dirty="0"/>
          </a:p>
        </p:txBody>
      </p:sp>
      <p:sp>
        <p:nvSpPr>
          <p:cNvPr id="6" name="TextBox 5">
            <a:extLst>
              <a:ext uri="{FF2B5EF4-FFF2-40B4-BE49-F238E27FC236}">
                <a16:creationId xmlns:a16="http://schemas.microsoft.com/office/drawing/2014/main" id="{EFFE352A-7730-4557-9F8D-3D385CEEAF95}"/>
              </a:ext>
            </a:extLst>
          </p:cNvPr>
          <p:cNvSpPr txBox="1"/>
          <p:nvPr/>
        </p:nvSpPr>
        <p:spPr>
          <a:xfrm>
            <a:off x="970722" y="1837680"/>
            <a:ext cx="10047516" cy="2308324"/>
          </a:xfrm>
          <a:prstGeom prst="rect">
            <a:avLst/>
          </a:prstGeom>
          <a:noFill/>
          <a:ln>
            <a:solidFill>
              <a:schemeClr val="bg1"/>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IE" sz="2400" b="0" i="0" u="none" strike="noStrike" kern="1200" cap="none" spc="0" normalizeH="0" baseline="0" noProof="0" dirty="0">
                <a:ln>
                  <a:noFill/>
                </a:ln>
                <a:solidFill>
                  <a:srgbClr val="D3E8F9">
                    <a:lumMod val="25000"/>
                  </a:srgbClr>
                </a:solidFill>
                <a:effectLst/>
                <a:uLnTx/>
                <a:uFillTx/>
                <a:latin typeface="Arial"/>
                <a:ea typeface="+mn-ea"/>
                <a:cs typeface="+mn-cs"/>
              </a:rPr>
              <a:t>Management report in XHTML format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IE" sz="2400" b="0" i="0" u="none" strike="noStrike" kern="1200" cap="none" spc="0" normalizeH="0" baseline="0" noProof="0" dirty="0">
              <a:ln>
                <a:noFill/>
              </a:ln>
              <a:solidFill>
                <a:srgbClr val="D3E8F9">
                  <a:lumMod val="25000"/>
                </a:srgbClr>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IE" sz="2400" b="0" i="0" u="none" strike="noStrike" kern="1200" cap="none" spc="0" normalizeH="0" baseline="0" noProof="0" dirty="0">
                <a:ln>
                  <a:noFill/>
                </a:ln>
                <a:solidFill>
                  <a:srgbClr val="D3E8F9">
                    <a:lumMod val="25000"/>
                  </a:srgbClr>
                </a:solidFill>
                <a:effectLst/>
                <a:uLnTx/>
                <a:uFillTx/>
                <a:latin typeface="Arial"/>
                <a:ea typeface="+mn-ea"/>
                <a:cs typeface="+mn-cs"/>
              </a:rPr>
              <a:t>Mark-up of sustainability information (dedicated section of management report) in accordance with digital taxonomy (to be) set out in  Commission Delegated Regulation 2019/815 on European Single Electronic Format (ESEF)</a:t>
            </a:r>
          </a:p>
        </p:txBody>
      </p:sp>
    </p:spTree>
    <p:extLst>
      <p:ext uri="{BB962C8B-B14F-4D97-AF65-F5344CB8AC3E}">
        <p14:creationId xmlns:p14="http://schemas.microsoft.com/office/powerpoint/2010/main" val="1202296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9AA35-2FAD-49C9-A457-F8FECFDA6360}"/>
              </a:ext>
            </a:extLst>
          </p:cNvPr>
          <p:cNvSpPr>
            <a:spLocks noGrp="1"/>
          </p:cNvSpPr>
          <p:nvPr>
            <p:ph sz="half" idx="1"/>
          </p:nvPr>
        </p:nvSpPr>
        <p:spPr>
          <a:xfrm>
            <a:off x="771938" y="4028738"/>
            <a:ext cx="10648124" cy="1718448"/>
          </a:xfrm>
        </p:spPr>
        <p:txBody>
          <a:bodyPr/>
          <a:lstStyle/>
          <a:p>
            <a:pPr marL="457200" lvl="1" indent="0">
              <a:spcAft>
                <a:spcPts val="0"/>
              </a:spcAft>
              <a:buClr>
                <a:srgbClr val="034EA2"/>
              </a:buClr>
              <a:buNone/>
              <a:defRPr/>
            </a:pPr>
            <a:r>
              <a:rPr lang="en-IE" sz="1600" dirty="0">
                <a:solidFill>
                  <a:schemeClr val="bg2">
                    <a:lumMod val="25000"/>
                  </a:schemeClr>
                </a:solidFill>
                <a:latin typeface="+mj-lt"/>
              </a:rPr>
              <a:t>Commission may adopted limited/reasonable assurance standards only where they: </a:t>
            </a:r>
            <a:br>
              <a:rPr lang="en-IE" sz="1600" dirty="0">
                <a:solidFill>
                  <a:schemeClr val="bg2">
                    <a:lumMod val="25000"/>
                  </a:schemeClr>
                </a:solidFill>
                <a:latin typeface="+mj-lt"/>
              </a:rPr>
            </a:br>
            <a:br>
              <a:rPr lang="en-IE" sz="1600" dirty="0">
                <a:solidFill>
                  <a:schemeClr val="bg2">
                    <a:lumMod val="25000"/>
                  </a:schemeClr>
                </a:solidFill>
                <a:latin typeface="+mj-lt"/>
              </a:rPr>
            </a:br>
            <a:r>
              <a:rPr lang="en-US" sz="1600" dirty="0">
                <a:solidFill>
                  <a:schemeClr val="bg2">
                    <a:lumMod val="25000"/>
                  </a:schemeClr>
                </a:solidFill>
                <a:latin typeface="+mj-lt"/>
              </a:rPr>
              <a:t>(a) have been developed with proper due process, public oversight and transparency; </a:t>
            </a:r>
            <a:br>
              <a:rPr lang="en-US" sz="1600" dirty="0">
                <a:solidFill>
                  <a:schemeClr val="bg2">
                    <a:lumMod val="25000"/>
                  </a:schemeClr>
                </a:solidFill>
                <a:latin typeface="+mj-lt"/>
              </a:rPr>
            </a:br>
            <a:r>
              <a:rPr lang="en-US" sz="1600" dirty="0">
                <a:solidFill>
                  <a:schemeClr val="bg2">
                    <a:lumMod val="25000"/>
                  </a:schemeClr>
                </a:solidFill>
                <a:latin typeface="+mj-lt"/>
              </a:rPr>
              <a:t>(b) contribute a high level of credibility and quality to the annual or consolidated sustainability reporting; </a:t>
            </a:r>
            <a:br>
              <a:rPr lang="en-US" sz="1600" dirty="0">
                <a:solidFill>
                  <a:schemeClr val="bg2">
                    <a:lumMod val="25000"/>
                  </a:schemeClr>
                </a:solidFill>
                <a:latin typeface="+mj-lt"/>
              </a:rPr>
            </a:br>
            <a:r>
              <a:rPr lang="en-US" sz="1600" dirty="0">
                <a:solidFill>
                  <a:schemeClr val="bg2">
                    <a:lumMod val="25000"/>
                  </a:schemeClr>
                </a:solidFill>
                <a:latin typeface="+mj-lt"/>
              </a:rPr>
              <a:t>(c) are conducive to the Union public good.’ </a:t>
            </a:r>
            <a:br>
              <a:rPr lang="en-US" sz="1600" dirty="0">
                <a:solidFill>
                  <a:schemeClr val="bg2">
                    <a:lumMod val="25000"/>
                  </a:schemeClr>
                </a:solidFill>
                <a:latin typeface="+mj-lt"/>
              </a:rPr>
            </a:br>
            <a:r>
              <a:rPr lang="en-US" sz="1600" dirty="0">
                <a:solidFill>
                  <a:schemeClr val="bg2">
                    <a:lumMod val="25000"/>
                  </a:schemeClr>
                </a:solidFill>
                <a:latin typeface="+mj-lt"/>
              </a:rPr>
              <a:t>(d) do not amend any of the requirements of this Directive or supplement any of its requirements apart from those set out in Articles 25b, 27a and 28a.</a:t>
            </a:r>
            <a:endParaRPr lang="en-IE" sz="1600" dirty="0">
              <a:solidFill>
                <a:schemeClr val="bg2">
                  <a:lumMod val="25000"/>
                </a:schemeClr>
              </a:solidFill>
              <a:latin typeface="+mj-lt"/>
            </a:endParaRPr>
          </a:p>
          <a:p>
            <a:pPr>
              <a:spcAft>
                <a:spcPts val="0"/>
              </a:spcAft>
              <a:buClr>
                <a:srgbClr val="034EA2"/>
              </a:buClr>
              <a:buFont typeface="Wingdings" panose="05000000000000000000" pitchFamily="2" charset="2"/>
              <a:buChar char="Ø"/>
              <a:defRPr/>
            </a:pPr>
            <a:endParaRPr lang="en-US" sz="1400" dirty="0">
              <a:solidFill>
                <a:schemeClr val="bg2">
                  <a:lumMod val="25000"/>
                </a:schemeClr>
              </a:solidFill>
              <a:ea typeface="+mj-ea"/>
              <a:cs typeface="+mj-cs"/>
            </a:endParaRPr>
          </a:p>
          <a:p>
            <a:pPr marL="0" indent="0">
              <a:buNone/>
            </a:pPr>
            <a:endParaRPr lang="en-IE" dirty="0"/>
          </a:p>
        </p:txBody>
      </p:sp>
      <p:sp>
        <p:nvSpPr>
          <p:cNvPr id="4" name="Slide Number Placeholder 3">
            <a:extLst>
              <a:ext uri="{FF2B5EF4-FFF2-40B4-BE49-F238E27FC236}">
                <a16:creationId xmlns:a16="http://schemas.microsoft.com/office/drawing/2014/main" id="{4C006F18-F7BA-4C99-98D8-E668047989B5}"/>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
        <p:nvSpPr>
          <p:cNvPr id="5" name="Title 4">
            <a:extLst>
              <a:ext uri="{FF2B5EF4-FFF2-40B4-BE49-F238E27FC236}">
                <a16:creationId xmlns:a16="http://schemas.microsoft.com/office/drawing/2014/main" id="{AE64FA14-9FB2-4443-8607-CFA2DFC8DDDB}"/>
              </a:ext>
            </a:extLst>
          </p:cNvPr>
          <p:cNvSpPr>
            <a:spLocks noGrp="1"/>
          </p:cNvSpPr>
          <p:nvPr>
            <p:ph type="title"/>
          </p:nvPr>
        </p:nvSpPr>
        <p:spPr/>
        <p:txBody>
          <a:bodyPr/>
          <a:lstStyle/>
          <a:p>
            <a:r>
              <a:rPr lang="fr-BE" sz="3800" dirty="0"/>
              <a:t>Assurance</a:t>
            </a:r>
            <a:br>
              <a:rPr lang="fr-BE" sz="3800" dirty="0"/>
            </a:br>
            <a:r>
              <a:rPr lang="fr-BE" sz="3800" dirty="0"/>
              <a:t>(Art. 34 AD and 28a </a:t>
            </a:r>
            <a:r>
              <a:rPr lang="fr-BE" sz="3800" dirty="0" err="1"/>
              <a:t>AuD</a:t>
            </a:r>
            <a:r>
              <a:rPr lang="fr-BE" sz="3800" dirty="0"/>
              <a:t>)</a:t>
            </a:r>
            <a:endParaRPr lang="en-IE" sz="3800" dirty="0"/>
          </a:p>
        </p:txBody>
      </p:sp>
      <p:sp>
        <p:nvSpPr>
          <p:cNvPr id="6" name="TextBox 5">
            <a:extLst>
              <a:ext uri="{FF2B5EF4-FFF2-40B4-BE49-F238E27FC236}">
                <a16:creationId xmlns:a16="http://schemas.microsoft.com/office/drawing/2014/main" id="{EFFE352A-7730-4557-9F8D-3D385CEEAF95}"/>
              </a:ext>
            </a:extLst>
          </p:cNvPr>
          <p:cNvSpPr txBox="1"/>
          <p:nvPr/>
        </p:nvSpPr>
        <p:spPr>
          <a:xfrm>
            <a:off x="838198" y="1483718"/>
            <a:ext cx="10047516" cy="646331"/>
          </a:xfrm>
          <a:prstGeom prst="rect">
            <a:avLst/>
          </a:prstGeom>
          <a:noFill/>
          <a:ln>
            <a:solidFill>
              <a:schemeClr val="bg1"/>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IE" sz="1800" b="0" i="0" u="none" strike="noStrike" kern="1200" cap="none" spc="0" normalizeH="0" baseline="0" noProof="0" dirty="0">
                <a:ln>
                  <a:noFill/>
                </a:ln>
                <a:solidFill>
                  <a:srgbClr val="D3E8F9">
                    <a:lumMod val="25000"/>
                  </a:srgbClr>
                </a:solidFill>
                <a:effectLst/>
                <a:uLnTx/>
                <a:uFillTx/>
                <a:latin typeface="Arial"/>
                <a:ea typeface="+mn-ea"/>
                <a:cs typeface="+mn-cs"/>
              </a:rPr>
              <a:t>Initial requirement is for limited assurance. Date of move to reasonable assurance will be specified in Commission act that adopts standards for reasonable assurance</a:t>
            </a:r>
          </a:p>
        </p:txBody>
      </p:sp>
      <p:sp>
        <p:nvSpPr>
          <p:cNvPr id="7" name="TextBox 6">
            <a:extLst>
              <a:ext uri="{FF2B5EF4-FFF2-40B4-BE49-F238E27FC236}">
                <a16:creationId xmlns:a16="http://schemas.microsoft.com/office/drawing/2014/main" id="{68CFAA4A-28FC-40ED-861A-40290F0F675C}"/>
              </a:ext>
            </a:extLst>
          </p:cNvPr>
          <p:cNvSpPr txBox="1"/>
          <p:nvPr/>
        </p:nvSpPr>
        <p:spPr>
          <a:xfrm>
            <a:off x="1251153" y="2417674"/>
            <a:ext cx="9760976" cy="132343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0" normalizeH="0" baseline="0" noProof="0" dirty="0">
                <a:ln>
                  <a:noFill/>
                </a:ln>
                <a:solidFill>
                  <a:srgbClr val="D3E8F9">
                    <a:lumMod val="25000"/>
                  </a:srgbClr>
                </a:solidFill>
                <a:effectLst/>
                <a:uLnTx/>
                <a:uFillTx/>
                <a:latin typeface="Arial"/>
                <a:ea typeface="+mn-ea"/>
                <a:cs typeface="+mn-cs"/>
              </a:rPr>
              <a:t>Assurance standards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600" b="0" i="0" u="none" strike="noStrike" kern="1200" cap="none" spc="0" normalizeH="0" baseline="0" noProof="0" dirty="0">
              <a:ln>
                <a:noFill/>
              </a:ln>
              <a:solidFill>
                <a:srgbClr val="D3E8F9">
                  <a:lumMod val="25000"/>
                </a:srgbClr>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
                <a:srgbClr val="034EA2"/>
              </a:buClr>
              <a:buSzTx/>
              <a:buFont typeface="Arial" panose="020B0604020202020204" pitchFamily="34" charset="0"/>
              <a:buChar char="•"/>
              <a:tabLst/>
              <a:defRPr/>
            </a:pPr>
            <a:r>
              <a:rPr kumimoji="0" lang="en-IE" sz="1600" b="0" i="0" u="none" strike="noStrike" kern="1200" cap="none" spc="0" normalizeH="0" baseline="0" noProof="0" dirty="0">
                <a:ln>
                  <a:noFill/>
                </a:ln>
                <a:solidFill>
                  <a:srgbClr val="D3E8F9">
                    <a:lumMod val="25000"/>
                  </a:srgbClr>
                </a:solidFill>
                <a:effectLst/>
                <a:uLnTx/>
                <a:uFillTx/>
                <a:latin typeface="Arial"/>
                <a:ea typeface="+mn-ea"/>
                <a:cs typeface="+mn-cs"/>
              </a:rPr>
              <a:t>COM to adopt limited assurance standards by October 2026.</a:t>
            </a:r>
            <a:r>
              <a:rPr kumimoji="0" lang="en-GB" sz="1600" b="0" i="0" u="none" strike="noStrike" kern="1200" cap="none" spc="0" normalizeH="0" baseline="0" noProof="0" dirty="0">
                <a:ln>
                  <a:noFill/>
                </a:ln>
                <a:solidFill>
                  <a:srgbClr val="D3E8F9">
                    <a:lumMod val="25000"/>
                  </a:srgbClr>
                </a:solidFill>
                <a:effectLst/>
                <a:uLnTx/>
                <a:uFillTx/>
                <a:latin typeface="Arial"/>
                <a:ea typeface="+mn-ea"/>
                <a:cs typeface="+mn-cs"/>
              </a:rPr>
              <a:t> </a:t>
            </a:r>
            <a:r>
              <a:rPr kumimoji="0" lang="en-IE" sz="1600" b="0" i="0" u="none" strike="noStrike" kern="1200" cap="none" spc="0" normalizeH="0" baseline="0" noProof="0" dirty="0">
                <a:ln>
                  <a:noFill/>
                </a:ln>
                <a:solidFill>
                  <a:srgbClr val="D3E8F9">
                    <a:lumMod val="25000"/>
                  </a:srgbClr>
                </a:solidFill>
                <a:effectLst/>
                <a:uLnTx/>
                <a:uFillTx/>
                <a:latin typeface="Arial"/>
                <a:ea typeface="+mn-ea"/>
                <a:cs typeface="+mn-cs"/>
              </a:rPr>
              <a:t>In the meantime, MS may apply own rules</a:t>
            </a:r>
          </a:p>
          <a:p>
            <a:pPr marL="228600" marR="0" lvl="0" indent="-228600" algn="l" defTabSz="914400" rtl="0" eaLnBrk="1" fontAlgn="auto" latinLnBrk="0" hangingPunct="1">
              <a:lnSpc>
                <a:spcPct val="100000"/>
              </a:lnSpc>
              <a:spcBef>
                <a:spcPts val="0"/>
              </a:spcBef>
              <a:spcAft>
                <a:spcPts val="0"/>
              </a:spcAft>
              <a:buClr>
                <a:srgbClr val="034EA2"/>
              </a:buClr>
              <a:buSzTx/>
              <a:buFont typeface="Arial" panose="020B0604020202020204" pitchFamily="34" charset="0"/>
              <a:buChar char="•"/>
              <a:tabLst/>
              <a:defRPr/>
            </a:pPr>
            <a:endParaRPr kumimoji="0" lang="en-IE" sz="1600" b="0" i="0" u="none" strike="noStrike" kern="1200" cap="none" spc="0" normalizeH="0" baseline="0" noProof="0" dirty="0">
              <a:ln>
                <a:noFill/>
              </a:ln>
              <a:solidFill>
                <a:srgbClr val="D3E8F9">
                  <a:lumMod val="25000"/>
                </a:srgbClr>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
                <a:srgbClr val="034EA2"/>
              </a:buClr>
              <a:buSzTx/>
              <a:buFont typeface="Arial" panose="020B0604020202020204" pitchFamily="34" charset="0"/>
              <a:buChar char="•"/>
              <a:tabLst/>
              <a:defRPr/>
            </a:pPr>
            <a:r>
              <a:rPr kumimoji="0" lang="en-IE" sz="1600" b="0" i="0" u="none" strike="noStrike" kern="1200" cap="none" spc="0" normalizeH="0" baseline="0" noProof="0" dirty="0">
                <a:ln>
                  <a:noFill/>
                </a:ln>
                <a:solidFill>
                  <a:srgbClr val="D3E8F9">
                    <a:lumMod val="25000"/>
                  </a:srgbClr>
                </a:solidFill>
                <a:effectLst/>
                <a:uLnTx/>
                <a:uFillTx/>
                <a:latin typeface="Arial"/>
                <a:ea typeface="+mn-ea"/>
                <a:cs typeface="+mn-cs"/>
              </a:rPr>
              <a:t>COM to adopt reasonable assurance standards by October 2028, after assessment of feasibility</a:t>
            </a:r>
          </a:p>
        </p:txBody>
      </p:sp>
    </p:spTree>
    <p:extLst>
      <p:ext uri="{BB962C8B-B14F-4D97-AF65-F5344CB8AC3E}">
        <p14:creationId xmlns:p14="http://schemas.microsoft.com/office/powerpoint/2010/main" val="1570296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F32FA6-486A-457A-B5B7-87AA94AF880D}"/>
              </a:ext>
            </a:extLst>
          </p:cNvPr>
          <p:cNvSpPr>
            <a:spLocks noGrp="1"/>
          </p:cNvSpPr>
          <p:nvPr>
            <p:ph sz="half" idx="1"/>
          </p:nvPr>
        </p:nvSpPr>
        <p:spPr>
          <a:xfrm>
            <a:off x="838198" y="1505164"/>
            <a:ext cx="8876254" cy="4560076"/>
          </a:xfrm>
        </p:spPr>
        <p:txBody>
          <a:bodyPr/>
          <a:lstStyle/>
          <a:p>
            <a:r>
              <a:rPr lang="en-IE" sz="1800" dirty="0"/>
              <a:t>The CSRD does not specify how the Commission should develop assurance standards nor to what extent those standards should be aligned with global standards. </a:t>
            </a:r>
          </a:p>
          <a:p>
            <a:r>
              <a:rPr lang="en-IE" sz="1800" dirty="0"/>
              <a:t>On 16 September 2022, the IAASB has adopted a project proposal for the development of an overarching standard for assurance on sustainability reporting, “ISSA 5000” by end 2024/early 2025.</a:t>
            </a:r>
          </a:p>
          <a:p>
            <a:r>
              <a:rPr lang="en-IE" sz="1800" dirty="0"/>
              <a:t>Key elements: agnostic of reporting framework and suitable for all sustainability-related information, allows for double materiality, both limited and reasonable assurance and applicable to both auditors and non-practitioners.</a:t>
            </a:r>
          </a:p>
          <a:p>
            <a:r>
              <a:rPr lang="en-IE" sz="1800" dirty="0"/>
              <a:t>DG FISMA is closely following development of ISSA 5000. </a:t>
            </a:r>
          </a:p>
          <a:p>
            <a:r>
              <a:rPr lang="en-IE" sz="1800" dirty="0"/>
              <a:t>We hope that ISSA 5000 will provide the basis for future sustainability assurance standards in the European Union. Your input is also very welcome!</a:t>
            </a:r>
            <a:endParaRPr lang="en-IE" sz="2000" dirty="0"/>
          </a:p>
          <a:p>
            <a:pPr marL="0" indent="0">
              <a:buNone/>
            </a:pPr>
            <a:endParaRPr lang="en-IE" sz="2000" dirty="0"/>
          </a:p>
          <a:p>
            <a:pPr marL="0" indent="0">
              <a:buNone/>
            </a:pPr>
            <a:endParaRPr lang="en-IE" sz="2000" dirty="0"/>
          </a:p>
        </p:txBody>
      </p:sp>
      <p:sp>
        <p:nvSpPr>
          <p:cNvPr id="4" name="Slide Number Placeholder 3">
            <a:extLst>
              <a:ext uri="{FF2B5EF4-FFF2-40B4-BE49-F238E27FC236}">
                <a16:creationId xmlns:a16="http://schemas.microsoft.com/office/drawing/2014/main" id="{778E880C-CBFE-40D0-9F09-E3497F5A1B64}"/>
              </a:ext>
            </a:extLst>
          </p:cNvPr>
          <p:cNvSpPr>
            <a:spLocks noGrp="1"/>
          </p:cNvSpPr>
          <p:nvPr>
            <p:ph type="sldNum" sz="quarter" idx="12"/>
          </p:nvPr>
        </p:nvSpPr>
        <p:spPr/>
        <p:txBody>
          <a:bodyPr/>
          <a:lstStyle/>
          <a:p>
            <a:fld id="{F46C79FD-C571-418B-AB0F-5EE936C85276}" type="slidenum">
              <a:rPr lang="en-GB" smtClean="0"/>
              <a:t>13</a:t>
            </a:fld>
            <a:endParaRPr lang="en-GB" dirty="0"/>
          </a:p>
        </p:txBody>
      </p:sp>
      <p:sp>
        <p:nvSpPr>
          <p:cNvPr id="5" name="Title 4">
            <a:extLst>
              <a:ext uri="{FF2B5EF4-FFF2-40B4-BE49-F238E27FC236}">
                <a16:creationId xmlns:a16="http://schemas.microsoft.com/office/drawing/2014/main" id="{00BCDB38-40E4-4D13-8490-6C9529C708D6}"/>
              </a:ext>
            </a:extLst>
          </p:cNvPr>
          <p:cNvSpPr>
            <a:spLocks noGrp="1"/>
          </p:cNvSpPr>
          <p:nvPr>
            <p:ph type="title"/>
          </p:nvPr>
        </p:nvSpPr>
        <p:spPr/>
        <p:txBody>
          <a:bodyPr/>
          <a:lstStyle/>
          <a:p>
            <a:r>
              <a:rPr lang="fr-BE" sz="2400" dirty="0"/>
              <a:t>EU assurance standards and global standards</a:t>
            </a:r>
            <a:endParaRPr lang="en-IE" sz="2400" b="1" dirty="0"/>
          </a:p>
        </p:txBody>
      </p:sp>
    </p:spTree>
    <p:extLst>
      <p:ext uri="{BB962C8B-B14F-4D97-AF65-F5344CB8AC3E}">
        <p14:creationId xmlns:p14="http://schemas.microsoft.com/office/powerpoint/2010/main" val="2306256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0524" y="4646435"/>
            <a:ext cx="8941016" cy="1853519"/>
          </a:xfrm>
        </p:spPr>
        <p:txBody>
          <a:bodyPr wrap="square" anchor="b" anchorCtr="0"/>
          <a:lstStyle/>
          <a:p>
            <a:r>
              <a:rPr lang="en-US" sz="1050" b="1" dirty="0"/>
              <a:t>© European Union, 2023</a:t>
            </a:r>
          </a:p>
          <a:p>
            <a:r>
              <a:rPr lang="en-US" sz="1050" b="1" dirty="0"/>
              <a:t>Reuse </a:t>
            </a:r>
            <a:r>
              <a:rPr lang="en-US" sz="1050" b="1" dirty="0" err="1"/>
              <a:t>authorised</a:t>
            </a:r>
            <a:r>
              <a:rPr lang="en-US" sz="1050" b="1" dirty="0"/>
              <a:t> under the Creative Commons Attribution 4.0 International (CC BY 4.0) </a:t>
            </a:r>
            <a:r>
              <a:rPr lang="en-US" sz="1050" b="1" dirty="0" err="1"/>
              <a:t>licence</a:t>
            </a:r>
            <a:r>
              <a:rPr lang="en-US" sz="1050" b="1" dirty="0"/>
              <a:t>.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
        <p:nvSpPr>
          <p:cNvPr id="4" name="Title 1">
            <a:extLst>
              <a:ext uri="{FF2B5EF4-FFF2-40B4-BE49-F238E27FC236}">
                <a16:creationId xmlns:a16="http://schemas.microsoft.com/office/drawing/2014/main" id="{E91EAE83-6CD7-4FFD-9A9E-063BD7A4E3ED}"/>
              </a:ext>
            </a:extLst>
          </p:cNvPr>
          <p:cNvSpPr>
            <a:spLocks noGrp="1"/>
          </p:cNvSpPr>
          <p:nvPr>
            <p:ph type="ctrTitle"/>
          </p:nvPr>
        </p:nvSpPr>
        <p:spPr>
          <a:xfrm>
            <a:off x="1077013" y="1122363"/>
            <a:ext cx="10156297" cy="1240348"/>
          </a:xfrm>
        </p:spPr>
        <p:txBody>
          <a:bodyPr/>
          <a:lstStyle/>
          <a:p>
            <a:r>
              <a:rPr lang="en-IE" dirty="0"/>
              <a:t>Thank you</a:t>
            </a:r>
            <a:endParaRPr lang="en-GB" dirty="0"/>
          </a:p>
        </p:txBody>
      </p:sp>
    </p:spTree>
    <p:extLst>
      <p:ext uri="{BB962C8B-B14F-4D97-AF65-F5344CB8AC3E}">
        <p14:creationId xmlns:p14="http://schemas.microsoft.com/office/powerpoint/2010/main" val="427361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46110" y="1671591"/>
            <a:ext cx="10841890" cy="3691797"/>
          </a:xfrm>
        </p:spPr>
        <p:txBody>
          <a:bodyPr/>
          <a:lstStyle/>
          <a:p>
            <a:pPr lvl="1" algn="just">
              <a:buFont typeface="Wingdings" panose="05000000000000000000" pitchFamily="2" charset="2"/>
              <a:buChar char="Ø"/>
            </a:pPr>
            <a:r>
              <a:rPr lang="en-US" sz="1800" dirty="0">
                <a:solidFill>
                  <a:schemeClr val="bg2">
                    <a:lumMod val="25000"/>
                  </a:schemeClr>
                </a:solidFill>
                <a:latin typeface="+mj-lt"/>
                <a:ea typeface="+mj-ea"/>
                <a:cs typeface="+mj-cs"/>
              </a:rPr>
              <a:t>CSRD amends Directive 2013/34 (Accounting Directive “AD”), Directive 2004/109/EC (Transparency Directive “TD”), Directive 2006/43/EU (Audit Directive “</a:t>
            </a:r>
            <a:r>
              <a:rPr lang="en-US" sz="1800" dirty="0" err="1">
                <a:solidFill>
                  <a:schemeClr val="bg2">
                    <a:lumMod val="25000"/>
                  </a:schemeClr>
                </a:solidFill>
                <a:latin typeface="+mj-lt"/>
                <a:ea typeface="+mj-ea"/>
                <a:cs typeface="+mj-cs"/>
              </a:rPr>
              <a:t>AuD</a:t>
            </a:r>
            <a:r>
              <a:rPr lang="en-US" sz="1800" dirty="0">
                <a:solidFill>
                  <a:schemeClr val="bg2">
                    <a:lumMod val="25000"/>
                  </a:schemeClr>
                </a:solidFill>
                <a:latin typeface="+mj-lt"/>
                <a:ea typeface="+mj-ea"/>
                <a:cs typeface="+mj-cs"/>
              </a:rPr>
              <a:t>”), and Regulation (EU) No 537/2014 (Audit Regulation)</a:t>
            </a:r>
          </a:p>
          <a:p>
            <a:pPr lvl="1" algn="just">
              <a:buFont typeface="Wingdings" panose="05000000000000000000" pitchFamily="2" charset="2"/>
              <a:buChar char="Ø"/>
            </a:pPr>
            <a:r>
              <a:rPr lang="en-US" sz="1800" dirty="0">
                <a:solidFill>
                  <a:schemeClr val="bg2">
                    <a:lumMod val="25000"/>
                  </a:schemeClr>
                </a:solidFill>
                <a:latin typeface="+mj-lt"/>
                <a:ea typeface="+mj-ea"/>
                <a:cs typeface="+mj-cs"/>
              </a:rPr>
              <a:t>CSRD revises and strengthens sustainability reporting requirements for companies introduced by Directive 2014/95 (Non-Financial Reporting Directive “NFRD”) into the Accounting Directive</a:t>
            </a:r>
            <a:endParaRPr lang="en-IE" sz="1800" dirty="0">
              <a:solidFill>
                <a:schemeClr val="bg2">
                  <a:lumMod val="25000"/>
                </a:schemeClr>
              </a:solidFill>
              <a:latin typeface="+mj-lt"/>
              <a:ea typeface="+mj-ea"/>
              <a:cs typeface="+mj-cs"/>
            </a:endParaRPr>
          </a:p>
          <a:p>
            <a:pPr lvl="1" algn="just">
              <a:buFont typeface="Wingdings" panose="05000000000000000000" pitchFamily="2" charset="2"/>
              <a:buChar char="Ø"/>
            </a:pPr>
            <a:r>
              <a:rPr lang="en-IE" sz="1800" dirty="0">
                <a:solidFill>
                  <a:schemeClr val="bg2">
                    <a:lumMod val="25000"/>
                  </a:schemeClr>
                </a:solidFill>
                <a:latin typeface="+mj-lt"/>
                <a:ea typeface="+mj-ea"/>
                <a:cs typeface="+mj-cs"/>
              </a:rPr>
              <a:t>Key element of the EU Green Deal</a:t>
            </a:r>
          </a:p>
          <a:p>
            <a:pPr lvl="1" algn="just">
              <a:buFont typeface="Wingdings" panose="05000000000000000000" pitchFamily="2" charset="2"/>
              <a:buChar char="Ø"/>
            </a:pPr>
            <a:r>
              <a:rPr lang="en-US" sz="1800" dirty="0">
                <a:solidFill>
                  <a:schemeClr val="bg2">
                    <a:lumMod val="25000"/>
                  </a:schemeClr>
                </a:solidFill>
                <a:latin typeface="+mj-lt"/>
                <a:ea typeface="+mj-ea"/>
                <a:cs typeface="+mj-cs"/>
              </a:rPr>
              <a:t>Objective: to put Sustainability Reporting in equal footing with Financial Reporting</a:t>
            </a:r>
          </a:p>
          <a:p>
            <a:pPr lvl="1" algn="just">
              <a:buFont typeface="Wingdings" panose="05000000000000000000" pitchFamily="2" charset="2"/>
              <a:buChar char="Ø"/>
            </a:pPr>
            <a:r>
              <a:rPr lang="en-IE" sz="1800" dirty="0">
                <a:solidFill>
                  <a:schemeClr val="bg2">
                    <a:lumMod val="25000"/>
                  </a:schemeClr>
                </a:solidFill>
                <a:latin typeface="+mj-lt"/>
                <a:ea typeface="+mj-ea"/>
                <a:cs typeface="+mj-cs"/>
              </a:rPr>
              <a:t>Publication in OJ in December 2022 (Directive 2022/2464)</a:t>
            </a:r>
          </a:p>
          <a:p>
            <a:pPr lvl="1" algn="just">
              <a:buFont typeface="Wingdings" panose="05000000000000000000" pitchFamily="2" charset="2"/>
              <a:buChar char="Ø"/>
            </a:pPr>
            <a:r>
              <a:rPr lang="en-IE" sz="1800" dirty="0">
                <a:solidFill>
                  <a:schemeClr val="bg2">
                    <a:lumMod val="25000"/>
                  </a:schemeClr>
                </a:solidFill>
                <a:latin typeface="+mj-lt"/>
                <a:ea typeface="+mj-ea"/>
                <a:cs typeface="+mj-cs"/>
              </a:rPr>
              <a:t>Transposition Deadline: 6 July 2024</a:t>
            </a:r>
          </a:p>
          <a:p>
            <a:endParaRPr lang="en-IE" dirty="0"/>
          </a:p>
          <a:p>
            <a:endParaRPr lang="en-IE"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
        <p:nvSpPr>
          <p:cNvPr id="5" name="Title 4"/>
          <p:cNvSpPr>
            <a:spLocks noGrp="1"/>
          </p:cNvSpPr>
          <p:nvPr>
            <p:ph type="title"/>
          </p:nvPr>
        </p:nvSpPr>
        <p:spPr/>
        <p:txBody>
          <a:bodyPr/>
          <a:lstStyle/>
          <a:p>
            <a:r>
              <a:rPr lang="en-IE" dirty="0"/>
              <a:t>CSRD – Background information</a:t>
            </a:r>
          </a:p>
        </p:txBody>
      </p:sp>
    </p:spTree>
    <p:extLst>
      <p:ext uri="{BB962C8B-B14F-4D97-AF65-F5344CB8AC3E}">
        <p14:creationId xmlns:p14="http://schemas.microsoft.com/office/powerpoint/2010/main" val="49236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43339" y="6410027"/>
            <a:ext cx="10341429" cy="4522473"/>
          </a:xfrm>
        </p:spPr>
        <p:txBody>
          <a:bodyPr/>
          <a:lstStyle/>
          <a:p>
            <a:pPr lvl="1" algn="just">
              <a:lnSpc>
                <a:spcPts val="3400"/>
              </a:lnSpc>
              <a:spcBef>
                <a:spcPts val="0"/>
              </a:spcBef>
              <a:spcAft>
                <a:spcPts val="0"/>
              </a:spcAft>
              <a:buFont typeface="Arial" panose="020B0604020202020204" pitchFamily="34" charset="0"/>
              <a:buChar char="‒"/>
            </a:pPr>
            <a:endParaRPr lang="en-IE" sz="1800" dirty="0">
              <a:solidFill>
                <a:srgbClr val="0070C0"/>
              </a:solidFill>
            </a:endParaRPr>
          </a:p>
          <a:p>
            <a:pPr marL="0" indent="0" algn="just">
              <a:spcAft>
                <a:spcPts val="0"/>
              </a:spcAft>
              <a:buNone/>
            </a:pPr>
            <a:endParaRPr lang="en-GB" sz="2000" dirty="0"/>
          </a:p>
          <a:p>
            <a:pPr marL="447675" indent="-447675" algn="just">
              <a:spcAft>
                <a:spcPts val="0"/>
              </a:spcAft>
              <a:buFont typeface="Wingdings" panose="05000000000000000000" pitchFamily="2" charset="2"/>
              <a:buChar char="q"/>
            </a:pPr>
            <a:endParaRPr lang="en-GB" dirty="0"/>
          </a:p>
          <a:p>
            <a:pPr marL="447675" indent="-447675" algn="just">
              <a:spcAft>
                <a:spcPts val="0"/>
              </a:spcAft>
              <a:buFont typeface="Wingdings" panose="05000000000000000000" pitchFamily="2" charset="2"/>
              <a:buChar char="q"/>
            </a:pPr>
            <a:endParaRPr lang="en-GB" dirty="0"/>
          </a:p>
          <a:p>
            <a:pPr marL="447675" indent="-447675" algn="just">
              <a:spcAft>
                <a:spcPts val="0"/>
              </a:spcAft>
              <a:buFont typeface="Wingdings" panose="05000000000000000000" pitchFamily="2" charset="2"/>
              <a:buChar char="q"/>
            </a:pPr>
            <a:endParaRPr lang="en-GB" dirty="0"/>
          </a:p>
          <a:p>
            <a:pPr marL="447675" indent="-447675" algn="just">
              <a:spcAft>
                <a:spcPts val="0"/>
              </a:spcAft>
              <a:buFont typeface="Wingdings" panose="05000000000000000000" pitchFamily="2" charset="2"/>
              <a:buChar char="q"/>
            </a:pPr>
            <a:endParaRPr lang="en-GB" dirty="0"/>
          </a:p>
          <a:p>
            <a:pPr algn="just">
              <a:buFont typeface="Wingdings" panose="05000000000000000000" pitchFamily="2" charset="2"/>
              <a:buChar char="q"/>
            </a:pPr>
            <a:endParaRPr lang="en-IE" dirty="0"/>
          </a:p>
          <a:p>
            <a:endParaRPr lang="en-IE" dirty="0"/>
          </a:p>
        </p:txBody>
      </p:sp>
      <p:sp>
        <p:nvSpPr>
          <p:cNvPr id="5" name="Title 4"/>
          <p:cNvSpPr>
            <a:spLocks noGrp="1"/>
          </p:cNvSpPr>
          <p:nvPr>
            <p:ph type="title"/>
          </p:nvPr>
        </p:nvSpPr>
        <p:spPr>
          <a:xfrm>
            <a:off x="952433" y="362030"/>
            <a:ext cx="10515600" cy="782357"/>
          </a:xfrm>
        </p:spPr>
        <p:txBody>
          <a:bodyPr/>
          <a:lstStyle/>
          <a:p>
            <a:r>
              <a:rPr lang="en-IE" dirty="0"/>
              <a:t>CSRD – Key elements</a:t>
            </a:r>
          </a:p>
        </p:txBody>
      </p:sp>
      <p:sp>
        <p:nvSpPr>
          <p:cNvPr id="10" name="Content Placeholder 1">
            <a:extLst>
              <a:ext uri="{FF2B5EF4-FFF2-40B4-BE49-F238E27FC236}">
                <a16:creationId xmlns:a16="http://schemas.microsoft.com/office/drawing/2014/main" id="{9E7322A6-E018-4528-B88F-A9B3488DE12E}"/>
              </a:ext>
            </a:extLst>
          </p:cNvPr>
          <p:cNvSpPr txBox="1">
            <a:spLocks/>
          </p:cNvSpPr>
          <p:nvPr/>
        </p:nvSpPr>
        <p:spPr>
          <a:xfrm>
            <a:off x="883608" y="1572158"/>
            <a:ext cx="3498019" cy="2154268"/>
          </a:xfrm>
          <a:prstGeom prst="roundRect">
            <a:avLst/>
          </a:prstGeom>
          <a:solidFill>
            <a:schemeClr val="accent3"/>
          </a:solidFill>
          <a:ln>
            <a:solidFill>
              <a:schemeClr val="accent1">
                <a:lumMod val="75000"/>
              </a:schemeClr>
            </a:solidFill>
          </a:ln>
        </p:spPr>
        <p:txBody>
          <a:bodyPr vert="horz" lIns="91440" tIns="45720" rIns="91440" bIns="45720" rtlCol="0" anchor="ctr">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
                <a:schemeClr val="accent1">
                  <a:lumMod val="50000"/>
                </a:schemeClr>
              </a:buClr>
              <a:buNone/>
            </a:pPr>
            <a:r>
              <a:rPr lang="it-IT" sz="2000" b="1" dirty="0">
                <a:solidFill>
                  <a:schemeClr val="bg1"/>
                </a:solidFill>
              </a:rPr>
              <a:t>Extension of NFRD scope of </a:t>
            </a:r>
            <a:r>
              <a:rPr lang="it-IT" sz="2000" b="1" dirty="0" err="1">
                <a:solidFill>
                  <a:schemeClr val="bg1"/>
                </a:solidFill>
              </a:rPr>
              <a:t>application</a:t>
            </a:r>
            <a:r>
              <a:rPr lang="it-IT" sz="2000" b="1" dirty="0">
                <a:solidFill>
                  <a:schemeClr val="bg1"/>
                </a:solidFill>
              </a:rPr>
              <a:t> </a:t>
            </a:r>
            <a:endParaRPr lang="en-IE" sz="2000" dirty="0"/>
          </a:p>
          <a:p>
            <a:pPr marL="0" indent="0">
              <a:buClr>
                <a:schemeClr val="accent1">
                  <a:lumMod val="50000"/>
                </a:schemeClr>
              </a:buClr>
              <a:buNone/>
            </a:pPr>
            <a:endParaRPr lang="en-GB" sz="2200" dirty="0">
              <a:solidFill>
                <a:schemeClr val="accent2">
                  <a:lumMod val="20000"/>
                  <a:lumOff val="80000"/>
                </a:schemeClr>
              </a:solidFill>
            </a:endParaRPr>
          </a:p>
        </p:txBody>
      </p:sp>
      <p:sp>
        <p:nvSpPr>
          <p:cNvPr id="11" name="Content Placeholder 1">
            <a:extLst>
              <a:ext uri="{FF2B5EF4-FFF2-40B4-BE49-F238E27FC236}">
                <a16:creationId xmlns:a16="http://schemas.microsoft.com/office/drawing/2014/main" id="{CB68B7A2-30B2-4EC6-844E-B3EC834CE60E}"/>
              </a:ext>
            </a:extLst>
          </p:cNvPr>
          <p:cNvSpPr txBox="1">
            <a:spLocks/>
          </p:cNvSpPr>
          <p:nvPr/>
        </p:nvSpPr>
        <p:spPr>
          <a:xfrm>
            <a:off x="4461223" y="1563627"/>
            <a:ext cx="3498019" cy="2171329"/>
          </a:xfrm>
          <a:prstGeom prst="roundRect">
            <a:avLst/>
          </a:prstGeom>
          <a:solidFill>
            <a:schemeClr val="accent1"/>
          </a:solidFill>
          <a:ln>
            <a:solidFill>
              <a:schemeClr val="accent1">
                <a:lumMod val="75000"/>
              </a:schemeClr>
            </a:solidFill>
          </a:ln>
        </p:spPr>
        <p:txBody>
          <a:bodyPr vert="horz" lIns="91440" tIns="45720" rIns="91440" bIns="45720" rtlCol="0" anchor="ctr">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
                <a:schemeClr val="accent1">
                  <a:lumMod val="50000"/>
                </a:schemeClr>
              </a:buClr>
              <a:buNone/>
            </a:pPr>
            <a:r>
              <a:rPr lang="it-IT" sz="2000" b="1" dirty="0" err="1">
                <a:solidFill>
                  <a:schemeClr val="bg1"/>
                </a:solidFill>
              </a:rPr>
              <a:t>Strenghtening</a:t>
            </a:r>
            <a:r>
              <a:rPr lang="it-IT" sz="2000" b="1" dirty="0">
                <a:solidFill>
                  <a:schemeClr val="bg1"/>
                </a:solidFill>
              </a:rPr>
              <a:t> of NFRD reporting </a:t>
            </a:r>
            <a:r>
              <a:rPr lang="it-IT" sz="2000" b="1" dirty="0" err="1">
                <a:solidFill>
                  <a:schemeClr val="bg1"/>
                </a:solidFill>
              </a:rPr>
              <a:t>requirements</a:t>
            </a:r>
            <a:endParaRPr lang="it-IT" sz="2000" b="1" dirty="0">
              <a:solidFill>
                <a:schemeClr val="bg1"/>
              </a:solidFill>
            </a:endParaRPr>
          </a:p>
          <a:p>
            <a:pPr marL="0" indent="0">
              <a:buClr>
                <a:schemeClr val="accent1">
                  <a:lumMod val="50000"/>
                </a:schemeClr>
              </a:buClr>
              <a:buNone/>
            </a:pPr>
            <a:endParaRPr lang="en-GB" sz="2200" dirty="0">
              <a:solidFill>
                <a:schemeClr val="accent2">
                  <a:lumMod val="20000"/>
                  <a:lumOff val="80000"/>
                </a:schemeClr>
              </a:solidFill>
            </a:endParaRPr>
          </a:p>
        </p:txBody>
      </p:sp>
      <p:sp>
        <p:nvSpPr>
          <p:cNvPr id="12" name="Content Placeholder 1">
            <a:extLst>
              <a:ext uri="{FF2B5EF4-FFF2-40B4-BE49-F238E27FC236}">
                <a16:creationId xmlns:a16="http://schemas.microsoft.com/office/drawing/2014/main" id="{4B91F73A-70A8-4D51-9385-270DB797180A}"/>
              </a:ext>
            </a:extLst>
          </p:cNvPr>
          <p:cNvSpPr txBox="1">
            <a:spLocks/>
          </p:cNvSpPr>
          <p:nvPr/>
        </p:nvSpPr>
        <p:spPr>
          <a:xfrm>
            <a:off x="8038838" y="1567149"/>
            <a:ext cx="3498019" cy="2159277"/>
          </a:xfrm>
          <a:prstGeom prst="roundRect">
            <a:avLst/>
          </a:prstGeom>
          <a:solidFill>
            <a:schemeClr val="accent2"/>
          </a:solidFill>
          <a:ln>
            <a:solidFill>
              <a:schemeClr val="accent1">
                <a:lumMod val="75000"/>
              </a:schemeClr>
            </a:solidFill>
          </a:ln>
        </p:spPr>
        <p:txBody>
          <a:bodyPr vert="horz" lIns="91440" tIns="45720" rIns="91440" bIns="45720" rtlCol="0" anchor="ctr">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spcAft>
                <a:spcPts val="0"/>
              </a:spcAft>
              <a:buClrTx/>
              <a:buNone/>
              <a:defRPr/>
            </a:pPr>
            <a:r>
              <a:rPr lang="it-IT" sz="2000" b="1" dirty="0">
                <a:solidFill>
                  <a:schemeClr val="bg1"/>
                </a:solidFill>
              </a:rPr>
              <a:t>European </a:t>
            </a:r>
            <a:r>
              <a:rPr lang="it-IT" sz="2000" b="1" dirty="0" err="1">
                <a:solidFill>
                  <a:schemeClr val="bg1"/>
                </a:solidFill>
              </a:rPr>
              <a:t>Sustainability</a:t>
            </a:r>
            <a:r>
              <a:rPr lang="it-IT" sz="2000" b="1" dirty="0">
                <a:solidFill>
                  <a:schemeClr val="bg1"/>
                </a:solidFill>
              </a:rPr>
              <a:t> Reporting Standards</a:t>
            </a:r>
          </a:p>
          <a:p>
            <a:pPr marL="0" lvl="0" indent="0" algn="ctr">
              <a:spcAft>
                <a:spcPts val="0"/>
              </a:spcAft>
              <a:buClrTx/>
              <a:buNone/>
              <a:defRPr/>
            </a:pPr>
            <a:r>
              <a:rPr lang="it-IT" sz="2000" b="1" dirty="0">
                <a:solidFill>
                  <a:schemeClr val="bg1"/>
                </a:solidFill>
              </a:rPr>
              <a:t>(ESRS)</a:t>
            </a:r>
          </a:p>
          <a:p>
            <a:pPr marL="0" lvl="0" indent="0" algn="ctr">
              <a:spcAft>
                <a:spcPts val="0"/>
              </a:spcAft>
              <a:buClrTx/>
              <a:buNone/>
              <a:defRPr/>
            </a:pPr>
            <a:endParaRPr lang="it-IT" sz="2000" b="1" dirty="0">
              <a:solidFill>
                <a:schemeClr val="bg1"/>
              </a:solidFill>
            </a:endParaRPr>
          </a:p>
          <a:p>
            <a:pPr lvl="0" algn="ctr">
              <a:spcAft>
                <a:spcPts val="0"/>
              </a:spcAft>
              <a:buClrTx/>
              <a:buFont typeface="Wingdings" panose="05000000000000000000" pitchFamily="2" charset="2"/>
              <a:buChar char="Ø"/>
              <a:defRPr/>
            </a:pPr>
            <a:r>
              <a:rPr lang="en-US" sz="1600" dirty="0">
                <a:solidFill>
                  <a:schemeClr val="bg1"/>
                </a:solidFill>
              </a:rPr>
              <a:t>Developed by EFRAG and adopted by COM as delegated acts</a:t>
            </a:r>
            <a:endParaRPr lang="it-IT" sz="2000" b="1" dirty="0">
              <a:solidFill>
                <a:schemeClr val="bg1"/>
              </a:solidFill>
            </a:endParaRPr>
          </a:p>
        </p:txBody>
      </p:sp>
      <p:sp>
        <p:nvSpPr>
          <p:cNvPr id="13" name="Content Placeholder 1">
            <a:extLst>
              <a:ext uri="{FF2B5EF4-FFF2-40B4-BE49-F238E27FC236}">
                <a16:creationId xmlns:a16="http://schemas.microsoft.com/office/drawing/2014/main" id="{1B891948-B405-4446-886E-DC94A2F3AE2A}"/>
              </a:ext>
            </a:extLst>
          </p:cNvPr>
          <p:cNvSpPr txBox="1">
            <a:spLocks/>
          </p:cNvSpPr>
          <p:nvPr/>
        </p:nvSpPr>
        <p:spPr>
          <a:xfrm>
            <a:off x="2597981" y="3962924"/>
            <a:ext cx="3498019" cy="2312173"/>
          </a:xfrm>
          <a:prstGeom prst="roundRect">
            <a:avLst/>
          </a:prstGeom>
          <a:solidFill>
            <a:schemeClr val="accent5"/>
          </a:solidFill>
          <a:ln>
            <a:solidFill>
              <a:schemeClr val="accent1">
                <a:lumMod val="75000"/>
              </a:schemeClr>
            </a:solidFill>
          </a:ln>
        </p:spPr>
        <p:txBody>
          <a:bodyPr vert="horz" lIns="91440" tIns="45720" rIns="91440" bIns="45720" rtlCol="0" anchor="ctr">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
                <a:schemeClr val="accent1">
                  <a:lumMod val="50000"/>
                </a:schemeClr>
              </a:buClr>
              <a:buNone/>
            </a:pPr>
            <a:endParaRPr lang="it-IT" sz="2000" b="1" dirty="0">
              <a:solidFill>
                <a:schemeClr val="bg1"/>
              </a:solidFill>
            </a:endParaRPr>
          </a:p>
          <a:p>
            <a:pPr marL="0" indent="0" algn="ctr">
              <a:buClr>
                <a:schemeClr val="accent1">
                  <a:lumMod val="50000"/>
                </a:schemeClr>
              </a:buClr>
              <a:buNone/>
            </a:pPr>
            <a:r>
              <a:rPr lang="it-IT" sz="2000" b="1" dirty="0" err="1">
                <a:solidFill>
                  <a:schemeClr val="bg1"/>
                </a:solidFill>
              </a:rPr>
              <a:t>Digitalisation</a:t>
            </a:r>
            <a:r>
              <a:rPr lang="it-IT" sz="2000" b="1" dirty="0">
                <a:solidFill>
                  <a:schemeClr val="bg1"/>
                </a:solidFill>
              </a:rPr>
              <a:t> of </a:t>
            </a:r>
            <a:r>
              <a:rPr lang="it-IT" sz="2000" b="1" dirty="0" err="1">
                <a:solidFill>
                  <a:schemeClr val="bg1"/>
                </a:solidFill>
              </a:rPr>
              <a:t>sustainability</a:t>
            </a:r>
            <a:r>
              <a:rPr lang="it-IT" sz="2000" b="1" dirty="0">
                <a:solidFill>
                  <a:schemeClr val="bg1"/>
                </a:solidFill>
              </a:rPr>
              <a:t> reporting</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a:solidFill>
                  <a:srgbClr val="FFFFFF"/>
                </a:solidFill>
                <a:latin typeface="Arial"/>
              </a:rPr>
              <a:t> XHTML format (+ marking-up of the information once digital taxonomy is adopted) </a:t>
            </a:r>
            <a:endParaRPr kumimoji="0" lang="it-IT" sz="2000" b="1" i="0" u="none" strike="noStrike" kern="1200" cap="none" spc="0" normalizeH="0" baseline="0" noProof="0" dirty="0">
              <a:ln>
                <a:noFill/>
              </a:ln>
              <a:solidFill>
                <a:srgbClr val="FFFFFF"/>
              </a:solidFill>
              <a:effectLst/>
              <a:uLnTx/>
              <a:uFillTx/>
              <a:latin typeface="Arial"/>
              <a:ea typeface="+mn-ea"/>
              <a:cs typeface="+mn-cs"/>
            </a:endParaRPr>
          </a:p>
          <a:p>
            <a:pPr marL="0" indent="0">
              <a:buClr>
                <a:schemeClr val="accent1">
                  <a:lumMod val="50000"/>
                </a:schemeClr>
              </a:buClr>
              <a:buNone/>
            </a:pPr>
            <a:endParaRPr lang="en-GB" sz="2200" dirty="0">
              <a:solidFill>
                <a:schemeClr val="accent2">
                  <a:lumMod val="20000"/>
                  <a:lumOff val="80000"/>
                </a:schemeClr>
              </a:solidFill>
            </a:endParaRPr>
          </a:p>
        </p:txBody>
      </p:sp>
      <p:sp>
        <p:nvSpPr>
          <p:cNvPr id="14" name="Content Placeholder 1">
            <a:extLst>
              <a:ext uri="{FF2B5EF4-FFF2-40B4-BE49-F238E27FC236}">
                <a16:creationId xmlns:a16="http://schemas.microsoft.com/office/drawing/2014/main" id="{E7EBF4CE-1C6D-429B-BC94-8817CC859998}"/>
              </a:ext>
            </a:extLst>
          </p:cNvPr>
          <p:cNvSpPr txBox="1">
            <a:spLocks/>
          </p:cNvSpPr>
          <p:nvPr/>
        </p:nvSpPr>
        <p:spPr>
          <a:xfrm>
            <a:off x="6210232" y="3937969"/>
            <a:ext cx="3498019" cy="2362082"/>
          </a:xfrm>
          <a:prstGeom prst="roundRect">
            <a:avLst/>
          </a:prstGeom>
          <a:solidFill>
            <a:schemeClr val="accent6"/>
          </a:solidFill>
          <a:ln>
            <a:solidFill>
              <a:schemeClr val="accent1">
                <a:lumMod val="75000"/>
              </a:schemeClr>
            </a:solidFill>
          </a:ln>
        </p:spPr>
        <p:txBody>
          <a:bodyPr vert="horz" lIns="91440" tIns="45720" rIns="91440" bIns="45720" rtlCol="0" anchor="ctr">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defRPr/>
            </a:pPr>
            <a:r>
              <a:rPr lang="it-IT" sz="2000" b="1" dirty="0">
                <a:solidFill>
                  <a:schemeClr val="bg1"/>
                </a:solidFill>
              </a:rPr>
              <a:t>Assurance of </a:t>
            </a:r>
            <a:r>
              <a:rPr lang="it-IT" sz="2000" b="1" dirty="0" err="1">
                <a:solidFill>
                  <a:schemeClr val="bg1"/>
                </a:solidFill>
              </a:rPr>
              <a:t>sustainability</a:t>
            </a:r>
            <a:r>
              <a:rPr lang="it-IT" sz="2000" b="1" dirty="0">
                <a:solidFill>
                  <a:schemeClr val="bg1"/>
                </a:solidFill>
              </a:rPr>
              <a:t> reporting</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 limited assurance now, reasonable assurance at later stage</a:t>
            </a:r>
            <a:endParaRPr lang="en-GB" sz="2200" dirty="0">
              <a:solidFill>
                <a:schemeClr val="accent2">
                  <a:lumMod val="20000"/>
                  <a:lumOff val="80000"/>
                </a:schemeClr>
              </a:solidFill>
            </a:endParaRPr>
          </a:p>
        </p:txBody>
      </p:sp>
      <p:sp>
        <p:nvSpPr>
          <p:cNvPr id="9" name="Slide Number Placeholder 4">
            <a:extLst>
              <a:ext uri="{FF2B5EF4-FFF2-40B4-BE49-F238E27FC236}">
                <a16:creationId xmlns:a16="http://schemas.microsoft.com/office/drawing/2014/main" id="{8DBDAF19-636C-4D12-AB58-D04C0295CDB3}"/>
              </a:ext>
            </a:extLst>
          </p:cNvPr>
          <p:cNvSpPr>
            <a:spLocks noGrp="1"/>
          </p:cNvSpPr>
          <p:nvPr>
            <p:ph type="sldNum" sz="quarter" idx="12"/>
          </p:nvPr>
        </p:nvSpPr>
        <p:spPr>
          <a:xfrm>
            <a:off x="838200" y="6247179"/>
            <a:ext cx="289560" cy="24923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Tree>
    <p:extLst>
      <p:ext uri="{BB962C8B-B14F-4D97-AF65-F5344CB8AC3E}">
        <p14:creationId xmlns:p14="http://schemas.microsoft.com/office/powerpoint/2010/main" val="315718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38198" y="1825625"/>
            <a:ext cx="10548488" cy="1664708"/>
          </a:xfrm>
        </p:spPr>
        <p:txBody>
          <a:bodyPr/>
          <a:lstStyle/>
          <a:p>
            <a:pPr marL="457200" indent="-457200">
              <a:buFont typeface="+mj-lt"/>
              <a:buAutoNum type="arabicParenR"/>
            </a:pPr>
            <a:r>
              <a:rPr lang="en-IE" sz="2000" dirty="0"/>
              <a:t>All large companies</a:t>
            </a:r>
          </a:p>
          <a:p>
            <a:pPr marL="457200" indent="-457200">
              <a:buFont typeface="+mj-lt"/>
              <a:buAutoNum type="arabicParenR"/>
            </a:pPr>
            <a:r>
              <a:rPr lang="en-IE" sz="2000" dirty="0"/>
              <a:t>All listed companies (except listed micro-enterprises)</a:t>
            </a:r>
          </a:p>
          <a:p>
            <a:pPr marL="457200" indent="-457200">
              <a:buFont typeface="+mj-lt"/>
              <a:buAutoNum type="arabicParenR"/>
            </a:pPr>
            <a:r>
              <a:rPr lang="en-IE" sz="2000" dirty="0"/>
              <a:t>Non-EU companies with branches or subsidiaries in the EU above certain thresholds</a:t>
            </a:r>
            <a:r>
              <a:rPr lang="en-IE" dirty="0">
                <a:solidFill>
                  <a:srgbClr val="FF0000"/>
                </a:solidFill>
              </a:rPr>
              <a:t>*</a:t>
            </a:r>
          </a:p>
          <a:p>
            <a:pPr marL="0" indent="0">
              <a:buNone/>
            </a:pPr>
            <a:endParaRPr lang="en-IE" sz="2000" dirty="0"/>
          </a:p>
        </p:txBody>
      </p:sp>
      <p:sp>
        <p:nvSpPr>
          <p:cNvPr id="4" name="Slide Number Placeholder 3"/>
          <p:cNvSpPr>
            <a:spLocks noGrp="1"/>
          </p:cNvSpPr>
          <p:nvPr>
            <p:ph type="sldNum" sz="quarter" idx="12"/>
          </p:nvPr>
        </p:nvSpPr>
        <p:spPr/>
        <p:txBody>
          <a:bodyPr/>
          <a:lstStyle/>
          <a:p>
            <a:fld id="{F46C79FD-C571-418B-AB0F-5EE936C85276}" type="slidenum">
              <a:rPr lang="en-GB" smtClean="0"/>
              <a:t>4</a:t>
            </a:fld>
            <a:endParaRPr lang="en-GB" dirty="0"/>
          </a:p>
        </p:txBody>
      </p:sp>
      <p:sp>
        <p:nvSpPr>
          <p:cNvPr id="5" name="Title 4"/>
          <p:cNvSpPr>
            <a:spLocks noGrp="1"/>
          </p:cNvSpPr>
          <p:nvPr>
            <p:ph type="title"/>
          </p:nvPr>
        </p:nvSpPr>
        <p:spPr/>
        <p:txBody>
          <a:bodyPr/>
          <a:lstStyle/>
          <a:p>
            <a:r>
              <a:rPr lang="en-IE" dirty="0"/>
              <a:t>Scope</a:t>
            </a:r>
          </a:p>
        </p:txBody>
      </p:sp>
      <p:sp>
        <p:nvSpPr>
          <p:cNvPr id="3" name="TextBox 2"/>
          <p:cNvSpPr txBox="1"/>
          <p:nvPr/>
        </p:nvSpPr>
        <p:spPr>
          <a:xfrm>
            <a:off x="899531" y="3811647"/>
            <a:ext cx="5161156" cy="1661993"/>
          </a:xfrm>
          <a:prstGeom prst="rect">
            <a:avLst/>
          </a:prstGeom>
          <a:noFill/>
          <a:ln>
            <a:solidFill>
              <a:schemeClr val="tx1"/>
            </a:solidFill>
          </a:ln>
        </p:spPr>
        <p:txBody>
          <a:bodyPr wrap="square" rtlCol="0">
            <a:spAutoFit/>
          </a:bodyPr>
          <a:lstStyle/>
          <a:p>
            <a:pPr lvl="0">
              <a:spcAft>
                <a:spcPts val="1800"/>
              </a:spcAft>
              <a:buClr>
                <a:srgbClr val="034EA2"/>
              </a:buClr>
            </a:pPr>
            <a:r>
              <a:rPr lang="en-IE" b="1" dirty="0">
                <a:solidFill>
                  <a:srgbClr val="4D4D4D"/>
                </a:solidFill>
              </a:rPr>
              <a:t>Listed SMEs</a:t>
            </a:r>
            <a:r>
              <a:rPr lang="en-IE" dirty="0">
                <a:solidFill>
                  <a:srgbClr val="4D4D4D"/>
                </a:solidFill>
              </a:rPr>
              <a:t>: </a:t>
            </a:r>
          </a:p>
          <a:p>
            <a:pPr marL="228600" lvl="0" indent="-228600">
              <a:spcAft>
                <a:spcPts val="1800"/>
              </a:spcAft>
              <a:buClr>
                <a:srgbClr val="034EA2"/>
              </a:buClr>
              <a:buFont typeface="Arial" panose="020B0604020202020204" pitchFamily="34" charset="0"/>
              <a:buChar char="•"/>
            </a:pPr>
            <a:r>
              <a:rPr lang="en-IE" dirty="0">
                <a:solidFill>
                  <a:srgbClr val="4D4D4D"/>
                </a:solidFill>
              </a:rPr>
              <a:t>Option to use simpler, proportionate standards</a:t>
            </a:r>
          </a:p>
          <a:p>
            <a:pPr marL="228600" lvl="0" indent="-228600">
              <a:spcAft>
                <a:spcPts val="1800"/>
              </a:spcAft>
              <a:buClr>
                <a:srgbClr val="034EA2"/>
              </a:buClr>
              <a:buFont typeface="Arial" panose="020B0604020202020204" pitchFamily="34" charset="0"/>
              <a:buChar char="•"/>
            </a:pPr>
            <a:r>
              <a:rPr lang="en-IE" dirty="0">
                <a:solidFill>
                  <a:srgbClr val="4D4D4D"/>
                </a:solidFill>
              </a:rPr>
              <a:t>Possibility to opt-out for 2 years after entry into application</a:t>
            </a:r>
            <a:r>
              <a:rPr lang="en-IE" dirty="0">
                <a:solidFill>
                  <a:srgbClr val="FF0000"/>
                </a:solidFill>
              </a:rPr>
              <a:t>*</a:t>
            </a:r>
          </a:p>
        </p:txBody>
      </p:sp>
      <p:sp>
        <p:nvSpPr>
          <p:cNvPr id="6" name="TextBox 5"/>
          <p:cNvSpPr txBox="1"/>
          <p:nvPr/>
        </p:nvSpPr>
        <p:spPr>
          <a:xfrm>
            <a:off x="6599665" y="3811646"/>
            <a:ext cx="4423316" cy="1661993"/>
          </a:xfrm>
          <a:prstGeom prst="rect">
            <a:avLst/>
          </a:prstGeom>
          <a:noFill/>
          <a:ln>
            <a:solidFill>
              <a:schemeClr val="tx1"/>
            </a:solidFill>
          </a:ln>
        </p:spPr>
        <p:txBody>
          <a:bodyPr wrap="square" rtlCol="0">
            <a:spAutoFit/>
          </a:bodyPr>
          <a:lstStyle/>
          <a:p>
            <a:pPr lvl="0">
              <a:spcAft>
                <a:spcPts val="1800"/>
              </a:spcAft>
              <a:buClr>
                <a:srgbClr val="034EA2"/>
              </a:buClr>
            </a:pPr>
            <a:r>
              <a:rPr lang="en-IE" b="1" dirty="0">
                <a:solidFill>
                  <a:srgbClr val="4D4D4D"/>
                </a:solidFill>
              </a:rPr>
              <a:t>Non-EU</a:t>
            </a:r>
            <a:r>
              <a:rPr lang="en-IE" dirty="0">
                <a:solidFill>
                  <a:srgbClr val="4D4D4D"/>
                </a:solidFill>
              </a:rPr>
              <a:t>: </a:t>
            </a:r>
          </a:p>
          <a:p>
            <a:pPr marL="228600" lvl="0" indent="-228600">
              <a:spcAft>
                <a:spcPts val="1800"/>
              </a:spcAft>
              <a:buClr>
                <a:srgbClr val="034EA2"/>
              </a:buClr>
              <a:buFont typeface="Arial" panose="020B0604020202020204" pitchFamily="34" charset="0"/>
              <a:buChar char="•"/>
            </a:pPr>
            <a:r>
              <a:rPr lang="en-IE" dirty="0">
                <a:solidFill>
                  <a:srgbClr val="4D4D4D"/>
                </a:solidFill>
              </a:rPr>
              <a:t>Separate standards</a:t>
            </a:r>
            <a:r>
              <a:rPr lang="en-IE" dirty="0">
                <a:solidFill>
                  <a:srgbClr val="FF0000"/>
                </a:solidFill>
              </a:rPr>
              <a:t>*</a:t>
            </a:r>
          </a:p>
          <a:p>
            <a:pPr marL="228600" lvl="0" indent="-228600">
              <a:spcAft>
                <a:spcPts val="1800"/>
              </a:spcAft>
              <a:buClr>
                <a:srgbClr val="034EA2"/>
              </a:buClr>
              <a:buFont typeface="Arial" panose="020B0604020202020204" pitchFamily="34" charset="0"/>
              <a:buChar char="•"/>
            </a:pPr>
            <a:r>
              <a:rPr lang="en-IE" dirty="0">
                <a:solidFill>
                  <a:srgbClr val="4D4D4D"/>
                </a:solidFill>
              </a:rPr>
              <a:t>Not covering all reporting areas: impact focus, no reporting on risks</a:t>
            </a:r>
            <a:r>
              <a:rPr lang="en-IE" dirty="0">
                <a:solidFill>
                  <a:srgbClr val="FF0000"/>
                </a:solidFill>
              </a:rPr>
              <a:t>*</a:t>
            </a:r>
          </a:p>
        </p:txBody>
      </p:sp>
    </p:spTree>
    <p:extLst>
      <p:ext uri="{BB962C8B-B14F-4D97-AF65-F5344CB8AC3E}">
        <p14:creationId xmlns:p14="http://schemas.microsoft.com/office/powerpoint/2010/main" val="138265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E0E0CB-5AFE-4B84-89F1-2C0F008F41E4}"/>
              </a:ext>
            </a:extLst>
          </p:cNvPr>
          <p:cNvSpPr>
            <a:spLocks noGrp="1"/>
          </p:cNvSpPr>
          <p:nvPr>
            <p:ph type="title"/>
          </p:nvPr>
        </p:nvSpPr>
        <p:spPr/>
        <p:txBody>
          <a:bodyPr/>
          <a:lstStyle/>
          <a:p>
            <a:r>
              <a:rPr lang="en-US" dirty="0"/>
              <a:t>Content of sustainability reporting</a:t>
            </a:r>
            <a:br>
              <a:rPr lang="en-US" dirty="0"/>
            </a:br>
            <a:r>
              <a:rPr lang="en-US" dirty="0"/>
              <a:t>(</a:t>
            </a:r>
            <a:r>
              <a:rPr lang="en-US" dirty="0" err="1"/>
              <a:t>Artt</a:t>
            </a:r>
            <a:r>
              <a:rPr lang="en-US" dirty="0"/>
              <a:t>. 19a and 29a AD)</a:t>
            </a:r>
            <a:endParaRPr lang="en-IE" dirty="0"/>
          </a:p>
        </p:txBody>
      </p:sp>
      <p:sp>
        <p:nvSpPr>
          <p:cNvPr id="5" name="Content Placeholder 1">
            <a:extLst>
              <a:ext uri="{FF2B5EF4-FFF2-40B4-BE49-F238E27FC236}">
                <a16:creationId xmlns:a16="http://schemas.microsoft.com/office/drawing/2014/main" id="{0F2ACA15-C4C2-4286-8D30-CB354B3D1F6F}"/>
              </a:ext>
            </a:extLst>
          </p:cNvPr>
          <p:cNvSpPr txBox="1">
            <a:spLocks noGrp="1"/>
          </p:cNvSpPr>
          <p:nvPr>
            <p:ph sz="half" idx="1"/>
          </p:nvPr>
        </p:nvSpPr>
        <p:spPr>
          <a:xfrm>
            <a:off x="970722" y="2265681"/>
            <a:ext cx="10188891" cy="2725561"/>
          </a:xfrm>
          <a:prstGeom prst="roundRect">
            <a:avLst/>
          </a:prstGeom>
          <a:solidFill>
            <a:srgbClr val="00823B"/>
          </a:solidFill>
          <a:ln>
            <a:solidFill>
              <a:schemeClr val="accent1">
                <a:lumMod val="75000"/>
              </a:schemeClr>
            </a:solidFill>
          </a:ln>
        </p:spPr>
        <p:txBody>
          <a:bodyPr vert="horz" lIns="91440" tIns="45720" rIns="91440" bIns="45720" rtlCol="0" anchor="ctr">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Aft>
                <a:spcPts val="0"/>
              </a:spcAft>
              <a:buClrTx/>
              <a:buFont typeface="Wingdings" panose="05000000000000000000" pitchFamily="2" charset="2"/>
              <a:buChar char="Ø"/>
              <a:defRPr/>
            </a:pPr>
            <a:r>
              <a:rPr lang="en-US" sz="1800" b="1" dirty="0">
                <a:solidFill>
                  <a:schemeClr val="bg1"/>
                </a:solidFill>
              </a:rPr>
              <a:t>Business model and strategy</a:t>
            </a:r>
          </a:p>
          <a:p>
            <a:pPr lvl="0">
              <a:spcAft>
                <a:spcPts val="0"/>
              </a:spcAft>
              <a:buClrTx/>
              <a:buFont typeface="Wingdings" panose="05000000000000000000" pitchFamily="2" charset="2"/>
              <a:buChar char="Ø"/>
              <a:defRPr/>
            </a:pPr>
            <a:r>
              <a:rPr lang="en-US" sz="1800" b="1" dirty="0">
                <a:solidFill>
                  <a:schemeClr val="bg1"/>
                </a:solidFill>
              </a:rPr>
              <a:t>Role of management</a:t>
            </a:r>
          </a:p>
          <a:p>
            <a:pPr>
              <a:spcAft>
                <a:spcPts val="0"/>
              </a:spcAft>
              <a:buClrTx/>
              <a:buFont typeface="Wingdings" panose="05000000000000000000" pitchFamily="2" charset="2"/>
              <a:buChar char="Ø"/>
              <a:defRPr/>
            </a:pPr>
            <a:r>
              <a:rPr lang="en-US" sz="1800" b="1" dirty="0">
                <a:solidFill>
                  <a:schemeClr val="bg1"/>
                </a:solidFill>
              </a:rPr>
              <a:t>Incentive schemes</a:t>
            </a:r>
          </a:p>
          <a:p>
            <a:pPr lvl="0">
              <a:spcAft>
                <a:spcPts val="0"/>
              </a:spcAft>
              <a:buClrTx/>
              <a:buFont typeface="Wingdings" panose="05000000000000000000" pitchFamily="2" charset="2"/>
              <a:buChar char="Ø"/>
              <a:defRPr/>
            </a:pPr>
            <a:r>
              <a:rPr lang="en-US" sz="1800" b="1" dirty="0">
                <a:solidFill>
                  <a:schemeClr val="bg1"/>
                </a:solidFill>
              </a:rPr>
              <a:t>Company’s policies and targets</a:t>
            </a:r>
          </a:p>
          <a:p>
            <a:pPr lvl="0">
              <a:spcAft>
                <a:spcPts val="0"/>
              </a:spcAft>
              <a:buClrTx/>
              <a:buFont typeface="Wingdings" panose="05000000000000000000" pitchFamily="2" charset="2"/>
              <a:buChar char="Ø"/>
              <a:defRPr/>
            </a:pPr>
            <a:r>
              <a:rPr lang="en-US" sz="1800" b="1" dirty="0">
                <a:solidFill>
                  <a:schemeClr val="bg1"/>
                </a:solidFill>
              </a:rPr>
              <a:t>Due diligence process and principal adverse impacts</a:t>
            </a:r>
          </a:p>
          <a:p>
            <a:pPr lvl="0">
              <a:spcAft>
                <a:spcPts val="0"/>
              </a:spcAft>
              <a:buClrTx/>
              <a:buFont typeface="Wingdings" panose="05000000000000000000" pitchFamily="2" charset="2"/>
              <a:buChar char="Ø"/>
              <a:defRPr/>
            </a:pPr>
            <a:r>
              <a:rPr lang="en-US" sz="1800" b="1" dirty="0">
                <a:solidFill>
                  <a:schemeClr val="bg1"/>
                </a:solidFill>
              </a:rPr>
              <a:t>Principal risks and opportunities</a:t>
            </a:r>
          </a:p>
          <a:p>
            <a:pPr lvl="0">
              <a:spcAft>
                <a:spcPts val="0"/>
              </a:spcAft>
              <a:buClrTx/>
              <a:buFont typeface="Wingdings" panose="05000000000000000000" pitchFamily="2" charset="2"/>
              <a:buChar char="Ø"/>
              <a:defRPr/>
            </a:pPr>
            <a:r>
              <a:rPr lang="en-US" sz="1800" b="1" dirty="0">
                <a:solidFill>
                  <a:schemeClr val="bg1"/>
                </a:solidFill>
              </a:rPr>
              <a:t>Indicators</a:t>
            </a:r>
          </a:p>
          <a:p>
            <a:pPr lvl="0" algn="ctr">
              <a:spcAft>
                <a:spcPts val="0"/>
              </a:spcAft>
              <a:buClrTx/>
              <a:buFont typeface="Wingdings" panose="05000000000000000000" pitchFamily="2" charset="2"/>
              <a:buChar char="Ø"/>
              <a:defRPr/>
            </a:pPr>
            <a:endParaRPr lang="it-IT" sz="1800" b="1" dirty="0">
              <a:solidFill>
                <a:schemeClr val="bg1"/>
              </a:solidFill>
            </a:endParaRPr>
          </a:p>
        </p:txBody>
      </p:sp>
      <p:sp>
        <p:nvSpPr>
          <p:cNvPr id="7" name="TextBox 6">
            <a:extLst>
              <a:ext uri="{FF2B5EF4-FFF2-40B4-BE49-F238E27FC236}">
                <a16:creationId xmlns:a16="http://schemas.microsoft.com/office/drawing/2014/main" id="{09467B31-7251-4D1F-BFF0-076C771EEDB3}"/>
              </a:ext>
            </a:extLst>
          </p:cNvPr>
          <p:cNvSpPr txBox="1"/>
          <p:nvPr/>
        </p:nvSpPr>
        <p:spPr>
          <a:xfrm>
            <a:off x="738787" y="1721573"/>
            <a:ext cx="10652760" cy="369332"/>
          </a:xfrm>
          <a:prstGeom prst="rect">
            <a:avLst/>
          </a:prstGeom>
          <a:noFill/>
        </p:spPr>
        <p:txBody>
          <a:bodyPr wrap="square">
            <a:spAutoFit/>
          </a:bodyPr>
          <a:lstStyle/>
          <a:p>
            <a:pPr marL="285750" lvl="0" indent="-285750" algn="ctr">
              <a:buFont typeface="Wingdings" panose="05000000000000000000" pitchFamily="2" charset="2"/>
              <a:buChar char="q"/>
              <a:defRPr/>
            </a:pPr>
            <a:r>
              <a:rPr lang="en-US" b="1" dirty="0">
                <a:solidFill>
                  <a:srgbClr val="004494"/>
                </a:solidFill>
              </a:rPr>
              <a:t>Risks of sustainability matters on company + Impacts </a:t>
            </a:r>
            <a:r>
              <a:rPr kumimoji="0" lang="en-US" sz="1800" b="1" i="0" u="none" strike="noStrike" kern="1200" cap="none" spc="0" normalizeH="0" baseline="0" noProof="0" dirty="0">
                <a:ln>
                  <a:noFill/>
                </a:ln>
                <a:solidFill>
                  <a:srgbClr val="004494"/>
                </a:solidFill>
                <a:effectLst/>
                <a:uLnTx/>
                <a:uFillTx/>
                <a:latin typeface="Arial"/>
                <a:ea typeface="+mn-ea"/>
                <a:cs typeface="+mn-cs"/>
              </a:rPr>
              <a:t>of company on sustainability matters</a:t>
            </a:r>
          </a:p>
        </p:txBody>
      </p:sp>
      <p:sp>
        <p:nvSpPr>
          <p:cNvPr id="8" name="TextBox 7">
            <a:extLst>
              <a:ext uri="{FF2B5EF4-FFF2-40B4-BE49-F238E27FC236}">
                <a16:creationId xmlns:a16="http://schemas.microsoft.com/office/drawing/2014/main" id="{F42DECD0-D452-49B7-8EF4-EA08419E9AD7}"/>
              </a:ext>
            </a:extLst>
          </p:cNvPr>
          <p:cNvSpPr txBox="1"/>
          <p:nvPr/>
        </p:nvSpPr>
        <p:spPr>
          <a:xfrm>
            <a:off x="945996" y="5146721"/>
            <a:ext cx="9918700" cy="92333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1" i="0" u="none" strike="noStrike" kern="1200" cap="none" spc="0" normalizeH="0" baseline="0" noProof="0" dirty="0">
                <a:ln>
                  <a:noFill/>
                </a:ln>
                <a:solidFill>
                  <a:srgbClr val="004494"/>
                </a:solidFill>
                <a:effectLst/>
                <a:uLnTx/>
                <a:uFillTx/>
                <a:latin typeface="Arial"/>
                <a:ea typeface="+mn-ea"/>
                <a:cs typeface="+mn-cs"/>
              </a:rPr>
              <a:t> Information about company’s own operations and value chain</a:t>
            </a:r>
          </a:p>
          <a:p>
            <a:pPr lvl="1">
              <a:defRPr/>
            </a:pPr>
            <a:r>
              <a:rPr kumimoji="0" lang="en-US" i="0" u="none" strike="noStrike" kern="1200" cap="none" spc="0" normalizeH="0" baseline="0" noProof="0" dirty="0">
                <a:ln>
                  <a:noFill/>
                </a:ln>
                <a:solidFill>
                  <a:srgbClr val="004494"/>
                </a:solidFill>
                <a:effectLst/>
                <a:uLnTx/>
                <a:uFillTx/>
                <a:latin typeface="Arial"/>
                <a:ea typeface="+mn-ea"/>
                <a:cs typeface="+mn-cs"/>
              </a:rPr>
              <a:t>- First 3 years of application: if not all information available, explanation of efforts made</a:t>
            </a:r>
          </a:p>
          <a:p>
            <a:pPr marR="0" lvl="0" algn="l" defTabSz="914400" rtl="0" eaLnBrk="1" fontAlgn="auto" latinLnBrk="0" hangingPunct="1">
              <a:lnSpc>
                <a:spcPct val="100000"/>
              </a:lnSpc>
              <a:spcBef>
                <a:spcPts val="0"/>
              </a:spcBef>
              <a:spcAft>
                <a:spcPts val="0"/>
              </a:spcAft>
              <a:buClrTx/>
              <a:buSzTx/>
              <a:tabLst/>
              <a:defRPr/>
            </a:pPr>
            <a:r>
              <a:rPr lang="en-US" b="1" dirty="0">
                <a:solidFill>
                  <a:srgbClr val="004494"/>
                </a:solidFill>
                <a:latin typeface="Arial"/>
              </a:rPr>
              <a:t>    </a:t>
            </a:r>
            <a:endParaRPr kumimoji="0" lang="en-IE" sz="1800" b="1" i="0" u="none" strike="noStrike" kern="1200" cap="none" spc="0" normalizeH="0" baseline="0" noProof="0" dirty="0">
              <a:ln>
                <a:noFill/>
              </a:ln>
              <a:solidFill>
                <a:srgbClr val="004494"/>
              </a:solidFill>
              <a:effectLst/>
              <a:uLnTx/>
              <a:uFillTx/>
              <a:latin typeface="Arial"/>
              <a:ea typeface="+mn-ea"/>
              <a:cs typeface="+mn-cs"/>
            </a:endParaRPr>
          </a:p>
        </p:txBody>
      </p:sp>
      <p:sp>
        <p:nvSpPr>
          <p:cNvPr id="9" name="Slide Number Placeholder 4">
            <a:extLst>
              <a:ext uri="{FF2B5EF4-FFF2-40B4-BE49-F238E27FC236}">
                <a16:creationId xmlns:a16="http://schemas.microsoft.com/office/drawing/2014/main" id="{B7EEF9DD-AED6-46ED-B029-E758C4D921D9}"/>
              </a:ext>
            </a:extLst>
          </p:cNvPr>
          <p:cNvSpPr>
            <a:spLocks noGrp="1"/>
          </p:cNvSpPr>
          <p:nvPr>
            <p:ph type="sldNum" sz="quarter" idx="12"/>
          </p:nvPr>
        </p:nvSpPr>
        <p:spPr>
          <a:xfrm>
            <a:off x="838200" y="6247179"/>
            <a:ext cx="289560" cy="24923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Tree>
    <p:extLst>
      <p:ext uri="{BB962C8B-B14F-4D97-AF65-F5344CB8AC3E}">
        <p14:creationId xmlns:p14="http://schemas.microsoft.com/office/powerpoint/2010/main" val="222589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480921" y="1496004"/>
            <a:ext cx="8611629" cy="3236045"/>
          </a:xfrm>
        </p:spPr>
        <p:txBody>
          <a:bodyPr/>
          <a:lstStyle/>
          <a:p>
            <a:pPr marL="354013" indent="-354013">
              <a:spcAft>
                <a:spcPts val="0"/>
              </a:spcAft>
              <a:buFont typeface="Wingdings" panose="05000000000000000000" pitchFamily="2" charset="2"/>
              <a:buChar char="q"/>
            </a:pPr>
            <a:r>
              <a:rPr lang="en-GB" sz="2000" dirty="0">
                <a:solidFill>
                  <a:srgbClr val="000000"/>
                </a:solidFill>
                <a:ea typeface="Times New Roman" panose="02020603050405020304" pitchFamily="18" charset="0"/>
              </a:rPr>
              <a:t> </a:t>
            </a:r>
            <a:r>
              <a:rPr lang="en-GB" sz="2000" b="1" dirty="0">
                <a:solidFill>
                  <a:schemeClr val="bg2">
                    <a:lumMod val="25000"/>
                  </a:schemeClr>
                </a:solidFill>
                <a:ea typeface="+mj-ea"/>
                <a:cs typeface="+mj-cs"/>
              </a:rPr>
              <a:t>Cross-cutting standards and standards </a:t>
            </a:r>
          </a:p>
          <a:p>
            <a:pPr marL="0" indent="0">
              <a:spcAft>
                <a:spcPts val="0"/>
              </a:spcAft>
              <a:buNone/>
            </a:pPr>
            <a:r>
              <a:rPr lang="en-GB" sz="2000" b="1" dirty="0">
                <a:solidFill>
                  <a:schemeClr val="bg2">
                    <a:lumMod val="25000"/>
                  </a:schemeClr>
                </a:solidFill>
                <a:ea typeface="+mj-ea"/>
                <a:cs typeface="+mj-cs"/>
              </a:rPr>
              <a:t>       for all sustainability topics</a:t>
            </a:r>
          </a:p>
          <a:p>
            <a:pPr lvl="1">
              <a:spcBef>
                <a:spcPts val="0"/>
              </a:spcBef>
              <a:spcAft>
                <a:spcPts val="0"/>
              </a:spcAft>
              <a:buFont typeface="Wingdings" panose="05000000000000000000" pitchFamily="2" charset="2"/>
              <a:buChar char="Ø"/>
            </a:pPr>
            <a:r>
              <a:rPr lang="en-GB" sz="1600" dirty="0">
                <a:solidFill>
                  <a:schemeClr val="bg2">
                    <a:lumMod val="25000"/>
                  </a:schemeClr>
                </a:solidFill>
                <a:ea typeface="+mj-ea"/>
                <a:cs typeface="+mj-cs"/>
              </a:rPr>
              <a:t>Including information needed to comply with SFDR requirements</a:t>
            </a:r>
          </a:p>
          <a:p>
            <a:pPr marL="625475" lvl="1" indent="-168275">
              <a:spcBef>
                <a:spcPts val="0"/>
              </a:spcBef>
              <a:spcAft>
                <a:spcPts val="0"/>
              </a:spcAft>
              <a:buNone/>
            </a:pPr>
            <a:r>
              <a:rPr lang="en-GB" sz="1600" dirty="0">
                <a:solidFill>
                  <a:schemeClr val="bg2">
                    <a:lumMod val="25000"/>
                  </a:schemeClr>
                </a:solidFill>
                <a:ea typeface="+mj-ea"/>
                <a:cs typeface="+mj-cs"/>
              </a:rPr>
              <a:t>    (Regulation (EU) No 2019/2088)</a:t>
            </a:r>
          </a:p>
          <a:p>
            <a:pPr marL="457200" lvl="1" indent="0">
              <a:spcBef>
                <a:spcPts val="0"/>
              </a:spcBef>
              <a:spcAft>
                <a:spcPts val="0"/>
              </a:spcAft>
              <a:buNone/>
            </a:pPr>
            <a:endParaRPr lang="en-GB" sz="1400" dirty="0">
              <a:solidFill>
                <a:schemeClr val="bg2">
                  <a:lumMod val="25000"/>
                </a:schemeClr>
              </a:solidFill>
              <a:ea typeface="+mj-ea"/>
              <a:cs typeface="+mj-cs"/>
            </a:endParaRPr>
          </a:p>
          <a:p>
            <a:pPr marL="354013" indent="-354013">
              <a:spcAft>
                <a:spcPts val="0"/>
              </a:spcAft>
              <a:buFont typeface="Wingdings" panose="05000000000000000000" pitchFamily="2" charset="2"/>
              <a:buChar char="q"/>
            </a:pPr>
            <a:r>
              <a:rPr lang="en-GB" sz="1800" b="1" dirty="0">
                <a:solidFill>
                  <a:schemeClr val="bg2">
                    <a:lumMod val="25000"/>
                  </a:schemeClr>
                </a:solidFill>
                <a:ea typeface="+mj-ea"/>
                <a:cs typeface="+mj-cs"/>
              </a:rPr>
              <a:t> </a:t>
            </a:r>
            <a:r>
              <a:rPr lang="en-GB" sz="2000" b="1" dirty="0">
                <a:solidFill>
                  <a:schemeClr val="bg2">
                    <a:lumMod val="25000"/>
                  </a:schemeClr>
                </a:solidFill>
                <a:ea typeface="+mj-ea"/>
                <a:cs typeface="+mj-cs"/>
              </a:rPr>
              <a:t>Sector-specific standards</a:t>
            </a:r>
          </a:p>
          <a:p>
            <a:pPr marL="457200" lvl="1" indent="0">
              <a:spcAft>
                <a:spcPts val="1200"/>
              </a:spcAft>
              <a:buNone/>
            </a:pPr>
            <a:endParaRPr lang="en-GB" sz="1400" b="1" dirty="0">
              <a:solidFill>
                <a:schemeClr val="bg2">
                  <a:lumMod val="25000"/>
                </a:schemeClr>
              </a:solidFill>
              <a:ea typeface="+mj-ea"/>
              <a:cs typeface="+mj-cs"/>
            </a:endParaRPr>
          </a:p>
          <a:p>
            <a:pPr marL="354013" indent="-354013">
              <a:spcAft>
                <a:spcPts val="0"/>
              </a:spcAft>
              <a:buFont typeface="Wingdings" panose="05000000000000000000" pitchFamily="2" charset="2"/>
              <a:buChar char="q"/>
            </a:pPr>
            <a:r>
              <a:rPr lang="en-GB" sz="1800" dirty="0">
                <a:solidFill>
                  <a:schemeClr val="bg2">
                    <a:lumMod val="25000"/>
                  </a:schemeClr>
                </a:solidFill>
                <a:ea typeface="+mj-ea"/>
                <a:cs typeface="+mj-cs"/>
              </a:rPr>
              <a:t> </a:t>
            </a:r>
            <a:r>
              <a:rPr lang="en-GB" sz="2000" b="1" dirty="0">
                <a:solidFill>
                  <a:schemeClr val="bg2">
                    <a:lumMod val="25000"/>
                  </a:schemeClr>
                </a:solidFill>
                <a:ea typeface="+mj-ea"/>
                <a:cs typeface="+mj-cs"/>
              </a:rPr>
              <a:t>Standards for listed SMEs </a:t>
            </a:r>
            <a:endParaRPr lang="en-GB" sz="2000" dirty="0">
              <a:solidFill>
                <a:schemeClr val="bg2">
                  <a:lumMod val="25000"/>
                </a:schemeClr>
              </a:solidFill>
              <a:ea typeface="+mj-ea"/>
              <a:cs typeface="+mj-cs"/>
            </a:endParaRPr>
          </a:p>
          <a:p>
            <a:pPr marL="0" indent="0">
              <a:spcAft>
                <a:spcPts val="0"/>
              </a:spcAft>
              <a:buNone/>
            </a:pPr>
            <a:endParaRPr lang="en-IE" sz="1800" b="1" dirty="0">
              <a:solidFill>
                <a:schemeClr val="bg2">
                  <a:lumMod val="25000"/>
                </a:schemeClr>
              </a:solidFill>
              <a:ea typeface="+mj-ea"/>
              <a:cs typeface="+mj-cs"/>
            </a:endParaRPr>
          </a:p>
          <a:p>
            <a:pPr marL="0" indent="0">
              <a:spcAft>
                <a:spcPts val="0"/>
              </a:spcAft>
              <a:buNone/>
            </a:pPr>
            <a:endParaRPr lang="en-IE" sz="1800" b="1" dirty="0">
              <a:solidFill>
                <a:schemeClr val="bg2">
                  <a:lumMod val="25000"/>
                </a:schemeClr>
              </a:solidFill>
              <a:ea typeface="+mj-ea"/>
              <a:cs typeface="+mj-cs"/>
            </a:endParaRPr>
          </a:p>
          <a:p>
            <a:pPr marL="0" indent="0">
              <a:spcAft>
                <a:spcPts val="0"/>
              </a:spcAft>
              <a:buNone/>
            </a:pPr>
            <a:endParaRPr lang="en-IE" sz="1800" b="1" dirty="0">
              <a:solidFill>
                <a:schemeClr val="bg2">
                  <a:lumMod val="25000"/>
                </a:schemeClr>
              </a:solidFill>
              <a:ea typeface="+mj-ea"/>
              <a:cs typeface="+mj-cs"/>
            </a:endParaRPr>
          </a:p>
          <a:p>
            <a:pPr marL="354013" indent="-354013">
              <a:spcAft>
                <a:spcPts val="0"/>
              </a:spcAft>
              <a:buFont typeface="Wingdings" panose="05000000000000000000" pitchFamily="2" charset="2"/>
              <a:buChar char="q"/>
            </a:pPr>
            <a:r>
              <a:rPr lang="en-IE" sz="2000" b="1" dirty="0">
                <a:solidFill>
                  <a:schemeClr val="bg2">
                    <a:lumMod val="25000"/>
                  </a:schemeClr>
                </a:solidFill>
                <a:ea typeface="+mj-ea"/>
                <a:cs typeface="+mj-cs"/>
              </a:rPr>
              <a:t>Standards for non-EU companies exceeding </a:t>
            </a:r>
          </a:p>
          <a:p>
            <a:pPr marL="0" indent="0">
              <a:spcAft>
                <a:spcPts val="0"/>
              </a:spcAft>
              <a:buNone/>
            </a:pPr>
            <a:r>
              <a:rPr lang="en-IE" sz="2000" b="1" dirty="0">
                <a:solidFill>
                  <a:schemeClr val="bg2">
                    <a:lumMod val="25000"/>
                  </a:schemeClr>
                </a:solidFill>
                <a:ea typeface="+mj-ea"/>
                <a:cs typeface="+mj-cs"/>
              </a:rPr>
              <a:t>      EU turnover threshold</a:t>
            </a:r>
          </a:p>
          <a:p>
            <a:pPr marL="457200" lvl="1" indent="0">
              <a:spcAft>
                <a:spcPts val="0"/>
              </a:spcAft>
              <a:buNone/>
            </a:pPr>
            <a:endParaRPr lang="en-IE" sz="1400" dirty="0">
              <a:solidFill>
                <a:schemeClr val="bg2">
                  <a:lumMod val="25000"/>
                </a:schemeClr>
              </a:solidFill>
              <a:ea typeface="+mj-ea"/>
              <a:cs typeface="+mj-cs"/>
            </a:endParaRPr>
          </a:p>
          <a:p>
            <a:pPr>
              <a:spcAft>
                <a:spcPts val="0"/>
              </a:spcAft>
              <a:buFont typeface="Wingdings" panose="05000000000000000000" pitchFamily="2" charset="2"/>
              <a:buChar char="q"/>
            </a:pPr>
            <a:endParaRPr lang="en-GB" sz="1800" dirty="0">
              <a:solidFill>
                <a:srgbClr val="000000"/>
              </a:solidFill>
              <a:ea typeface="Times New Roman" panose="02020603050405020304" pitchFamily="18" charset="0"/>
            </a:endParaRPr>
          </a:p>
          <a:p>
            <a:pPr marL="0" indent="0">
              <a:spcAft>
                <a:spcPts val="0"/>
              </a:spcAft>
              <a:buNone/>
            </a:pPr>
            <a:endParaRPr lang="en-US" sz="1600" dirty="0">
              <a:solidFill>
                <a:srgbClr val="000000"/>
              </a:solidFill>
              <a:ea typeface="Times New Roman" panose="02020603050405020304" pitchFamily="18" charset="0"/>
            </a:endParaRPr>
          </a:p>
        </p:txBody>
      </p:sp>
      <p:sp>
        <p:nvSpPr>
          <p:cNvPr id="4" name="Title 3"/>
          <p:cNvSpPr>
            <a:spLocks noGrp="1"/>
          </p:cNvSpPr>
          <p:nvPr>
            <p:ph type="title"/>
          </p:nvPr>
        </p:nvSpPr>
        <p:spPr>
          <a:xfrm>
            <a:off x="970390" y="375599"/>
            <a:ext cx="11084429" cy="782357"/>
          </a:xfrm>
        </p:spPr>
        <p:txBody>
          <a:bodyPr/>
          <a:lstStyle/>
          <a:p>
            <a:r>
              <a:rPr lang="en-IE" sz="3600" dirty="0"/>
              <a:t>European Sustainability Reporting Standards </a:t>
            </a:r>
            <a:br>
              <a:rPr lang="en-IE" sz="3600" dirty="0"/>
            </a:br>
            <a:r>
              <a:rPr lang="en-IE" sz="3600" dirty="0"/>
              <a:t>“ESRS”</a:t>
            </a:r>
          </a:p>
        </p:txBody>
      </p:sp>
      <p:sp>
        <p:nvSpPr>
          <p:cNvPr id="3" name="Right Brace 2">
            <a:extLst>
              <a:ext uri="{FF2B5EF4-FFF2-40B4-BE49-F238E27FC236}">
                <a16:creationId xmlns:a16="http://schemas.microsoft.com/office/drawing/2014/main" id="{4430023E-10DB-4C76-B3EA-10A84A3ECAA7}"/>
              </a:ext>
            </a:extLst>
          </p:cNvPr>
          <p:cNvSpPr/>
          <p:nvPr/>
        </p:nvSpPr>
        <p:spPr>
          <a:xfrm>
            <a:off x="9237264" y="1433858"/>
            <a:ext cx="427790" cy="1296064"/>
          </a:xfrm>
          <a:prstGeom prst="rightBrace">
            <a:avLst>
              <a:gd name="adj1" fmla="val 32757"/>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9" name="Right Brace 8">
            <a:extLst>
              <a:ext uri="{FF2B5EF4-FFF2-40B4-BE49-F238E27FC236}">
                <a16:creationId xmlns:a16="http://schemas.microsoft.com/office/drawing/2014/main" id="{0EB45ABA-F852-4D64-9BAD-AA34DF02F1BE}"/>
              </a:ext>
            </a:extLst>
          </p:cNvPr>
          <p:cNvSpPr/>
          <p:nvPr/>
        </p:nvSpPr>
        <p:spPr>
          <a:xfrm>
            <a:off x="9237264" y="2790571"/>
            <a:ext cx="473815" cy="3446570"/>
          </a:xfrm>
          <a:prstGeom prst="rightBrace">
            <a:avLst>
              <a:gd name="adj1" fmla="val 34506"/>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11" name="TextBox 10">
            <a:extLst>
              <a:ext uri="{FF2B5EF4-FFF2-40B4-BE49-F238E27FC236}">
                <a16:creationId xmlns:a16="http://schemas.microsoft.com/office/drawing/2014/main" id="{D639D57C-3F02-4249-8F6D-658EE328C87B}"/>
              </a:ext>
            </a:extLst>
          </p:cNvPr>
          <p:cNvSpPr txBox="1"/>
          <p:nvPr/>
        </p:nvSpPr>
        <p:spPr>
          <a:xfrm>
            <a:off x="9960456" y="4029717"/>
            <a:ext cx="1973923" cy="923330"/>
          </a:xfrm>
          <a:prstGeom prst="rect">
            <a:avLst/>
          </a:prstGeom>
          <a:noFill/>
        </p:spPr>
        <p:txBody>
          <a:bodyPr wrap="square">
            <a:spAutoFit/>
          </a:bodyPr>
          <a:lstStyle/>
          <a:p>
            <a:pPr marL="0" indent="0">
              <a:buNone/>
            </a:pPr>
            <a:r>
              <a:rPr lang="en-IE" b="1" dirty="0">
                <a:solidFill>
                  <a:schemeClr val="accent1"/>
                </a:solidFill>
              </a:rPr>
              <a:t>Adoption by COM 30 June 2024</a:t>
            </a:r>
          </a:p>
        </p:txBody>
      </p:sp>
      <p:sp>
        <p:nvSpPr>
          <p:cNvPr id="12" name="TextBox 11">
            <a:extLst>
              <a:ext uri="{FF2B5EF4-FFF2-40B4-BE49-F238E27FC236}">
                <a16:creationId xmlns:a16="http://schemas.microsoft.com/office/drawing/2014/main" id="{AAFCB64B-9DEC-4B4C-A37B-1CF2375070AD}"/>
              </a:ext>
            </a:extLst>
          </p:cNvPr>
          <p:cNvSpPr txBox="1"/>
          <p:nvPr/>
        </p:nvSpPr>
        <p:spPr>
          <a:xfrm>
            <a:off x="9859571" y="1610762"/>
            <a:ext cx="2175695" cy="923330"/>
          </a:xfrm>
          <a:prstGeom prst="rect">
            <a:avLst/>
          </a:prstGeom>
          <a:noFill/>
        </p:spPr>
        <p:txBody>
          <a:bodyPr wrap="square">
            <a:spAutoFit/>
          </a:bodyPr>
          <a:lstStyle/>
          <a:p>
            <a:pPr marL="0" indent="0">
              <a:buNone/>
            </a:pPr>
            <a:r>
              <a:rPr lang="en-IE" b="1" dirty="0">
                <a:solidFill>
                  <a:schemeClr val="accent1"/>
                </a:solidFill>
              </a:rPr>
              <a:t>Adoption by </a:t>
            </a:r>
          </a:p>
          <a:p>
            <a:pPr marL="0" indent="0">
              <a:buNone/>
            </a:pPr>
            <a:r>
              <a:rPr lang="en-IE" b="1" dirty="0">
                <a:solidFill>
                  <a:schemeClr val="accent1"/>
                </a:solidFill>
              </a:rPr>
              <a:t>COM 30 June 2023 </a:t>
            </a:r>
          </a:p>
        </p:txBody>
      </p:sp>
      <p:sp>
        <p:nvSpPr>
          <p:cNvPr id="7" name="Left Brace 6">
            <a:extLst>
              <a:ext uri="{FF2B5EF4-FFF2-40B4-BE49-F238E27FC236}">
                <a16:creationId xmlns:a16="http://schemas.microsoft.com/office/drawing/2014/main" id="{B71D6D91-1321-4A6D-BBD7-4783AF9B85F5}"/>
              </a:ext>
            </a:extLst>
          </p:cNvPr>
          <p:cNvSpPr/>
          <p:nvPr/>
        </p:nvSpPr>
        <p:spPr>
          <a:xfrm>
            <a:off x="2005709" y="1550669"/>
            <a:ext cx="373225" cy="1601646"/>
          </a:xfrm>
          <a:prstGeom prst="leftBrace">
            <a:avLst>
              <a:gd name="adj1" fmla="val 25833"/>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ln w="28575">
                <a:solidFill>
                  <a:sysClr val="windowText" lastClr="000000"/>
                </a:solidFill>
              </a:ln>
              <a:solidFill>
                <a:srgbClr val="FF0000"/>
              </a:solidFill>
            </a:endParaRPr>
          </a:p>
        </p:txBody>
      </p:sp>
      <p:sp>
        <p:nvSpPr>
          <p:cNvPr id="8" name="TextBox 7">
            <a:extLst>
              <a:ext uri="{FF2B5EF4-FFF2-40B4-BE49-F238E27FC236}">
                <a16:creationId xmlns:a16="http://schemas.microsoft.com/office/drawing/2014/main" id="{3E92B907-3B07-47DC-B92E-E2DAF00F2037}"/>
              </a:ext>
            </a:extLst>
          </p:cNvPr>
          <p:cNvSpPr txBox="1"/>
          <p:nvPr/>
        </p:nvSpPr>
        <p:spPr>
          <a:xfrm>
            <a:off x="396451" y="1809644"/>
            <a:ext cx="1506027" cy="677108"/>
          </a:xfrm>
          <a:prstGeom prst="rect">
            <a:avLst/>
          </a:prstGeom>
          <a:noFill/>
        </p:spPr>
        <p:txBody>
          <a:bodyPr wrap="square" rtlCol="0">
            <a:spAutoFit/>
          </a:bodyPr>
          <a:lstStyle/>
          <a:p>
            <a:r>
              <a:rPr lang="en-GB" sz="2000" dirty="0">
                <a:solidFill>
                  <a:srgbClr val="FF0000"/>
                </a:solidFill>
              </a:rPr>
              <a:t>“</a:t>
            </a:r>
            <a:r>
              <a:rPr lang="en-GB" dirty="0">
                <a:solidFill>
                  <a:srgbClr val="FF0000"/>
                </a:solidFill>
              </a:rPr>
              <a:t>ESRS”</a:t>
            </a:r>
          </a:p>
          <a:p>
            <a:r>
              <a:rPr lang="en-GB" dirty="0">
                <a:solidFill>
                  <a:srgbClr val="FF0000"/>
                </a:solidFill>
              </a:rPr>
              <a:t>(Art. 29b AD)</a:t>
            </a:r>
          </a:p>
        </p:txBody>
      </p:sp>
      <p:sp>
        <p:nvSpPr>
          <p:cNvPr id="14" name="Left Brace 13">
            <a:extLst>
              <a:ext uri="{FF2B5EF4-FFF2-40B4-BE49-F238E27FC236}">
                <a16:creationId xmlns:a16="http://schemas.microsoft.com/office/drawing/2014/main" id="{EAEB3E47-CD79-47AE-AAAE-F4B2D9911E8D}"/>
              </a:ext>
            </a:extLst>
          </p:cNvPr>
          <p:cNvSpPr/>
          <p:nvPr/>
        </p:nvSpPr>
        <p:spPr>
          <a:xfrm>
            <a:off x="2092694" y="3429000"/>
            <a:ext cx="305169" cy="782357"/>
          </a:xfrm>
          <a:prstGeom prst="leftBrace">
            <a:avLst>
              <a:gd name="adj1" fmla="val 22436"/>
              <a:gd name="adj2" fmla="val 48445"/>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ln w="28575">
                <a:solidFill>
                  <a:sysClr val="windowText" lastClr="000000"/>
                </a:solidFill>
              </a:ln>
              <a:solidFill>
                <a:srgbClr val="FF0000"/>
              </a:solidFill>
            </a:endParaRPr>
          </a:p>
        </p:txBody>
      </p:sp>
      <p:sp>
        <p:nvSpPr>
          <p:cNvPr id="15" name="Left Brace 14">
            <a:extLst>
              <a:ext uri="{FF2B5EF4-FFF2-40B4-BE49-F238E27FC236}">
                <a16:creationId xmlns:a16="http://schemas.microsoft.com/office/drawing/2014/main" id="{E84F58CB-2AE7-4ED5-9A79-F6B2EF9E5C4F}"/>
              </a:ext>
            </a:extLst>
          </p:cNvPr>
          <p:cNvSpPr/>
          <p:nvPr/>
        </p:nvSpPr>
        <p:spPr>
          <a:xfrm>
            <a:off x="2109926" y="4525911"/>
            <a:ext cx="305169" cy="840838"/>
          </a:xfrm>
          <a:prstGeom prst="leftBrace">
            <a:avLst>
              <a:gd name="adj1" fmla="val 17735"/>
              <a:gd name="adj2" fmla="val 51772"/>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ln w="28575">
                <a:solidFill>
                  <a:sysClr val="windowText" lastClr="000000"/>
                </a:solidFill>
              </a:ln>
              <a:solidFill>
                <a:srgbClr val="FF0000"/>
              </a:solidFill>
            </a:endParaRPr>
          </a:p>
        </p:txBody>
      </p:sp>
      <p:sp>
        <p:nvSpPr>
          <p:cNvPr id="16" name="TextBox 15">
            <a:extLst>
              <a:ext uri="{FF2B5EF4-FFF2-40B4-BE49-F238E27FC236}">
                <a16:creationId xmlns:a16="http://schemas.microsoft.com/office/drawing/2014/main" id="{C8F278E9-B653-4204-814A-EB901870FD06}"/>
              </a:ext>
            </a:extLst>
          </p:cNvPr>
          <p:cNvSpPr txBox="1"/>
          <p:nvPr/>
        </p:nvSpPr>
        <p:spPr>
          <a:xfrm>
            <a:off x="550283" y="4488042"/>
            <a:ext cx="1559643" cy="1477328"/>
          </a:xfrm>
          <a:prstGeom prst="rect">
            <a:avLst/>
          </a:prstGeom>
          <a:noFill/>
        </p:spPr>
        <p:txBody>
          <a:bodyPr wrap="square" rtlCol="0">
            <a:spAutoFit/>
          </a:bodyPr>
          <a:lstStyle/>
          <a:p>
            <a:r>
              <a:rPr lang="en-GB" dirty="0">
                <a:solidFill>
                  <a:srgbClr val="FF0000"/>
                </a:solidFill>
              </a:rPr>
              <a:t>“ESRS </a:t>
            </a:r>
          </a:p>
          <a:p>
            <a:r>
              <a:rPr lang="en-GB" dirty="0">
                <a:solidFill>
                  <a:srgbClr val="FF0000"/>
                </a:solidFill>
              </a:rPr>
              <a:t>for certain </a:t>
            </a:r>
          </a:p>
          <a:p>
            <a:r>
              <a:rPr lang="en-GB" dirty="0">
                <a:solidFill>
                  <a:srgbClr val="FF0000"/>
                </a:solidFill>
              </a:rPr>
              <a:t>non-EU companies”</a:t>
            </a:r>
          </a:p>
          <a:p>
            <a:r>
              <a:rPr lang="en-GB" dirty="0">
                <a:solidFill>
                  <a:srgbClr val="FF0000"/>
                </a:solidFill>
              </a:rPr>
              <a:t>(Art. 40b AD)</a:t>
            </a:r>
          </a:p>
        </p:txBody>
      </p:sp>
      <p:sp>
        <p:nvSpPr>
          <p:cNvPr id="17" name="TextBox 16">
            <a:extLst>
              <a:ext uri="{FF2B5EF4-FFF2-40B4-BE49-F238E27FC236}">
                <a16:creationId xmlns:a16="http://schemas.microsoft.com/office/drawing/2014/main" id="{77492840-C9BD-4D88-9050-591E90BDE74B}"/>
              </a:ext>
            </a:extLst>
          </p:cNvPr>
          <p:cNvSpPr txBox="1"/>
          <p:nvPr/>
        </p:nvSpPr>
        <p:spPr>
          <a:xfrm>
            <a:off x="494642" y="3159246"/>
            <a:ext cx="1511067" cy="923330"/>
          </a:xfrm>
          <a:prstGeom prst="rect">
            <a:avLst/>
          </a:prstGeom>
          <a:noFill/>
        </p:spPr>
        <p:txBody>
          <a:bodyPr wrap="square" rtlCol="0">
            <a:spAutoFit/>
          </a:bodyPr>
          <a:lstStyle/>
          <a:p>
            <a:r>
              <a:rPr lang="en-GB" dirty="0">
                <a:solidFill>
                  <a:srgbClr val="FF0000"/>
                </a:solidFill>
              </a:rPr>
              <a:t>“ESRS </a:t>
            </a:r>
          </a:p>
          <a:p>
            <a:r>
              <a:rPr lang="en-GB" dirty="0">
                <a:solidFill>
                  <a:srgbClr val="FF0000"/>
                </a:solidFill>
              </a:rPr>
              <a:t>for SMEs”</a:t>
            </a:r>
          </a:p>
          <a:p>
            <a:r>
              <a:rPr lang="en-GB" dirty="0">
                <a:solidFill>
                  <a:srgbClr val="FF0000"/>
                </a:solidFill>
              </a:rPr>
              <a:t>(Art. 29c AD)</a:t>
            </a:r>
          </a:p>
        </p:txBody>
      </p:sp>
      <p:sp>
        <p:nvSpPr>
          <p:cNvPr id="18" name="Slide Number Placeholder 4">
            <a:extLst>
              <a:ext uri="{FF2B5EF4-FFF2-40B4-BE49-F238E27FC236}">
                <a16:creationId xmlns:a16="http://schemas.microsoft.com/office/drawing/2014/main" id="{79C32E64-4FA6-404C-B7F5-45CDB2C15E77}"/>
              </a:ext>
            </a:extLst>
          </p:cNvPr>
          <p:cNvSpPr>
            <a:spLocks noGrp="1"/>
          </p:cNvSpPr>
          <p:nvPr>
            <p:ph type="sldNum" sz="quarter" idx="12"/>
          </p:nvPr>
        </p:nvSpPr>
        <p:spPr>
          <a:xfrm>
            <a:off x="838200" y="6247179"/>
            <a:ext cx="289560" cy="24923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Tree>
    <p:extLst>
      <p:ext uri="{BB962C8B-B14F-4D97-AF65-F5344CB8AC3E}">
        <p14:creationId xmlns:p14="http://schemas.microsoft.com/office/powerpoint/2010/main" val="523439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38200" y="2338581"/>
            <a:ext cx="10023090" cy="2489897"/>
          </a:xfrm>
        </p:spPr>
        <p:txBody>
          <a:bodyPr/>
          <a:lstStyle/>
          <a:p>
            <a:pPr>
              <a:buFont typeface="Wingdings" panose="05000000000000000000" pitchFamily="2" charset="2"/>
              <a:buChar char="Ø"/>
            </a:pPr>
            <a:r>
              <a:rPr lang="en-IE" sz="2000" dirty="0"/>
              <a:t>  </a:t>
            </a:r>
            <a:r>
              <a:rPr lang="en-IE" sz="2000" b="1" dirty="0"/>
              <a:t>“NFRD companies”</a:t>
            </a:r>
            <a:r>
              <a:rPr lang="en-IE" sz="2000" dirty="0"/>
              <a:t>: FY 2024</a:t>
            </a:r>
            <a:r>
              <a:rPr lang="en-IE" sz="2000" dirty="0">
                <a:solidFill>
                  <a:srgbClr val="FF0000"/>
                </a:solidFill>
              </a:rPr>
              <a:t> </a:t>
            </a:r>
            <a:r>
              <a:rPr lang="en-IE" sz="2000" dirty="0"/>
              <a:t>(first reports published 2025)</a:t>
            </a:r>
          </a:p>
          <a:p>
            <a:pPr>
              <a:buFont typeface="Wingdings" panose="05000000000000000000" pitchFamily="2" charset="2"/>
              <a:buChar char="Ø"/>
            </a:pPr>
            <a:r>
              <a:rPr lang="en-IE" sz="2000" dirty="0"/>
              <a:t>  </a:t>
            </a:r>
            <a:r>
              <a:rPr lang="en-IE" sz="2000" b="1" dirty="0"/>
              <a:t>Other large companies</a:t>
            </a:r>
            <a:r>
              <a:rPr lang="en-IE" sz="2000" dirty="0"/>
              <a:t>: FY 2025 (reports 2026)</a:t>
            </a:r>
          </a:p>
          <a:p>
            <a:pPr>
              <a:buFont typeface="Wingdings" panose="05000000000000000000" pitchFamily="2" charset="2"/>
              <a:buChar char="Ø"/>
            </a:pPr>
            <a:r>
              <a:rPr lang="en-IE" sz="2000" dirty="0"/>
              <a:t>  </a:t>
            </a:r>
            <a:r>
              <a:rPr lang="en-IE" sz="2000" b="1" dirty="0"/>
              <a:t>Listed SMEs</a:t>
            </a:r>
            <a:r>
              <a:rPr lang="en-IE" sz="2000" dirty="0"/>
              <a:t>: FY 2026 (reports 2027)</a:t>
            </a:r>
          </a:p>
          <a:p>
            <a:pPr>
              <a:buFont typeface="Wingdings" panose="05000000000000000000" pitchFamily="2" charset="2"/>
              <a:buChar char="Ø"/>
            </a:pPr>
            <a:r>
              <a:rPr lang="en-IE" sz="2000" b="1" dirty="0"/>
              <a:t>  Non-EU companies with branches/subsidiaries</a:t>
            </a:r>
            <a:r>
              <a:rPr lang="en-IE" sz="2000" dirty="0"/>
              <a:t>: FY 2028 (reports 2029)</a:t>
            </a:r>
          </a:p>
          <a:p>
            <a:endParaRPr lang="en-IE" dirty="0"/>
          </a:p>
          <a:p>
            <a:endParaRPr lang="en-IE" dirty="0"/>
          </a:p>
        </p:txBody>
      </p:sp>
      <p:sp>
        <p:nvSpPr>
          <p:cNvPr id="4" name="Slide Number Placeholder 3"/>
          <p:cNvSpPr>
            <a:spLocks noGrp="1"/>
          </p:cNvSpPr>
          <p:nvPr>
            <p:ph type="sldNum" sz="quarter" idx="12"/>
          </p:nvPr>
        </p:nvSpPr>
        <p:spPr/>
        <p:txBody>
          <a:bodyPr/>
          <a:lstStyle/>
          <a:p>
            <a:fld id="{F46C79FD-C571-418B-AB0F-5EE936C85276}" type="slidenum">
              <a:rPr lang="en-GB" smtClean="0"/>
              <a:t>7</a:t>
            </a:fld>
            <a:endParaRPr lang="en-GB" dirty="0"/>
          </a:p>
        </p:txBody>
      </p:sp>
      <p:sp>
        <p:nvSpPr>
          <p:cNvPr id="5" name="Title 4"/>
          <p:cNvSpPr>
            <a:spLocks noGrp="1"/>
          </p:cNvSpPr>
          <p:nvPr>
            <p:ph type="title"/>
          </p:nvPr>
        </p:nvSpPr>
        <p:spPr/>
        <p:txBody>
          <a:bodyPr/>
          <a:lstStyle/>
          <a:p>
            <a:r>
              <a:rPr lang="en-IE" dirty="0"/>
              <a:t>Phased entry into application</a:t>
            </a:r>
          </a:p>
        </p:txBody>
      </p:sp>
    </p:spTree>
    <p:extLst>
      <p:ext uri="{BB962C8B-B14F-4D97-AF65-F5344CB8AC3E}">
        <p14:creationId xmlns:p14="http://schemas.microsoft.com/office/powerpoint/2010/main" val="306169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38197" y="1825626"/>
            <a:ext cx="10552774" cy="2991702"/>
          </a:xfrm>
        </p:spPr>
        <p:txBody>
          <a:bodyPr/>
          <a:lstStyle/>
          <a:p>
            <a:pPr marL="354013" indent="-354013">
              <a:spcAft>
                <a:spcPts val="1200"/>
              </a:spcAft>
              <a:buFont typeface="Wingdings" panose="05000000000000000000" pitchFamily="2" charset="2"/>
              <a:buChar char="q"/>
              <a:defRPr/>
            </a:pPr>
            <a:r>
              <a:rPr lang="en-US" sz="1800" dirty="0">
                <a:solidFill>
                  <a:schemeClr val="bg2">
                    <a:lumMod val="25000"/>
                  </a:schemeClr>
                </a:solidFill>
                <a:ea typeface="+mj-ea"/>
                <a:cs typeface="+mj-cs"/>
              </a:rPr>
              <a:t>Large companies and listed SMEs (except micro undertakings) &gt; individual sustainability reporting (Art. 19a AD)</a:t>
            </a:r>
          </a:p>
          <a:p>
            <a:pPr marL="354013" indent="-354013">
              <a:spcAft>
                <a:spcPts val="1200"/>
              </a:spcAft>
              <a:buFont typeface="Wingdings" panose="05000000000000000000" pitchFamily="2" charset="2"/>
              <a:buChar char="q"/>
              <a:defRPr/>
            </a:pPr>
            <a:r>
              <a:rPr lang="en-US" sz="1800" dirty="0">
                <a:solidFill>
                  <a:schemeClr val="bg2">
                    <a:lumMod val="25000"/>
                  </a:schemeClr>
                </a:solidFill>
                <a:ea typeface="+mj-ea"/>
                <a:cs typeface="+mj-cs"/>
              </a:rPr>
              <a:t>Parent companies of a large group &gt; consolidated sustainability reporting (Art. 29a AD)</a:t>
            </a:r>
          </a:p>
          <a:p>
            <a:pPr marL="354013" indent="-354013">
              <a:spcAft>
                <a:spcPts val="1200"/>
              </a:spcAft>
              <a:buFont typeface="Wingdings" panose="05000000000000000000" pitchFamily="2" charset="2"/>
              <a:buChar char="q"/>
              <a:defRPr/>
            </a:pPr>
            <a:r>
              <a:rPr lang="en-US" sz="1800" dirty="0">
                <a:solidFill>
                  <a:schemeClr val="bg2">
                    <a:lumMod val="25000"/>
                  </a:schemeClr>
                </a:solidFill>
                <a:ea typeface="+mj-ea"/>
                <a:cs typeface="+mj-cs"/>
              </a:rPr>
              <a:t>Exemptions (not applicable to large listed companies):</a:t>
            </a:r>
          </a:p>
          <a:p>
            <a:pPr lvl="1" algn="just">
              <a:spcAft>
                <a:spcPts val="1200"/>
              </a:spcAft>
              <a:buFont typeface="Arial" panose="020B0604020202020204" pitchFamily="34" charset="0"/>
              <a:buChar char="−"/>
              <a:defRPr/>
            </a:pPr>
            <a:r>
              <a:rPr lang="en-US" sz="1800" dirty="0">
                <a:solidFill>
                  <a:schemeClr val="bg2">
                    <a:lumMod val="25000"/>
                  </a:schemeClr>
                </a:solidFill>
                <a:ea typeface="+mj-ea"/>
                <a:cs typeface="+mj-cs"/>
              </a:rPr>
              <a:t>no sustainability reporting if company (and its subsidiaries) is included in consolidated sustainability reporting of a parent company drawn-up in compliance with ESRS or equivalent (</a:t>
            </a:r>
            <a:r>
              <a:rPr lang="en-US" sz="1800" dirty="0" err="1">
                <a:solidFill>
                  <a:schemeClr val="bg2">
                    <a:lumMod val="25000"/>
                  </a:schemeClr>
                </a:solidFill>
                <a:ea typeface="+mj-ea"/>
                <a:cs typeface="+mj-cs"/>
              </a:rPr>
              <a:t>Artt</a:t>
            </a:r>
            <a:r>
              <a:rPr lang="en-US" sz="1800" dirty="0">
                <a:solidFill>
                  <a:schemeClr val="bg2">
                    <a:lumMod val="25000"/>
                  </a:schemeClr>
                </a:solidFill>
                <a:ea typeface="+mj-ea"/>
                <a:cs typeface="+mj-cs"/>
              </a:rPr>
              <a:t>. 19a(9) and 29a(8) AD)</a:t>
            </a:r>
          </a:p>
          <a:p>
            <a:pPr lvl="1" algn="just">
              <a:spcAft>
                <a:spcPts val="1200"/>
              </a:spcAft>
              <a:buFont typeface="Arial" panose="020B0604020202020204" pitchFamily="34" charset="0"/>
              <a:buChar char="−"/>
              <a:defRPr/>
            </a:pPr>
            <a:r>
              <a:rPr lang="en-US" sz="1800" dirty="0">
                <a:solidFill>
                  <a:schemeClr val="bg2">
                    <a:lumMod val="25000"/>
                  </a:schemeClr>
                </a:solidFill>
                <a:ea typeface="+mj-ea"/>
                <a:cs typeface="+mj-cs"/>
              </a:rPr>
              <a:t>no individual sustainability reporting by parent company that is reporting at consolidated level (Art. 29a(7) AD)</a:t>
            </a:r>
          </a:p>
          <a:p>
            <a:pPr lvl="1">
              <a:spcAft>
                <a:spcPts val="1200"/>
              </a:spcAft>
              <a:buFont typeface="Arial" panose="020B0604020202020204" pitchFamily="34" charset="0"/>
              <a:buChar char="−"/>
              <a:defRPr/>
            </a:pPr>
            <a:endParaRPr lang="en-US" sz="1400" dirty="0">
              <a:solidFill>
                <a:schemeClr val="bg2">
                  <a:lumMod val="25000"/>
                </a:schemeClr>
              </a:solidFill>
              <a:ea typeface="+mj-ea"/>
              <a:cs typeface="+mj-cs"/>
            </a:endParaRPr>
          </a:p>
          <a:p>
            <a:pPr marL="457200" lvl="1" indent="0">
              <a:spcAft>
                <a:spcPts val="1200"/>
              </a:spcAft>
              <a:buNone/>
              <a:defRPr/>
            </a:pPr>
            <a:endParaRPr lang="en-IE"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
        <p:nvSpPr>
          <p:cNvPr id="5" name="Title 4"/>
          <p:cNvSpPr>
            <a:spLocks noGrp="1"/>
          </p:cNvSpPr>
          <p:nvPr>
            <p:ph type="title"/>
          </p:nvPr>
        </p:nvSpPr>
        <p:spPr/>
        <p:txBody>
          <a:bodyPr/>
          <a:lstStyle/>
          <a:p>
            <a:r>
              <a:rPr lang="en-IE" sz="3600" dirty="0"/>
              <a:t>Individual and consolidated sustainability reporting</a:t>
            </a:r>
            <a:br>
              <a:rPr lang="en-IE" sz="3600" dirty="0"/>
            </a:br>
            <a:r>
              <a:rPr lang="en-IE" sz="3600" dirty="0"/>
              <a:t>(Art 19a AD and 29aAD)</a:t>
            </a:r>
          </a:p>
        </p:txBody>
      </p:sp>
    </p:spTree>
    <p:extLst>
      <p:ext uri="{BB962C8B-B14F-4D97-AF65-F5344CB8AC3E}">
        <p14:creationId xmlns:p14="http://schemas.microsoft.com/office/powerpoint/2010/main" val="425987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0502" y="497259"/>
            <a:ext cx="10901238" cy="782357"/>
          </a:xfrm>
        </p:spPr>
        <p:txBody>
          <a:bodyPr/>
          <a:lstStyle/>
          <a:p>
            <a:br>
              <a:rPr lang="en-US" dirty="0"/>
            </a:br>
            <a:br>
              <a:rPr lang="en-US" dirty="0"/>
            </a:br>
            <a:br>
              <a:rPr lang="en-US" dirty="0"/>
            </a:br>
            <a:br>
              <a:rPr lang="en-US" sz="3400" dirty="0"/>
            </a:br>
            <a:br>
              <a:rPr lang="it-IT" sz="3400" dirty="0"/>
            </a:br>
            <a:br>
              <a:rPr lang="it-IT" sz="3400" dirty="0"/>
            </a:br>
            <a:r>
              <a:rPr lang="it-IT" sz="3400" dirty="0" err="1"/>
              <a:t>Sustainability</a:t>
            </a:r>
            <a:r>
              <a:rPr lang="it-IT" sz="3400" dirty="0"/>
              <a:t> reports </a:t>
            </a:r>
            <a:r>
              <a:rPr lang="it-IT" sz="3400" dirty="0" err="1"/>
              <a:t>concerning</a:t>
            </a:r>
            <a:r>
              <a:rPr lang="it-IT" sz="3400" dirty="0"/>
              <a:t> </a:t>
            </a:r>
            <a:r>
              <a:rPr lang="it-IT" sz="3400" dirty="0" err="1"/>
              <a:t>certain</a:t>
            </a:r>
            <a:r>
              <a:rPr lang="it-IT" sz="3400" dirty="0"/>
              <a:t> non-EU companies (Art. 40a AD)</a:t>
            </a:r>
            <a:endParaRPr lang="en-IE" sz="3400" dirty="0">
              <a:solidFill>
                <a:srgbClr val="FF0000"/>
              </a:solidFill>
            </a:endParaRPr>
          </a:p>
        </p:txBody>
      </p:sp>
      <p:sp>
        <p:nvSpPr>
          <p:cNvPr id="6" name="TextBox 5">
            <a:extLst>
              <a:ext uri="{FF2B5EF4-FFF2-40B4-BE49-F238E27FC236}">
                <a16:creationId xmlns:a16="http://schemas.microsoft.com/office/drawing/2014/main" id="{7C4B2614-9542-4EE4-9A32-456058D8D391}"/>
              </a:ext>
            </a:extLst>
          </p:cNvPr>
          <p:cNvSpPr txBox="1"/>
          <p:nvPr/>
        </p:nvSpPr>
        <p:spPr>
          <a:xfrm>
            <a:off x="905188" y="1618345"/>
            <a:ext cx="10534143" cy="4370427"/>
          </a:xfrm>
          <a:prstGeom prst="rect">
            <a:avLst/>
          </a:prstGeom>
          <a:noFill/>
        </p:spPr>
        <p:txBody>
          <a:bodyPr wrap="square">
            <a:spAutoFit/>
          </a:bodyPr>
          <a:lstStyle/>
          <a:p>
            <a:pPr marL="354013" marR="0" lvl="0" indent="-354013" algn="l" defTabSz="914400" rtl="0" eaLnBrk="1" fontAlgn="auto" latinLnBrk="0" hangingPunct="1">
              <a:lnSpc>
                <a:spcPct val="100000"/>
              </a:lnSpc>
              <a:spcBef>
                <a:spcPts val="0"/>
              </a:spcBef>
              <a:spcAft>
                <a:spcPts val="1200"/>
              </a:spcAft>
              <a:buClr>
                <a:srgbClr val="034EA2"/>
              </a:buClr>
              <a:buSzTx/>
              <a:buFont typeface="Wingdings" panose="05000000000000000000" pitchFamily="2" charset="2"/>
              <a:buChar char="q"/>
              <a:tabLst/>
              <a:defRPr/>
            </a:pP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Companies </a:t>
            </a:r>
            <a:r>
              <a:rPr lang="it-IT" dirty="0">
                <a:solidFill>
                  <a:srgbClr val="D3E8F9">
                    <a:lumMod val="25000"/>
                  </a:srgbClr>
                </a:solidFill>
                <a:latin typeface="Arial"/>
              </a:rPr>
              <a:t>in scope:</a:t>
            </a:r>
            <a:endPar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endParaRPr>
          </a:p>
          <a:p>
            <a:pPr marL="742950" marR="0" lvl="1" indent="-285750" algn="just" defTabSz="914400" rtl="0" eaLnBrk="1" fontAlgn="auto" latinLnBrk="0" hangingPunct="1">
              <a:lnSpc>
                <a:spcPct val="100000"/>
              </a:lnSpc>
              <a:spcBef>
                <a:spcPts val="0"/>
              </a:spcBef>
              <a:spcAft>
                <a:spcPts val="1200"/>
              </a:spcAft>
              <a:buClr>
                <a:srgbClr val="034EA2"/>
              </a:buClr>
              <a:buSzTx/>
              <a:buFont typeface="Arial" panose="020B0604020202020204" pitchFamily="34" charset="0"/>
              <a:buChar char="−"/>
              <a:tabLst/>
              <a:defRPr/>
            </a:pP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EU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subsidiaries</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(large </a:t>
            </a:r>
            <a:r>
              <a:rPr kumimoji="0" lang="en-IE" sz="1800" b="0" i="0" u="none" strike="noStrike" kern="1200" cap="none" spc="0" normalizeH="0" baseline="0" dirty="0">
                <a:ln>
                  <a:noFill/>
                </a:ln>
                <a:solidFill>
                  <a:srgbClr val="D3E8F9">
                    <a:lumMod val="25000"/>
                  </a:srgbClr>
                </a:solidFill>
                <a:effectLst/>
                <a:uLnTx/>
                <a:uFillTx/>
                <a:latin typeface="Arial"/>
                <a:ea typeface="+mn-ea"/>
                <a:cs typeface="+mn-cs"/>
              </a:rPr>
              <a:t>undertakings</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and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listed</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SMEs</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of non-EU companies with net turnover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above</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EUR 150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millions</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or</a:t>
            </a:r>
          </a:p>
          <a:p>
            <a:pPr marL="742950" marR="0" lvl="1" indent="-285750" algn="just" defTabSz="914400" rtl="0" eaLnBrk="1" fontAlgn="auto" latinLnBrk="0" hangingPunct="1">
              <a:lnSpc>
                <a:spcPct val="100000"/>
              </a:lnSpc>
              <a:spcBef>
                <a:spcPts val="0"/>
              </a:spcBef>
              <a:spcAft>
                <a:spcPts val="1200"/>
              </a:spcAft>
              <a:buClr>
                <a:srgbClr val="034EA2"/>
              </a:buClr>
              <a:buSzTx/>
              <a:buFont typeface="Arial" panose="020B0604020202020204" pitchFamily="34" charset="0"/>
              <a:buChar char="−"/>
              <a:tabLst/>
              <a:defRPr/>
            </a:pP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EU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branches</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(with net turnover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above</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EUR 40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million</a:t>
            </a:r>
            <a:r>
              <a:rPr lang="it-IT" dirty="0">
                <a:solidFill>
                  <a:srgbClr val="D3E8F9">
                    <a:lumMod val="25000"/>
                  </a:srgbClr>
                </a:solidFill>
                <a:latin typeface="Arial"/>
              </a:rPr>
              <a:t>s) of </a:t>
            </a:r>
            <a:r>
              <a:rPr kumimoji="0" lang="en-US" sz="1800" b="0" i="0" u="none" strike="noStrike" kern="1200" cap="none" spc="0" normalizeH="0" baseline="0" noProof="0" dirty="0">
                <a:ln>
                  <a:noFill/>
                </a:ln>
                <a:solidFill>
                  <a:srgbClr val="D3E8F9">
                    <a:lumMod val="25000"/>
                  </a:srgbClr>
                </a:solidFill>
                <a:effectLst/>
                <a:uLnTx/>
                <a:uFillTx/>
                <a:latin typeface="Arial"/>
                <a:ea typeface="+mn-ea"/>
                <a:cs typeface="+mn-cs"/>
              </a:rPr>
              <a:t>non-EU companies with net turnover above EUR 150 millions</a:t>
            </a:r>
            <a:endPar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endParaRPr>
          </a:p>
          <a:p>
            <a:pPr marL="354013" marR="0" lvl="0" indent="-354013" algn="just" defTabSz="914400" rtl="0" eaLnBrk="1" fontAlgn="auto" latinLnBrk="0" hangingPunct="1">
              <a:lnSpc>
                <a:spcPct val="100000"/>
              </a:lnSpc>
              <a:spcBef>
                <a:spcPts val="0"/>
              </a:spcBef>
              <a:spcAft>
                <a:spcPts val="1200"/>
              </a:spcAft>
              <a:buClr>
                <a:srgbClr val="034EA2"/>
              </a:buClr>
              <a:buSzTx/>
              <a:buFont typeface="Wingdings" panose="05000000000000000000" pitchFamily="2" charset="2"/>
              <a:buChar char="q"/>
              <a:tabLst/>
              <a:defRPr/>
            </a:pP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Content of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sustainability</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reports: a subset of the information </a:t>
            </a:r>
            <a:r>
              <a:rPr kumimoji="0" lang="it-IT" sz="1800" b="0" i="0" u="none" strike="noStrike" kern="1200" cap="none" spc="0" normalizeH="0" baseline="0" noProof="0" dirty="0" err="1">
                <a:ln>
                  <a:noFill/>
                </a:ln>
                <a:solidFill>
                  <a:srgbClr val="D3E8F9">
                    <a:lumMod val="25000"/>
                  </a:srgbClr>
                </a:solidFill>
                <a:effectLst/>
                <a:uLnTx/>
                <a:uFillTx/>
                <a:latin typeface="Arial"/>
                <a:ea typeface="+mn-ea"/>
                <a:cs typeface="+mn-cs"/>
              </a:rPr>
              <a:t>required</a:t>
            </a:r>
            <a:r>
              <a:rPr kumimoji="0" lang="it-IT" sz="1800" b="0" i="0" u="none" strike="noStrike" kern="1200" cap="none" spc="0" normalizeH="0" baseline="0" noProof="0" dirty="0">
                <a:ln>
                  <a:noFill/>
                </a:ln>
                <a:solidFill>
                  <a:srgbClr val="D3E8F9">
                    <a:lumMod val="25000"/>
                  </a:srgbClr>
                </a:solidFill>
                <a:effectLst/>
                <a:uLnTx/>
                <a:uFillTx/>
                <a:latin typeface="Arial"/>
                <a:ea typeface="+mn-ea"/>
                <a:cs typeface="+mn-cs"/>
              </a:rPr>
              <a:t> under Art. 29a AD</a:t>
            </a:r>
          </a:p>
          <a:p>
            <a:pPr marL="354013" marR="0" lvl="0" indent="-354013" algn="just" defTabSz="914400" rtl="0" eaLnBrk="1" fontAlgn="auto" latinLnBrk="0" hangingPunct="1">
              <a:lnSpc>
                <a:spcPct val="100000"/>
              </a:lnSpc>
              <a:spcBef>
                <a:spcPts val="0"/>
              </a:spcBef>
              <a:spcAft>
                <a:spcPts val="1200"/>
              </a:spcAft>
              <a:buClr>
                <a:srgbClr val="034EA2"/>
              </a:buClr>
              <a:buSzTx/>
              <a:buFont typeface="Wingdings" panose="05000000000000000000" pitchFamily="2" charset="2"/>
              <a:buChar char="q"/>
              <a:tabLst/>
              <a:defRPr/>
            </a:pPr>
            <a:r>
              <a:rPr lang="it-IT" dirty="0" err="1">
                <a:solidFill>
                  <a:srgbClr val="D3E8F9">
                    <a:lumMod val="25000"/>
                  </a:srgbClr>
                </a:solidFill>
                <a:latin typeface="Arial"/>
              </a:rPr>
              <a:t>Sustainability</a:t>
            </a:r>
            <a:r>
              <a:rPr lang="it-IT" dirty="0">
                <a:solidFill>
                  <a:srgbClr val="D3E8F9">
                    <a:lumMod val="25000"/>
                  </a:srgbClr>
                </a:solidFill>
                <a:latin typeface="Arial"/>
              </a:rPr>
              <a:t> report </a:t>
            </a:r>
            <a:r>
              <a:rPr lang="it-IT" dirty="0" err="1">
                <a:solidFill>
                  <a:srgbClr val="D3E8F9">
                    <a:lumMod val="25000"/>
                  </a:srgbClr>
                </a:solidFill>
                <a:latin typeface="Arial"/>
              </a:rPr>
              <a:t>provided</a:t>
            </a:r>
            <a:r>
              <a:rPr lang="it-IT" dirty="0">
                <a:solidFill>
                  <a:srgbClr val="D3E8F9">
                    <a:lumMod val="25000"/>
                  </a:srgbClr>
                </a:solidFill>
                <a:latin typeface="Arial"/>
              </a:rPr>
              <a:t> </a:t>
            </a:r>
            <a:r>
              <a:rPr lang="it-IT" dirty="0" err="1">
                <a:solidFill>
                  <a:srgbClr val="D3E8F9">
                    <a:lumMod val="25000"/>
                  </a:srgbClr>
                </a:solidFill>
                <a:latin typeface="Arial"/>
              </a:rPr>
              <a:t>at</a:t>
            </a:r>
            <a:r>
              <a:rPr lang="it-IT" dirty="0">
                <a:solidFill>
                  <a:srgbClr val="D3E8F9">
                    <a:lumMod val="25000"/>
                  </a:srgbClr>
                </a:solidFill>
                <a:latin typeface="Arial"/>
              </a:rPr>
              <a:t> </a:t>
            </a:r>
            <a:r>
              <a:rPr lang="it-IT" dirty="0" err="1">
                <a:solidFill>
                  <a:srgbClr val="D3E8F9">
                    <a:lumMod val="25000"/>
                  </a:srgbClr>
                </a:solidFill>
                <a:latin typeface="Arial"/>
              </a:rPr>
              <a:t>consolidated</a:t>
            </a:r>
            <a:r>
              <a:rPr lang="it-IT" dirty="0">
                <a:solidFill>
                  <a:srgbClr val="D3E8F9">
                    <a:lumMod val="25000"/>
                  </a:srgbClr>
                </a:solidFill>
                <a:latin typeface="Arial"/>
              </a:rPr>
              <a:t> </a:t>
            </a:r>
            <a:r>
              <a:rPr lang="it-IT" dirty="0" err="1">
                <a:solidFill>
                  <a:srgbClr val="D3E8F9">
                    <a:lumMod val="25000"/>
                  </a:srgbClr>
                </a:solidFill>
                <a:latin typeface="Arial"/>
              </a:rPr>
              <a:t>level</a:t>
            </a:r>
            <a:r>
              <a:rPr lang="it-IT" dirty="0">
                <a:solidFill>
                  <a:srgbClr val="D3E8F9">
                    <a:lumMod val="25000"/>
                  </a:srgbClr>
                </a:solidFill>
                <a:latin typeface="Arial"/>
              </a:rPr>
              <a:t> of the </a:t>
            </a:r>
            <a:r>
              <a:rPr lang="it-IT" dirty="0" err="1">
                <a:solidFill>
                  <a:srgbClr val="D3E8F9">
                    <a:lumMod val="25000"/>
                  </a:srgbClr>
                </a:solidFill>
                <a:latin typeface="Arial"/>
              </a:rPr>
              <a:t>parent</a:t>
            </a:r>
            <a:r>
              <a:rPr lang="it-IT" dirty="0">
                <a:solidFill>
                  <a:srgbClr val="D3E8F9">
                    <a:lumMod val="25000"/>
                  </a:srgbClr>
                </a:solidFill>
                <a:latin typeface="Arial"/>
              </a:rPr>
              <a:t> company</a:t>
            </a:r>
          </a:p>
          <a:p>
            <a:pPr marL="354013" marR="0" lvl="0" indent="-354013" algn="just" defTabSz="914400" rtl="0" eaLnBrk="1" fontAlgn="auto" latinLnBrk="0" hangingPunct="1">
              <a:lnSpc>
                <a:spcPct val="100000"/>
              </a:lnSpc>
              <a:spcBef>
                <a:spcPts val="0"/>
              </a:spcBef>
              <a:spcAft>
                <a:spcPts val="1200"/>
              </a:spcAft>
              <a:buClr>
                <a:srgbClr val="034EA2"/>
              </a:buClr>
              <a:buSzTx/>
              <a:buFont typeface="Wingdings" panose="05000000000000000000" pitchFamily="2" charset="2"/>
              <a:buChar char="q"/>
              <a:tabLst/>
              <a:defRPr/>
            </a:pPr>
            <a:r>
              <a:rPr kumimoji="0" lang="fr-FR" sz="1800" b="0" i="0" u="none" strike="noStrike" kern="1200" cap="none" spc="0" normalizeH="0" baseline="0" noProof="0" dirty="0">
                <a:ln>
                  <a:noFill/>
                </a:ln>
                <a:solidFill>
                  <a:srgbClr val="D3E8F9">
                    <a:lumMod val="25000"/>
                  </a:srgbClr>
                </a:solidFill>
                <a:effectLst/>
                <a:uLnTx/>
                <a:uFillTx/>
                <a:latin typeface="Arial"/>
                <a:ea typeface="+mn-ea"/>
                <a:cs typeface="+mn-cs"/>
              </a:rPr>
              <a:t>Use of « ESRS for certain non-EU </a:t>
            </a:r>
            <a:r>
              <a:rPr kumimoji="0" lang="fr-FR" sz="1800" b="0" i="0" u="none" strike="noStrike" kern="1200" cap="none" spc="0" normalizeH="0" baseline="0" noProof="0" dirty="0" err="1">
                <a:ln>
                  <a:noFill/>
                </a:ln>
                <a:solidFill>
                  <a:srgbClr val="D3E8F9">
                    <a:lumMod val="25000"/>
                  </a:srgbClr>
                </a:solidFill>
                <a:effectLst/>
                <a:uLnTx/>
                <a:uFillTx/>
                <a:latin typeface="Arial"/>
                <a:ea typeface="+mn-ea"/>
                <a:cs typeface="+mn-cs"/>
              </a:rPr>
              <a:t>companies</a:t>
            </a:r>
            <a:r>
              <a:rPr kumimoji="0" lang="fr-FR" sz="1800" b="0" i="0" u="none" strike="noStrike" kern="1200" cap="none" spc="0" normalizeH="0" baseline="0" noProof="0" dirty="0">
                <a:ln>
                  <a:noFill/>
                </a:ln>
                <a:solidFill>
                  <a:srgbClr val="D3E8F9">
                    <a:lumMod val="25000"/>
                  </a:srgbClr>
                </a:solidFill>
                <a:effectLst/>
                <a:uLnTx/>
                <a:uFillTx/>
                <a:latin typeface="Arial"/>
                <a:ea typeface="+mn-ea"/>
                <a:cs typeface="+mn-cs"/>
              </a:rPr>
              <a:t> » (</a:t>
            </a:r>
            <a:r>
              <a:rPr kumimoji="0" lang="fr-FR" sz="1800" b="0" i="0" u="none" strike="noStrike" kern="1200" cap="none" spc="0" normalizeH="0" baseline="0" noProof="0" dirty="0" err="1">
                <a:ln>
                  <a:noFill/>
                </a:ln>
                <a:solidFill>
                  <a:srgbClr val="D3E8F9">
                    <a:lumMod val="25000"/>
                  </a:srgbClr>
                </a:solidFill>
                <a:effectLst/>
                <a:uLnTx/>
                <a:uFillTx/>
                <a:latin typeface="Arial"/>
                <a:ea typeface="+mn-ea"/>
                <a:cs typeface="+mn-cs"/>
              </a:rPr>
              <a:t>alternatively</a:t>
            </a:r>
            <a:r>
              <a:rPr kumimoji="0" lang="fr-FR" sz="1800" b="0" i="0" u="none" strike="noStrike" kern="1200" cap="none" spc="0" normalizeH="0" baseline="0" noProof="0" dirty="0">
                <a:ln>
                  <a:noFill/>
                </a:ln>
                <a:solidFill>
                  <a:srgbClr val="D3E8F9">
                    <a:lumMod val="25000"/>
                  </a:srgbClr>
                </a:solidFill>
                <a:effectLst/>
                <a:uLnTx/>
                <a:uFillTx/>
                <a:latin typeface="Arial"/>
                <a:ea typeface="+mn-ea"/>
                <a:cs typeface="+mn-cs"/>
              </a:rPr>
              <a:t>, ESRS or </a:t>
            </a:r>
            <a:r>
              <a:rPr kumimoji="0" lang="fr-FR" sz="1800" b="0" i="0" u="none" strike="noStrike" kern="1200" cap="none" spc="0" normalizeH="0" baseline="0" noProof="0" dirty="0" err="1">
                <a:ln>
                  <a:noFill/>
                </a:ln>
                <a:solidFill>
                  <a:srgbClr val="D3E8F9">
                    <a:lumMod val="25000"/>
                  </a:srgbClr>
                </a:solidFill>
                <a:effectLst/>
                <a:uLnTx/>
                <a:uFillTx/>
                <a:latin typeface="Arial"/>
                <a:ea typeface="+mn-ea"/>
                <a:cs typeface="+mn-cs"/>
              </a:rPr>
              <a:t>equivalent</a:t>
            </a:r>
            <a:r>
              <a:rPr kumimoji="0" lang="fr-FR" sz="1800" b="0" i="0" u="none" strike="noStrike" kern="1200" cap="none" spc="0" normalizeH="0" baseline="0" noProof="0" dirty="0">
                <a:ln>
                  <a:noFill/>
                </a:ln>
                <a:solidFill>
                  <a:srgbClr val="D3E8F9">
                    <a:lumMod val="25000"/>
                  </a:srgbClr>
                </a:solidFill>
                <a:effectLst/>
                <a:uLnTx/>
                <a:uFillTx/>
                <a:latin typeface="Arial"/>
                <a:ea typeface="+mn-ea"/>
                <a:cs typeface="+mn-cs"/>
              </a:rPr>
              <a:t>)</a:t>
            </a:r>
          </a:p>
          <a:p>
            <a:pPr marL="1200150" lvl="2" indent="-285750" algn="just">
              <a:spcAft>
                <a:spcPts val="1200"/>
              </a:spcAft>
              <a:buClr>
                <a:srgbClr val="034EA2"/>
              </a:buClr>
              <a:buFont typeface="Wingdings" panose="05000000000000000000" pitchFamily="2" charset="2"/>
              <a:buChar char="Ø"/>
              <a:defRPr/>
            </a:pPr>
            <a:r>
              <a:rPr kumimoji="0" lang="fr-FR" b="0" i="0" u="none" strike="noStrike" kern="1200" cap="none" spc="0" normalizeH="0" baseline="0" noProof="0" dirty="0">
                <a:ln>
                  <a:noFill/>
                </a:ln>
                <a:solidFill>
                  <a:srgbClr val="D3E8F9">
                    <a:lumMod val="25000"/>
                  </a:srgbClr>
                </a:solidFill>
                <a:effectLst/>
                <a:uLnTx/>
                <a:uFillTx/>
                <a:latin typeface="Arial"/>
                <a:ea typeface="+mn-ea"/>
                <a:cs typeface="+mn-cs"/>
              </a:rPr>
              <a:t>No exemptions (</a:t>
            </a:r>
            <a:r>
              <a:rPr kumimoji="0" lang="fr-FR" b="0" i="0" u="none" strike="noStrike" kern="1200" cap="none" spc="0" normalizeH="0" baseline="0" noProof="0" dirty="0" err="1">
                <a:ln>
                  <a:noFill/>
                </a:ln>
                <a:solidFill>
                  <a:srgbClr val="D3E8F9">
                    <a:lumMod val="25000"/>
                  </a:srgbClr>
                </a:solidFill>
                <a:effectLst/>
                <a:uLnTx/>
                <a:uFillTx/>
                <a:latin typeface="Arial"/>
                <a:ea typeface="+mn-ea"/>
                <a:cs typeface="+mn-cs"/>
              </a:rPr>
              <a:t>unless</a:t>
            </a:r>
            <a:r>
              <a:rPr kumimoji="0" lang="fr-FR" b="0" i="0" u="none" strike="noStrike" kern="1200" cap="none" spc="0" normalizeH="0" baseline="0" noProof="0" dirty="0">
                <a:ln>
                  <a:noFill/>
                </a:ln>
                <a:solidFill>
                  <a:srgbClr val="D3E8F9">
                    <a:lumMod val="25000"/>
                  </a:srgbClr>
                </a:solidFill>
                <a:effectLst/>
                <a:uLnTx/>
                <a:uFillTx/>
                <a:latin typeface="Arial"/>
                <a:ea typeface="+mn-ea"/>
                <a:cs typeface="+mn-cs"/>
              </a:rPr>
              <a:t> ESRS or </a:t>
            </a:r>
            <a:r>
              <a:rPr kumimoji="0" lang="fr-FR" b="0" i="0" u="none" strike="noStrike" kern="1200" cap="none" spc="0" normalizeH="0" baseline="0" noProof="0" dirty="0" err="1">
                <a:ln>
                  <a:noFill/>
                </a:ln>
                <a:solidFill>
                  <a:srgbClr val="D3E8F9">
                    <a:lumMod val="25000"/>
                  </a:srgbClr>
                </a:solidFill>
                <a:effectLst/>
                <a:uLnTx/>
                <a:uFillTx/>
                <a:latin typeface="Arial"/>
                <a:ea typeface="+mn-ea"/>
                <a:cs typeface="+mn-cs"/>
              </a:rPr>
              <a:t>equivalent</a:t>
            </a:r>
            <a:r>
              <a:rPr kumimoji="0" lang="fr-FR" b="0" i="0" u="none" strike="noStrike" kern="1200" cap="none" spc="0" normalizeH="0" baseline="0" noProof="0" dirty="0">
                <a:ln>
                  <a:noFill/>
                </a:ln>
                <a:solidFill>
                  <a:srgbClr val="D3E8F9">
                    <a:lumMod val="25000"/>
                  </a:srgbClr>
                </a:solidFill>
                <a:effectLst/>
                <a:uLnTx/>
                <a:uFillTx/>
                <a:latin typeface="Arial"/>
                <a:ea typeface="+mn-ea"/>
                <a:cs typeface="+mn-cs"/>
              </a:rPr>
              <a:t> are </a:t>
            </a:r>
            <a:r>
              <a:rPr kumimoji="0" lang="fr-FR" b="0" i="0" u="none" strike="noStrike" kern="1200" cap="none" spc="0" normalizeH="0" baseline="0" noProof="0" dirty="0" err="1">
                <a:ln>
                  <a:noFill/>
                </a:ln>
                <a:solidFill>
                  <a:srgbClr val="D3E8F9">
                    <a:lumMod val="25000"/>
                  </a:srgbClr>
                </a:solidFill>
                <a:effectLst/>
                <a:uLnTx/>
                <a:uFillTx/>
                <a:latin typeface="Arial"/>
                <a:ea typeface="+mn-ea"/>
                <a:cs typeface="+mn-cs"/>
              </a:rPr>
              <a:t>used</a:t>
            </a:r>
            <a:r>
              <a:rPr kumimoji="0" lang="fr-FR" b="0" i="0" u="none" strike="noStrike" kern="1200" cap="none" spc="0" normalizeH="0" baseline="0" noProof="0" dirty="0">
                <a:ln>
                  <a:noFill/>
                </a:ln>
                <a:solidFill>
                  <a:srgbClr val="D3E8F9">
                    <a:lumMod val="25000"/>
                  </a:srgbClr>
                </a:solidFill>
                <a:effectLst/>
                <a:uLnTx/>
                <a:uFillTx/>
                <a:latin typeface="Arial"/>
                <a:ea typeface="+mn-ea"/>
                <a:cs typeface="+mn-cs"/>
              </a:rPr>
              <a:t>)</a:t>
            </a:r>
          </a:p>
          <a:p>
            <a:pPr marL="285750" indent="-285750" algn="just">
              <a:spcAft>
                <a:spcPts val="1200"/>
              </a:spcAft>
              <a:buClr>
                <a:srgbClr val="034EA2"/>
              </a:buClr>
              <a:buFont typeface="Wingdings" panose="05000000000000000000" pitchFamily="2" charset="2"/>
              <a:buChar char="q"/>
              <a:defRPr/>
            </a:pPr>
            <a:r>
              <a:rPr lang="fr-FR" dirty="0">
                <a:solidFill>
                  <a:srgbClr val="D3E8F9">
                    <a:lumMod val="25000"/>
                  </a:srgbClr>
                </a:solidFill>
                <a:latin typeface="Arial"/>
              </a:rPr>
              <a:t> Assurance</a:t>
            </a:r>
            <a:endParaRPr kumimoji="0" lang="en-US" b="0" i="0" u="none" strike="noStrike" kern="1200" cap="none" spc="0" normalizeH="0" baseline="0" noProof="0" dirty="0">
              <a:ln>
                <a:noFill/>
              </a:ln>
              <a:solidFill>
                <a:srgbClr val="D3E8F9">
                  <a:lumMod val="2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4D4D4D"/>
              </a:solidFill>
              <a:effectLst/>
              <a:uLnTx/>
              <a:uFillTx/>
              <a:latin typeface="Arial"/>
              <a:ea typeface="+mn-ea"/>
              <a:cs typeface="+mn-cs"/>
            </a:endParaRPr>
          </a:p>
        </p:txBody>
      </p:sp>
      <p:sp>
        <p:nvSpPr>
          <p:cNvPr id="7" name="Slide Number Placeholder 3">
            <a:extLst>
              <a:ext uri="{FF2B5EF4-FFF2-40B4-BE49-F238E27FC236}">
                <a16:creationId xmlns:a16="http://schemas.microsoft.com/office/drawing/2014/main" id="{5388C26B-C470-463C-B55B-F130A083BDF1}"/>
              </a:ext>
            </a:extLst>
          </p:cNvPr>
          <p:cNvSpPr>
            <a:spLocks noGrp="1"/>
          </p:cNvSpPr>
          <p:nvPr>
            <p:ph type="sldNum" sz="quarter" idx="12"/>
          </p:nvPr>
        </p:nvSpPr>
        <p:spPr>
          <a:xfrm>
            <a:off x="716902" y="629849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Tree>
    <p:extLst>
      <p:ext uri="{BB962C8B-B14F-4D97-AF65-F5344CB8AC3E}">
        <p14:creationId xmlns:p14="http://schemas.microsoft.com/office/powerpoint/2010/main" val="991311082"/>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potx" id="{4E874F3A-6BB1-4334-AA3C-CB69D53C2FB0}" vid="{CFDAC62F-BBD6-4674-995E-7A3058955A70}"/>
    </a:ext>
  </a:extLst>
</a:theme>
</file>

<file path=ppt/theme/theme2.xml><?xml version="1.0" encoding="utf-8"?>
<a:theme xmlns:a="http://schemas.openxmlformats.org/drawingml/2006/main" name="3_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3680</TotalTime>
  <Words>1600</Words>
  <Application>Microsoft Office PowerPoint</Application>
  <PresentationFormat>Widescreen</PresentationFormat>
  <Paragraphs>166</Paragraphs>
  <Slides>14</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Wingdings</vt:lpstr>
      <vt:lpstr>Office Theme</vt:lpstr>
      <vt:lpstr>3_Office Theme</vt:lpstr>
      <vt:lpstr>Corporate Sustainability Reporting Directive (CSRD)</vt:lpstr>
      <vt:lpstr>CSRD – Background information</vt:lpstr>
      <vt:lpstr>CSRD – Key elements</vt:lpstr>
      <vt:lpstr>Scope</vt:lpstr>
      <vt:lpstr>Content of sustainability reporting (Artt. 19a and 29a AD)</vt:lpstr>
      <vt:lpstr>European Sustainability Reporting Standards  “ESRS”</vt:lpstr>
      <vt:lpstr>Phased entry into application</vt:lpstr>
      <vt:lpstr>Individual and consolidated sustainability reporting (Art 19a AD and 29aAD)</vt:lpstr>
      <vt:lpstr>      Sustainability reports concerning certain non-EU companies (Art. 40a AD)</vt:lpstr>
      <vt:lpstr>ESRS and global standards</vt:lpstr>
      <vt:lpstr>Digitalisation (Art. 29d AD)</vt:lpstr>
      <vt:lpstr>Assurance (Art. 34 AD and 28a AuD)</vt:lpstr>
      <vt:lpstr>EU assurance standards and global standards</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BOTTAZZI Giulia (FISMA)</dc:creator>
  <cp:lastModifiedBy>PALOMEQUE POZAS Elena (FISMA)</cp:lastModifiedBy>
  <cp:revision>119</cp:revision>
  <dcterms:created xsi:type="dcterms:W3CDTF">2022-10-23T10:37:41Z</dcterms:created>
  <dcterms:modified xsi:type="dcterms:W3CDTF">2023-03-01T10:20:05Z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2022-10-23T10:37:41Z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0c9b447c-b904-4da5-92d2-1b56574c7d2c</vt:lpwstr>
  </property>
  <property fmtid="{D5CDD505-2E9C-101B-9397-08002B2CF9AE}" pid="8" name="MSIP_Label_6bd9ddd1-4d20-43f6-abfa-fc3c07406f94_ContentBits">
    <vt:lpwstr>0</vt:lpwstr>
  </property>
</Properties>
</file>