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58" r:id="rId4"/>
    <p:sldMasterId id="2147484070" r:id="rId5"/>
    <p:sldMasterId id="2147484085" r:id="rId6"/>
    <p:sldMasterId id="2147484101" r:id="rId7"/>
    <p:sldMasterId id="2147484112" r:id="rId8"/>
    <p:sldMasterId id="2147484123" r:id="rId9"/>
    <p:sldMasterId id="2147484134" r:id="rId10"/>
  </p:sldMasterIdLst>
  <p:notesMasterIdLst>
    <p:notesMasterId r:id="rId23"/>
  </p:notesMasterIdLst>
  <p:handoutMasterIdLst>
    <p:handoutMasterId r:id="rId24"/>
  </p:handoutMasterIdLst>
  <p:sldIdLst>
    <p:sldId id="256" r:id="rId11"/>
    <p:sldId id="257" r:id="rId12"/>
    <p:sldId id="258" r:id="rId13"/>
    <p:sldId id="259" r:id="rId14"/>
    <p:sldId id="260" r:id="rId15"/>
    <p:sldId id="3964" r:id="rId16"/>
    <p:sldId id="3965" r:id="rId17"/>
    <p:sldId id="3966" r:id="rId18"/>
    <p:sldId id="3968" r:id="rId19"/>
    <p:sldId id="3971" r:id="rId20"/>
    <p:sldId id="3972" r:id="rId21"/>
    <p:sldId id="3529" r:id="rId2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2AAFBA-E39E-4827-944E-4BAD445F6401}">
          <p14:sldIdLst>
            <p14:sldId id="256"/>
            <p14:sldId id="257"/>
            <p14:sldId id="258"/>
            <p14:sldId id="259"/>
            <p14:sldId id="260"/>
            <p14:sldId id="3964"/>
            <p14:sldId id="3965"/>
            <p14:sldId id="3966"/>
            <p14:sldId id="3968"/>
            <p14:sldId id="3971"/>
            <p14:sldId id="3972"/>
            <p14:sldId id="3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0" clrIdx="1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A55"/>
    <a:srgbClr val="289DD8"/>
    <a:srgbClr val="0B5494"/>
    <a:srgbClr val="4A4A4A"/>
    <a:srgbClr val="0091FE"/>
    <a:srgbClr val="E65722"/>
    <a:srgbClr val="0FC15B"/>
    <a:srgbClr val="FCC468"/>
    <a:srgbClr val="0B833E"/>
    <a:srgbClr val="10D66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37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C3DEE4-8688-4D7A-8F89-DDCCEC133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2D4B3-6F7D-4B7C-975E-090D02AD17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575" y="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/>
          <a:lstStyle>
            <a:lvl1pPr algn="r">
              <a:defRPr sz="1200"/>
            </a:lvl1pPr>
          </a:lstStyle>
          <a:p>
            <a:fld id="{7E673960-EE1F-4594-8E55-E9A59A910D7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FE1DB-CDE0-4918-A238-411F7CCAF4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79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48BA0-FB5F-49C8-9202-B99458EFC7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575" y="8823791"/>
            <a:ext cx="3034876" cy="466259"/>
          </a:xfrm>
          <a:prstGeom prst="rect">
            <a:avLst/>
          </a:prstGeom>
        </p:spPr>
        <p:txBody>
          <a:bodyPr vert="horz" lIns="92030" tIns="46016" rIns="92030" bIns="46016" rtlCol="0" anchor="b"/>
          <a:lstStyle>
            <a:lvl1pPr algn="r">
              <a:defRPr sz="1200"/>
            </a:lvl1pPr>
          </a:lstStyle>
          <a:p>
            <a:fld id="{E2D5AAEC-8E2B-4C41-B3F7-21B34357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12,'0'-5,"0"-1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8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26:23.8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5088" cy="466116"/>
          </a:xfrm>
          <a:prstGeom prst="rect">
            <a:avLst/>
          </a:prstGeom>
        </p:spPr>
        <p:txBody>
          <a:bodyPr vert="horz" lIns="93088" tIns="46544" rIns="93088" bIns="465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3" y="0"/>
            <a:ext cx="3035088" cy="466116"/>
          </a:xfrm>
          <a:prstGeom prst="rect">
            <a:avLst/>
          </a:prstGeom>
        </p:spPr>
        <p:txBody>
          <a:bodyPr vert="horz" lIns="93088" tIns="46544" rIns="93088" bIns="46544" rtlCol="0"/>
          <a:lstStyle>
            <a:lvl1pPr algn="r">
              <a:defRPr sz="1200"/>
            </a:lvl1pPr>
          </a:lstStyle>
          <a:p>
            <a:fld id="{8217F18B-FBA3-4F6B-97D9-EA188CD16FE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8" tIns="46544" rIns="93088" bIns="465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0838"/>
            <a:ext cx="5603240" cy="3657958"/>
          </a:xfrm>
          <a:prstGeom prst="rect">
            <a:avLst/>
          </a:prstGeom>
        </p:spPr>
        <p:txBody>
          <a:bodyPr vert="horz" lIns="93088" tIns="46544" rIns="93088" bIns="465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3937"/>
            <a:ext cx="3035088" cy="466115"/>
          </a:xfrm>
          <a:prstGeom prst="rect">
            <a:avLst/>
          </a:prstGeom>
        </p:spPr>
        <p:txBody>
          <a:bodyPr vert="horz" lIns="93088" tIns="46544" rIns="93088" bIns="465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3" y="8823937"/>
            <a:ext cx="3035088" cy="466115"/>
          </a:xfrm>
          <a:prstGeom prst="rect">
            <a:avLst/>
          </a:prstGeom>
        </p:spPr>
        <p:txBody>
          <a:bodyPr vert="horz" lIns="93088" tIns="46544" rIns="93088" bIns="46544" rtlCol="0" anchor="b"/>
          <a:lstStyle>
            <a:lvl1pPr algn="r">
              <a:defRPr sz="1200"/>
            </a:lvl1pPr>
          </a:lstStyle>
          <a:p>
            <a:fld id="{BAD342E5-AFF1-4E5D-BEDB-B5261E7D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03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03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1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9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19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hyperlink" Target="http://www.iaasb.org/" TargetMode="External"/><Relationship Id="rId7" Type="http://schemas.openxmlformats.org/officeDocument/2006/relationships/image" Target="../media/image27.jpeg"/><Relationship Id="rId12" Type="http://schemas.openxmlformats.org/officeDocument/2006/relationships/hyperlink" Target="https://www.linkedin.com/company/65255822/admin/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3.png"/><Relationship Id="rId16" Type="http://schemas.openxmlformats.org/officeDocument/2006/relationships/hyperlink" Target="https://www.youtube.com/channel/UCwM6ao9Id3G35NNxGLgf7mg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hyperlink" Target="mailto:permissions@ifac.org" TargetMode="External"/><Relationship Id="rId5" Type="http://schemas.openxmlformats.org/officeDocument/2006/relationships/image" Target="../media/image25.png"/><Relationship Id="rId15" Type="http://schemas.openxmlformats.org/officeDocument/2006/relationships/image" Target="../media/image21.png"/><Relationship Id="rId10" Type="http://schemas.openxmlformats.org/officeDocument/2006/relationships/hyperlink" Target="http://www.ifac.org/about-ifac/translations-permission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twitter.com/IAASB_News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jpeg"/><Relationship Id="rId7" Type="http://schemas.openxmlformats.org/officeDocument/2006/relationships/image" Target="../media/image140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Relationship Id="rId6" Type="http://schemas.openxmlformats.org/officeDocument/2006/relationships/customXml" Target="../ink/ink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hyperlink" Target="http://www.iaasb.org/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s://www.linkedin.com/company/65255822/admin/" TargetMode="External"/><Relationship Id="rId17" Type="http://schemas.openxmlformats.org/officeDocument/2006/relationships/image" Target="../media/image30.jpeg"/><Relationship Id="rId2" Type="http://schemas.openxmlformats.org/officeDocument/2006/relationships/image" Target="../media/image23.png"/><Relationship Id="rId16" Type="http://schemas.openxmlformats.org/officeDocument/2006/relationships/hyperlink" Target="https://www.youtube.com/channel/UCwM6ao9Id3G35NNxGLgf7mg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mailto:permissions@ifac.org" TargetMode="External"/><Relationship Id="rId5" Type="http://schemas.openxmlformats.org/officeDocument/2006/relationships/image" Target="../media/image33.png"/><Relationship Id="rId15" Type="http://schemas.openxmlformats.org/officeDocument/2006/relationships/image" Target="../media/image21.png"/><Relationship Id="rId10" Type="http://schemas.openxmlformats.org/officeDocument/2006/relationships/hyperlink" Target="http://www.ifac.org/about-ifac/translations-permissions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s://twitter.com/IAASB_News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://www.iaasb.org/" TargetMode="External"/><Relationship Id="rId3" Type="http://schemas.openxmlformats.org/officeDocument/2006/relationships/image" Target="../media/image5.svg"/><Relationship Id="rId21" Type="http://schemas.openxmlformats.org/officeDocument/2006/relationships/hyperlink" Target="https://twitter.com/IAASB_News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2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hyperlink" Target="https://www.youtube.com/channel/UCwM6ao9Id3G35NNxGLgf7mg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www.linkedin.com/company/65255822/admin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10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325" y="1803150"/>
            <a:ext cx="665335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 flipH="1">
            <a:off x="508000" y="6430430"/>
            <a:ext cx="11684000" cy="46039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178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A8ABF6-D59A-4365-AB8A-1104571951A2}"/>
              </a:ext>
            </a:extLst>
          </p:cNvPr>
          <p:cNvGrpSpPr/>
          <p:nvPr userDrawn="1"/>
        </p:nvGrpSpPr>
        <p:grpSpPr>
          <a:xfrm>
            <a:off x="1460963" y="5354569"/>
            <a:ext cx="9358835" cy="874418"/>
            <a:chOff x="1191857" y="4985338"/>
            <a:chExt cx="9358835" cy="874418"/>
          </a:xfrm>
        </p:grpSpPr>
        <p:sp>
          <p:nvSpPr>
            <p:cNvPr id="2" name="Rectangle 1"/>
            <p:cNvSpPr/>
            <p:nvPr userDrawn="1"/>
          </p:nvSpPr>
          <p:spPr>
            <a:xfrm>
              <a:off x="4900070" y="4985338"/>
              <a:ext cx="1853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/>
              <a:r>
                <a:rPr lang="en-US" sz="2000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www.iaasb.org</a:t>
              </a: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57" y="5553603"/>
              <a:ext cx="770407" cy="257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003" y="5567520"/>
              <a:ext cx="583308" cy="2575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050" y="5553603"/>
              <a:ext cx="770407" cy="2575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3092" y="5587848"/>
              <a:ext cx="770407" cy="271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243" y="5561834"/>
              <a:ext cx="770407" cy="257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85" y="5553603"/>
              <a:ext cx="770407" cy="2575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420915" y="6564585"/>
            <a:ext cx="1083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78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copyright, trademark, and permissions information, please go to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permissions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or contact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permissions@ifac.org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1BF69-9738-49C3-B35F-E3FBD192AC08}"/>
              </a:ext>
            </a:extLst>
          </p:cNvPr>
          <p:cNvGrpSpPr/>
          <p:nvPr userDrawn="1"/>
        </p:nvGrpSpPr>
        <p:grpSpPr>
          <a:xfrm>
            <a:off x="708215" y="3856007"/>
            <a:ext cx="10111592" cy="1108893"/>
            <a:chOff x="2114419" y="4030828"/>
            <a:chExt cx="7838741" cy="1141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AEDAC1-DF42-48D7-AA41-F8A499940289}"/>
                </a:ext>
              </a:extLst>
            </p:cNvPr>
            <p:cNvGrpSpPr/>
            <p:nvPr userDrawn="1"/>
          </p:nvGrpSpPr>
          <p:grpSpPr>
            <a:xfrm>
              <a:off x="2114419" y="4223908"/>
              <a:ext cx="7838741" cy="634040"/>
              <a:chOff x="1120998" y="1817079"/>
              <a:chExt cx="9836385" cy="8119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99F185-E691-4A1A-ABEC-0B8C4803DB8E}"/>
                  </a:ext>
                </a:extLst>
              </p:cNvPr>
              <p:cNvGrpSpPr/>
              <p:nvPr userDrawn="1"/>
            </p:nvGrpSpPr>
            <p:grpSpPr>
              <a:xfrm>
                <a:off x="3538139" y="1858182"/>
                <a:ext cx="3748058" cy="770806"/>
                <a:chOff x="2647142" y="1851247"/>
                <a:chExt cx="3748058" cy="77080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2EDAE34-61EF-4278-B0D5-0322ED0D43CC}"/>
                    </a:ext>
                  </a:extLst>
                </p:cNvPr>
                <p:cNvSpPr/>
                <p:nvPr userDrawn="1"/>
              </p:nvSpPr>
              <p:spPr>
                <a:xfrm>
                  <a:off x="3163630" y="1851247"/>
                  <a:ext cx="3231570" cy="7708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2"/>
                    </a:rPr>
                    <a:t>@International Auditing and Assurance Standards Board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66F4BE8-5D69-4536-9853-CF330DAC13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23" r="10638"/>
                <a:stretch/>
              </p:blipFill>
              <p:spPr>
                <a:xfrm>
                  <a:off x="2647142" y="1917247"/>
                  <a:ext cx="502687" cy="63228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16CC03-1489-4F6E-ACAA-C6CC22940ED4}"/>
                  </a:ext>
                </a:extLst>
              </p:cNvPr>
              <p:cNvGrpSpPr/>
              <p:nvPr userDrawn="1"/>
            </p:nvGrpSpPr>
            <p:grpSpPr>
              <a:xfrm>
                <a:off x="1120998" y="1817079"/>
                <a:ext cx="2303751" cy="739383"/>
                <a:chOff x="249783" y="1810145"/>
                <a:chExt cx="2303751" cy="73938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E8D915F-E0CA-404E-9982-85748EB1A686}"/>
                    </a:ext>
                  </a:extLst>
                </p:cNvPr>
                <p:cNvSpPr/>
                <p:nvPr userDrawn="1"/>
              </p:nvSpPr>
              <p:spPr>
                <a:xfrm>
                  <a:off x="780789" y="1864552"/>
                  <a:ext cx="1772745" cy="4462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4"/>
                    </a:rPr>
                    <a:t>@IAASB_News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A78071D-59F0-4080-9916-0CEC7018549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783" y="1810145"/>
                  <a:ext cx="666980" cy="739383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14402-5112-43BA-863B-E8D6C1EF84CE}"/>
                  </a:ext>
                </a:extLst>
              </p:cNvPr>
              <p:cNvSpPr/>
              <p:nvPr userDrawn="1"/>
            </p:nvSpPr>
            <p:spPr>
              <a:xfrm>
                <a:off x="8005164" y="1822402"/>
                <a:ext cx="2952219" cy="77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hlinkClick r:id="rId16"/>
                  </a:rPr>
                  <a:t>@International Auditing &amp; Assurance Standards Board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584F5731-4379-4303-B347-812D5913A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95" y="4030828"/>
              <a:ext cx="839759" cy="114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48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AB030-C5C6-4601-983B-333E1D6E5C9C}"/>
              </a:ext>
            </a:extLst>
          </p:cNvPr>
          <p:cNvSpPr/>
          <p:nvPr userDrawn="1"/>
        </p:nvSpPr>
        <p:spPr>
          <a:xfrm>
            <a:off x="213064" y="5491794"/>
            <a:ext cx="4933024" cy="138935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8550096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E74A54BB-5F1D-4F1C-AD95-610EB90AD167}"/>
              </a:ext>
            </a:extLst>
          </p:cNvPr>
          <p:cNvSpPr/>
          <p:nvPr userDrawn="1"/>
        </p:nvSpPr>
        <p:spPr>
          <a:xfrm>
            <a:off x="2951151" y="4119638"/>
            <a:ext cx="2194937" cy="181486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F479FA-E622-4175-814A-280C7C5845B5}"/>
              </a:ext>
            </a:extLst>
          </p:cNvPr>
          <p:cNvGrpSpPr/>
          <p:nvPr userDrawn="1"/>
        </p:nvGrpSpPr>
        <p:grpSpPr>
          <a:xfrm>
            <a:off x="1950720" y="1472240"/>
            <a:ext cx="3791017" cy="4110721"/>
            <a:chOff x="2112884" y="1472240"/>
            <a:chExt cx="3628853" cy="39686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868FF5-84F6-426A-95D5-D76FB26472F3}"/>
                </a:ext>
              </a:extLst>
            </p:cNvPr>
            <p:cNvSpPr/>
            <p:nvPr userDrawn="1"/>
          </p:nvSpPr>
          <p:spPr>
            <a:xfrm>
              <a:off x="2112884" y="3651427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BE9FB-8585-4B33-B366-6FEDE6979347}"/>
                </a:ext>
              </a:extLst>
            </p:cNvPr>
            <p:cNvSpPr/>
            <p:nvPr userDrawn="1"/>
          </p:nvSpPr>
          <p:spPr>
            <a:xfrm>
              <a:off x="2507940" y="5279575"/>
              <a:ext cx="1063841" cy="16133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6A8669-B132-48A2-B677-FDE5F82C82C5}"/>
                </a:ext>
              </a:extLst>
            </p:cNvPr>
            <p:cNvSpPr/>
            <p:nvPr userDrawn="1"/>
          </p:nvSpPr>
          <p:spPr>
            <a:xfrm>
              <a:off x="3151079" y="2229771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92FDEE-39ED-4D7E-A0A4-112387668473}"/>
                </a:ext>
              </a:extLst>
            </p:cNvPr>
            <p:cNvSpPr/>
            <p:nvPr userDrawn="1"/>
          </p:nvSpPr>
          <p:spPr>
            <a:xfrm>
              <a:off x="4214920" y="1472240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109F55-344A-448F-A86C-0DD9EEEA5531}"/>
                </a:ext>
              </a:extLst>
            </p:cNvPr>
            <p:cNvSpPr/>
            <p:nvPr userDrawn="1"/>
          </p:nvSpPr>
          <p:spPr>
            <a:xfrm>
              <a:off x="4368800" y="1947327"/>
              <a:ext cx="1063841" cy="46821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A04E59-0C1F-45E0-A481-BFB323694267}"/>
                </a:ext>
              </a:extLst>
            </p:cNvPr>
            <p:cNvSpPr/>
            <p:nvPr userDrawn="1"/>
          </p:nvSpPr>
          <p:spPr>
            <a:xfrm>
              <a:off x="2844800" y="3610830"/>
              <a:ext cx="1193800" cy="1178757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0E6F9D-8981-41A6-9771-C1AEA238CB24}"/>
                </a:ext>
              </a:extLst>
            </p:cNvPr>
            <p:cNvSpPr/>
            <p:nvPr userDrawn="1"/>
          </p:nvSpPr>
          <p:spPr>
            <a:xfrm>
              <a:off x="2472062" y="3398985"/>
              <a:ext cx="1063841" cy="321822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262100-0E38-4340-9B16-0256C0F4344A}"/>
                </a:ext>
              </a:extLst>
            </p:cNvPr>
            <p:cNvSpPr/>
            <p:nvPr userDrawn="1"/>
          </p:nvSpPr>
          <p:spPr>
            <a:xfrm>
              <a:off x="2503749" y="4963225"/>
              <a:ext cx="1063841" cy="22519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175DEE-AA08-41C4-8BEB-7886384686E3}"/>
                </a:ext>
              </a:extLst>
            </p:cNvPr>
            <p:cNvSpPr/>
            <p:nvPr userDrawn="1"/>
          </p:nvSpPr>
          <p:spPr>
            <a:xfrm>
              <a:off x="3346882" y="2202038"/>
              <a:ext cx="2085759" cy="1291474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BC28A9-920B-486A-BE5C-51C34D3E4ED5}"/>
                </a:ext>
              </a:extLst>
            </p:cNvPr>
            <p:cNvSpPr/>
            <p:nvPr userDrawn="1"/>
          </p:nvSpPr>
          <p:spPr>
            <a:xfrm>
              <a:off x="2713854" y="5255738"/>
              <a:ext cx="1063841" cy="161336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9E0DA7-8BF3-4B31-8BA3-2477D9164BF7}"/>
                </a:ext>
              </a:extLst>
            </p:cNvPr>
            <p:cNvSpPr/>
            <p:nvPr userDrawn="1"/>
          </p:nvSpPr>
          <p:spPr>
            <a:xfrm rot="17587573">
              <a:off x="5011581" y="2304183"/>
              <a:ext cx="1063841" cy="396471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3FEE9DD-9A98-4887-AD15-2142729BD41B}"/>
              </a:ext>
            </a:extLst>
          </p:cNvPr>
          <p:cNvSpPr/>
          <p:nvPr userDrawn="1"/>
        </p:nvSpPr>
        <p:spPr>
          <a:xfrm>
            <a:off x="3437330" y="3398984"/>
            <a:ext cx="830489" cy="37870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E37958-B21D-44EC-92BB-385F044F4BDD}"/>
              </a:ext>
            </a:extLst>
          </p:cNvPr>
          <p:cNvSpPr/>
          <p:nvPr userDrawn="1"/>
        </p:nvSpPr>
        <p:spPr>
          <a:xfrm>
            <a:off x="2481151" y="4604910"/>
            <a:ext cx="764623" cy="5467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662646-9F1E-4A60-8966-EBFE7D3C8DB8}"/>
              </a:ext>
            </a:extLst>
          </p:cNvPr>
          <p:cNvSpPr/>
          <p:nvPr userDrawn="1"/>
        </p:nvSpPr>
        <p:spPr>
          <a:xfrm>
            <a:off x="1450513" y="5441914"/>
            <a:ext cx="1111381" cy="16711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126B04-6174-4EDE-9BC6-7920B18311A3}"/>
              </a:ext>
            </a:extLst>
          </p:cNvPr>
          <p:cNvSpPr/>
          <p:nvPr userDrawn="1"/>
        </p:nvSpPr>
        <p:spPr>
          <a:xfrm>
            <a:off x="4811585" y="6385458"/>
            <a:ext cx="731916" cy="448064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334786"/>
            <a:ext cx="9144000" cy="23876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6CA5E24-888C-42AD-A913-5E5FA65B91F1}"/>
                  </a:ext>
                </a:extLst>
              </p14:cNvPr>
              <p14:cNvContentPartPr/>
              <p14:nvPr userDrawn="1"/>
            </p14:nvContentPartPr>
            <p14:xfrm>
              <a:off x="3905553" y="3360628"/>
              <a:ext cx="360" cy="3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6CA5E24-888C-42AD-A913-5E5FA65B91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6553" y="3352378"/>
                <a:ext cx="18000" cy="2013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6660C64-8D82-4650-BCE6-F651F5258933}"/>
              </a:ext>
            </a:extLst>
          </p:cNvPr>
          <p:cNvGrpSpPr/>
          <p:nvPr userDrawn="1"/>
        </p:nvGrpSpPr>
        <p:grpSpPr>
          <a:xfrm>
            <a:off x="1863993" y="5042188"/>
            <a:ext cx="360" cy="360"/>
            <a:chOff x="1863993" y="5042188"/>
            <a:chExt cx="360" cy="360"/>
          </a:xfrm>
          <a:solidFill>
            <a:srgbClr val="F1F1F1"/>
          </a:solidFill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6D4092C-C15D-424F-B402-38E943BAB366}"/>
                    </a:ext>
                  </a:extLst>
                </p14:cNvPr>
                <p14:cNvContentPartPr/>
                <p14:nvPr/>
              </p14:nvContentPartPr>
              <p14:xfrm>
                <a:off x="1863993" y="5042188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6D4092C-C15D-424F-B402-38E943BAB3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993" y="5033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8727F7E-D0E7-4F4A-904C-6AFBFE757DF9}"/>
                    </a:ext>
                  </a:extLst>
                </p14:cNvPr>
                <p14:cNvContentPartPr/>
                <p14:nvPr/>
              </p14:nvContentPartPr>
              <p14:xfrm>
                <a:off x="1863993" y="5042188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8727F7E-D0E7-4F4A-904C-6AFBFE757D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4993" y="50331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1906D68D-0A19-4A44-8051-CD9B72FF4BFC}"/>
              </a:ext>
            </a:extLst>
          </p:cNvPr>
          <p:cNvSpPr/>
          <p:nvPr userDrawn="1"/>
        </p:nvSpPr>
        <p:spPr>
          <a:xfrm>
            <a:off x="3789680" y="3241040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41CF352-B3BF-46F9-8B47-2A36B8ADDD46}"/>
              </a:ext>
            </a:extLst>
          </p:cNvPr>
          <p:cNvSpPr/>
          <p:nvPr userDrawn="1"/>
        </p:nvSpPr>
        <p:spPr>
          <a:xfrm>
            <a:off x="3939200" y="3845619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602D92-40BC-4611-837A-18F5941A63F7}"/>
              </a:ext>
            </a:extLst>
          </p:cNvPr>
          <p:cNvSpPr/>
          <p:nvPr userDrawn="1"/>
        </p:nvSpPr>
        <p:spPr>
          <a:xfrm>
            <a:off x="4650400" y="3781888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BC6914A-CF2F-4593-A9D7-E2958C1BEAD2}"/>
              </a:ext>
            </a:extLst>
          </p:cNvPr>
          <p:cNvSpPr/>
          <p:nvPr userDrawn="1"/>
        </p:nvSpPr>
        <p:spPr>
          <a:xfrm>
            <a:off x="1768193" y="4939463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ED9A960-85D4-4DA5-80D4-D73460C5825D}"/>
              </a:ext>
            </a:extLst>
          </p:cNvPr>
          <p:cNvSpPr/>
          <p:nvPr userDrawn="1"/>
        </p:nvSpPr>
        <p:spPr>
          <a:xfrm>
            <a:off x="4802800" y="3934288"/>
            <a:ext cx="191600" cy="205450"/>
          </a:xfrm>
          <a:prstGeom prst="ellipse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4741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A4A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73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>
            <a:normAutofit/>
          </a:bodyPr>
          <a:lstStyle>
            <a:lvl1pPr algn="l">
              <a:defRPr lang="en-US" sz="4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1951093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70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534779-6A65-4EBE-BBAC-E25EAA0D2947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268AB-1042-4532-BEE8-06EEB553C20F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64A871-7551-4642-B70B-BD89841C45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68932343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7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788" y="-182658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4A4A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D54F5D-7337-4470-AF86-BC1D88600EC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9642828"/>
              </p:ext>
            </p:extLst>
          </p:nvPr>
        </p:nvGraphicFramePr>
        <p:xfrm>
          <a:off x="838200" y="1225605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10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7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08FF-86A9-489B-9293-6DAA81CF5589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6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369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FDA1-892D-475D-A681-5E1B87AA4CC5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46C0D9-61BA-47D1-AD60-8396A8439D4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9071718"/>
              </p:ext>
            </p:extLst>
          </p:nvPr>
        </p:nvGraphicFramePr>
        <p:xfrm>
          <a:off x="838200" y="364472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9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7F70-787D-4334-ABBD-4BEE84081B9F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6343805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0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4004-8839-470E-98FD-2398CB003887}" type="datetime1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A140C67-0B9C-45CD-B076-7F170821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3E30DB-6C43-44BD-BF18-9F2ED18EF0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4159366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2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BE43-71DC-4CB5-9DC9-86D083825D16}" type="datetime1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C7FC12-DD25-4553-A10B-809D9AA5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EB0FF4-0776-4142-8B08-D85961FA790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2893523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166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6410-D2D8-4C53-8D73-7FAB926DC67E}" type="datetime1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25FCDB-996C-44B4-91B5-2F919D79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994C57-D1DF-482C-BB73-596656BEBC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5582175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8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46410-D2D8-4C53-8D73-7FAB926DC67E}" type="datetime1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7214-0AB1-49E6-A7A9-395C2525D2CB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40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5EC8-B9E7-4675-8613-1CB4C2CB4986}" type="datetime1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9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9325" y="1803150"/>
            <a:ext cx="665335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 flipH="1">
            <a:off x="508000" y="6430430"/>
            <a:ext cx="11684000" cy="46039"/>
          </a:xfrm>
          <a:prstGeom prst="rect">
            <a:avLst/>
          </a:prstGeom>
          <a:gradFill rotWithShape="1">
            <a:gsLst>
              <a:gs pos="0">
                <a:srgbClr val="D53D20"/>
              </a:gs>
              <a:gs pos="999">
                <a:srgbClr val="D53D20"/>
              </a:gs>
              <a:gs pos="100000">
                <a:srgbClr val="E58D2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178"/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A8ABF6-D59A-4365-AB8A-1104571951A2}"/>
              </a:ext>
            </a:extLst>
          </p:cNvPr>
          <p:cNvGrpSpPr/>
          <p:nvPr userDrawn="1"/>
        </p:nvGrpSpPr>
        <p:grpSpPr>
          <a:xfrm>
            <a:off x="1460963" y="5354569"/>
            <a:ext cx="9358835" cy="894747"/>
            <a:chOff x="1191857" y="4985338"/>
            <a:chExt cx="9358835" cy="894747"/>
          </a:xfrm>
        </p:grpSpPr>
        <p:sp>
          <p:nvSpPr>
            <p:cNvPr id="2" name="Rectangle 1"/>
            <p:cNvSpPr/>
            <p:nvPr userDrawn="1"/>
          </p:nvSpPr>
          <p:spPr>
            <a:xfrm>
              <a:off x="4900070" y="4985338"/>
              <a:ext cx="1853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178"/>
              <a:r>
                <a:rPr lang="en-US" sz="2000">
                  <a:solidFill>
                    <a:srgbClr val="1F497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www.iaasb.org</a:t>
              </a:r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857" y="5553603"/>
              <a:ext cx="770407" cy="257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003" y="5567520"/>
              <a:ext cx="583308" cy="25753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050" y="5553603"/>
              <a:ext cx="770407" cy="2575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092" y="5567520"/>
              <a:ext cx="770407" cy="3125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243" y="5561834"/>
              <a:ext cx="770407" cy="2575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0285" y="5553603"/>
              <a:ext cx="770407" cy="257536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420915" y="6564585"/>
            <a:ext cx="1083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178"/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copyright, trademark, and permissions information, please go to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permissions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or contact </a:t>
            </a:r>
            <a:r>
              <a:rPr lang="en-US" sz="12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permissions@ifac.org</a:t>
            </a: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200">
              <a:solidFill>
                <a:prstClr val="blac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1BF69-9738-49C3-B35F-E3FBD192AC08}"/>
              </a:ext>
            </a:extLst>
          </p:cNvPr>
          <p:cNvGrpSpPr/>
          <p:nvPr userDrawn="1"/>
        </p:nvGrpSpPr>
        <p:grpSpPr>
          <a:xfrm>
            <a:off x="708215" y="3856007"/>
            <a:ext cx="10111592" cy="1108893"/>
            <a:chOff x="2114419" y="4030828"/>
            <a:chExt cx="7838741" cy="11414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AEDAC1-DF42-48D7-AA41-F8A499940289}"/>
                </a:ext>
              </a:extLst>
            </p:cNvPr>
            <p:cNvGrpSpPr/>
            <p:nvPr userDrawn="1"/>
          </p:nvGrpSpPr>
          <p:grpSpPr>
            <a:xfrm>
              <a:off x="2114419" y="4223908"/>
              <a:ext cx="7838741" cy="634040"/>
              <a:chOff x="1120998" y="1817079"/>
              <a:chExt cx="9836385" cy="81190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099F185-E691-4A1A-ABEC-0B8C4803DB8E}"/>
                  </a:ext>
                </a:extLst>
              </p:cNvPr>
              <p:cNvGrpSpPr/>
              <p:nvPr userDrawn="1"/>
            </p:nvGrpSpPr>
            <p:grpSpPr>
              <a:xfrm>
                <a:off x="3538139" y="1858182"/>
                <a:ext cx="3748058" cy="770806"/>
                <a:chOff x="2647142" y="1851247"/>
                <a:chExt cx="3748058" cy="77080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2EDAE34-61EF-4278-B0D5-0322ED0D43CC}"/>
                    </a:ext>
                  </a:extLst>
                </p:cNvPr>
                <p:cNvSpPr/>
                <p:nvPr userDrawn="1"/>
              </p:nvSpPr>
              <p:spPr>
                <a:xfrm>
                  <a:off x="3163630" y="1851247"/>
                  <a:ext cx="3231570" cy="7708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2"/>
                    </a:rPr>
                    <a:t>@International Auditing and Assurance Standards Board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F66F4BE8-5D69-4536-9853-CF330DAC13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647142" y="1917247"/>
                  <a:ext cx="502687" cy="63228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816CC03-1489-4F6E-ACAA-C6CC22940ED4}"/>
                  </a:ext>
                </a:extLst>
              </p:cNvPr>
              <p:cNvGrpSpPr/>
              <p:nvPr userDrawn="1"/>
            </p:nvGrpSpPr>
            <p:grpSpPr>
              <a:xfrm>
                <a:off x="1120998" y="1817079"/>
                <a:ext cx="2303751" cy="739383"/>
                <a:chOff x="249783" y="1810145"/>
                <a:chExt cx="2303751" cy="73938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E8D915F-E0CA-404E-9982-85748EB1A686}"/>
                    </a:ext>
                  </a:extLst>
                </p:cNvPr>
                <p:cNvSpPr/>
                <p:nvPr userDrawn="1"/>
              </p:nvSpPr>
              <p:spPr>
                <a:xfrm>
                  <a:off x="780789" y="1864552"/>
                  <a:ext cx="1772745" cy="4462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>
                      <a:latin typeface="Arial" panose="020B0604020202020204" pitchFamily="34" charset="0"/>
                      <a:cs typeface="Arial" panose="020B0604020202020204" pitchFamily="34" charset="0"/>
                      <a:hlinkClick r:id="rId14"/>
                    </a:rPr>
                    <a:t>@IAASB_News</a:t>
                  </a:r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CA78071D-59F0-4080-9916-0CEC7018549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783" y="1810145"/>
                  <a:ext cx="666980" cy="739383"/>
                </a:xfrm>
                <a:prstGeom prst="rect">
                  <a:avLst/>
                </a:prstGeom>
              </p:spPr>
            </p:pic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0714402-5112-43BA-863B-E8D6C1EF84CE}"/>
                  </a:ext>
                </a:extLst>
              </p:cNvPr>
              <p:cNvSpPr/>
              <p:nvPr userDrawn="1"/>
            </p:nvSpPr>
            <p:spPr>
              <a:xfrm>
                <a:off x="8005164" y="1822402"/>
                <a:ext cx="2952219" cy="77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hlinkClick r:id="rId16"/>
                  </a:rPr>
                  <a:t>@International Auditing &amp; Assurance Standards Board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584F5731-4379-4303-B347-812D5913A8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795" y="4030828"/>
              <a:ext cx="839759" cy="1141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599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6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826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8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7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27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1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3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47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340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20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70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278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8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2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894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434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60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79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162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42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E8EC14-2251-4694-A935-96EB75271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683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885" y="-104720"/>
            <a:ext cx="9144000" cy="2387600"/>
          </a:xfrm>
        </p:spPr>
        <p:txBody>
          <a:bodyPr anchor="b"/>
          <a:lstStyle>
            <a:lvl1pPr algn="l">
              <a:defRPr lang="en-US"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68D7C-8822-4144-868B-B6EFA480259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F10E-3CFE-4C50-9C04-3D38C47A137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D8F68-523C-40B8-AD02-471B522F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D8D3DBE-C3F2-4B8E-A5DF-35B80DD8136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6DDD1C-961B-44C6-8E7E-91A8A36E9432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51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9890-8846-2A4C-8273-2770EB10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13" y="1504709"/>
            <a:ext cx="8034337" cy="2916818"/>
          </a:xfrm>
        </p:spPr>
        <p:txBody>
          <a:bodyPr anchor="t" anchorCtr="0"/>
          <a:lstStyle>
            <a:lvl1pPr algn="l">
              <a:lnSpc>
                <a:spcPct val="72000"/>
              </a:lnSpc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60E19-D00D-B448-B8A0-DF17C7683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095" y="5255369"/>
            <a:ext cx="8037155" cy="66843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D54FD-C73F-9F41-ADE3-2C6051FB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095" y="6534000"/>
            <a:ext cx="2103080" cy="324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FOUNDERS INTELLIGENCE |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3ADB5-36BD-4F9D-9E1E-B8702121E047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9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 slide"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3B545-6DD4-4CAF-BF4D-8DD7E139E43D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defRPr>
                <a:solidFill>
                  <a:schemeClr val="bg1"/>
                </a:solidFill>
              </a:defRPr>
            </a:lvl1pPr>
            <a:lvl2pPr marL="694944" indent="-347472">
              <a:defRPr>
                <a:solidFill>
                  <a:schemeClr val="bg1"/>
                </a:solidFill>
              </a:defRPr>
            </a:lvl2pPr>
            <a:lvl3pPr marL="1042416" indent="-347472">
              <a:defRPr>
                <a:solidFill>
                  <a:schemeClr val="bg1"/>
                </a:solidFill>
              </a:defRPr>
            </a:lvl3pPr>
            <a:lvl4pPr marL="1389888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136" y="6511061"/>
            <a:ext cx="3677264" cy="304412"/>
          </a:xfrm>
        </p:spPr>
        <p:txBody>
          <a:bodyPr/>
          <a:lstStyle>
            <a:lvl1pPr marL="0" marR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162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2222B4-6F5E-40CC-9417-20B210D0DA12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08016" y="6497447"/>
            <a:ext cx="2774384" cy="335775"/>
          </a:xfrm>
        </p:spPr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390910-3CF1-42E8-AC88-5801535292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216" y="1600201"/>
            <a:ext cx="5384800" cy="4525963"/>
          </a:xfrm>
        </p:spPr>
        <p:txBody>
          <a:bodyPr/>
          <a:lstStyle>
            <a:lvl1pPr marL="347472" indent="-347472">
              <a:defRPr sz="2400">
                <a:solidFill>
                  <a:schemeClr val="bg1"/>
                </a:solidFill>
              </a:defRPr>
            </a:lvl1pPr>
            <a:lvl2pPr marL="694944" indent="-347472">
              <a:defRPr sz="2000">
                <a:solidFill>
                  <a:schemeClr val="bg1"/>
                </a:solidFill>
              </a:defRPr>
            </a:lvl2pPr>
            <a:lvl3pPr marL="1042416" indent="-347472">
              <a:defRPr sz="1800">
                <a:solidFill>
                  <a:schemeClr val="bg1"/>
                </a:solidFill>
              </a:defRPr>
            </a:lvl3pPr>
            <a:lvl4pPr marL="1389888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37360" indent="-347472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011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15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6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480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7850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7F70-787D-4334-ABBD-4BEE84081B9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45C70-6047-4CCE-A18D-B24830AC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1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54F94C-3A3D-4131-A609-1FF25420F3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40687777"/>
              </p:ext>
            </p:extLst>
          </p:nvPr>
        </p:nvGraphicFramePr>
        <p:xfrm>
          <a:off x="838200" y="364458"/>
          <a:ext cx="2006600" cy="129147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017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59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lnL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38100" cap="flat" cmpd="sng" algn="ctr">
                      <a:solidFill>
                        <a:srgbClr val="F08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5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596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085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519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35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9BEF0E-9777-45A5-BE88-CB2198FBDFD3}"/>
              </a:ext>
            </a:extLst>
          </p:cNvPr>
          <p:cNvSpPr/>
          <p:nvPr userDrawn="1"/>
        </p:nvSpPr>
        <p:spPr>
          <a:xfrm>
            <a:off x="0" y="569917"/>
            <a:ext cx="12192000" cy="538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9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0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EE8E2B-47C8-4694-A086-2A528CDD5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88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/>
              <a:t>Follow Us</a:t>
            </a:r>
          </a:p>
        </p:txBody>
      </p:sp>
      <p:pic>
        <p:nvPicPr>
          <p:cNvPr id="4" name="Content Placeholder 24" descr="Online Network">
            <a:extLst>
              <a:ext uri="{FF2B5EF4-FFF2-40B4-BE49-F238E27FC236}">
                <a16:creationId xmlns:a16="http://schemas.microsoft.com/office/drawing/2014/main" id="{B9818DCC-7276-4342-852D-1CA9619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8395" y="1160177"/>
            <a:ext cx="1492731" cy="1492731"/>
          </a:xfrm>
          <a:prstGeom prst="rect">
            <a:avLst/>
          </a:prstGeom>
        </p:spPr>
      </p:pic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51355CEC-2576-499A-84F7-C1C7BAE30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2605" y="2612992"/>
            <a:ext cx="1492731" cy="1492731"/>
          </a:xfrm>
          <a:prstGeom prst="rect">
            <a:avLst/>
          </a:prstGeom>
        </p:spPr>
      </p:pic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08652BC0-B089-4BB1-B371-A77F116F58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6589" y="2355552"/>
            <a:ext cx="1492731" cy="1492731"/>
          </a:xfrm>
          <a:prstGeom prst="rect">
            <a:avLst/>
          </a:prstGeom>
        </p:spPr>
      </p:pic>
      <p:pic>
        <p:nvPicPr>
          <p:cNvPr id="8" name="Graphic 7" descr="Megaphone">
            <a:extLst>
              <a:ext uri="{FF2B5EF4-FFF2-40B4-BE49-F238E27FC236}">
                <a16:creationId xmlns:a16="http://schemas.microsoft.com/office/drawing/2014/main" id="{6C230575-1C71-4795-8487-88F67F8D6F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962" y="1527842"/>
            <a:ext cx="1380701" cy="1380701"/>
          </a:xfrm>
          <a:prstGeom prst="rect">
            <a:avLst/>
          </a:prstGeom>
        </p:spPr>
      </p:pic>
      <p:pic>
        <p:nvPicPr>
          <p:cNvPr id="9" name="Graphic 8" descr="Podcast">
            <a:extLst>
              <a:ext uri="{FF2B5EF4-FFF2-40B4-BE49-F238E27FC236}">
                <a16:creationId xmlns:a16="http://schemas.microsoft.com/office/drawing/2014/main" id="{23A405FD-41BD-4BAB-83CE-DAEA72B0DF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22620" y="1499038"/>
            <a:ext cx="1380701" cy="1380701"/>
          </a:xfrm>
          <a:prstGeom prst="rect">
            <a:avLst/>
          </a:prstGeom>
        </p:spPr>
      </p:pic>
      <p:pic>
        <p:nvPicPr>
          <p:cNvPr id="10" name="Graphic 9" descr="Internet">
            <a:extLst>
              <a:ext uri="{FF2B5EF4-FFF2-40B4-BE49-F238E27FC236}">
                <a16:creationId xmlns:a16="http://schemas.microsoft.com/office/drawing/2014/main" id="{64578F55-5EA9-47E2-B0CF-A699CB2F073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76622" y="3336772"/>
            <a:ext cx="1380701" cy="1380701"/>
          </a:xfrm>
          <a:prstGeom prst="rect">
            <a:avLst/>
          </a:prstGeom>
        </p:spPr>
      </p:pic>
      <p:pic>
        <p:nvPicPr>
          <p:cNvPr id="11" name="Graphic 10" descr="Hashtag">
            <a:extLst>
              <a:ext uri="{FF2B5EF4-FFF2-40B4-BE49-F238E27FC236}">
                <a16:creationId xmlns:a16="http://schemas.microsoft.com/office/drawing/2014/main" id="{90D1CC0B-43B2-41F4-9947-BC45A87C18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83166" y="3776532"/>
            <a:ext cx="1380701" cy="1380701"/>
          </a:xfrm>
          <a:prstGeom prst="rect">
            <a:avLst/>
          </a:prstGeom>
        </p:spPr>
      </p:pic>
      <p:pic>
        <p:nvPicPr>
          <p:cNvPr id="12" name="Graphic 11" descr="Follow">
            <a:extLst>
              <a:ext uri="{FF2B5EF4-FFF2-40B4-BE49-F238E27FC236}">
                <a16:creationId xmlns:a16="http://schemas.microsoft.com/office/drawing/2014/main" id="{876BEF7C-60F6-43B4-BB60-6BC34BB30F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15336" y="4405068"/>
            <a:ext cx="1380701" cy="138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8C43C4-CDC6-498D-988B-F0962DAD89AB}"/>
              </a:ext>
            </a:extLst>
          </p:cNvPr>
          <p:cNvSpPr/>
          <p:nvPr userDrawn="1"/>
        </p:nvSpPr>
        <p:spPr>
          <a:xfrm>
            <a:off x="1690707" y="5279253"/>
            <a:ext cx="687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&amp; Subscribe for updates: www.iaasb.org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160AB7-403E-4B05-B8F9-F185E55857D0}"/>
              </a:ext>
            </a:extLst>
          </p:cNvPr>
          <p:cNvGrpSpPr/>
          <p:nvPr userDrawn="1"/>
        </p:nvGrpSpPr>
        <p:grpSpPr>
          <a:xfrm>
            <a:off x="1346937" y="1499038"/>
            <a:ext cx="5881361" cy="3039229"/>
            <a:chOff x="1055445" y="882971"/>
            <a:chExt cx="4411021" cy="22794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B98591-7809-40ED-B4AD-4D424611F44E}"/>
                </a:ext>
              </a:extLst>
            </p:cNvPr>
            <p:cNvSpPr/>
            <p:nvPr/>
          </p:nvSpPr>
          <p:spPr>
            <a:xfrm>
              <a:off x="1918643" y="1769263"/>
              <a:ext cx="3352800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and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A2B1DE-9E22-46AF-A8DB-F05DEC519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443" y="1752963"/>
              <a:ext cx="573738" cy="61654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43D58C-77C3-4EB3-A8FB-F4B86770330D}"/>
                </a:ext>
              </a:extLst>
            </p:cNvPr>
            <p:cNvSpPr/>
            <p:nvPr/>
          </p:nvSpPr>
          <p:spPr>
            <a:xfrm>
              <a:off x="1918643" y="1145881"/>
              <a:ext cx="1400864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@IAASB_News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AE6F1-0FFB-43F9-B0F0-24CE19BAB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45" y="882971"/>
              <a:ext cx="863198" cy="8631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A5C042-48CF-46EB-B741-714BD3CE3D46}"/>
                </a:ext>
              </a:extLst>
            </p:cNvPr>
            <p:cNvSpPr/>
            <p:nvPr/>
          </p:nvSpPr>
          <p:spPr>
            <a:xfrm>
              <a:off x="1999274" y="2624602"/>
              <a:ext cx="3467192" cy="500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67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@International Auditing &amp; Assurance Standards Board</a:t>
              </a:r>
              <a:endParaRPr lang="en-US"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BF69783F-75DE-4DCA-8F7C-48032DAA5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5445" y="2453488"/>
              <a:ext cx="985593" cy="708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69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0058400" cy="533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508000" y="1524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52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7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3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73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7E7A-EFDA-4F96-BA3A-43C7E3A490FB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10E-3CFE-4C50-9C04-3D38C47A13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7E7A-EFDA-4F96-BA3A-43C7E3A490FB}" type="datetime1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10E-3CFE-4C50-9C04-3D38C47A13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21" y="107419"/>
            <a:ext cx="2776728" cy="487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4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4A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 dirty="0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7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69917"/>
            <a:ext cx="10972800" cy="538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515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6647" y="6511061"/>
            <a:ext cx="27432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fld id="{AF73A935-0AD8-4B38-AD39-55437B5CA1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3/8/2024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1531" y="6511061"/>
            <a:ext cx="4114800" cy="304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8016" y="6511061"/>
            <a:ext cx="2774384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808080"/>
                </a:solidFill>
                <a:latin typeface="Arial Narrow"/>
                <a:cs typeface="Arial Narrow"/>
              </a:defRPr>
            </a:lvl1pPr>
          </a:lstStyle>
          <a:p>
            <a:pPr algn="r" defTabSz="457189"/>
            <a:r>
              <a:rPr lang="en-US">
                <a:latin typeface="Arial" panose="020B0604020202020204" pitchFamily="34" charset="0"/>
                <a:cs typeface="MS PGothic" charset="0"/>
              </a:rPr>
              <a:t>Page </a:t>
            </a:r>
            <a:fld id="{95158037-59F0-9C4B-B231-1C776117AAD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 defTabSz="457189"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AASB Logo with FullName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57" y="73879"/>
            <a:ext cx="2383243" cy="4185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12D796-4B73-4F4A-A804-19DF393FBF7B}"/>
              </a:ext>
            </a:extLst>
          </p:cNvPr>
          <p:cNvSpPr/>
          <p:nvPr userDrawn="1"/>
        </p:nvSpPr>
        <p:spPr>
          <a:xfrm>
            <a:off x="0" y="6285141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EC4F23-5A40-4212-B7A3-2BB3696D37FB}"/>
              </a:ext>
            </a:extLst>
          </p:cNvPr>
          <p:cNvSpPr/>
          <p:nvPr userDrawn="1"/>
        </p:nvSpPr>
        <p:spPr>
          <a:xfrm>
            <a:off x="0" y="6207974"/>
            <a:ext cx="12192000" cy="49434"/>
          </a:xfrm>
          <a:prstGeom prst="rect">
            <a:avLst/>
          </a:prstGeom>
          <a:gradFill flip="none" rotWithShape="1">
            <a:gsLst>
              <a:gs pos="0">
                <a:srgbClr val="FAA61A"/>
              </a:gs>
              <a:gs pos="70000">
                <a:srgbClr val="F15A22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72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4" indent="-173034" algn="l" defTabSz="457189" rtl="0" eaLnBrk="1" latinLnBrk="0" hangingPunct="1">
        <a:spcBef>
          <a:spcPts val="12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89" indent="-228594" algn="l" defTabSz="457189" rtl="0" eaLnBrk="1" latinLnBrk="0" hangingPunct="1">
        <a:spcBef>
          <a:spcPts val="600"/>
        </a:spcBef>
        <a:spcAft>
          <a:spcPts val="400"/>
        </a:spcAft>
        <a:buFont typeface="Arial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223" indent="-171446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2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1948" y="6662678"/>
            <a:ext cx="137152" cy="8656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1829" y="6667804"/>
            <a:ext cx="161925" cy="81915"/>
          </a:xfrm>
          <a:custGeom>
            <a:avLst/>
            <a:gdLst/>
            <a:ahLst/>
            <a:cxnLst/>
            <a:rect l="l" t="t" r="r" b="b"/>
            <a:pathLst>
              <a:path w="161925" h="81915">
                <a:moveTo>
                  <a:pt x="44716" y="0"/>
                </a:moveTo>
                <a:lnTo>
                  <a:pt x="0" y="0"/>
                </a:lnTo>
                <a:lnTo>
                  <a:pt x="0" y="81445"/>
                </a:lnTo>
                <a:lnTo>
                  <a:pt x="44716" y="81445"/>
                </a:lnTo>
                <a:lnTo>
                  <a:pt x="44716" y="69900"/>
                </a:lnTo>
                <a:lnTo>
                  <a:pt x="12230" y="69900"/>
                </a:lnTo>
                <a:lnTo>
                  <a:pt x="12230" y="42672"/>
                </a:lnTo>
                <a:lnTo>
                  <a:pt x="43776" y="42672"/>
                </a:lnTo>
                <a:lnTo>
                  <a:pt x="43776" y="31115"/>
                </a:lnTo>
                <a:lnTo>
                  <a:pt x="12230" y="31115"/>
                </a:lnTo>
                <a:lnTo>
                  <a:pt x="12230" y="11544"/>
                </a:lnTo>
                <a:lnTo>
                  <a:pt x="44716" y="11544"/>
                </a:lnTo>
                <a:lnTo>
                  <a:pt x="44716" y="0"/>
                </a:lnTo>
                <a:close/>
              </a:path>
              <a:path w="161925" h="81915">
                <a:moveTo>
                  <a:pt x="125145" y="81445"/>
                </a:moveTo>
                <a:lnTo>
                  <a:pt x="101041" y="48107"/>
                </a:lnTo>
                <a:lnTo>
                  <a:pt x="100050" y="46736"/>
                </a:lnTo>
                <a:lnTo>
                  <a:pt x="105435" y="45580"/>
                </a:lnTo>
                <a:lnTo>
                  <a:pt x="109778" y="42926"/>
                </a:lnTo>
                <a:lnTo>
                  <a:pt x="114160" y="37401"/>
                </a:lnTo>
                <a:lnTo>
                  <a:pt x="116357" y="34620"/>
                </a:lnTo>
                <a:lnTo>
                  <a:pt x="117995" y="29667"/>
                </a:lnTo>
                <a:lnTo>
                  <a:pt x="117995" y="16510"/>
                </a:lnTo>
                <a:lnTo>
                  <a:pt x="115811" y="11544"/>
                </a:lnTo>
                <a:lnTo>
                  <a:pt x="115379" y="10566"/>
                </a:lnTo>
                <a:lnTo>
                  <a:pt x="106083" y="2628"/>
                </a:lnTo>
                <a:lnTo>
                  <a:pt x="106083" y="15722"/>
                </a:lnTo>
                <a:lnTo>
                  <a:pt x="106083" y="32943"/>
                </a:lnTo>
                <a:lnTo>
                  <a:pt x="100304" y="37401"/>
                </a:lnTo>
                <a:lnTo>
                  <a:pt x="84836" y="37401"/>
                </a:lnTo>
                <a:lnTo>
                  <a:pt x="84836" y="11544"/>
                </a:lnTo>
                <a:lnTo>
                  <a:pt x="100457" y="11544"/>
                </a:lnTo>
                <a:lnTo>
                  <a:pt x="106083" y="15722"/>
                </a:lnTo>
                <a:lnTo>
                  <a:pt x="106083" y="2628"/>
                </a:lnTo>
                <a:lnTo>
                  <a:pt x="105371" y="2019"/>
                </a:lnTo>
                <a:lnTo>
                  <a:pt x="97637" y="0"/>
                </a:lnTo>
                <a:lnTo>
                  <a:pt x="72605" y="0"/>
                </a:lnTo>
                <a:lnTo>
                  <a:pt x="72605" y="81445"/>
                </a:lnTo>
                <a:lnTo>
                  <a:pt x="84836" y="81445"/>
                </a:lnTo>
                <a:lnTo>
                  <a:pt x="84836" y="48107"/>
                </a:lnTo>
                <a:lnTo>
                  <a:pt x="87033" y="48107"/>
                </a:lnTo>
                <a:lnTo>
                  <a:pt x="110185" y="81445"/>
                </a:lnTo>
                <a:lnTo>
                  <a:pt x="125145" y="81445"/>
                </a:lnTo>
                <a:close/>
              </a:path>
              <a:path w="161925" h="81915">
                <a:moveTo>
                  <a:pt x="161366" y="0"/>
                </a:moveTo>
                <a:lnTo>
                  <a:pt x="149136" y="0"/>
                </a:lnTo>
                <a:lnTo>
                  <a:pt x="149136" y="81445"/>
                </a:lnTo>
                <a:lnTo>
                  <a:pt x="161366" y="81445"/>
                </a:lnTo>
                <a:lnTo>
                  <a:pt x="161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5204" y="6662678"/>
            <a:ext cx="78774" cy="8656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55928" y="6667804"/>
            <a:ext cx="71755" cy="81915"/>
          </a:xfrm>
          <a:custGeom>
            <a:avLst/>
            <a:gdLst/>
            <a:ahLst/>
            <a:cxnLst/>
            <a:rect l="l" t="t" r="r" b="b"/>
            <a:pathLst>
              <a:path w="71755" h="81915">
                <a:moveTo>
                  <a:pt x="36055" y="69900"/>
                </a:moveTo>
                <a:lnTo>
                  <a:pt x="12230" y="69900"/>
                </a:lnTo>
                <a:lnTo>
                  <a:pt x="12230" y="0"/>
                </a:lnTo>
                <a:lnTo>
                  <a:pt x="0" y="0"/>
                </a:lnTo>
                <a:lnTo>
                  <a:pt x="0" y="81445"/>
                </a:lnTo>
                <a:lnTo>
                  <a:pt x="36055" y="81445"/>
                </a:lnTo>
                <a:lnTo>
                  <a:pt x="36055" y="69900"/>
                </a:lnTo>
                <a:close/>
              </a:path>
              <a:path w="71755" h="81915">
                <a:moveTo>
                  <a:pt x="71704" y="0"/>
                </a:moveTo>
                <a:lnTo>
                  <a:pt x="59474" y="0"/>
                </a:lnTo>
                <a:lnTo>
                  <a:pt x="59474" y="81445"/>
                </a:lnTo>
                <a:lnTo>
                  <a:pt x="71704" y="81445"/>
                </a:lnTo>
                <a:lnTo>
                  <a:pt x="717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0429" y="6667796"/>
            <a:ext cx="132585" cy="814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435" y="6498085"/>
            <a:ext cx="144086" cy="259701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11644" y="6498412"/>
            <a:ext cx="183515" cy="258445"/>
          </a:xfrm>
          <a:custGeom>
            <a:avLst/>
            <a:gdLst/>
            <a:ahLst/>
            <a:cxnLst/>
            <a:rect l="l" t="t" r="r" b="b"/>
            <a:pathLst>
              <a:path w="183515" h="258445">
                <a:moveTo>
                  <a:pt x="9842" y="125920"/>
                </a:moveTo>
                <a:lnTo>
                  <a:pt x="0" y="105943"/>
                </a:lnTo>
                <a:lnTo>
                  <a:pt x="0" y="187388"/>
                </a:lnTo>
                <a:lnTo>
                  <a:pt x="9842" y="207327"/>
                </a:lnTo>
                <a:lnTo>
                  <a:pt x="9842" y="125920"/>
                </a:lnTo>
                <a:close/>
              </a:path>
              <a:path w="183515" h="258445">
                <a:moveTo>
                  <a:pt x="183019" y="250799"/>
                </a:moveTo>
                <a:lnTo>
                  <a:pt x="132054" y="0"/>
                </a:lnTo>
                <a:lnTo>
                  <a:pt x="37973" y="178993"/>
                </a:lnTo>
                <a:lnTo>
                  <a:pt x="37973" y="258013"/>
                </a:lnTo>
                <a:lnTo>
                  <a:pt x="115671" y="109829"/>
                </a:lnTo>
                <a:lnTo>
                  <a:pt x="141973" y="250799"/>
                </a:lnTo>
                <a:lnTo>
                  <a:pt x="183019" y="250799"/>
                </a:lnTo>
                <a:close/>
              </a:path>
            </a:pathLst>
          </a:custGeom>
          <a:solidFill>
            <a:srgbClr val="6EC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5998" y="6426885"/>
            <a:ext cx="10802620" cy="0"/>
          </a:xfrm>
          <a:custGeom>
            <a:avLst/>
            <a:gdLst/>
            <a:ahLst/>
            <a:cxnLst/>
            <a:rect l="l" t="t" r="r" b="b"/>
            <a:pathLst>
              <a:path w="10802620">
                <a:moveTo>
                  <a:pt x="0" y="0"/>
                </a:moveTo>
                <a:lnTo>
                  <a:pt x="10802190" y="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21797" y="6392802"/>
            <a:ext cx="1195040" cy="4651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3" y="391668"/>
            <a:ext cx="2428875" cy="549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9191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633" y="2030475"/>
            <a:ext cx="10812145" cy="375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77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www.materialityacademy.com/" TargetMode="External"/><Relationship Id="rId5" Type="http://schemas.openxmlformats.org/officeDocument/2006/relationships/image" Target="../media/image42.png"/><Relationship Id="rId4" Type="http://schemas.openxmlformats.org/officeDocument/2006/relationships/hyperlink" Target="mailto:piotr.biernacki@materiality.p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24" Type="http://schemas.openxmlformats.org/officeDocument/2006/relationships/image" Target="../media/image63.svg"/><Relationship Id="rId5" Type="http://schemas.openxmlformats.org/officeDocument/2006/relationships/image" Target="../media/image45.png"/><Relationship Id="rId15" Type="http://schemas.openxmlformats.org/officeDocument/2006/relationships/image" Target="../media/image6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10" Type="http://schemas.openxmlformats.org/officeDocument/2006/relationships/image" Target="../media/image50.svg"/><Relationship Id="rId19" Type="http://schemas.openxmlformats.org/officeDocument/2006/relationships/image" Target="../media/image58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F2C7639-E5A3-2D02-F4AB-FD0DF6BF4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64918D4-6271-0487-6361-81E908763E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F4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CAF2AD0-DB76-E647-EBFA-4B9844DF2E6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5101" y="286598"/>
            <a:ext cx="1950538" cy="782531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C9A224CA-AF13-B557-46FD-9472D6499F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600" y="478163"/>
            <a:ext cx="1579018" cy="418623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2AC83CBE-E09F-32DC-F11F-0207212E0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518" y="1776814"/>
            <a:ext cx="8641858" cy="123495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4000" spc="19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ESRS</a:t>
            </a:r>
            <a:r>
              <a:rPr sz="4000" spc="100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2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reporting</a:t>
            </a:r>
            <a:r>
              <a:rPr sz="4000" spc="105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54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&amp;</a:t>
            </a:r>
            <a:r>
              <a:rPr sz="4000" spc="100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4000" spc="229" dirty="0">
                <a:solidFill>
                  <a:srgbClr val="FFFFFF"/>
                </a:solidFill>
                <a:latin typeface="Arial Nova" panose="020B0504020202020204" pitchFamily="34" charset="0"/>
                <a:cs typeface="Arial Narrow"/>
              </a:rPr>
              <a:t>assurance</a:t>
            </a:r>
            <a:endParaRPr sz="4000" dirty="0">
              <a:latin typeface="Arial Nova" panose="020B0504020202020204" pitchFamily="34" charset="0"/>
              <a:cs typeface="Arial Narrow"/>
            </a:endParaRPr>
          </a:p>
          <a:p>
            <a:pPr marL="19685">
              <a:lnSpc>
                <a:spcPct val="100000"/>
              </a:lnSpc>
              <a:spcBef>
                <a:spcPts val="470"/>
              </a:spcBef>
            </a:pPr>
            <a:r>
              <a:rPr sz="3000" spc="165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Onboarding</a:t>
            </a:r>
            <a:r>
              <a:rPr sz="3000" spc="95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 </a:t>
            </a:r>
            <a:r>
              <a:rPr sz="3000" spc="170" dirty="0">
                <a:solidFill>
                  <a:srgbClr val="CCE9E4"/>
                </a:solidFill>
                <a:latin typeface="Arial Nova" panose="020B0504020202020204" pitchFamily="34" charset="0"/>
                <a:cs typeface="Arial Narrow"/>
              </a:rPr>
              <a:t>challenges</a:t>
            </a:r>
            <a:endParaRPr sz="3000" dirty="0">
              <a:latin typeface="Arial Nova" panose="020B0504020202020204" pitchFamily="34" charset="0"/>
              <a:cs typeface="Arial Narrow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9D78D12-F1B2-2759-95BF-EF4A2A7D8EE0}"/>
              </a:ext>
            </a:extLst>
          </p:cNvPr>
          <p:cNvSpPr txBox="1"/>
          <p:nvPr/>
        </p:nvSpPr>
        <p:spPr>
          <a:xfrm>
            <a:off x="682347" y="3432555"/>
            <a:ext cx="8259285" cy="274280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Piotr</a:t>
            </a:r>
            <a:r>
              <a:rPr kumimoji="0" sz="16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Biernacki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3678554" lvl="0" indent="0" algn="l" defTabSz="914400" rtl="0" eaLnBrk="1" fontAlgn="auto" latinLnBrk="0" hangingPunct="1">
              <a:lnSpc>
                <a:spcPct val="12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ESG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Managing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Partner,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MATERIALITY </a:t>
            </a:r>
            <a:br>
              <a:rPr kumimoji="0" lang="pl-PL" sz="16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</a:b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Member,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EFRAG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Reporting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TEG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2377440" lvl="0" indent="0" algn="l" defTabSz="914400" rtl="0" eaLnBrk="1" fontAlgn="auto" latinLnBrk="0" hangingPunct="1">
              <a:lnSpc>
                <a:spcPts val="24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Member,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ESMA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Securities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Markets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Stakeholders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Group 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Chair,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Committee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EAA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SRC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Conversation </a:t>
            </a:r>
            <a:r>
              <a:rPr kumimoji="0" sz="1600" b="0" i="1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with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1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Reporting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Assurance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Setters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8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March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4BC0CA1-EDF5-06C2-C872-BBB564E4082E}"/>
              </a:ext>
            </a:extLst>
          </p:cNvPr>
          <p:cNvSpPr/>
          <p:nvPr/>
        </p:nvSpPr>
        <p:spPr>
          <a:xfrm>
            <a:off x="693135" y="6418326"/>
            <a:ext cx="10795000" cy="0"/>
          </a:xfrm>
          <a:custGeom>
            <a:avLst/>
            <a:gdLst/>
            <a:ahLst/>
            <a:cxnLst/>
            <a:rect l="l" t="t" r="r" b="b"/>
            <a:pathLst>
              <a:path w="10795000">
                <a:moveTo>
                  <a:pt x="0" y="0"/>
                </a:moveTo>
                <a:lnTo>
                  <a:pt x="10794626" y="1"/>
                </a:lnTo>
              </a:path>
            </a:pathLst>
          </a:custGeom>
          <a:ln w="6350">
            <a:solidFill>
              <a:srgbClr val="6ECD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83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64C8-F310-6CC6-E61F-D34AA70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63464-5AD0-C46B-4F1A-6DC1DCE9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2" y="338491"/>
            <a:ext cx="11506201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Key Limited Assurance Factors </a:t>
            </a:r>
            <a:endParaRPr lang="en-GB"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D78960-6CAC-7C2C-45D7-8B3D2A33C95A}"/>
              </a:ext>
            </a:extLst>
          </p:cNvPr>
          <p:cNvSpPr txBox="1"/>
          <p:nvPr/>
        </p:nvSpPr>
        <p:spPr>
          <a:xfrm>
            <a:off x="726927" y="1817468"/>
            <a:ext cx="10738145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assurance is about the level of confidence provided to users of reporte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 information.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many jurisdictions, including the EU, it is an entry point for mandatory adoption.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substantially less than reasonable assurance, it is still meaningful.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practitioner designs and performs procedures sufficient to indicate whether matters cause the practitioner to believe that information may be materiality misstated.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 such matters are identified, the practitioner is done.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matters arise, the practitioner must perform additional procedures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obtain further evidence about whether they cause the information to be materially misstated.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0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64C8-F310-6CC6-E61F-D34AA70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4F10E-3CFE-4C50-9C04-3D38C47A13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Narrow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 Narrow"/>
              <a:ea typeface="+mn-e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463464-5AD0-C46B-4F1A-6DC1DCE9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2" y="338491"/>
            <a:ext cx="11506201" cy="1325563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kern="0" dirty="0">
                <a:solidFill>
                  <a:prstClr val="white"/>
                </a:solidFill>
                <a:ea typeface="+mn-ea"/>
              </a:rPr>
              <a:t>How the IAASB Is Dealing with Limited Assurance</a:t>
            </a:r>
            <a:endParaRPr lang="en-GB" sz="3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9638DC-493E-65FE-EACE-F078B8A756D3}"/>
              </a:ext>
            </a:extLst>
          </p:cNvPr>
          <p:cNvSpPr/>
          <p:nvPr/>
        </p:nvSpPr>
        <p:spPr>
          <a:xfrm>
            <a:off x="6257741" y="1745087"/>
            <a:ext cx="5687309" cy="219554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heard from respondents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for both requirements in one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standard, even if regulation may disaggregate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specificity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minimum limited assurance requirements procedures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views on right balance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risk procedures for limited assurance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0FA95-E2AB-EFDC-B184-E7636AC8FC66}"/>
              </a:ext>
            </a:extLst>
          </p:cNvPr>
          <p:cNvSpPr/>
          <p:nvPr/>
        </p:nvSpPr>
        <p:spPr>
          <a:xfrm>
            <a:off x="246952" y="1745086"/>
            <a:ext cx="5687309" cy="2195541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Proposals in ED-5000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Limited and reasonable assurance requirements presented together but differentiated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GB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differentiates work effort </a:t>
            </a: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required understanding (incl. system of internal control), risk procedures, and further procedures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9C7CD7-28AE-056C-2661-1D7027CC41E9}"/>
              </a:ext>
            </a:extLst>
          </p:cNvPr>
          <p:cNvSpPr/>
          <p:nvPr/>
        </p:nvSpPr>
        <p:spPr>
          <a:xfrm>
            <a:off x="246952" y="4119936"/>
            <a:ext cx="11698098" cy="1828801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in Limited Assurance Requirements Under Consideration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Considering adopting the limited assurance approach in ISAE 3410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(for climate-related disclosures) to be more specific in assessing risks for disclosures that drives further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guidance and clarity </a:t>
            </a:r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standard, where appropriate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3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F0FF48-5B3D-4E7E-8C21-39ACFB85D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Follow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9E39-9AD2-6C36-492C-2F32AC641C4D}"/>
              </a:ext>
            </a:extLst>
          </p:cNvPr>
          <p:cNvSpPr txBox="1">
            <a:spLocks/>
          </p:cNvSpPr>
          <p:nvPr/>
        </p:nvSpPr>
        <p:spPr>
          <a:xfrm>
            <a:off x="8808016" y="6497447"/>
            <a:ext cx="2774384" cy="33577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808080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S PGothic" charset="0"/>
              </a:rPr>
              <a:t>Page </a:t>
            </a:r>
            <a:fld id="{95158037-59F0-9C4B-B231-1C776117AAD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3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50157-C57C-46CD-6120-DC612F83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5577B2D-8735-981C-FFFD-7EB628CED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2527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B7B1810-F273-9A0C-0159-18342F0A74C6}"/>
              </a:ext>
            </a:extLst>
          </p:cNvPr>
          <p:cNvSpPr txBox="1"/>
          <p:nvPr/>
        </p:nvSpPr>
        <p:spPr>
          <a:xfrm>
            <a:off x="652633" y="2304796"/>
            <a:ext cx="10919774" cy="297260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0800" marR="17780" lvl="0" indent="0" algn="l" defTabSz="914400" rtl="0" eaLnBrk="1" fontAlgn="auto" latinLnBrk="0" hangingPunct="1">
              <a:lnSpc>
                <a:spcPts val="18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ISSA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5000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General</a:t>
            </a:r>
            <a:r>
              <a:rPr kumimoji="0" sz="16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Requirements</a:t>
            </a:r>
            <a:r>
              <a:rPr kumimoji="0" sz="16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Engagements</a:t>
            </a:r>
            <a:r>
              <a:rPr kumimoji="0" sz="160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general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base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standard,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not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tailored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3359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5915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will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suffice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first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years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(limited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assurance)?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5144770" lvl="0" indent="285115" algn="l" defTabSz="914400" rtl="0" eaLnBrk="1" fontAlgn="auto" latinLnBrk="0" hangingPunct="1">
              <a:lnSpc>
                <a:spcPts val="3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359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are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going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different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approaches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lang="pl-PL" sz="1600" kern="0" dirty="0">
                <a:solidFill>
                  <a:sysClr val="windowText" lastClr="000000"/>
                </a:solidFill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assurance?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What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/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will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role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CEAOB?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1202055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Should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EFRAG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involved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drafting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limited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ESRS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reports? 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Would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national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setters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develop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and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only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an</a:t>
            </a:r>
            <a:r>
              <a:rPr kumimoji="0" sz="16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EU-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wide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may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evolve?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50800" marR="180975" lvl="0" indent="0" algn="l" defTabSz="914400" rtl="0" eaLnBrk="1" fontAlgn="auto" latinLnBrk="0" hangingPunct="1">
              <a:lnSpc>
                <a:spcPts val="18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Should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focus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fast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limited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standards,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concentrate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developing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standard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for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reasonable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the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</a:t>
            </a:r>
            <a:r>
              <a:rPr kumimoji="0" sz="1650" b="0" i="0" u="none" strike="noStrike" kern="0" cap="none" spc="-15" normalizeH="0" baseline="252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Courier New"/>
              </a:rPr>
              <a:t>nd</a:t>
            </a:r>
            <a:r>
              <a:rPr kumimoji="0" sz="1650" b="0" i="0" u="none" strike="noStrike" kern="0" cap="none" spc="-397" normalizeH="0" baseline="252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Courier New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stage?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8A8ADE57-B36E-5C22-58F5-77549960AF95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FB865F6-AE37-BAC6-58BB-4A83339ED006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F9D62A3-7031-E5B5-AEF4-FA2B741EBDBF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B94A8E0-2222-7C72-6FA5-09718505C808}"/>
              </a:ext>
            </a:extLst>
          </p:cNvPr>
          <p:cNvSpPr txBox="1"/>
          <p:nvPr/>
        </p:nvSpPr>
        <p:spPr>
          <a:xfrm>
            <a:off x="1444988" y="1055115"/>
            <a:ext cx="930084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58085" marR="5080" lvl="0" indent="-2446020" algn="l" defTabSz="914400" rtl="0" eaLnBrk="1" fontAlgn="auto" latinLnBrk="0" hangingPunct="1">
              <a:lnSpc>
                <a:spcPct val="100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Who,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when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and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how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will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develop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assurance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standards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tailored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for</a:t>
            </a:r>
            <a:r>
              <a:rPr kumimoji="0" sz="2800" b="1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ESRS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reports?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5501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F5DB6-C26F-C11B-9879-49180C40C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832489-2998-7A62-FA2A-3B63BC06B1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6274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9CFD25-AD62-CE58-69A5-C39C363E1420}"/>
              </a:ext>
            </a:extLst>
          </p:cNvPr>
          <p:cNvSpPr txBox="1"/>
          <p:nvPr/>
        </p:nvSpPr>
        <p:spPr>
          <a:xfrm>
            <a:off x="690733" y="2167635"/>
            <a:ext cx="4555824" cy="12357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8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most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Member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States 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reports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were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not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subject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mandatory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284480" lvl="0" indent="0" algn="l" defTabSz="914400" rtl="0" eaLnBrk="1" fontAlgn="auto" latinLnBrk="0" hangingPunct="1">
              <a:lnSpc>
                <a:spcPts val="29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report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preparers to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increase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4.5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times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auditors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stable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declining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CED67F-36F2-36ED-9E49-8743A539FAD7}"/>
              </a:ext>
            </a:extLst>
          </p:cNvPr>
          <p:cNvSpPr txBox="1"/>
          <p:nvPr/>
        </p:nvSpPr>
        <p:spPr>
          <a:xfrm>
            <a:off x="690733" y="3880611"/>
            <a:ext cx="1581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Potential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results: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5D4FEC-E95A-415C-DB4B-D77B47B40A1F}"/>
              </a:ext>
            </a:extLst>
          </p:cNvPr>
          <p:cNvSpPr txBox="1"/>
          <p:nvPr/>
        </p:nvSpPr>
        <p:spPr>
          <a:xfrm>
            <a:off x="690733" y="4124452"/>
            <a:ext cx="4185920" cy="13608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978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lack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auditors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297815" marR="5080" lvl="0" indent="-285750" algn="l" defTabSz="914400" rtl="0" eaLnBrk="1" fontAlgn="auto" latinLnBrk="0" hangingPunct="1">
              <a:lnSpc>
                <a:spcPts val="18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significant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increase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audit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price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(already happening)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297815" marR="0" lvl="0" indent="-285115" algn="l" defTabSz="914400" rtl="0" eaLnBrk="1" fontAlgn="auto" latinLnBrk="0" hangingPunct="1">
              <a:lnSpc>
                <a:spcPct val="100000"/>
              </a:lnSpc>
              <a:spcBef>
                <a:spcPts val="94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</a:tabLst>
              <a:defRPr/>
            </a:pP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decreasing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quality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4F7CE6C-B50C-3916-D3D4-7556278BDB12}"/>
              </a:ext>
            </a:extLst>
          </p:cNvPr>
          <p:cNvGrpSpPr/>
          <p:nvPr/>
        </p:nvGrpSpPr>
        <p:grpSpPr>
          <a:xfrm>
            <a:off x="6230937" y="3256596"/>
            <a:ext cx="5109210" cy="2559050"/>
            <a:chOff x="6230937" y="3256596"/>
            <a:chExt cx="5109210" cy="255905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2C86F70-CBB2-2D62-C602-A5F20DB70055}"/>
                </a:ext>
              </a:extLst>
            </p:cNvPr>
            <p:cNvSpPr/>
            <p:nvPr/>
          </p:nvSpPr>
          <p:spPr>
            <a:xfrm>
              <a:off x="6449568" y="3261359"/>
              <a:ext cx="4672965" cy="2549525"/>
            </a:xfrm>
            <a:custGeom>
              <a:avLst/>
              <a:gdLst/>
              <a:ahLst/>
              <a:cxnLst/>
              <a:rect l="l" t="t" r="r" b="b"/>
              <a:pathLst>
                <a:path w="4672965" h="2549525">
                  <a:moveTo>
                    <a:pt x="847344" y="2538984"/>
                  </a:moveTo>
                  <a:lnTo>
                    <a:pt x="0" y="2538984"/>
                  </a:lnTo>
                  <a:lnTo>
                    <a:pt x="0" y="2549220"/>
                  </a:lnTo>
                  <a:lnTo>
                    <a:pt x="847344" y="2549220"/>
                  </a:lnTo>
                  <a:lnTo>
                    <a:pt x="847344" y="2538984"/>
                  </a:lnTo>
                  <a:close/>
                </a:path>
                <a:path w="4672965" h="2549525">
                  <a:moveTo>
                    <a:pt x="2124456" y="2526792"/>
                  </a:moveTo>
                  <a:lnTo>
                    <a:pt x="1274064" y="2526792"/>
                  </a:lnTo>
                  <a:lnTo>
                    <a:pt x="1274064" y="2549220"/>
                  </a:lnTo>
                  <a:lnTo>
                    <a:pt x="2124456" y="2549220"/>
                  </a:lnTo>
                  <a:lnTo>
                    <a:pt x="2124456" y="2526792"/>
                  </a:lnTo>
                  <a:close/>
                </a:path>
                <a:path w="4672965" h="2549525">
                  <a:moveTo>
                    <a:pt x="3398520" y="2438400"/>
                  </a:moveTo>
                  <a:lnTo>
                    <a:pt x="2548128" y="2438400"/>
                  </a:lnTo>
                  <a:lnTo>
                    <a:pt x="2548128" y="2549220"/>
                  </a:lnTo>
                  <a:lnTo>
                    <a:pt x="3398520" y="2549220"/>
                  </a:lnTo>
                  <a:lnTo>
                    <a:pt x="3398520" y="2438400"/>
                  </a:lnTo>
                  <a:close/>
                </a:path>
                <a:path w="4672965" h="2549525">
                  <a:moveTo>
                    <a:pt x="4672584" y="0"/>
                  </a:moveTo>
                  <a:lnTo>
                    <a:pt x="3822192" y="0"/>
                  </a:lnTo>
                  <a:lnTo>
                    <a:pt x="3822192" y="2549220"/>
                  </a:lnTo>
                  <a:lnTo>
                    <a:pt x="4672584" y="2549220"/>
                  </a:lnTo>
                  <a:lnTo>
                    <a:pt x="467258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7540F0A-876F-8748-60F0-654CFB0A7270}"/>
                </a:ext>
              </a:extLst>
            </p:cNvPr>
            <p:cNvSpPr/>
            <p:nvPr/>
          </p:nvSpPr>
          <p:spPr>
            <a:xfrm>
              <a:off x="6449568" y="3261359"/>
              <a:ext cx="4672965" cy="2549525"/>
            </a:xfrm>
            <a:custGeom>
              <a:avLst/>
              <a:gdLst/>
              <a:ahLst/>
              <a:cxnLst/>
              <a:rect l="l" t="t" r="r" b="b"/>
              <a:pathLst>
                <a:path w="4672965" h="2549525">
                  <a:moveTo>
                    <a:pt x="0" y="2538984"/>
                  </a:moveTo>
                  <a:lnTo>
                    <a:pt x="847344" y="2538984"/>
                  </a:lnTo>
                  <a:lnTo>
                    <a:pt x="847344" y="2549208"/>
                  </a:lnTo>
                  <a:lnTo>
                    <a:pt x="0" y="2549208"/>
                  </a:lnTo>
                  <a:lnTo>
                    <a:pt x="0" y="2538984"/>
                  </a:lnTo>
                  <a:close/>
                </a:path>
                <a:path w="4672965" h="2549525">
                  <a:moveTo>
                    <a:pt x="1274064" y="2526792"/>
                  </a:moveTo>
                  <a:lnTo>
                    <a:pt x="2124456" y="2526792"/>
                  </a:lnTo>
                  <a:lnTo>
                    <a:pt x="2124456" y="2549208"/>
                  </a:lnTo>
                  <a:lnTo>
                    <a:pt x="1274064" y="2549208"/>
                  </a:lnTo>
                  <a:lnTo>
                    <a:pt x="1274064" y="2526792"/>
                  </a:lnTo>
                  <a:close/>
                </a:path>
                <a:path w="4672965" h="2549525">
                  <a:moveTo>
                    <a:pt x="2548128" y="2438400"/>
                  </a:moveTo>
                  <a:lnTo>
                    <a:pt x="3398520" y="2438400"/>
                  </a:lnTo>
                  <a:lnTo>
                    <a:pt x="3398520" y="2549208"/>
                  </a:lnTo>
                  <a:lnTo>
                    <a:pt x="2548128" y="2549208"/>
                  </a:lnTo>
                  <a:lnTo>
                    <a:pt x="2548128" y="2438400"/>
                  </a:lnTo>
                  <a:close/>
                </a:path>
                <a:path w="4672965" h="2549525">
                  <a:moveTo>
                    <a:pt x="3822192" y="0"/>
                  </a:moveTo>
                  <a:lnTo>
                    <a:pt x="4672584" y="0"/>
                  </a:lnTo>
                  <a:lnTo>
                    <a:pt x="4672584" y="2549208"/>
                  </a:lnTo>
                  <a:lnTo>
                    <a:pt x="3822192" y="2549208"/>
                  </a:lnTo>
                  <a:lnTo>
                    <a:pt x="3822192" y="0"/>
                  </a:lnTo>
                  <a:close/>
                </a:path>
              </a:pathLst>
            </a:custGeom>
            <a:ln w="9525">
              <a:solidFill>
                <a:srgbClr val="1F3E4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5AB5831-E4FF-01FF-98F2-3C0E9375C617}"/>
                </a:ext>
              </a:extLst>
            </p:cNvPr>
            <p:cNvSpPr/>
            <p:nvPr/>
          </p:nvSpPr>
          <p:spPr>
            <a:xfrm>
              <a:off x="6235700" y="5810568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>
                  <a:moveTo>
                    <a:pt x="0" y="0"/>
                  </a:moveTo>
                  <a:lnTo>
                    <a:pt x="5099567" y="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139B088-0406-3B90-A075-DD2280FE0047}"/>
                </a:ext>
              </a:extLst>
            </p:cNvPr>
            <p:cNvSpPr/>
            <p:nvPr/>
          </p:nvSpPr>
          <p:spPr>
            <a:xfrm>
              <a:off x="7899398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90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8" y="404698"/>
                  </a:lnTo>
                  <a:lnTo>
                    <a:pt x="433646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90"/>
                  </a:lnTo>
                  <a:lnTo>
                    <a:pt x="433646" y="104520"/>
                  </a:lnTo>
                  <a:lnTo>
                    <a:pt x="404698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7EC4CF2-A96D-293B-558F-EB11C9C1FB16}"/>
                </a:ext>
              </a:extLst>
            </p:cNvPr>
            <p:cNvSpPr/>
            <p:nvPr/>
          </p:nvSpPr>
          <p:spPr>
            <a:xfrm>
              <a:off x="7899398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10FDE4C0-A9CD-E6EF-14BF-656B494F7B7B}"/>
              </a:ext>
            </a:extLst>
          </p:cNvPr>
          <p:cNvSpPr txBox="1"/>
          <p:nvPr/>
        </p:nvSpPr>
        <p:spPr>
          <a:xfrm>
            <a:off x="6758463" y="5503164"/>
            <a:ext cx="2745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1969B27-AA1F-FF2F-AD97-364D920305B6}"/>
              </a:ext>
            </a:extLst>
          </p:cNvPr>
          <p:cNvSpPr txBox="1"/>
          <p:nvPr/>
        </p:nvSpPr>
        <p:spPr>
          <a:xfrm>
            <a:off x="8033356" y="5494020"/>
            <a:ext cx="27452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3352A87-5959-EECF-67E2-AF1F85C29DB9}"/>
              </a:ext>
            </a:extLst>
          </p:cNvPr>
          <p:cNvSpPr txBox="1"/>
          <p:nvPr/>
        </p:nvSpPr>
        <p:spPr>
          <a:xfrm>
            <a:off x="9257256" y="5405628"/>
            <a:ext cx="4743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150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4897FD8-6060-E14F-9CF8-6FB1F479F012}"/>
              </a:ext>
            </a:extLst>
          </p:cNvPr>
          <p:cNvSpPr txBox="1"/>
          <p:nvPr/>
        </p:nvSpPr>
        <p:spPr>
          <a:xfrm>
            <a:off x="10389202" y="2959814"/>
            <a:ext cx="5441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venir Next LT Pro" panose="020B0504020202020204" pitchFamily="34" charset="-18"/>
                <a:cs typeface="Arial Narrow"/>
              </a:rPr>
              <a:t>3500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Arial Narrow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DBDB4A90-4361-0D4B-5462-5B0C8F4FFDCF}"/>
              </a:ext>
            </a:extLst>
          </p:cNvPr>
          <p:cNvSpPr txBox="1"/>
          <p:nvPr/>
        </p:nvSpPr>
        <p:spPr>
          <a:xfrm>
            <a:off x="6235700" y="5879083"/>
            <a:ext cx="123758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(pre-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2023)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BBB1FF8-43CF-AE13-5CCB-12D5C897F4CC}"/>
              </a:ext>
            </a:extLst>
          </p:cNvPr>
          <p:cNvSpPr txBox="1"/>
          <p:nvPr/>
        </p:nvSpPr>
        <p:spPr>
          <a:xfrm>
            <a:off x="7643627" y="5879083"/>
            <a:ext cx="9853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NFRD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(2023)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A84549F-BC76-8FF7-E111-610EF527BF06}"/>
              </a:ext>
            </a:extLst>
          </p:cNvPr>
          <p:cNvSpPr txBox="1"/>
          <p:nvPr/>
        </p:nvSpPr>
        <p:spPr>
          <a:xfrm>
            <a:off x="8968266" y="5879083"/>
            <a:ext cx="1052659" cy="380232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lvl="0" indent="19050" algn="ctr" defTabSz="914400" rtl="0" eaLnBrk="1" fontAlgn="auto" latinLnBrk="0" hangingPunct="1">
              <a:lnSpc>
                <a:spcPts val="142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CSRD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(large public,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2024)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6AB0A-4F2E-91BB-D49C-EAB726A290BE}"/>
              </a:ext>
            </a:extLst>
          </p:cNvPr>
          <p:cNvSpPr txBox="1"/>
          <p:nvPr/>
        </p:nvSpPr>
        <p:spPr>
          <a:xfrm>
            <a:off x="10143463" y="5879083"/>
            <a:ext cx="1113790" cy="3886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R="5080" lvl="0" indent="12700" algn="ctr" defTabSz="914400" rtl="0" eaLnBrk="1" fontAlgn="auto" latinLnBrk="0" hangingPunct="1">
              <a:lnSpc>
                <a:spcPts val="142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CSRD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(all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large, 2025+)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3ECDE80-30F7-9885-3EA1-D0070AB1F559}"/>
              </a:ext>
            </a:extLst>
          </p:cNvPr>
          <p:cNvSpPr txBox="1"/>
          <p:nvPr/>
        </p:nvSpPr>
        <p:spPr>
          <a:xfrm>
            <a:off x="7043708" y="2175764"/>
            <a:ext cx="3981557" cy="56746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67945" marR="5080" lvl="0" indent="-55880" algn="ctr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No.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of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sustainability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statements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subject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to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assurance</a:t>
            </a:r>
            <a:r>
              <a:rPr kumimoji="0" sz="1800" b="1" i="0" u="none" strike="noStrike" kern="0" cap="none" spc="-7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in</a:t>
            </a:r>
            <a:r>
              <a:rPr kumimoji="0" sz="1800" b="1" i="0" u="none" strike="noStrike" kern="0" cap="none" spc="-7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1800" b="1" i="0" u="none" strike="noStrike" kern="0" cap="none" spc="4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Poland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41DCB9EC-75B5-6249-4FC7-40768DE43CAE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99FA917-857B-1669-F1ED-35B8108C65B9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6755F42-995A-AA52-921B-D284E1D4A557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8491C585-7249-1726-4B76-D4C2396A449E}"/>
              </a:ext>
            </a:extLst>
          </p:cNvPr>
          <p:cNvSpPr txBox="1"/>
          <p:nvPr/>
        </p:nvSpPr>
        <p:spPr>
          <a:xfrm>
            <a:off x="1499414" y="1254238"/>
            <a:ext cx="91618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Are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there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enough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auditors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and</a:t>
            </a:r>
            <a:r>
              <a:rPr kumimoji="0" sz="28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assurance</a:t>
            </a:r>
            <a:r>
              <a:rPr kumimoji="0" sz="280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providers?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5C9804CE-62E3-4440-A954-DE18B0D708CD}"/>
              </a:ext>
            </a:extLst>
          </p:cNvPr>
          <p:cNvSpPr txBox="1"/>
          <p:nvPr/>
        </p:nvSpPr>
        <p:spPr>
          <a:xfrm>
            <a:off x="7999147" y="4300220"/>
            <a:ext cx="2743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x2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26" name="object 26">
            <a:extLst>
              <a:ext uri="{FF2B5EF4-FFF2-40B4-BE49-F238E27FC236}">
                <a16:creationId xmlns:a16="http://schemas.microsoft.com/office/drawing/2014/main" id="{6DFC020D-DB2E-44A0-7859-4A8B237EFFAE}"/>
              </a:ext>
            </a:extLst>
          </p:cNvPr>
          <p:cNvGrpSpPr/>
          <p:nvPr/>
        </p:nvGrpSpPr>
        <p:grpSpPr>
          <a:xfrm>
            <a:off x="9172831" y="4218810"/>
            <a:ext cx="487045" cy="487045"/>
            <a:chOff x="9172831" y="4218810"/>
            <a:chExt cx="487045" cy="487045"/>
          </a:xfrm>
        </p:grpSpPr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87797DA-D3D4-1627-9D78-89DE592692BE}"/>
                </a:ext>
              </a:extLst>
            </p:cNvPr>
            <p:cNvSpPr/>
            <p:nvPr/>
          </p:nvSpPr>
          <p:spPr>
            <a:xfrm>
              <a:off x="9179181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90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9" y="404698"/>
                  </a:lnTo>
                  <a:lnTo>
                    <a:pt x="433647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90"/>
                  </a:lnTo>
                  <a:lnTo>
                    <a:pt x="433647" y="104520"/>
                  </a:lnTo>
                  <a:lnTo>
                    <a:pt x="404699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8372297-9BEA-6173-EDAA-1F319AB54B09}"/>
                </a:ext>
              </a:extLst>
            </p:cNvPr>
            <p:cNvSpPr/>
            <p:nvPr/>
          </p:nvSpPr>
          <p:spPr>
            <a:xfrm>
              <a:off x="9179181" y="4225160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04E5C5EA-EC24-2774-53D3-BCE3FCD2DB6A}"/>
              </a:ext>
            </a:extLst>
          </p:cNvPr>
          <p:cNvSpPr txBox="1"/>
          <p:nvPr/>
        </p:nvSpPr>
        <p:spPr>
          <a:xfrm>
            <a:off x="9279723" y="4300220"/>
            <a:ext cx="2724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x5</a:t>
            </a:r>
            <a:endParaRPr kumimoji="0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2218AA54-C7FF-F44F-9A65-A3CB973D57BD}"/>
              </a:ext>
            </a:extLst>
          </p:cNvPr>
          <p:cNvGrpSpPr/>
          <p:nvPr/>
        </p:nvGrpSpPr>
        <p:grpSpPr>
          <a:xfrm>
            <a:off x="10452614" y="4210639"/>
            <a:ext cx="487045" cy="487045"/>
            <a:chOff x="10452614" y="4210639"/>
            <a:chExt cx="487045" cy="487045"/>
          </a:xfrm>
        </p:grpSpPr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EA24F92E-6D5A-FB6C-707F-DDAA345262BB}"/>
                </a:ext>
              </a:extLst>
            </p:cNvPr>
            <p:cNvSpPr/>
            <p:nvPr/>
          </p:nvSpPr>
          <p:spPr>
            <a:xfrm>
              <a:off x="10458964" y="4216989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237067" y="0"/>
                  </a:moveTo>
                  <a:lnTo>
                    <a:pt x="189289" y="4816"/>
                  </a:lnTo>
                  <a:lnTo>
                    <a:pt x="144790" y="18629"/>
                  </a:lnTo>
                  <a:lnTo>
                    <a:pt x="104520" y="40487"/>
                  </a:lnTo>
                  <a:lnTo>
                    <a:pt x="69435" y="69435"/>
                  </a:lnTo>
                  <a:lnTo>
                    <a:pt x="40487" y="104520"/>
                  </a:lnTo>
                  <a:lnTo>
                    <a:pt x="18629" y="144789"/>
                  </a:lnTo>
                  <a:lnTo>
                    <a:pt x="4816" y="189289"/>
                  </a:lnTo>
                  <a:lnTo>
                    <a:pt x="0" y="237067"/>
                  </a:lnTo>
                  <a:lnTo>
                    <a:pt x="4816" y="284844"/>
                  </a:lnTo>
                  <a:lnTo>
                    <a:pt x="18629" y="329344"/>
                  </a:lnTo>
                  <a:lnTo>
                    <a:pt x="40487" y="369613"/>
                  </a:lnTo>
                  <a:lnTo>
                    <a:pt x="69435" y="404698"/>
                  </a:lnTo>
                  <a:lnTo>
                    <a:pt x="104520" y="433646"/>
                  </a:lnTo>
                  <a:lnTo>
                    <a:pt x="144790" y="455504"/>
                  </a:lnTo>
                  <a:lnTo>
                    <a:pt x="189289" y="469317"/>
                  </a:lnTo>
                  <a:lnTo>
                    <a:pt x="237067" y="474134"/>
                  </a:lnTo>
                  <a:lnTo>
                    <a:pt x="284844" y="469317"/>
                  </a:lnTo>
                  <a:lnTo>
                    <a:pt x="329344" y="455504"/>
                  </a:lnTo>
                  <a:lnTo>
                    <a:pt x="369613" y="433646"/>
                  </a:lnTo>
                  <a:lnTo>
                    <a:pt x="404698" y="404698"/>
                  </a:lnTo>
                  <a:lnTo>
                    <a:pt x="433646" y="369613"/>
                  </a:lnTo>
                  <a:lnTo>
                    <a:pt x="455504" y="329344"/>
                  </a:lnTo>
                  <a:lnTo>
                    <a:pt x="469317" y="284844"/>
                  </a:lnTo>
                  <a:lnTo>
                    <a:pt x="474134" y="237067"/>
                  </a:lnTo>
                  <a:lnTo>
                    <a:pt x="469317" y="189289"/>
                  </a:lnTo>
                  <a:lnTo>
                    <a:pt x="455504" y="144789"/>
                  </a:lnTo>
                  <a:lnTo>
                    <a:pt x="433646" y="104520"/>
                  </a:lnTo>
                  <a:lnTo>
                    <a:pt x="404698" y="69435"/>
                  </a:lnTo>
                  <a:lnTo>
                    <a:pt x="369613" y="40487"/>
                  </a:lnTo>
                  <a:lnTo>
                    <a:pt x="329344" y="18629"/>
                  </a:lnTo>
                  <a:lnTo>
                    <a:pt x="284844" y="4816"/>
                  </a:lnTo>
                  <a:lnTo>
                    <a:pt x="237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7A23D77-3D3D-05E8-953D-47F0AC52E8D0}"/>
                </a:ext>
              </a:extLst>
            </p:cNvPr>
            <p:cNvSpPr/>
            <p:nvPr/>
          </p:nvSpPr>
          <p:spPr>
            <a:xfrm>
              <a:off x="10458964" y="4216989"/>
              <a:ext cx="474345" cy="474345"/>
            </a:xfrm>
            <a:custGeom>
              <a:avLst/>
              <a:gdLst/>
              <a:ahLst/>
              <a:cxnLst/>
              <a:rect l="l" t="t" r="r" b="b"/>
              <a:pathLst>
                <a:path w="474345" h="474345">
                  <a:moveTo>
                    <a:pt x="0" y="237067"/>
                  </a:moveTo>
                  <a:lnTo>
                    <a:pt x="4816" y="189289"/>
                  </a:lnTo>
                  <a:lnTo>
                    <a:pt x="18629" y="144789"/>
                  </a:lnTo>
                  <a:lnTo>
                    <a:pt x="40487" y="104520"/>
                  </a:lnTo>
                  <a:lnTo>
                    <a:pt x="69435" y="69435"/>
                  </a:lnTo>
                  <a:lnTo>
                    <a:pt x="104520" y="40487"/>
                  </a:lnTo>
                  <a:lnTo>
                    <a:pt x="144789" y="18629"/>
                  </a:lnTo>
                  <a:lnTo>
                    <a:pt x="189289" y="4816"/>
                  </a:lnTo>
                  <a:lnTo>
                    <a:pt x="237067" y="0"/>
                  </a:lnTo>
                  <a:lnTo>
                    <a:pt x="284844" y="4816"/>
                  </a:lnTo>
                  <a:lnTo>
                    <a:pt x="329344" y="18629"/>
                  </a:lnTo>
                  <a:lnTo>
                    <a:pt x="369613" y="40487"/>
                  </a:lnTo>
                  <a:lnTo>
                    <a:pt x="404698" y="69435"/>
                  </a:lnTo>
                  <a:lnTo>
                    <a:pt x="433646" y="104520"/>
                  </a:lnTo>
                  <a:lnTo>
                    <a:pt x="455504" y="144789"/>
                  </a:lnTo>
                  <a:lnTo>
                    <a:pt x="469317" y="189289"/>
                  </a:lnTo>
                  <a:lnTo>
                    <a:pt x="474134" y="237067"/>
                  </a:lnTo>
                  <a:lnTo>
                    <a:pt x="469317" y="284844"/>
                  </a:lnTo>
                  <a:lnTo>
                    <a:pt x="455504" y="329344"/>
                  </a:lnTo>
                  <a:lnTo>
                    <a:pt x="433646" y="369613"/>
                  </a:lnTo>
                  <a:lnTo>
                    <a:pt x="404698" y="404698"/>
                  </a:lnTo>
                  <a:lnTo>
                    <a:pt x="369613" y="433646"/>
                  </a:lnTo>
                  <a:lnTo>
                    <a:pt x="329344" y="455504"/>
                  </a:lnTo>
                  <a:lnTo>
                    <a:pt x="284844" y="469317"/>
                  </a:lnTo>
                  <a:lnTo>
                    <a:pt x="237067" y="474134"/>
                  </a:lnTo>
                  <a:lnTo>
                    <a:pt x="189289" y="469317"/>
                  </a:lnTo>
                  <a:lnTo>
                    <a:pt x="144789" y="455504"/>
                  </a:lnTo>
                  <a:lnTo>
                    <a:pt x="104520" y="433646"/>
                  </a:lnTo>
                  <a:lnTo>
                    <a:pt x="69435" y="404698"/>
                  </a:lnTo>
                  <a:lnTo>
                    <a:pt x="40487" y="369613"/>
                  </a:lnTo>
                  <a:lnTo>
                    <a:pt x="18629" y="329344"/>
                  </a:lnTo>
                  <a:lnTo>
                    <a:pt x="4816" y="284844"/>
                  </a:lnTo>
                  <a:lnTo>
                    <a:pt x="0" y="23706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A93FA43E-932F-06EB-D442-9C157DFF0DC6}"/>
              </a:ext>
            </a:extLst>
          </p:cNvPr>
          <p:cNvSpPr txBox="1"/>
          <p:nvPr/>
        </p:nvSpPr>
        <p:spPr>
          <a:xfrm>
            <a:off x="10266997" y="3256596"/>
            <a:ext cx="860425" cy="1364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1F3E4B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x23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7694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3A66-3199-2BFE-FD3B-83FEA3305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BEE18B-EA29-C256-B124-77D7E2F71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391668"/>
            <a:ext cx="25552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latin typeface="Arial Nova" panose="020B0504020202020204" pitchFamily="34" charset="0"/>
              </a:rPr>
              <a:t>Challenge</a:t>
            </a:r>
            <a:r>
              <a:rPr spc="-180" dirty="0">
                <a:latin typeface="Arial Nova" panose="020B0504020202020204" pitchFamily="34" charset="0"/>
              </a:rPr>
              <a:t> </a:t>
            </a:r>
            <a:r>
              <a:rPr spc="-25" dirty="0">
                <a:latin typeface="Arial Nova" panose="020B0504020202020204" pitchFamily="34" charset="0"/>
              </a:rPr>
              <a:t>#3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0DE6B7B-4A20-5637-CFB0-1FE7111C83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2633" y="2030475"/>
            <a:ext cx="11017210" cy="381617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80"/>
              </a:spcBef>
            </a:pPr>
            <a:r>
              <a:rPr spc="145" dirty="0">
                <a:latin typeface="Avenir Next LT Pro" panose="020B0504020202020204" pitchFamily="34" charset="-18"/>
              </a:rPr>
              <a:t>ESRS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are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spc="70" dirty="0">
                <a:latin typeface="Avenir Next LT Pro" panose="020B0504020202020204" pitchFamily="34" charset="-18"/>
              </a:rPr>
              <a:t>new</a:t>
            </a:r>
            <a:r>
              <a:rPr spc="-4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report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preparers</a:t>
            </a:r>
            <a:r>
              <a:rPr spc="-30" dirty="0">
                <a:latin typeface="Avenir Next LT Pro" panose="020B0504020202020204" pitchFamily="34" charset="-18"/>
              </a:rPr>
              <a:t> </a:t>
            </a:r>
            <a:r>
              <a:rPr spc="65" dirty="0">
                <a:latin typeface="Avenir Next LT Pro" panose="020B0504020202020204" pitchFamily="34" charset="-18"/>
              </a:rPr>
              <a:t>and</a:t>
            </a:r>
            <a:r>
              <a:rPr spc="-3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assurance</a:t>
            </a:r>
            <a:r>
              <a:rPr spc="-3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providers</a:t>
            </a:r>
          </a:p>
          <a:p>
            <a:pPr marL="50800" marR="5080">
              <a:lnSpc>
                <a:spcPct val="151300"/>
              </a:lnSpc>
              <a:spcBef>
                <a:spcPts val="95"/>
              </a:spcBef>
            </a:pPr>
            <a:r>
              <a:rPr spc="120" dirty="0">
                <a:latin typeface="Avenir Next LT Pro" panose="020B0504020202020204" pitchFamily="34" charset="-18"/>
              </a:rPr>
              <a:t>A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90" dirty="0">
                <a:latin typeface="Avenir Next LT Pro" panose="020B0504020202020204" pitchFamily="34" charset="-18"/>
              </a:rPr>
              <a:t>common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understanding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of detailed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provisions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is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65" dirty="0">
                <a:latin typeface="Avenir Next LT Pro" panose="020B0504020202020204" pitchFamily="34" charset="-18"/>
              </a:rPr>
              <a:t>needed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to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build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consistency </a:t>
            </a:r>
            <a:r>
              <a:rPr spc="55" dirty="0">
                <a:latin typeface="Avenir Next LT Pro" panose="020B0504020202020204" pitchFamily="34" charset="-18"/>
              </a:rPr>
              <a:t>across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spc="10" dirty="0">
                <a:latin typeface="Avenir Next LT Pro" panose="020B0504020202020204" pitchFamily="34" charset="-18"/>
              </a:rPr>
              <a:t>sectors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60" dirty="0">
                <a:latin typeface="Avenir Next LT Pro" panose="020B0504020202020204" pitchFamily="34" charset="-18"/>
              </a:rPr>
              <a:t>and</a:t>
            </a:r>
            <a:r>
              <a:rPr spc="25" dirty="0">
                <a:latin typeface="Avenir Next LT Pro" panose="020B0504020202020204" pitchFamily="34" charset="-18"/>
              </a:rPr>
              <a:t> </a:t>
            </a:r>
            <a:r>
              <a:rPr spc="85" dirty="0">
                <a:latin typeface="Avenir Next LT Pro" panose="020B0504020202020204" pitchFamily="34" charset="-18"/>
              </a:rPr>
              <a:t>Member</a:t>
            </a:r>
            <a:r>
              <a:rPr spc="2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States </a:t>
            </a:r>
            <a:r>
              <a:rPr spc="130" dirty="0">
                <a:latin typeface="Avenir Next LT Pro" panose="020B0504020202020204" pitchFamily="34" charset="-18"/>
              </a:rPr>
              <a:t>Ways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forward:</a:t>
            </a:r>
          </a:p>
          <a:p>
            <a:pPr marL="335915" indent="-28511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35915" algn="l"/>
              </a:tabLst>
            </a:pP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14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Implementation</a:t>
            </a:r>
            <a:r>
              <a:rPr spc="13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Guidance</a:t>
            </a:r>
            <a:r>
              <a:rPr spc="13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documents</a:t>
            </a:r>
          </a:p>
          <a:p>
            <a:pPr marL="335915" indent="-28511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35915" algn="l"/>
              </a:tabLst>
            </a:pP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-55" dirty="0">
                <a:latin typeface="Avenir Next LT Pro" panose="020B0504020202020204" pitchFamily="34" charset="-18"/>
              </a:rPr>
              <a:t> </a:t>
            </a:r>
            <a:r>
              <a:rPr spc="50" dirty="0">
                <a:latin typeface="Avenir Next LT Pro" panose="020B0504020202020204" pitchFamily="34" charset="-18"/>
              </a:rPr>
              <a:t>Q&amp;A</a:t>
            </a:r>
            <a:r>
              <a:rPr spc="-5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platform</a:t>
            </a:r>
          </a:p>
          <a:p>
            <a:pPr marL="335915" indent="-28511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35915" algn="l"/>
              </a:tabLst>
            </a:pPr>
            <a:r>
              <a:rPr dirty="0">
                <a:latin typeface="Avenir Next LT Pro" panose="020B0504020202020204" pitchFamily="34" charset="-18"/>
              </a:rPr>
              <a:t>Role</a:t>
            </a:r>
            <a:r>
              <a:rPr spc="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1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international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networks</a:t>
            </a:r>
            <a:r>
              <a:rPr spc="1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10" dirty="0">
                <a:latin typeface="Avenir Next LT Pro" panose="020B0504020202020204" pitchFamily="34" charset="-18"/>
              </a:rPr>
              <a:t> </a:t>
            </a:r>
            <a:r>
              <a:rPr spc="50" dirty="0">
                <a:latin typeface="Avenir Next LT Pro" panose="020B0504020202020204" pitchFamily="34" charset="-18"/>
              </a:rPr>
              <a:t>assurance</a:t>
            </a:r>
            <a:r>
              <a:rPr spc="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providers</a:t>
            </a:r>
          </a:p>
          <a:p>
            <a:pPr marL="38100">
              <a:lnSpc>
                <a:spcPct val="100000"/>
              </a:lnSpc>
              <a:buFont typeface="Arial"/>
              <a:buChar char="•"/>
            </a:pPr>
            <a:endParaRPr spc="-10" dirty="0">
              <a:latin typeface="Avenir Next LT Pro" panose="020B0504020202020204" pitchFamily="34" charset="-18"/>
            </a:endParaRPr>
          </a:p>
          <a:p>
            <a:pPr marL="3810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endParaRPr spc="-10" dirty="0">
              <a:latin typeface="Avenir Next LT Pro" panose="020B0504020202020204" pitchFamily="34" charset="-18"/>
            </a:endParaRPr>
          </a:p>
          <a:p>
            <a:pPr marL="50800">
              <a:lnSpc>
                <a:spcPct val="100000"/>
              </a:lnSpc>
            </a:pPr>
            <a:r>
              <a:rPr dirty="0">
                <a:latin typeface="Avenir Next LT Pro" panose="020B0504020202020204" pitchFamily="34" charset="-18"/>
              </a:rPr>
              <a:t>Additional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45" dirty="0">
                <a:latin typeface="Avenir Next LT Pro" panose="020B0504020202020204" pitchFamily="34" charset="-18"/>
              </a:rPr>
              <a:t>challenge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320" dirty="0">
                <a:latin typeface="Avenir Next LT Pro" panose="020B0504020202020204" pitchFamily="34" charset="-18"/>
              </a:rPr>
              <a:t>–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low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quality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spc="145" dirty="0">
                <a:latin typeface="Avenir Next LT Pro" panose="020B0504020202020204" pitchFamily="34" charset="-18"/>
              </a:rPr>
              <a:t>ESRS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translation:</a:t>
            </a:r>
          </a:p>
          <a:p>
            <a:pPr marL="335915" indent="-28511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335915" algn="l"/>
              </a:tabLst>
            </a:pPr>
            <a:r>
              <a:rPr spc="65" dirty="0">
                <a:latin typeface="Avenir Next LT Pro" panose="020B0504020202020204" pitchFamily="34" charset="-18"/>
              </a:rPr>
              <a:t>no</a:t>
            </a:r>
            <a:r>
              <a:rPr spc="-75" dirty="0">
                <a:latin typeface="Avenir Next LT Pro" panose="020B0504020202020204" pitchFamily="34" charset="-18"/>
              </a:rPr>
              <a:t> </a:t>
            </a:r>
            <a:r>
              <a:rPr spc="60" dirty="0">
                <a:latin typeface="Avenir Next LT Pro" panose="020B0504020202020204" pitchFamily="34" charset="-18"/>
              </a:rPr>
              <a:t>mechanism</a:t>
            </a:r>
            <a:r>
              <a:rPr spc="-6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solve</a:t>
            </a:r>
            <a:r>
              <a:rPr spc="-70" dirty="0">
                <a:latin typeface="Avenir Next LT Pro" panose="020B0504020202020204" pitchFamily="34" charset="-18"/>
              </a:rPr>
              <a:t> </a:t>
            </a:r>
            <a:r>
              <a:rPr spc="55" dirty="0">
                <a:latin typeface="Avenir Next LT Pro" panose="020B0504020202020204" pitchFamily="34" charset="-18"/>
              </a:rPr>
              <a:t>issues</a:t>
            </a:r>
            <a:r>
              <a:rPr spc="-65" dirty="0">
                <a:latin typeface="Avenir Next LT Pro" panose="020B0504020202020204" pitchFamily="34" charset="-18"/>
              </a:rPr>
              <a:t> </a:t>
            </a:r>
            <a:r>
              <a:rPr spc="-30" dirty="0">
                <a:latin typeface="Avenir Next LT Pro" panose="020B0504020202020204" pitchFamily="34" charset="-18"/>
              </a:rPr>
              <a:t>at</a:t>
            </a:r>
            <a:r>
              <a:rPr spc="-65" dirty="0">
                <a:latin typeface="Avenir Next LT Pro" panose="020B0504020202020204" pitchFamily="34" charset="-18"/>
              </a:rPr>
              <a:t> </a:t>
            </a:r>
            <a:r>
              <a:rPr spc="95" dirty="0">
                <a:latin typeface="Avenir Next LT Pro" panose="020B0504020202020204" pitchFamily="34" charset="-18"/>
              </a:rPr>
              <a:t>EFRAG</a:t>
            </a:r>
            <a:r>
              <a:rPr spc="-60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level</a:t>
            </a:r>
          </a:p>
          <a:p>
            <a:pPr marL="335915" indent="-285115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35915" algn="l"/>
              </a:tabLst>
            </a:pPr>
            <a:r>
              <a:rPr spc="85" dirty="0">
                <a:latin typeface="Avenir Next LT Pro" panose="020B0504020202020204" pitchFamily="34" charset="-18"/>
              </a:rPr>
              <a:t>Member</a:t>
            </a:r>
            <a:r>
              <a:rPr spc="-2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States</a:t>
            </a:r>
            <a:r>
              <a:rPr spc="-1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in </a:t>
            </a:r>
            <a:r>
              <a:rPr spc="65" dirty="0">
                <a:latin typeface="Avenir Next LT Pro" panose="020B0504020202020204" pitchFamily="34" charset="-18"/>
              </a:rPr>
              <a:t>no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position</a:t>
            </a:r>
            <a:r>
              <a:rPr spc="-1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to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provide</a:t>
            </a:r>
            <a:r>
              <a:rPr spc="-20" dirty="0">
                <a:latin typeface="Avenir Next LT Pro" panose="020B0504020202020204" pitchFamily="34" charset="-18"/>
              </a:rPr>
              <a:t> interpretation</a:t>
            </a:r>
            <a:r>
              <a:rPr spc="-10" dirty="0">
                <a:latin typeface="Avenir Next LT Pro" panose="020B0504020202020204" pitchFamily="34" charset="-18"/>
              </a:rPr>
              <a:t> </a:t>
            </a:r>
            <a:r>
              <a:rPr dirty="0">
                <a:latin typeface="Avenir Next LT Pro" panose="020B0504020202020204" pitchFamily="34" charset="-18"/>
              </a:rPr>
              <a:t>of</a:t>
            </a:r>
            <a:r>
              <a:rPr spc="-25" dirty="0">
                <a:latin typeface="Avenir Next LT Pro" panose="020B0504020202020204" pitchFamily="34" charset="-18"/>
              </a:rPr>
              <a:t> </a:t>
            </a:r>
            <a:r>
              <a:rPr spc="130" dirty="0">
                <a:latin typeface="Avenir Next LT Pro" panose="020B0504020202020204" pitchFamily="34" charset="-18"/>
              </a:rPr>
              <a:t>EU</a:t>
            </a:r>
            <a:r>
              <a:rPr spc="-15" dirty="0">
                <a:latin typeface="Avenir Next LT Pro" panose="020B0504020202020204" pitchFamily="34" charset="-18"/>
              </a:rPr>
              <a:t> </a:t>
            </a:r>
            <a:r>
              <a:rPr spc="-10" dirty="0">
                <a:latin typeface="Avenir Next LT Pro" panose="020B0504020202020204" pitchFamily="34" charset="-18"/>
              </a:rPr>
              <a:t>legislation</a:t>
            </a: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AB7BF2C-2A4E-C9C0-C7A5-CC64B2DD6AA5}"/>
              </a:ext>
            </a:extLst>
          </p:cNvPr>
          <p:cNvGrpSpPr/>
          <p:nvPr/>
        </p:nvGrpSpPr>
        <p:grpSpPr>
          <a:xfrm>
            <a:off x="688114" y="1023513"/>
            <a:ext cx="10815320" cy="966469"/>
            <a:chOff x="688114" y="1023513"/>
            <a:chExt cx="10815320" cy="96646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D0EFF3D-41DC-7B15-47B8-17612DEF1EA1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10325514" y="0"/>
                  </a:moveTo>
                  <a:lnTo>
                    <a:pt x="476707" y="0"/>
                  </a:lnTo>
                  <a:lnTo>
                    <a:pt x="427967" y="2461"/>
                  </a:lnTo>
                  <a:lnTo>
                    <a:pt x="380634" y="9685"/>
                  </a:lnTo>
                  <a:lnTo>
                    <a:pt x="334949" y="21431"/>
                  </a:lnTo>
                  <a:lnTo>
                    <a:pt x="291151" y="37462"/>
                  </a:lnTo>
                  <a:lnTo>
                    <a:pt x="249480" y="57536"/>
                  </a:lnTo>
                  <a:lnTo>
                    <a:pt x="210175" y="81414"/>
                  </a:lnTo>
                  <a:lnTo>
                    <a:pt x="173477" y="108857"/>
                  </a:lnTo>
                  <a:lnTo>
                    <a:pt x="139624" y="139624"/>
                  </a:lnTo>
                  <a:lnTo>
                    <a:pt x="108856" y="173477"/>
                  </a:lnTo>
                  <a:lnTo>
                    <a:pt x="81414" y="210176"/>
                  </a:lnTo>
                  <a:lnTo>
                    <a:pt x="57536" y="249480"/>
                  </a:lnTo>
                  <a:lnTo>
                    <a:pt x="37462" y="291152"/>
                  </a:lnTo>
                  <a:lnTo>
                    <a:pt x="21431" y="334950"/>
                  </a:lnTo>
                  <a:lnTo>
                    <a:pt x="9685" y="380635"/>
                  </a:lnTo>
                  <a:lnTo>
                    <a:pt x="2461" y="427967"/>
                  </a:lnTo>
                  <a:lnTo>
                    <a:pt x="0" y="476697"/>
                  </a:lnTo>
                  <a:lnTo>
                    <a:pt x="2461" y="525437"/>
                  </a:lnTo>
                  <a:lnTo>
                    <a:pt x="9685" y="572770"/>
                  </a:lnTo>
                  <a:lnTo>
                    <a:pt x="21431" y="618456"/>
                  </a:lnTo>
                  <a:lnTo>
                    <a:pt x="37462" y="662254"/>
                  </a:lnTo>
                  <a:lnTo>
                    <a:pt x="57536" y="703925"/>
                  </a:lnTo>
                  <a:lnTo>
                    <a:pt x="81414" y="743230"/>
                  </a:lnTo>
                  <a:lnTo>
                    <a:pt x="108856" y="779928"/>
                  </a:lnTo>
                  <a:lnTo>
                    <a:pt x="139624" y="813781"/>
                  </a:lnTo>
                  <a:lnTo>
                    <a:pt x="173477" y="844549"/>
                  </a:lnTo>
                  <a:lnTo>
                    <a:pt x="210175" y="871992"/>
                  </a:lnTo>
                  <a:lnTo>
                    <a:pt x="249480" y="895870"/>
                  </a:lnTo>
                  <a:lnTo>
                    <a:pt x="291151" y="915944"/>
                  </a:lnTo>
                  <a:lnTo>
                    <a:pt x="334949" y="931974"/>
                  </a:lnTo>
                  <a:lnTo>
                    <a:pt x="380634" y="943721"/>
                  </a:lnTo>
                  <a:lnTo>
                    <a:pt x="427967" y="950945"/>
                  </a:lnTo>
                  <a:lnTo>
                    <a:pt x="476707" y="953406"/>
                  </a:lnTo>
                  <a:lnTo>
                    <a:pt x="10325501" y="953418"/>
                  </a:lnTo>
                  <a:lnTo>
                    <a:pt x="10374242" y="950957"/>
                  </a:lnTo>
                  <a:lnTo>
                    <a:pt x="10421574" y="943733"/>
                  </a:lnTo>
                  <a:lnTo>
                    <a:pt x="10467260" y="931986"/>
                  </a:lnTo>
                  <a:lnTo>
                    <a:pt x="10511057" y="915956"/>
                  </a:lnTo>
                  <a:lnTo>
                    <a:pt x="10552729" y="895881"/>
                  </a:lnTo>
                  <a:lnTo>
                    <a:pt x="10592033" y="872003"/>
                  </a:lnTo>
                  <a:lnTo>
                    <a:pt x="10628732" y="844560"/>
                  </a:lnTo>
                  <a:lnTo>
                    <a:pt x="10662585" y="813793"/>
                  </a:lnTo>
                  <a:lnTo>
                    <a:pt x="10693352" y="779940"/>
                  </a:lnTo>
                  <a:lnTo>
                    <a:pt x="10720795" y="743241"/>
                  </a:lnTo>
                  <a:lnTo>
                    <a:pt x="10744673" y="703936"/>
                  </a:lnTo>
                  <a:lnTo>
                    <a:pt x="10764747" y="662265"/>
                  </a:lnTo>
                  <a:lnTo>
                    <a:pt x="10780778" y="618467"/>
                  </a:lnTo>
                  <a:lnTo>
                    <a:pt x="10792525" y="572782"/>
                  </a:lnTo>
                  <a:lnTo>
                    <a:pt x="10799748" y="525449"/>
                  </a:lnTo>
                  <a:lnTo>
                    <a:pt x="10802221" y="476708"/>
                  </a:lnTo>
                  <a:lnTo>
                    <a:pt x="10799760" y="427967"/>
                  </a:lnTo>
                  <a:lnTo>
                    <a:pt x="10792536" y="380635"/>
                  </a:lnTo>
                  <a:lnTo>
                    <a:pt x="10780789" y="334950"/>
                  </a:lnTo>
                  <a:lnTo>
                    <a:pt x="10764759" y="291152"/>
                  </a:lnTo>
                  <a:lnTo>
                    <a:pt x="10744685" y="249480"/>
                  </a:lnTo>
                  <a:lnTo>
                    <a:pt x="10720807" y="210176"/>
                  </a:lnTo>
                  <a:lnTo>
                    <a:pt x="10693364" y="173477"/>
                  </a:lnTo>
                  <a:lnTo>
                    <a:pt x="10662597" y="139624"/>
                  </a:lnTo>
                  <a:lnTo>
                    <a:pt x="10628744" y="108857"/>
                  </a:lnTo>
                  <a:lnTo>
                    <a:pt x="10592046" y="81414"/>
                  </a:lnTo>
                  <a:lnTo>
                    <a:pt x="10552741" y="57536"/>
                  </a:lnTo>
                  <a:lnTo>
                    <a:pt x="10511070" y="37462"/>
                  </a:lnTo>
                  <a:lnTo>
                    <a:pt x="10467272" y="21431"/>
                  </a:lnTo>
                  <a:lnTo>
                    <a:pt x="10421587" y="9685"/>
                  </a:lnTo>
                  <a:lnTo>
                    <a:pt x="10374254" y="2461"/>
                  </a:lnTo>
                  <a:lnTo>
                    <a:pt x="10325514" y="0"/>
                  </a:lnTo>
                  <a:close/>
                </a:path>
              </a:pathLst>
            </a:custGeom>
            <a:solidFill>
              <a:srgbClr val="1F3E4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3D88693-17C0-3522-BBFF-487D69F4EDE5}"/>
                </a:ext>
              </a:extLst>
            </p:cNvPr>
            <p:cNvSpPr/>
            <p:nvPr/>
          </p:nvSpPr>
          <p:spPr>
            <a:xfrm>
              <a:off x="694464" y="1029863"/>
              <a:ext cx="10802620" cy="953769"/>
            </a:xfrm>
            <a:custGeom>
              <a:avLst/>
              <a:gdLst/>
              <a:ahLst/>
              <a:cxnLst/>
              <a:rect l="l" t="t" r="r" b="b"/>
              <a:pathLst>
                <a:path w="10802620" h="953769">
                  <a:moveTo>
                    <a:pt x="0" y="476709"/>
                  </a:moveTo>
                  <a:lnTo>
                    <a:pt x="2461" y="427968"/>
                  </a:lnTo>
                  <a:lnTo>
                    <a:pt x="9685" y="380635"/>
                  </a:lnTo>
                  <a:lnTo>
                    <a:pt x="21431" y="334950"/>
                  </a:lnTo>
                  <a:lnTo>
                    <a:pt x="37462" y="291152"/>
                  </a:lnTo>
                  <a:lnTo>
                    <a:pt x="57536" y="249481"/>
                  </a:lnTo>
                  <a:lnTo>
                    <a:pt x="81414" y="210176"/>
                  </a:lnTo>
                  <a:lnTo>
                    <a:pt x="108856" y="173477"/>
                  </a:lnTo>
                  <a:lnTo>
                    <a:pt x="139624" y="139624"/>
                  </a:lnTo>
                  <a:lnTo>
                    <a:pt x="173477" y="108857"/>
                  </a:lnTo>
                  <a:lnTo>
                    <a:pt x="210175" y="81414"/>
                  </a:lnTo>
                  <a:lnTo>
                    <a:pt x="249480" y="57536"/>
                  </a:lnTo>
                  <a:lnTo>
                    <a:pt x="291151" y="37462"/>
                  </a:lnTo>
                  <a:lnTo>
                    <a:pt x="334949" y="21431"/>
                  </a:lnTo>
                  <a:lnTo>
                    <a:pt x="380634" y="9685"/>
                  </a:lnTo>
                  <a:lnTo>
                    <a:pt x="427967" y="2461"/>
                  </a:lnTo>
                  <a:lnTo>
                    <a:pt x="476707" y="0"/>
                  </a:lnTo>
                  <a:lnTo>
                    <a:pt x="10325514" y="0"/>
                  </a:lnTo>
                  <a:lnTo>
                    <a:pt x="10374254" y="2461"/>
                  </a:lnTo>
                  <a:lnTo>
                    <a:pt x="10421587" y="9685"/>
                  </a:lnTo>
                  <a:lnTo>
                    <a:pt x="10467272" y="21431"/>
                  </a:lnTo>
                  <a:lnTo>
                    <a:pt x="10511070" y="37462"/>
                  </a:lnTo>
                  <a:lnTo>
                    <a:pt x="10552741" y="57536"/>
                  </a:lnTo>
                  <a:lnTo>
                    <a:pt x="10592046" y="81414"/>
                  </a:lnTo>
                  <a:lnTo>
                    <a:pt x="10628744" y="108857"/>
                  </a:lnTo>
                  <a:lnTo>
                    <a:pt x="10662597" y="139624"/>
                  </a:lnTo>
                  <a:lnTo>
                    <a:pt x="10693365" y="173477"/>
                  </a:lnTo>
                  <a:lnTo>
                    <a:pt x="10720808" y="210176"/>
                  </a:lnTo>
                  <a:lnTo>
                    <a:pt x="10744686" y="249481"/>
                  </a:lnTo>
                  <a:lnTo>
                    <a:pt x="10764760" y="291152"/>
                  </a:lnTo>
                  <a:lnTo>
                    <a:pt x="10780790" y="334950"/>
                  </a:lnTo>
                  <a:lnTo>
                    <a:pt x="10792537" y="380635"/>
                  </a:lnTo>
                  <a:lnTo>
                    <a:pt x="10799760" y="427968"/>
                  </a:lnTo>
                  <a:lnTo>
                    <a:pt x="10802222" y="476709"/>
                  </a:lnTo>
                  <a:lnTo>
                    <a:pt x="10799748" y="525450"/>
                  </a:lnTo>
                  <a:lnTo>
                    <a:pt x="10792525" y="572782"/>
                  </a:lnTo>
                  <a:lnTo>
                    <a:pt x="10780778" y="618468"/>
                  </a:lnTo>
                  <a:lnTo>
                    <a:pt x="10764748" y="662266"/>
                  </a:lnTo>
                  <a:lnTo>
                    <a:pt x="10744674" y="703937"/>
                  </a:lnTo>
                  <a:lnTo>
                    <a:pt x="10720796" y="743242"/>
                  </a:lnTo>
                  <a:lnTo>
                    <a:pt x="10693353" y="779940"/>
                  </a:lnTo>
                  <a:lnTo>
                    <a:pt x="10662585" y="813793"/>
                  </a:lnTo>
                  <a:lnTo>
                    <a:pt x="10628732" y="844561"/>
                  </a:lnTo>
                  <a:lnTo>
                    <a:pt x="10592034" y="872004"/>
                  </a:lnTo>
                  <a:lnTo>
                    <a:pt x="10552729" y="895882"/>
                  </a:lnTo>
                  <a:lnTo>
                    <a:pt x="10511058" y="915956"/>
                  </a:lnTo>
                  <a:lnTo>
                    <a:pt x="10467260" y="931986"/>
                  </a:lnTo>
                  <a:lnTo>
                    <a:pt x="10421575" y="943733"/>
                  </a:lnTo>
                  <a:lnTo>
                    <a:pt x="10374242" y="950957"/>
                  </a:lnTo>
                  <a:lnTo>
                    <a:pt x="10325502" y="953418"/>
                  </a:lnTo>
                  <a:lnTo>
                    <a:pt x="476707" y="953407"/>
                  </a:lnTo>
                  <a:lnTo>
                    <a:pt x="427967" y="950945"/>
                  </a:lnTo>
                  <a:lnTo>
                    <a:pt x="380634" y="943721"/>
                  </a:lnTo>
                  <a:lnTo>
                    <a:pt x="334949" y="931975"/>
                  </a:lnTo>
                  <a:lnTo>
                    <a:pt x="291151" y="915944"/>
                  </a:lnTo>
                  <a:lnTo>
                    <a:pt x="249480" y="895870"/>
                  </a:lnTo>
                  <a:lnTo>
                    <a:pt x="210175" y="871992"/>
                  </a:lnTo>
                  <a:lnTo>
                    <a:pt x="173477" y="844549"/>
                  </a:lnTo>
                  <a:lnTo>
                    <a:pt x="139624" y="813782"/>
                  </a:lnTo>
                  <a:lnTo>
                    <a:pt x="108856" y="779929"/>
                  </a:lnTo>
                  <a:lnTo>
                    <a:pt x="81414" y="743230"/>
                  </a:lnTo>
                  <a:lnTo>
                    <a:pt x="57536" y="703925"/>
                  </a:lnTo>
                  <a:lnTo>
                    <a:pt x="37462" y="662254"/>
                  </a:lnTo>
                  <a:lnTo>
                    <a:pt x="21431" y="618456"/>
                  </a:lnTo>
                  <a:lnTo>
                    <a:pt x="9685" y="572771"/>
                  </a:lnTo>
                  <a:lnTo>
                    <a:pt x="2461" y="525438"/>
                  </a:lnTo>
                  <a:lnTo>
                    <a:pt x="0" y="476697"/>
                  </a:lnTo>
                  <a:close/>
                </a:path>
              </a:pathLst>
            </a:custGeom>
            <a:ln w="12700">
              <a:solidFill>
                <a:srgbClr val="55626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03A1124A-527B-39EE-36C2-AEA655C21F3B}"/>
              </a:ext>
            </a:extLst>
          </p:cNvPr>
          <p:cNvSpPr txBox="1"/>
          <p:nvPr/>
        </p:nvSpPr>
        <p:spPr>
          <a:xfrm>
            <a:off x="1249428" y="1284891"/>
            <a:ext cx="96926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How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can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common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understanding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of</a:t>
            </a:r>
            <a:r>
              <a:rPr kumimoji="0" sz="28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ESRS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be</a:t>
            </a:r>
            <a:r>
              <a:rPr kumimoji="0" sz="2800" b="1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 </a:t>
            </a:r>
            <a:r>
              <a:rPr kumimoji="0" sz="28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Trebuchet MS"/>
              </a:rPr>
              <a:t>achieved?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832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38CAF5-ACE8-6001-3F0C-2F6FE295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699E1F-180A-EBA3-E520-892C785958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F4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4EF20B8-7649-A35E-0B21-819864BA6656}"/>
              </a:ext>
            </a:extLst>
          </p:cNvPr>
          <p:cNvGrpSpPr/>
          <p:nvPr/>
        </p:nvGrpSpPr>
        <p:grpSpPr>
          <a:xfrm>
            <a:off x="693135" y="6378564"/>
            <a:ext cx="10935970" cy="480059"/>
            <a:chOff x="693135" y="6378564"/>
            <a:chExt cx="10935970" cy="480059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BDE36E1-262F-BAE2-0A5D-A27F9FC20E8E}"/>
                </a:ext>
              </a:extLst>
            </p:cNvPr>
            <p:cNvSpPr/>
            <p:nvPr/>
          </p:nvSpPr>
          <p:spPr>
            <a:xfrm>
              <a:off x="693135" y="6418325"/>
              <a:ext cx="10802620" cy="0"/>
            </a:xfrm>
            <a:custGeom>
              <a:avLst/>
              <a:gdLst/>
              <a:ahLst/>
              <a:cxnLst/>
              <a:rect l="l" t="t" r="r" b="b"/>
              <a:pathLst>
                <a:path w="10802620">
                  <a:moveTo>
                    <a:pt x="0" y="0"/>
                  </a:moveTo>
                  <a:lnTo>
                    <a:pt x="10802190" y="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749B7510-5109-227D-D934-4D5B83B3181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3928" y="6378564"/>
              <a:ext cx="1195040" cy="479435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264F80E-F894-BF34-D3E9-87A3566C98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601" y="6489700"/>
              <a:ext cx="979577" cy="259701"/>
            </a:xfrm>
            <a:prstGeom prst="rect">
              <a:avLst/>
            </a:prstGeom>
          </p:spPr>
        </p:pic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1B5E17C-ACFD-A034-2302-290211F455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623" y="428244"/>
            <a:ext cx="15359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FFFF"/>
                </a:solidFill>
                <a:latin typeface="Avenir Next LT Pro" panose="020B0504020202020204" pitchFamily="34" charset="-18"/>
              </a:rPr>
              <a:t>Contact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0B2D8CA-E1E7-FB10-3785-2271A80FF643}"/>
              </a:ext>
            </a:extLst>
          </p:cNvPr>
          <p:cNvSpPr txBox="1"/>
          <p:nvPr/>
        </p:nvSpPr>
        <p:spPr>
          <a:xfrm>
            <a:off x="7364846" y="4770628"/>
            <a:ext cx="2357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10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Check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out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8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our</a:t>
            </a:r>
            <a:r>
              <a:rPr kumimoji="0" sz="1600" b="1" i="0" u="none" strike="noStrike" kern="0" cap="none" spc="4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courses</a:t>
            </a:r>
            <a:r>
              <a:rPr kumimoji="0" sz="1600" b="1" i="0" u="none" strike="noStrike" kern="0" cap="none" spc="4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  <a:r>
              <a:rPr kumimoji="0" sz="1600" b="1" i="0" u="none" strike="noStrike" kern="0" cap="none" spc="6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BB1B582-9081-8D85-D7CF-75CC10524F81}"/>
              </a:ext>
            </a:extLst>
          </p:cNvPr>
          <p:cNvSpPr txBox="1"/>
          <p:nvPr/>
        </p:nvSpPr>
        <p:spPr>
          <a:xfrm>
            <a:off x="697587" y="2964179"/>
            <a:ext cx="3665220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Piotr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Biernacki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e: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sng" strike="noStrike" kern="0" cap="none" spc="-3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Trebuchet MS"/>
                <a:hlinkClick r:id="rId4"/>
              </a:rPr>
              <a:t>piotr.biernacki@materiality.pl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m: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-18"/>
                <a:cs typeface="Trebuchet MS"/>
              </a:rPr>
              <a:t>+48.693.330.003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Trebuchet MS"/>
            </a:endParaRPr>
          </a:p>
        </p:txBody>
      </p:sp>
      <p:pic>
        <p:nvPicPr>
          <p:cNvPr id="10" name="object 10">
            <a:extLst>
              <a:ext uri="{FF2B5EF4-FFF2-40B4-BE49-F238E27FC236}">
                <a16:creationId xmlns:a16="http://schemas.microsoft.com/office/drawing/2014/main" id="{28E39DAF-9C13-D4C1-FE52-BF70FACE53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9806" y="4981909"/>
            <a:ext cx="2319874" cy="93070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8413D5E-F088-FF95-64A6-B89DFE8AF15C}"/>
              </a:ext>
            </a:extLst>
          </p:cNvPr>
          <p:cNvSpPr txBox="1"/>
          <p:nvPr/>
        </p:nvSpPr>
        <p:spPr>
          <a:xfrm>
            <a:off x="7364846" y="5834379"/>
            <a:ext cx="27711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sng" strike="noStrike" kern="0" cap="none" spc="7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Gill Sans MT"/>
                <a:hlinkClick r:id="rId6"/>
              </a:rPr>
              <a:t>www.materialityacademy.com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Gill Sans MT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6B397EA-6FBC-80C5-4107-3EA70AAE92B8}"/>
              </a:ext>
            </a:extLst>
          </p:cNvPr>
          <p:cNvSpPr/>
          <p:nvPr/>
        </p:nvSpPr>
        <p:spPr>
          <a:xfrm>
            <a:off x="7067773" y="2635624"/>
            <a:ext cx="4414520" cy="3649345"/>
          </a:xfrm>
          <a:custGeom>
            <a:avLst/>
            <a:gdLst/>
            <a:ahLst/>
            <a:cxnLst/>
            <a:rect l="l" t="t" r="r" b="b"/>
            <a:pathLst>
              <a:path w="4414520" h="3649345">
                <a:moveTo>
                  <a:pt x="0" y="462469"/>
                </a:moveTo>
                <a:lnTo>
                  <a:pt x="2387" y="415184"/>
                </a:lnTo>
                <a:lnTo>
                  <a:pt x="9395" y="369265"/>
                </a:lnTo>
                <a:lnTo>
                  <a:pt x="20791" y="324945"/>
                </a:lnTo>
                <a:lnTo>
                  <a:pt x="36343" y="282455"/>
                </a:lnTo>
                <a:lnTo>
                  <a:pt x="55817" y="242029"/>
                </a:lnTo>
                <a:lnTo>
                  <a:pt x="78982" y="203898"/>
                </a:lnTo>
                <a:lnTo>
                  <a:pt x="105605" y="168295"/>
                </a:lnTo>
                <a:lnTo>
                  <a:pt x="135454" y="135454"/>
                </a:lnTo>
                <a:lnTo>
                  <a:pt x="168295" y="105605"/>
                </a:lnTo>
                <a:lnTo>
                  <a:pt x="203898" y="78982"/>
                </a:lnTo>
                <a:lnTo>
                  <a:pt x="242028" y="55817"/>
                </a:lnTo>
                <a:lnTo>
                  <a:pt x="282455" y="36343"/>
                </a:lnTo>
                <a:lnTo>
                  <a:pt x="324944" y="20791"/>
                </a:lnTo>
                <a:lnTo>
                  <a:pt x="369265" y="9395"/>
                </a:lnTo>
                <a:lnTo>
                  <a:pt x="415184" y="2387"/>
                </a:lnTo>
                <a:lnTo>
                  <a:pt x="462469" y="0"/>
                </a:lnTo>
                <a:lnTo>
                  <a:pt x="3951469" y="0"/>
                </a:lnTo>
                <a:lnTo>
                  <a:pt x="3998753" y="2387"/>
                </a:lnTo>
                <a:lnTo>
                  <a:pt x="4044672" y="9395"/>
                </a:lnTo>
                <a:lnTo>
                  <a:pt x="4088992" y="20791"/>
                </a:lnTo>
                <a:lnTo>
                  <a:pt x="4131482" y="36343"/>
                </a:lnTo>
                <a:lnTo>
                  <a:pt x="4171908" y="55817"/>
                </a:lnTo>
                <a:lnTo>
                  <a:pt x="4210039" y="78982"/>
                </a:lnTo>
                <a:lnTo>
                  <a:pt x="4245642" y="105605"/>
                </a:lnTo>
                <a:lnTo>
                  <a:pt x="4278483" y="135454"/>
                </a:lnTo>
                <a:lnTo>
                  <a:pt x="4308332" y="168295"/>
                </a:lnTo>
                <a:lnTo>
                  <a:pt x="4334955" y="203898"/>
                </a:lnTo>
                <a:lnTo>
                  <a:pt x="4358120" y="242029"/>
                </a:lnTo>
                <a:lnTo>
                  <a:pt x="4377594" y="282455"/>
                </a:lnTo>
                <a:lnTo>
                  <a:pt x="4393146" y="324945"/>
                </a:lnTo>
                <a:lnTo>
                  <a:pt x="4404542" y="369265"/>
                </a:lnTo>
                <a:lnTo>
                  <a:pt x="4411550" y="415184"/>
                </a:lnTo>
                <a:lnTo>
                  <a:pt x="4413938" y="462469"/>
                </a:lnTo>
                <a:lnTo>
                  <a:pt x="4413938" y="3186505"/>
                </a:lnTo>
                <a:lnTo>
                  <a:pt x="4411550" y="3233789"/>
                </a:lnTo>
                <a:lnTo>
                  <a:pt x="4404542" y="3279708"/>
                </a:lnTo>
                <a:lnTo>
                  <a:pt x="4393146" y="3324028"/>
                </a:lnTo>
                <a:lnTo>
                  <a:pt x="4377594" y="3366518"/>
                </a:lnTo>
                <a:lnTo>
                  <a:pt x="4358120" y="3406944"/>
                </a:lnTo>
                <a:lnTo>
                  <a:pt x="4334955" y="3445075"/>
                </a:lnTo>
                <a:lnTo>
                  <a:pt x="4308332" y="3480678"/>
                </a:lnTo>
                <a:lnTo>
                  <a:pt x="4278483" y="3513519"/>
                </a:lnTo>
                <a:lnTo>
                  <a:pt x="4245642" y="3543368"/>
                </a:lnTo>
                <a:lnTo>
                  <a:pt x="4210039" y="3569991"/>
                </a:lnTo>
                <a:lnTo>
                  <a:pt x="4171908" y="3593156"/>
                </a:lnTo>
                <a:lnTo>
                  <a:pt x="4131482" y="3612630"/>
                </a:lnTo>
                <a:lnTo>
                  <a:pt x="4088992" y="3628182"/>
                </a:lnTo>
                <a:lnTo>
                  <a:pt x="4044672" y="3639578"/>
                </a:lnTo>
                <a:lnTo>
                  <a:pt x="3998753" y="3646586"/>
                </a:lnTo>
                <a:lnTo>
                  <a:pt x="3951469" y="3648974"/>
                </a:lnTo>
                <a:lnTo>
                  <a:pt x="462469" y="3648974"/>
                </a:lnTo>
                <a:lnTo>
                  <a:pt x="415184" y="3646586"/>
                </a:lnTo>
                <a:lnTo>
                  <a:pt x="369265" y="3639578"/>
                </a:lnTo>
                <a:lnTo>
                  <a:pt x="324944" y="3628182"/>
                </a:lnTo>
                <a:lnTo>
                  <a:pt x="282455" y="3612630"/>
                </a:lnTo>
                <a:lnTo>
                  <a:pt x="242028" y="3593156"/>
                </a:lnTo>
                <a:lnTo>
                  <a:pt x="203898" y="3569991"/>
                </a:lnTo>
                <a:lnTo>
                  <a:pt x="168295" y="3543368"/>
                </a:lnTo>
                <a:lnTo>
                  <a:pt x="135454" y="3513519"/>
                </a:lnTo>
                <a:lnTo>
                  <a:pt x="105605" y="3480678"/>
                </a:lnTo>
                <a:lnTo>
                  <a:pt x="78982" y="3445075"/>
                </a:lnTo>
                <a:lnTo>
                  <a:pt x="55817" y="3406944"/>
                </a:lnTo>
                <a:lnTo>
                  <a:pt x="36343" y="3366518"/>
                </a:lnTo>
                <a:lnTo>
                  <a:pt x="20791" y="3324028"/>
                </a:lnTo>
                <a:lnTo>
                  <a:pt x="9395" y="3279708"/>
                </a:lnTo>
                <a:lnTo>
                  <a:pt x="2387" y="3233789"/>
                </a:lnTo>
                <a:lnTo>
                  <a:pt x="0" y="3186505"/>
                </a:lnTo>
                <a:lnTo>
                  <a:pt x="0" y="46246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34FE710-A4C6-C0F4-F344-971A965F483A}"/>
              </a:ext>
            </a:extLst>
          </p:cNvPr>
          <p:cNvSpPr txBox="1"/>
          <p:nvPr/>
        </p:nvSpPr>
        <p:spPr>
          <a:xfrm>
            <a:off x="7364846" y="2964179"/>
            <a:ext cx="3970020" cy="1232388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243840" lvl="0" indent="0" algn="l" defTabSz="914400" rtl="0" eaLnBrk="1" fontAlgn="auto" latinLnBrk="0" hangingPunct="1">
              <a:lnSpc>
                <a:spcPts val="211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Do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you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want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to</a:t>
            </a:r>
            <a:r>
              <a:rPr kumimoji="0" sz="20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learn</a:t>
            </a:r>
            <a:r>
              <a:rPr kumimoji="0" sz="200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more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 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about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cs typeface="Gill Sans MT"/>
              </a:rPr>
              <a:t>sustainability?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ova" panose="020B0504020202020204" pitchFamily="34" charset="0"/>
              <a:cs typeface="Gill Sans M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9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Sign</a:t>
            </a:r>
            <a:r>
              <a:rPr kumimoji="0" sz="1600" b="1" i="0" u="none" strike="noStrike" kern="0" cap="none" spc="3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9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up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10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for</a:t>
            </a:r>
            <a:r>
              <a:rPr kumimoji="0" sz="1600" b="1" i="0" u="none" strike="noStrike" kern="0" cap="none" spc="3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85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our</a:t>
            </a:r>
            <a:r>
              <a:rPr kumimoji="0" sz="1600" b="1" i="0" u="none" strike="noStrike" kern="0" cap="none" spc="4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 </a:t>
            </a:r>
            <a:r>
              <a:rPr kumimoji="0" sz="1600" b="1" i="0" u="none" strike="noStrike" kern="0" cap="none" spc="90" normalizeH="0" baseline="0" noProof="0" dirty="0">
                <a:ln>
                  <a:noFill/>
                </a:ln>
                <a:solidFill>
                  <a:srgbClr val="CCE9E4"/>
                </a:solidFill>
                <a:effectLst/>
                <a:uLnTx/>
                <a:uFillTx/>
                <a:latin typeface="Arial Narrow" panose="020B0606020202030204" pitchFamily="34" charset="0"/>
                <a:cs typeface="Arial Narrow"/>
              </a:rPr>
              <a:t>newsletter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Arial Narrow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sng" strike="noStrike" kern="0" cap="none" spc="70" normalizeH="0" baseline="0" noProof="0" dirty="0">
                <a:ln>
                  <a:noFill/>
                </a:ln>
                <a:solidFill>
                  <a:srgbClr val="90ADAE"/>
                </a:solidFill>
                <a:effectLst/>
                <a:uLnTx/>
                <a:uFill>
                  <a:solidFill>
                    <a:srgbClr val="90ADAE"/>
                  </a:solidFill>
                </a:uFill>
                <a:latin typeface="Avenir Next LT Pro" panose="020B0504020202020204" pitchFamily="34" charset="-18"/>
                <a:cs typeface="Gill Sans MT"/>
              </a:rPr>
              <a:t>https://materialityacademy.com/newsletter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enir Next LT Pro" panose="020B0504020202020204" pitchFamily="34" charset="-18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9171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0674-1591-4FCB-8040-B5295CC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171252"/>
            <a:ext cx="11259987" cy="947811"/>
          </a:xfrm>
        </p:spPr>
        <p:txBody>
          <a:bodyPr>
            <a:noAutofit/>
          </a:bodyPr>
          <a:lstStyle/>
          <a:p>
            <a:r>
              <a:rPr lang="en-US" sz="3000" b="1" dirty="0"/>
              <a:t>Establishing a Global Baseline for Sustainability 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AB20-5D1A-4E52-B249-1139DCB1C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735" y="3200175"/>
            <a:ext cx="9750641" cy="283077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Seidenstein, IAASB Chair</a:t>
            </a:r>
          </a:p>
          <a:p>
            <a:pPr>
              <a:spcBef>
                <a:spcPts val="1200"/>
              </a:spcBef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/>
              <a:t>EAA SRC – In conversation with Sustainability Reporting and Assurance Standard Setters</a:t>
            </a:r>
          </a:p>
          <a:p>
            <a:r>
              <a:rPr lang="fr-FR" b="1" dirty="0"/>
              <a:t>Webinar, March 8 2024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5D9736-9527-436C-B1A1-24119A5B784E}"/>
              </a:ext>
            </a:extLst>
          </p:cNvPr>
          <p:cNvSpPr txBox="1">
            <a:spLocks/>
          </p:cNvSpPr>
          <p:nvPr/>
        </p:nvSpPr>
        <p:spPr>
          <a:xfrm>
            <a:off x="9501613" y="6511061"/>
            <a:ext cx="2080788" cy="3044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rgbClr val="808080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S PGothic" charset="0"/>
              </a:rPr>
              <a:t>Page </a:t>
            </a:r>
            <a:fld id="{3A6906CA-A692-4C9A-924A-12DEF5299D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8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46" y="309424"/>
            <a:ext cx="10966784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September 2024 Approval Meets Key Targets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C27F7-50CE-3FF0-3BE7-049327E53FDD}"/>
              </a:ext>
            </a:extLst>
          </p:cNvPr>
          <p:cNvCxnSpPr>
            <a:cxnSpLocks/>
          </p:cNvCxnSpPr>
          <p:nvPr/>
        </p:nvCxnSpPr>
        <p:spPr>
          <a:xfrm flipH="1" flipV="1">
            <a:off x="4618094" y="4490780"/>
            <a:ext cx="39677" cy="99562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65">
            <a:extLst>
              <a:ext uri="{FF2B5EF4-FFF2-40B4-BE49-F238E27FC236}">
                <a16:creationId xmlns:a16="http://schemas.microsoft.com/office/drawing/2014/main" id="{0E2195C6-0E88-CBEE-2C94-7326AA55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9" y="3491494"/>
            <a:ext cx="11270580" cy="876114"/>
          </a:xfrm>
          <a:custGeom>
            <a:avLst/>
            <a:gdLst>
              <a:gd name="T0" fmla="*/ 17152 w 17153"/>
              <a:gd name="T1" fmla="*/ 1426 h 1427"/>
              <a:gd name="T2" fmla="*/ 15883 w 17153"/>
              <a:gd name="T3" fmla="*/ 731 h 1427"/>
              <a:gd name="T4" fmla="*/ 14701 w 17153"/>
              <a:gd name="T5" fmla="*/ 68 h 1427"/>
              <a:gd name="T6" fmla="*/ 13451 w 17153"/>
              <a:gd name="T7" fmla="*/ 757 h 1427"/>
              <a:gd name="T8" fmla="*/ 12925 w 17153"/>
              <a:gd name="T9" fmla="*/ 1214 h 1427"/>
              <a:gd name="T10" fmla="*/ 12251 w 17153"/>
              <a:gd name="T11" fmla="*/ 1426 h 1427"/>
              <a:gd name="T12" fmla="*/ 10990 w 17153"/>
              <a:gd name="T13" fmla="*/ 734 h 1427"/>
              <a:gd name="T14" fmla="*/ 10454 w 17153"/>
              <a:gd name="T15" fmla="*/ 272 h 1427"/>
              <a:gd name="T16" fmla="*/ 9801 w 17153"/>
              <a:gd name="T17" fmla="*/ 68 h 1427"/>
              <a:gd name="T18" fmla="*/ 9148 w 17153"/>
              <a:gd name="T19" fmla="*/ 272 h 1427"/>
              <a:gd name="T20" fmla="*/ 8611 w 17153"/>
              <a:gd name="T21" fmla="*/ 734 h 1427"/>
              <a:gd name="T22" fmla="*/ 7351 w 17153"/>
              <a:gd name="T23" fmla="*/ 1426 h 1427"/>
              <a:gd name="T24" fmla="*/ 6091 w 17153"/>
              <a:gd name="T25" fmla="*/ 734 h 1427"/>
              <a:gd name="T26" fmla="*/ 5554 w 17153"/>
              <a:gd name="T27" fmla="*/ 272 h 1427"/>
              <a:gd name="T28" fmla="*/ 4901 w 17153"/>
              <a:gd name="T29" fmla="*/ 68 h 1427"/>
              <a:gd name="T30" fmla="*/ 3560 w 17153"/>
              <a:gd name="T31" fmla="*/ 796 h 1427"/>
              <a:gd name="T32" fmla="*/ 2451 w 17153"/>
              <a:gd name="T33" fmla="*/ 1426 h 1427"/>
              <a:gd name="T34" fmla="*/ 1335 w 17153"/>
              <a:gd name="T35" fmla="*/ 792 h 1427"/>
              <a:gd name="T36" fmla="*/ 0 w 17153"/>
              <a:gd name="T37" fmla="*/ 0 h 1427"/>
              <a:gd name="T38" fmla="*/ 781 w 17153"/>
              <a:gd name="T39" fmla="*/ 242 h 1427"/>
              <a:gd name="T40" fmla="*/ 1406 w 17153"/>
              <a:gd name="T41" fmla="*/ 750 h 1427"/>
              <a:gd name="T42" fmla="*/ 2451 w 17153"/>
              <a:gd name="T43" fmla="*/ 1359 h 1427"/>
              <a:gd name="T44" fmla="*/ 3491 w 17153"/>
              <a:gd name="T45" fmla="*/ 752 h 1427"/>
              <a:gd name="T46" fmla="*/ 4132 w 17153"/>
              <a:gd name="T47" fmla="*/ 243 h 1427"/>
              <a:gd name="T48" fmla="*/ 4901 w 17153"/>
              <a:gd name="T49" fmla="*/ 0 h 1427"/>
              <a:gd name="T50" fmla="*/ 6163 w 17153"/>
              <a:gd name="T51" fmla="*/ 693 h 1427"/>
              <a:gd name="T52" fmla="*/ 6699 w 17153"/>
              <a:gd name="T53" fmla="*/ 1154 h 1427"/>
              <a:gd name="T54" fmla="*/ 7351 w 17153"/>
              <a:gd name="T55" fmla="*/ 1359 h 1427"/>
              <a:gd name="T56" fmla="*/ 8004 w 17153"/>
              <a:gd name="T57" fmla="*/ 1154 h 1427"/>
              <a:gd name="T58" fmla="*/ 8540 w 17153"/>
              <a:gd name="T59" fmla="*/ 693 h 1427"/>
              <a:gd name="T60" fmla="*/ 9801 w 17153"/>
              <a:gd name="T61" fmla="*/ 0 h 1427"/>
              <a:gd name="T62" fmla="*/ 11062 w 17153"/>
              <a:gd name="T63" fmla="*/ 692 h 1427"/>
              <a:gd name="T64" fmla="*/ 11598 w 17153"/>
              <a:gd name="T65" fmla="*/ 1154 h 1427"/>
              <a:gd name="T66" fmla="*/ 12251 w 17153"/>
              <a:gd name="T67" fmla="*/ 1359 h 1427"/>
              <a:gd name="T68" fmla="*/ 13378 w 17153"/>
              <a:gd name="T69" fmla="*/ 717 h 1427"/>
              <a:gd name="T70" fmla="*/ 14701 w 17153"/>
              <a:gd name="T71" fmla="*/ 0 h 1427"/>
              <a:gd name="T72" fmla="*/ 15954 w 17153"/>
              <a:gd name="T73" fmla="*/ 689 h 1427"/>
              <a:gd name="T74" fmla="*/ 16507 w 17153"/>
              <a:gd name="T75" fmla="*/ 1153 h 1427"/>
              <a:gd name="T76" fmla="*/ 17152 w 17153"/>
              <a:gd name="T77" fmla="*/ 1359 h 1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53" h="1427">
                <a:moveTo>
                  <a:pt x="17152" y="1426"/>
                </a:moveTo>
                <a:lnTo>
                  <a:pt x="17152" y="1426"/>
                </a:lnTo>
                <a:cubicBezTo>
                  <a:pt x="16615" y="1426"/>
                  <a:pt x="16243" y="1073"/>
                  <a:pt x="15883" y="731"/>
                </a:cubicBezTo>
                <a:lnTo>
                  <a:pt x="15883" y="731"/>
                </a:lnTo>
                <a:cubicBezTo>
                  <a:pt x="15524" y="390"/>
                  <a:pt x="15184" y="68"/>
                  <a:pt x="14701" y="68"/>
                </a:cubicBezTo>
                <a:lnTo>
                  <a:pt x="14701" y="68"/>
                </a:lnTo>
                <a:cubicBezTo>
                  <a:pt x="14148" y="68"/>
                  <a:pt x="13794" y="419"/>
                  <a:pt x="13451" y="757"/>
                </a:cubicBezTo>
                <a:lnTo>
                  <a:pt x="13451" y="757"/>
                </a:lnTo>
                <a:cubicBezTo>
                  <a:pt x="13286" y="921"/>
                  <a:pt x="13115" y="1090"/>
                  <a:pt x="12925" y="1214"/>
                </a:cubicBezTo>
                <a:lnTo>
                  <a:pt x="12925" y="1214"/>
                </a:lnTo>
                <a:cubicBezTo>
                  <a:pt x="12708" y="1357"/>
                  <a:pt x="12487" y="1426"/>
                  <a:pt x="12251" y="1426"/>
                </a:cubicBezTo>
                <a:lnTo>
                  <a:pt x="12251" y="1426"/>
                </a:lnTo>
                <a:cubicBezTo>
                  <a:pt x="11695" y="1426"/>
                  <a:pt x="11337" y="1074"/>
                  <a:pt x="10990" y="734"/>
                </a:cubicBezTo>
                <a:lnTo>
                  <a:pt x="10990" y="734"/>
                </a:lnTo>
                <a:cubicBezTo>
                  <a:pt x="10821" y="568"/>
                  <a:pt x="10647" y="397"/>
                  <a:pt x="10454" y="272"/>
                </a:cubicBezTo>
                <a:lnTo>
                  <a:pt x="10454" y="272"/>
                </a:lnTo>
                <a:cubicBezTo>
                  <a:pt x="10239" y="133"/>
                  <a:pt x="10032" y="68"/>
                  <a:pt x="9801" y="68"/>
                </a:cubicBezTo>
                <a:lnTo>
                  <a:pt x="9801" y="68"/>
                </a:lnTo>
                <a:cubicBezTo>
                  <a:pt x="9570" y="68"/>
                  <a:pt x="9362" y="133"/>
                  <a:pt x="9148" y="272"/>
                </a:cubicBezTo>
                <a:lnTo>
                  <a:pt x="9148" y="272"/>
                </a:lnTo>
                <a:cubicBezTo>
                  <a:pt x="8955" y="397"/>
                  <a:pt x="8780" y="568"/>
                  <a:pt x="8611" y="734"/>
                </a:cubicBezTo>
                <a:lnTo>
                  <a:pt x="8611" y="734"/>
                </a:lnTo>
                <a:cubicBezTo>
                  <a:pt x="8266" y="1074"/>
                  <a:pt x="7907" y="1426"/>
                  <a:pt x="7351" y="1426"/>
                </a:cubicBezTo>
                <a:lnTo>
                  <a:pt x="7351" y="1426"/>
                </a:lnTo>
                <a:cubicBezTo>
                  <a:pt x="6796" y="1426"/>
                  <a:pt x="6438" y="1074"/>
                  <a:pt x="6091" y="734"/>
                </a:cubicBezTo>
                <a:lnTo>
                  <a:pt x="6091" y="734"/>
                </a:lnTo>
                <a:cubicBezTo>
                  <a:pt x="5922" y="568"/>
                  <a:pt x="5748" y="397"/>
                  <a:pt x="5554" y="272"/>
                </a:cubicBezTo>
                <a:lnTo>
                  <a:pt x="5554" y="272"/>
                </a:lnTo>
                <a:cubicBezTo>
                  <a:pt x="5340" y="133"/>
                  <a:pt x="5133" y="68"/>
                  <a:pt x="4901" y="68"/>
                </a:cubicBezTo>
                <a:lnTo>
                  <a:pt x="4901" y="68"/>
                </a:lnTo>
                <a:cubicBezTo>
                  <a:pt x="4379" y="68"/>
                  <a:pt x="3963" y="438"/>
                  <a:pt x="3560" y="796"/>
                </a:cubicBezTo>
                <a:lnTo>
                  <a:pt x="3560" y="796"/>
                </a:lnTo>
                <a:cubicBezTo>
                  <a:pt x="3196" y="1120"/>
                  <a:pt x="2851" y="1426"/>
                  <a:pt x="2451" y="1426"/>
                </a:cubicBezTo>
                <a:lnTo>
                  <a:pt x="2451" y="1426"/>
                </a:lnTo>
                <a:cubicBezTo>
                  <a:pt x="2027" y="1426"/>
                  <a:pt x="1690" y="1118"/>
                  <a:pt x="1335" y="792"/>
                </a:cubicBezTo>
                <a:lnTo>
                  <a:pt x="1335" y="792"/>
                </a:lnTo>
                <a:cubicBezTo>
                  <a:pt x="947" y="436"/>
                  <a:pt x="546" y="68"/>
                  <a:pt x="0" y="68"/>
                </a:cubicBezTo>
                <a:lnTo>
                  <a:pt x="0" y="0"/>
                </a:lnTo>
                <a:lnTo>
                  <a:pt x="0" y="0"/>
                </a:lnTo>
                <a:cubicBezTo>
                  <a:pt x="265" y="0"/>
                  <a:pt x="521" y="79"/>
                  <a:pt x="781" y="242"/>
                </a:cubicBezTo>
                <a:lnTo>
                  <a:pt x="781" y="242"/>
                </a:lnTo>
                <a:cubicBezTo>
                  <a:pt x="1007" y="384"/>
                  <a:pt x="1210" y="570"/>
                  <a:pt x="1406" y="750"/>
                </a:cubicBezTo>
                <a:lnTo>
                  <a:pt x="1406" y="750"/>
                </a:lnTo>
                <a:cubicBezTo>
                  <a:pt x="1747" y="1063"/>
                  <a:pt x="2070" y="1359"/>
                  <a:pt x="2451" y="1359"/>
                </a:cubicBezTo>
                <a:lnTo>
                  <a:pt x="2451" y="1359"/>
                </a:lnTo>
                <a:cubicBezTo>
                  <a:pt x="2809" y="1359"/>
                  <a:pt x="3141" y="1064"/>
                  <a:pt x="3491" y="752"/>
                </a:cubicBezTo>
                <a:lnTo>
                  <a:pt x="3491" y="752"/>
                </a:lnTo>
                <a:cubicBezTo>
                  <a:pt x="3693" y="572"/>
                  <a:pt x="3903" y="386"/>
                  <a:pt x="4132" y="243"/>
                </a:cubicBezTo>
                <a:lnTo>
                  <a:pt x="4132" y="243"/>
                </a:lnTo>
                <a:cubicBezTo>
                  <a:pt x="4396" y="79"/>
                  <a:pt x="4647" y="0"/>
                  <a:pt x="4901" y="0"/>
                </a:cubicBezTo>
                <a:lnTo>
                  <a:pt x="4901" y="0"/>
                </a:lnTo>
                <a:cubicBezTo>
                  <a:pt x="5457" y="0"/>
                  <a:pt x="5816" y="352"/>
                  <a:pt x="6163" y="693"/>
                </a:cubicBezTo>
                <a:lnTo>
                  <a:pt x="6163" y="693"/>
                </a:lnTo>
                <a:cubicBezTo>
                  <a:pt x="6331" y="858"/>
                  <a:pt x="6506" y="1030"/>
                  <a:pt x="6699" y="1154"/>
                </a:cubicBezTo>
                <a:lnTo>
                  <a:pt x="6699" y="1154"/>
                </a:lnTo>
                <a:cubicBezTo>
                  <a:pt x="6913" y="1294"/>
                  <a:pt x="7121" y="1359"/>
                  <a:pt x="7351" y="1359"/>
                </a:cubicBezTo>
                <a:lnTo>
                  <a:pt x="7351" y="1359"/>
                </a:lnTo>
                <a:cubicBezTo>
                  <a:pt x="7582" y="1359"/>
                  <a:pt x="7790" y="1294"/>
                  <a:pt x="8004" y="1154"/>
                </a:cubicBezTo>
                <a:lnTo>
                  <a:pt x="8004" y="1154"/>
                </a:lnTo>
                <a:cubicBezTo>
                  <a:pt x="8197" y="1030"/>
                  <a:pt x="8371" y="858"/>
                  <a:pt x="8540" y="693"/>
                </a:cubicBezTo>
                <a:lnTo>
                  <a:pt x="8540" y="693"/>
                </a:lnTo>
                <a:cubicBezTo>
                  <a:pt x="8886" y="352"/>
                  <a:pt x="9245" y="0"/>
                  <a:pt x="9801" y="0"/>
                </a:cubicBezTo>
                <a:lnTo>
                  <a:pt x="9801" y="0"/>
                </a:lnTo>
                <a:cubicBezTo>
                  <a:pt x="10356" y="0"/>
                  <a:pt x="10715" y="352"/>
                  <a:pt x="11062" y="692"/>
                </a:cubicBezTo>
                <a:lnTo>
                  <a:pt x="11062" y="692"/>
                </a:lnTo>
                <a:cubicBezTo>
                  <a:pt x="11230" y="858"/>
                  <a:pt x="11405" y="1029"/>
                  <a:pt x="11598" y="1154"/>
                </a:cubicBezTo>
                <a:lnTo>
                  <a:pt x="11598" y="1154"/>
                </a:lnTo>
                <a:cubicBezTo>
                  <a:pt x="11812" y="1294"/>
                  <a:pt x="12020" y="1359"/>
                  <a:pt x="12251" y="1359"/>
                </a:cubicBezTo>
                <a:lnTo>
                  <a:pt x="12251" y="1359"/>
                </a:lnTo>
                <a:cubicBezTo>
                  <a:pt x="12730" y="1359"/>
                  <a:pt x="13045" y="1047"/>
                  <a:pt x="13378" y="717"/>
                </a:cubicBezTo>
                <a:lnTo>
                  <a:pt x="13378" y="717"/>
                </a:lnTo>
                <a:cubicBezTo>
                  <a:pt x="13734" y="364"/>
                  <a:pt x="14103" y="0"/>
                  <a:pt x="14701" y="0"/>
                </a:cubicBezTo>
                <a:lnTo>
                  <a:pt x="14701" y="0"/>
                </a:lnTo>
                <a:cubicBezTo>
                  <a:pt x="15228" y="0"/>
                  <a:pt x="15597" y="350"/>
                  <a:pt x="15954" y="689"/>
                </a:cubicBezTo>
                <a:lnTo>
                  <a:pt x="15954" y="689"/>
                </a:lnTo>
                <a:cubicBezTo>
                  <a:pt x="16129" y="855"/>
                  <a:pt x="16311" y="1027"/>
                  <a:pt x="16507" y="1153"/>
                </a:cubicBezTo>
                <a:lnTo>
                  <a:pt x="16507" y="1153"/>
                </a:lnTo>
                <a:cubicBezTo>
                  <a:pt x="16724" y="1293"/>
                  <a:pt x="16929" y="1359"/>
                  <a:pt x="17152" y="1359"/>
                </a:cubicBezTo>
                <a:lnTo>
                  <a:pt x="17152" y="1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6" name="Freeform 466">
            <a:extLst>
              <a:ext uri="{FF2B5EF4-FFF2-40B4-BE49-F238E27FC236}">
                <a16:creationId xmlns:a16="http://schemas.microsoft.com/office/drawing/2014/main" id="{B2E28BDD-53EE-ABC9-2004-3155FDBA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606" y="3631819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F7FECD-53A7-F259-316A-B428B776BAEE}"/>
              </a:ext>
            </a:extLst>
          </p:cNvPr>
          <p:cNvSpPr/>
          <p:nvPr/>
        </p:nvSpPr>
        <p:spPr>
          <a:xfrm>
            <a:off x="110385" y="2028274"/>
            <a:ext cx="1573112" cy="122916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IFRS Foundation issues its “Consultation Paper on Sustainability Reporting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CD1F4-C962-DBF1-F7CB-D56E2B0D3B6F}"/>
              </a:ext>
            </a:extLst>
          </p:cNvPr>
          <p:cNvSpPr/>
          <p:nvPr/>
        </p:nvSpPr>
        <p:spPr>
          <a:xfrm>
            <a:off x="109879" y="1856014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0D32E3-EB92-46F3-EC61-6158820839D6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896436" y="3257439"/>
            <a:ext cx="505" cy="37438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466">
            <a:extLst>
              <a:ext uri="{FF2B5EF4-FFF2-40B4-BE49-F238E27FC236}">
                <a16:creationId xmlns:a16="http://schemas.microsoft.com/office/drawing/2014/main" id="{F0A753DA-128B-53B6-89FF-363ABC2F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174" y="352090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548551-C4C1-13C9-EEB4-0E7622776966}"/>
              </a:ext>
            </a:extLst>
          </p:cNvPr>
          <p:cNvCxnSpPr/>
          <p:nvPr/>
        </p:nvCxnSpPr>
        <p:spPr>
          <a:xfrm flipH="1">
            <a:off x="2777092" y="3896821"/>
            <a:ext cx="505" cy="796399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D54807-2828-4214-081C-B296F7FB74B6}"/>
              </a:ext>
            </a:extLst>
          </p:cNvPr>
          <p:cNvCxnSpPr/>
          <p:nvPr/>
        </p:nvCxnSpPr>
        <p:spPr>
          <a:xfrm flipH="1">
            <a:off x="2776587" y="2672400"/>
            <a:ext cx="505" cy="796399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0DC090-C88C-D1E2-B707-F829A58CD06F}"/>
              </a:ext>
            </a:extLst>
          </p:cNvPr>
          <p:cNvSpPr/>
          <p:nvPr/>
        </p:nvSpPr>
        <p:spPr>
          <a:xfrm>
            <a:off x="1990031" y="1997041"/>
            <a:ext cx="1573112" cy="1256127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IFRS Foundation publishes arrangements for proposed new sustainability standards board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1AE2FA-5F27-7E92-F020-B7407B17B14D}"/>
              </a:ext>
            </a:extLst>
          </p:cNvPr>
          <p:cNvSpPr/>
          <p:nvPr/>
        </p:nvSpPr>
        <p:spPr>
          <a:xfrm>
            <a:off x="1988181" y="187072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 2021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5467D9-4ADF-C10C-1824-860B1CF5A2E7}"/>
              </a:ext>
            </a:extLst>
          </p:cNvPr>
          <p:cNvSpPr/>
          <p:nvPr/>
        </p:nvSpPr>
        <p:spPr>
          <a:xfrm>
            <a:off x="2009448" y="4877543"/>
            <a:ext cx="1573112" cy="126877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Commission issues its Proposal for CSRD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6F7B7-1567-2A07-7F0B-725452510CD0}"/>
              </a:ext>
            </a:extLst>
          </p:cNvPr>
          <p:cNvSpPr/>
          <p:nvPr/>
        </p:nvSpPr>
        <p:spPr>
          <a:xfrm>
            <a:off x="2008942" y="470528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 2021</a:t>
            </a:r>
          </a:p>
        </p:txBody>
      </p:sp>
      <p:sp>
        <p:nvSpPr>
          <p:cNvPr id="17" name="Freeform 466">
            <a:extLst>
              <a:ext uri="{FF2B5EF4-FFF2-40B4-BE49-F238E27FC236}">
                <a16:creationId xmlns:a16="http://schemas.microsoft.com/office/drawing/2014/main" id="{9367908C-B69E-0601-2A9B-2871D15A5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424" y="4106652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38F1E0-833F-8E67-9DF2-2C4E54EE794B}"/>
              </a:ext>
            </a:extLst>
          </p:cNvPr>
          <p:cNvSpPr/>
          <p:nvPr/>
        </p:nvSpPr>
        <p:spPr>
          <a:xfrm>
            <a:off x="3882468" y="4865616"/>
            <a:ext cx="1573112" cy="128070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Survey Consultation: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IAASB’s work plan for 2022-2023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3701D3-29DE-E3FF-2FEA-C592D6CCF23D}"/>
              </a:ext>
            </a:extLst>
          </p:cNvPr>
          <p:cNvSpPr/>
          <p:nvPr/>
        </p:nvSpPr>
        <p:spPr>
          <a:xfrm>
            <a:off x="3881962" y="469335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2021</a:t>
            </a:r>
          </a:p>
        </p:txBody>
      </p:sp>
      <p:sp>
        <p:nvSpPr>
          <p:cNvPr id="20" name="Freeform 466">
            <a:extLst>
              <a:ext uri="{FF2B5EF4-FFF2-40B4-BE49-F238E27FC236}">
                <a16:creationId xmlns:a16="http://schemas.microsoft.com/office/drawing/2014/main" id="{D2F37AC7-AD4C-2B09-01D6-62A397D6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34" y="3377359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29F94E-BBFB-E90C-DB40-23745D6556A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564257" y="3773594"/>
            <a:ext cx="17902" cy="920222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450A2AC-BD03-830A-FD48-BA36174C9D44}"/>
              </a:ext>
            </a:extLst>
          </p:cNvPr>
          <p:cNvSpPr/>
          <p:nvPr/>
        </p:nvSpPr>
        <p:spPr>
          <a:xfrm>
            <a:off x="5796108" y="4866076"/>
            <a:ext cx="1573112" cy="128070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issues its Project Proposal for the development of an overarching standard for assurance on sustainability reporting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F5AF2E-898F-E5D2-0D03-BA2C27E91960}"/>
              </a:ext>
            </a:extLst>
          </p:cNvPr>
          <p:cNvSpPr/>
          <p:nvPr/>
        </p:nvSpPr>
        <p:spPr>
          <a:xfrm>
            <a:off x="5795602" y="469381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2022</a:t>
            </a:r>
          </a:p>
        </p:txBody>
      </p:sp>
      <p:sp>
        <p:nvSpPr>
          <p:cNvPr id="24" name="Freeform 466">
            <a:extLst>
              <a:ext uri="{FF2B5EF4-FFF2-40B4-BE49-F238E27FC236}">
                <a16:creationId xmlns:a16="http://schemas.microsoft.com/office/drawing/2014/main" id="{DD84BAB8-8066-E9BF-A442-EAA95065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857" y="388103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C30D670-5724-D7E5-9D70-57966A6A8CD5}"/>
              </a:ext>
            </a:extLst>
          </p:cNvPr>
          <p:cNvSpPr/>
          <p:nvPr/>
        </p:nvSpPr>
        <p:spPr>
          <a:xfrm>
            <a:off x="6743636" y="2074292"/>
            <a:ext cx="1573112" cy="1178876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ISSB issued its first two IFRS Sustainability Disclosure Standards, IFRS S1 and IFRS S2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D777BF-5493-9B4E-C463-47666B749CE1}"/>
              </a:ext>
            </a:extLst>
          </p:cNvPr>
          <p:cNvSpPr/>
          <p:nvPr/>
        </p:nvSpPr>
        <p:spPr>
          <a:xfrm>
            <a:off x="6743130" y="1902031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 2023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6200FE-CEA9-EC91-1E87-49A7D91A1920}"/>
              </a:ext>
            </a:extLst>
          </p:cNvPr>
          <p:cNvCxnSpPr>
            <a:cxnSpLocks/>
            <a:stCxn id="25" idx="2"/>
            <a:endCxn id="24" idx="6"/>
          </p:cNvCxnSpPr>
          <p:nvPr/>
        </p:nvCxnSpPr>
        <p:spPr>
          <a:xfrm flipH="1">
            <a:off x="7529687" y="3253168"/>
            <a:ext cx="505" cy="62786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466">
            <a:extLst>
              <a:ext uri="{FF2B5EF4-FFF2-40B4-BE49-F238E27FC236}">
                <a16:creationId xmlns:a16="http://schemas.microsoft.com/office/drawing/2014/main" id="{9854FCB2-78A4-2CF5-B43D-341AADFD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9224" y="4140898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D351261-362B-C867-BB06-9F393E593C68}"/>
              </a:ext>
            </a:extLst>
          </p:cNvPr>
          <p:cNvSpPr/>
          <p:nvPr/>
        </p:nvSpPr>
        <p:spPr>
          <a:xfrm>
            <a:off x="10532843" y="2059834"/>
            <a:ext cx="1573112" cy="1193334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Targeted approval of final ISSA 5000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A21908-BA66-6A84-FF16-1A1CD2AB5196}"/>
              </a:ext>
            </a:extLst>
          </p:cNvPr>
          <p:cNvSpPr/>
          <p:nvPr/>
        </p:nvSpPr>
        <p:spPr>
          <a:xfrm>
            <a:off x="10532337" y="188757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 2024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1D2506B-3D37-6EF0-CF00-D1961D2845B0}"/>
              </a:ext>
            </a:extLst>
          </p:cNvPr>
          <p:cNvCxnSpPr>
            <a:cxnSpLocks/>
            <a:stCxn id="29" idx="2"/>
            <a:endCxn id="28" idx="6"/>
          </p:cNvCxnSpPr>
          <p:nvPr/>
        </p:nvCxnSpPr>
        <p:spPr>
          <a:xfrm>
            <a:off x="11319399" y="3253168"/>
            <a:ext cx="9655" cy="88773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466">
            <a:extLst>
              <a:ext uri="{FF2B5EF4-FFF2-40B4-BE49-F238E27FC236}">
                <a16:creationId xmlns:a16="http://schemas.microsoft.com/office/drawing/2014/main" id="{D8FF4A3F-FF7C-8AF5-2102-1A7EF2BB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67" y="3480726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D1002B-E22D-DE19-D027-E27061A5202C}"/>
              </a:ext>
            </a:extLst>
          </p:cNvPr>
          <p:cNvCxnSpPr/>
          <p:nvPr/>
        </p:nvCxnSpPr>
        <p:spPr>
          <a:xfrm flipH="1">
            <a:off x="9278385" y="3948081"/>
            <a:ext cx="505" cy="796399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C6688E-7493-81C7-165D-EF1D53DC7BC9}"/>
              </a:ext>
            </a:extLst>
          </p:cNvPr>
          <p:cNvSpPr/>
          <p:nvPr/>
        </p:nvSpPr>
        <p:spPr>
          <a:xfrm>
            <a:off x="8510741" y="4846236"/>
            <a:ext cx="1573112" cy="1300543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Commission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adopts the ESRSs for use by all companies required to report under CSRD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E34BB3-CD29-250E-6AC0-CD95EECBEF7D}"/>
              </a:ext>
            </a:extLst>
          </p:cNvPr>
          <p:cNvSpPr/>
          <p:nvPr/>
        </p:nvSpPr>
        <p:spPr>
          <a:xfrm>
            <a:off x="8510235" y="4673976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 2023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0D6A69-D32E-A48C-94C8-C23E7C4D04F1}"/>
              </a:ext>
            </a:extLst>
          </p:cNvPr>
          <p:cNvCxnSpPr>
            <a:cxnSpLocks/>
            <a:stCxn id="37" idx="2"/>
            <a:endCxn id="32" idx="6"/>
          </p:cNvCxnSpPr>
          <p:nvPr/>
        </p:nvCxnSpPr>
        <p:spPr>
          <a:xfrm>
            <a:off x="9297297" y="3257438"/>
            <a:ext cx="0" cy="223288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C74BC49-5D1D-27EE-A52B-9BC13D969B68}"/>
              </a:ext>
            </a:extLst>
          </p:cNvPr>
          <p:cNvSpPr/>
          <p:nvPr/>
        </p:nvSpPr>
        <p:spPr>
          <a:xfrm>
            <a:off x="8510741" y="2071720"/>
            <a:ext cx="1573112" cy="1185718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IAASB issues its Exposure Draft for Proposed ISSA 5000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C222D-E895-63CD-597A-ABD41A4C8B30}"/>
              </a:ext>
            </a:extLst>
          </p:cNvPr>
          <p:cNvSpPr/>
          <p:nvPr/>
        </p:nvSpPr>
        <p:spPr>
          <a:xfrm>
            <a:off x="8510235" y="1899459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 2023</a:t>
            </a:r>
          </a:p>
        </p:txBody>
      </p:sp>
      <p:sp>
        <p:nvSpPr>
          <p:cNvPr id="39" name="Freeform 466">
            <a:extLst>
              <a:ext uri="{FF2B5EF4-FFF2-40B4-BE49-F238E27FC236}">
                <a16:creationId xmlns:a16="http://schemas.microsoft.com/office/drawing/2014/main" id="{D431A091-FA60-DB9F-6897-A698C1AFB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094" y="4021878"/>
            <a:ext cx="380670" cy="385147"/>
          </a:xfrm>
          <a:custGeom>
            <a:avLst/>
            <a:gdLst>
              <a:gd name="T0" fmla="*/ 376 w 377"/>
              <a:gd name="T1" fmla="*/ 188 h 378"/>
              <a:gd name="T2" fmla="*/ 376 w 377"/>
              <a:gd name="T3" fmla="*/ 188 h 378"/>
              <a:gd name="T4" fmla="*/ 188 w 377"/>
              <a:gd name="T5" fmla="*/ 377 h 378"/>
              <a:gd name="T6" fmla="*/ 188 w 377"/>
              <a:gd name="T7" fmla="*/ 377 h 378"/>
              <a:gd name="T8" fmla="*/ 0 w 377"/>
              <a:gd name="T9" fmla="*/ 188 h 378"/>
              <a:gd name="T10" fmla="*/ 0 w 377"/>
              <a:gd name="T11" fmla="*/ 188 h 378"/>
              <a:gd name="T12" fmla="*/ 188 w 377"/>
              <a:gd name="T13" fmla="*/ 0 h 378"/>
              <a:gd name="T14" fmla="*/ 188 w 377"/>
              <a:gd name="T15" fmla="*/ 0 h 378"/>
              <a:gd name="T16" fmla="*/ 376 w 377"/>
              <a:gd name="T17" fmla="*/ 18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78">
                <a:moveTo>
                  <a:pt x="376" y="188"/>
                </a:moveTo>
                <a:lnTo>
                  <a:pt x="376" y="188"/>
                </a:lnTo>
                <a:cubicBezTo>
                  <a:pt x="376" y="293"/>
                  <a:pt x="292" y="377"/>
                  <a:pt x="188" y="377"/>
                </a:cubicBezTo>
                <a:lnTo>
                  <a:pt x="188" y="377"/>
                </a:lnTo>
                <a:cubicBezTo>
                  <a:pt x="84" y="377"/>
                  <a:pt x="0" y="293"/>
                  <a:pt x="0" y="188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lnTo>
                  <a:pt x="188" y="0"/>
                </a:lnTo>
                <a:cubicBezTo>
                  <a:pt x="292" y="0"/>
                  <a:pt x="376" y="84"/>
                  <a:pt x="376" y="188"/>
                </a:cubicBezTo>
              </a:path>
            </a:pathLst>
          </a:custGeom>
          <a:solidFill>
            <a:srgbClr val="0B549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86C8481-76FB-3BBD-20FB-FBB30419A326}"/>
              </a:ext>
            </a:extLst>
          </p:cNvPr>
          <p:cNvSpPr/>
          <p:nvPr/>
        </p:nvSpPr>
        <p:spPr>
          <a:xfrm>
            <a:off x="4592873" y="2052573"/>
            <a:ext cx="1573112" cy="1204865"/>
          </a:xfrm>
          <a:prstGeom prst="round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kkurat-LL"/>
                <a:ea typeface="+mn-ea"/>
                <a:cs typeface="+mn-cs"/>
              </a:rPr>
              <a:t>U.S. SEC proposed rule changes requiring companies to disclose certain climate-related information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D95033-AD0B-7BC9-D697-738BE397019E}"/>
              </a:ext>
            </a:extLst>
          </p:cNvPr>
          <p:cNvSpPr/>
          <p:nvPr/>
        </p:nvSpPr>
        <p:spPr>
          <a:xfrm>
            <a:off x="4592367" y="1880313"/>
            <a:ext cx="1573113" cy="344153"/>
          </a:xfrm>
          <a:prstGeom prst="rect">
            <a:avLst/>
          </a:prstGeom>
          <a:solidFill>
            <a:srgbClr val="0B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 2022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3871C8-D719-F784-73D3-D67EF7A53242}"/>
              </a:ext>
            </a:extLst>
          </p:cNvPr>
          <p:cNvCxnSpPr>
            <a:cxnSpLocks/>
            <a:stCxn id="40" idx="2"/>
            <a:endCxn id="39" idx="6"/>
          </p:cNvCxnSpPr>
          <p:nvPr/>
        </p:nvCxnSpPr>
        <p:spPr>
          <a:xfrm flipH="1">
            <a:off x="5378924" y="3257438"/>
            <a:ext cx="505" cy="76444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3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946" y="309424"/>
            <a:ext cx="10515600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dirty="0"/>
              <a:t>Core Elements of ISSA 5000 for Global Adoption</a:t>
            </a: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574B8-CAC6-A7D6-6C2F-E914C0465368}"/>
              </a:ext>
            </a:extLst>
          </p:cNvPr>
          <p:cNvGrpSpPr/>
          <p:nvPr/>
        </p:nvGrpSpPr>
        <p:grpSpPr>
          <a:xfrm>
            <a:off x="1193274" y="1723308"/>
            <a:ext cx="10023278" cy="3563259"/>
            <a:chOff x="872512" y="1413026"/>
            <a:chExt cx="10230094" cy="40209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65B19C-48B0-A746-2F9C-E96FA911CB2F}"/>
                </a:ext>
              </a:extLst>
            </p:cNvPr>
            <p:cNvGrpSpPr/>
            <p:nvPr/>
          </p:nvGrpSpPr>
          <p:grpSpPr>
            <a:xfrm>
              <a:off x="872512" y="1413026"/>
              <a:ext cx="10230094" cy="2900269"/>
              <a:chOff x="508000" y="1603439"/>
              <a:chExt cx="11511402" cy="362920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4E22D62-73C1-490A-050A-5DA7718916F5}"/>
                  </a:ext>
                </a:extLst>
              </p:cNvPr>
              <p:cNvSpPr/>
              <p:nvPr/>
            </p:nvSpPr>
            <p:spPr>
              <a:xfrm>
                <a:off x="2943222" y="3166269"/>
                <a:ext cx="2155540" cy="1740313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Information disclosed about topics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09BB3A3-4704-D4E2-C51D-13A49D309172}"/>
                  </a:ext>
                </a:extLst>
              </p:cNvPr>
              <p:cNvSpPr/>
              <p:nvPr/>
            </p:nvSpPr>
            <p:spPr>
              <a:xfrm>
                <a:off x="5186516" y="3177431"/>
                <a:ext cx="2148172" cy="1729151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Mechanisms for reporting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FF946C6-EFE3-D0BA-6A3F-F8D0886B8B72}"/>
                  </a:ext>
                </a:extLst>
              </p:cNvPr>
              <p:cNvSpPr/>
              <p:nvPr/>
            </p:nvSpPr>
            <p:spPr>
              <a:xfrm>
                <a:off x="9752544" y="3190280"/>
                <a:ext cx="2044426" cy="1690920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Users / stakeholders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7D2D0C7-47B8-CF14-2BFB-14661FE8AD19}"/>
                  </a:ext>
                </a:extLst>
              </p:cNvPr>
              <p:cNvSpPr/>
              <p:nvPr/>
            </p:nvSpPr>
            <p:spPr>
              <a:xfrm>
                <a:off x="650813" y="3177431"/>
                <a:ext cx="2148172" cy="1729151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Sustainability topics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D8E7CE0-3CE3-9270-A931-DCC2E19A49C3}"/>
                  </a:ext>
                </a:extLst>
              </p:cNvPr>
              <p:cNvSpPr/>
              <p:nvPr/>
            </p:nvSpPr>
            <p:spPr>
              <a:xfrm>
                <a:off x="7516126" y="3186091"/>
                <a:ext cx="2085913" cy="1720490"/>
              </a:xfrm>
              <a:prstGeom prst="roundRect">
                <a:avLst/>
              </a:prstGeom>
              <a:solidFill>
                <a:srgbClr val="0B549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ALL Reporting standards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1498030-FE6B-69EC-8D91-E6621A8CD68F}"/>
                  </a:ext>
                </a:extLst>
              </p:cNvPr>
              <p:cNvGrpSpPr/>
              <p:nvPr/>
            </p:nvGrpSpPr>
            <p:grpSpPr>
              <a:xfrm>
                <a:off x="508000" y="1603439"/>
                <a:ext cx="11511402" cy="3629203"/>
                <a:chOff x="508000" y="2047939"/>
                <a:chExt cx="11511402" cy="3629203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72B4A40-4B9F-CE29-AB1E-34F0A41AA8DD}"/>
                    </a:ext>
                  </a:extLst>
                </p:cNvPr>
                <p:cNvSpPr/>
                <p:nvPr/>
              </p:nvSpPr>
              <p:spPr>
                <a:xfrm>
                  <a:off x="508000" y="2540000"/>
                  <a:ext cx="11511402" cy="3137142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rgbClr val="FFFFFF"/>
                  </a:solidFill>
                  <a:prstDash val="dashDot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C7C825B-89EB-030F-AE67-A3EEC39CC55A}"/>
                    </a:ext>
                  </a:extLst>
                </p:cNvPr>
                <p:cNvSpPr/>
                <p:nvPr/>
              </p:nvSpPr>
              <p:spPr>
                <a:xfrm>
                  <a:off x="1214482" y="2047939"/>
                  <a:ext cx="10086309" cy="1188216"/>
                </a:xfrm>
                <a:prstGeom prst="roundRect">
                  <a:avLst/>
                </a:prstGeom>
                <a:solidFill>
                  <a:srgbClr val="FFFFFF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lIns="91440" tIns="45720" rIns="91440" b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</a:rPr>
                    <a:t>Suitable for engagements of all sustainability information; principles-based requirements that can be applied for</a:t>
                  </a:r>
                </a:p>
              </p:txBody>
            </p:sp>
          </p:grp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9E81123-7683-274B-F610-C3C0BB9D11C4}"/>
                </a:ext>
              </a:extLst>
            </p:cNvPr>
            <p:cNvSpPr/>
            <p:nvPr/>
          </p:nvSpPr>
          <p:spPr>
            <a:xfrm>
              <a:off x="999429" y="4474140"/>
              <a:ext cx="4773387" cy="949562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Addresses limited and reasonable assurance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941D87-EBB0-4CEA-ECF7-DD82D513E2B7}"/>
                </a:ext>
              </a:extLst>
            </p:cNvPr>
            <p:cNvSpPr/>
            <p:nvPr/>
          </p:nvSpPr>
          <p:spPr>
            <a:xfrm>
              <a:off x="5982169" y="4463873"/>
              <a:ext cx="5089567" cy="970087"/>
            </a:xfrm>
            <a:prstGeom prst="roundRect">
              <a:avLst/>
            </a:prstGeom>
            <a:solidFill>
              <a:srgbClr val="FFFFFF"/>
            </a:solidFill>
            <a:ln w="5715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Stand-alone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Not required to apply ISAE 3000 (Revised)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23EE81-7A8C-87A5-F3E6-AA76E6A58D2E}"/>
              </a:ext>
            </a:extLst>
          </p:cNvPr>
          <p:cNvSpPr/>
          <p:nvPr/>
        </p:nvSpPr>
        <p:spPr>
          <a:xfrm>
            <a:off x="1354361" y="5324414"/>
            <a:ext cx="4676886" cy="841480"/>
          </a:xfrm>
          <a:prstGeom prst="roundRect">
            <a:avLst/>
          </a:prstGeom>
          <a:solidFill>
            <a:srgbClr val="FFFFFF"/>
          </a:solidFill>
          <a:ln w="5715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use by all assurance practitioners </a:t>
            </a:r>
          </a:p>
        </p:txBody>
      </p:sp>
      <p:sp>
        <p:nvSpPr>
          <p:cNvPr id="26" name="Rectangle: Rounded Corners 23">
            <a:extLst>
              <a:ext uri="{FF2B5EF4-FFF2-40B4-BE49-F238E27FC236}">
                <a16:creationId xmlns:a16="http://schemas.microsoft.com/office/drawing/2014/main" id="{2E4108B6-3506-8624-AAA3-451C7A574EEA}"/>
              </a:ext>
            </a:extLst>
          </p:cNvPr>
          <p:cNvSpPr/>
          <p:nvPr/>
        </p:nvSpPr>
        <p:spPr>
          <a:xfrm>
            <a:off x="6204913" y="5335047"/>
            <a:ext cx="4986674" cy="841480"/>
          </a:xfrm>
          <a:prstGeom prst="roundRect">
            <a:avLst/>
          </a:prstGeom>
          <a:solidFill>
            <a:srgbClr val="FFFFFF"/>
          </a:solidFill>
          <a:ln w="5715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 quality management and ethical requirements apply</a:t>
            </a:r>
          </a:p>
        </p:txBody>
      </p:sp>
    </p:spTree>
    <p:extLst>
      <p:ext uri="{BB962C8B-B14F-4D97-AF65-F5344CB8AC3E}">
        <p14:creationId xmlns:p14="http://schemas.microsoft.com/office/powerpoint/2010/main" val="206239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E3AF-999E-4AF2-9644-B9EB166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73" y="234500"/>
            <a:ext cx="10515600" cy="1325563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600" dirty="0"/>
              <a:t>Global Support with Focus Improvement Areas</a:t>
            </a:r>
            <a:endParaRPr lang="en-US" sz="3600" b="1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45972E-D958-1310-674F-5516661024D3}"/>
              </a:ext>
            </a:extLst>
          </p:cNvPr>
          <p:cNvGrpSpPr/>
          <p:nvPr/>
        </p:nvGrpSpPr>
        <p:grpSpPr>
          <a:xfrm>
            <a:off x="1383884" y="2028043"/>
            <a:ext cx="10515600" cy="3770873"/>
            <a:chOff x="894500" y="1372447"/>
            <a:chExt cx="10332354" cy="357360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309A6E9-921C-B3D6-A191-6793AAC379CB}"/>
                </a:ext>
              </a:extLst>
            </p:cNvPr>
            <p:cNvSpPr/>
            <p:nvPr/>
          </p:nvSpPr>
          <p:spPr>
            <a:xfrm>
              <a:off x="5047192" y="3454355"/>
              <a:ext cx="1942556" cy="1433043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Communication with the FS auditor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3C66B02-5FBB-3C35-549B-F8590EAF3786}"/>
                </a:ext>
              </a:extLst>
            </p:cNvPr>
            <p:cNvSpPr/>
            <p:nvPr/>
          </p:nvSpPr>
          <p:spPr>
            <a:xfrm>
              <a:off x="2970183" y="3421952"/>
              <a:ext cx="1981805" cy="143882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Limited assurance work effort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BEF7ACB-50A7-88A4-1B45-A4F71670B0AE}"/>
                </a:ext>
              </a:extLst>
            </p:cNvPr>
            <p:cNvSpPr/>
            <p:nvPr/>
          </p:nvSpPr>
          <p:spPr>
            <a:xfrm>
              <a:off x="7066232" y="3447444"/>
              <a:ext cx="1870470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Various other matters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EBE7A92-3009-CF1C-93D7-4BFE3F840C34}"/>
                </a:ext>
              </a:extLst>
            </p:cNvPr>
            <p:cNvSpPr/>
            <p:nvPr/>
          </p:nvSpPr>
          <p:spPr>
            <a:xfrm>
              <a:off x="9028375" y="3444506"/>
              <a:ext cx="2030279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First-time implementation guidance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29320F0-A86E-83FA-093D-A5FA30A984A5}"/>
                </a:ext>
              </a:extLst>
            </p:cNvPr>
            <p:cNvSpPr/>
            <p:nvPr/>
          </p:nvSpPr>
          <p:spPr>
            <a:xfrm>
              <a:off x="1011897" y="3404455"/>
              <a:ext cx="1867840" cy="1444742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Evidence on estimates,     forward looking info &amp; value chain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5459977-A71C-0357-3EAA-0FF702D0AC82}"/>
                </a:ext>
              </a:extLst>
            </p:cNvPr>
            <p:cNvSpPr/>
            <p:nvPr/>
          </p:nvSpPr>
          <p:spPr>
            <a:xfrm>
              <a:off x="5025494" y="1957225"/>
              <a:ext cx="2006318" cy="139330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“At least as demanding” for ethics &amp; QM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4901CD0-F249-3823-E615-4AA902B85D58}"/>
                </a:ext>
              </a:extLst>
            </p:cNvPr>
            <p:cNvSpPr/>
            <p:nvPr/>
          </p:nvSpPr>
          <p:spPr>
            <a:xfrm>
              <a:off x="9008932" y="1947188"/>
              <a:ext cx="2030279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Relationship with ISAE 3410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8B248F8-5410-5B45-B5B9-175713A25CA7}"/>
                </a:ext>
              </a:extLst>
            </p:cNvPr>
            <p:cNvSpPr/>
            <p:nvPr/>
          </p:nvSpPr>
          <p:spPr>
            <a:xfrm>
              <a:off x="2961214" y="1947189"/>
              <a:ext cx="2007934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Practitioner’s materiality 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4120E6D-DCDA-365E-EB52-F7CC5B71FEF1}"/>
                </a:ext>
              </a:extLst>
            </p:cNvPr>
            <p:cNvSpPr/>
            <p:nvPr/>
          </p:nvSpPr>
          <p:spPr>
            <a:xfrm>
              <a:off x="1012600" y="1933531"/>
              <a:ext cx="1870469" cy="1413335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Entity’s “materiality process”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F0D07F36-C8CD-C610-5CFD-E0D1CA88682D}"/>
                </a:ext>
              </a:extLst>
            </p:cNvPr>
            <p:cNvSpPr/>
            <p:nvPr/>
          </p:nvSpPr>
          <p:spPr>
            <a:xfrm>
              <a:off x="7088158" y="1947188"/>
              <a:ext cx="1847442" cy="1399677"/>
            </a:xfrm>
            <a:prstGeom prst="roundRect">
              <a:avLst/>
            </a:prstGeom>
            <a:solidFill>
              <a:srgbClr val="0B5494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 engagements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4FC7A0-3A06-C161-9CD6-C32F6637BD7E}"/>
                </a:ext>
              </a:extLst>
            </p:cNvPr>
            <p:cNvGrpSpPr/>
            <p:nvPr/>
          </p:nvGrpSpPr>
          <p:grpSpPr>
            <a:xfrm>
              <a:off x="894500" y="1372447"/>
              <a:ext cx="10332354" cy="3573608"/>
              <a:chOff x="508001" y="2047947"/>
              <a:chExt cx="11660277" cy="280911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5067EBB-8338-AD87-65A2-40BD5C3F4326}"/>
                  </a:ext>
                </a:extLst>
              </p:cNvPr>
              <p:cNvSpPr/>
              <p:nvPr/>
            </p:nvSpPr>
            <p:spPr>
              <a:xfrm>
                <a:off x="508001" y="2224634"/>
                <a:ext cx="11660277" cy="2632427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FFFF"/>
                </a:solidFill>
                <a:prstDash val="dash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EC131F6-180C-B104-C28B-6A1B10BC1C83}"/>
                  </a:ext>
                </a:extLst>
              </p:cNvPr>
              <p:cNvSpPr/>
              <p:nvPr/>
            </p:nvSpPr>
            <p:spPr>
              <a:xfrm>
                <a:off x="3781167" y="2047947"/>
                <a:ext cx="4662491" cy="400239"/>
              </a:xfrm>
              <a:prstGeom prst="roundRect">
                <a:avLst/>
              </a:prstGeom>
              <a:solidFill>
                <a:srgbClr val="FFFFFF"/>
              </a:solidFill>
              <a:ln w="57150" cap="flat" cmpd="sng" algn="ctr">
                <a:noFill/>
                <a:prstDash val="solid"/>
              </a:ln>
              <a:effectLst/>
            </p:spPr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But more can be done on…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75316B-31E2-C848-E88C-BF80ADE5DA99}"/>
              </a:ext>
            </a:extLst>
          </p:cNvPr>
          <p:cNvGrpSpPr/>
          <p:nvPr/>
        </p:nvGrpSpPr>
        <p:grpSpPr>
          <a:xfrm>
            <a:off x="2128138" y="2708397"/>
            <a:ext cx="551363" cy="457426"/>
            <a:chOff x="2128138" y="2708397"/>
            <a:chExt cx="551363" cy="457426"/>
          </a:xfrm>
        </p:grpSpPr>
        <p:pic>
          <p:nvPicPr>
            <p:cNvPr id="40" name="Graphic 39" descr="Cycle with people with solid fill">
              <a:extLst>
                <a:ext uri="{FF2B5EF4-FFF2-40B4-BE49-F238E27FC236}">
                  <a16:creationId xmlns:a16="http://schemas.microsoft.com/office/drawing/2014/main" id="{D4FFB3D0-96A0-187C-AC69-B992FEFF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28138" y="2708397"/>
              <a:ext cx="457426" cy="457426"/>
            </a:xfrm>
            <a:prstGeom prst="rect">
              <a:avLst/>
            </a:prstGeom>
          </p:spPr>
        </p:pic>
        <p:pic>
          <p:nvPicPr>
            <p:cNvPr id="41" name="Graphic 40" descr="Magnifying glass with solid fill">
              <a:extLst>
                <a:ext uri="{FF2B5EF4-FFF2-40B4-BE49-F238E27FC236}">
                  <a16:creationId xmlns:a16="http://schemas.microsoft.com/office/drawing/2014/main" id="{BA2B527C-416F-5E8C-3E58-376B3FDD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10534" y="2708397"/>
              <a:ext cx="468967" cy="396000"/>
            </a:xfrm>
            <a:prstGeom prst="rect">
              <a:avLst/>
            </a:prstGeom>
          </p:spPr>
        </p:pic>
      </p:grpSp>
      <p:pic>
        <p:nvPicPr>
          <p:cNvPr id="42" name="Graphic 41" descr="Ruler with solid fill">
            <a:extLst>
              <a:ext uri="{FF2B5EF4-FFF2-40B4-BE49-F238E27FC236}">
                <a16:creationId xmlns:a16="http://schemas.microsoft.com/office/drawing/2014/main" id="{6092A94A-32F2-F60E-CED6-0671C30CAC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3695" y="2817210"/>
            <a:ext cx="382824" cy="382824"/>
          </a:xfrm>
          <a:prstGeom prst="rect">
            <a:avLst/>
          </a:prstGeom>
        </p:spPr>
      </p:pic>
      <p:pic>
        <p:nvPicPr>
          <p:cNvPr id="43" name="Graphic 42" descr="Rating 3 Star with solid fill">
            <a:extLst>
              <a:ext uri="{FF2B5EF4-FFF2-40B4-BE49-F238E27FC236}">
                <a16:creationId xmlns:a16="http://schemas.microsoft.com/office/drawing/2014/main" id="{6302DA13-C0EA-23E6-8C1C-18BDD822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6000" y="2458580"/>
            <a:ext cx="914400" cy="914400"/>
          </a:xfrm>
          <a:prstGeom prst="rect">
            <a:avLst/>
          </a:prstGeom>
        </p:spPr>
      </p:pic>
      <p:pic>
        <p:nvPicPr>
          <p:cNvPr id="44" name="Graphic 43" descr="Power Plant with solid fill">
            <a:extLst>
              <a:ext uri="{FF2B5EF4-FFF2-40B4-BE49-F238E27FC236}">
                <a16:creationId xmlns:a16="http://schemas.microsoft.com/office/drawing/2014/main" id="{6CBC5FE6-B70A-EE2D-4B22-9A6C9A4801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12116" y="2713866"/>
            <a:ext cx="396000" cy="396000"/>
          </a:xfrm>
          <a:prstGeom prst="rect">
            <a:avLst/>
          </a:prstGeom>
        </p:spPr>
      </p:pic>
      <p:pic>
        <p:nvPicPr>
          <p:cNvPr id="45" name="Graphic 44" descr="Network with solid fill">
            <a:extLst>
              <a:ext uri="{FF2B5EF4-FFF2-40B4-BE49-F238E27FC236}">
                <a16:creationId xmlns:a16="http://schemas.microsoft.com/office/drawing/2014/main" id="{8216BECC-604C-31DE-798E-6A4C0ABBD3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12442" y="2697729"/>
            <a:ext cx="554364" cy="5543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8A43F4-409B-6B25-E205-8B46BE87E3CB}"/>
              </a:ext>
            </a:extLst>
          </p:cNvPr>
          <p:cNvGrpSpPr/>
          <p:nvPr/>
        </p:nvGrpSpPr>
        <p:grpSpPr>
          <a:xfrm>
            <a:off x="2048377" y="4237819"/>
            <a:ext cx="810937" cy="397362"/>
            <a:chOff x="2079355" y="3685689"/>
            <a:chExt cx="810937" cy="397362"/>
          </a:xfrm>
        </p:grpSpPr>
        <p:pic>
          <p:nvPicPr>
            <p:cNvPr id="46" name="Graphic 45" descr="Connections with solid fill">
              <a:extLst>
                <a:ext uri="{FF2B5EF4-FFF2-40B4-BE49-F238E27FC236}">
                  <a16:creationId xmlns:a16="http://schemas.microsoft.com/office/drawing/2014/main" id="{2273A320-A12C-C6E0-59B1-E03700659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94292" y="3685689"/>
              <a:ext cx="396000" cy="396000"/>
            </a:xfrm>
            <a:prstGeom prst="rect">
              <a:avLst/>
            </a:prstGeom>
          </p:spPr>
        </p:pic>
        <p:pic>
          <p:nvPicPr>
            <p:cNvPr id="47" name="Graphic 46" descr="Statistics with solid fill">
              <a:extLst>
                <a:ext uri="{FF2B5EF4-FFF2-40B4-BE49-F238E27FC236}">
                  <a16:creationId xmlns:a16="http://schemas.microsoft.com/office/drawing/2014/main" id="{D8DAAC5E-7E46-2F7B-6272-303C6CE7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79355" y="3687051"/>
              <a:ext cx="396000" cy="396000"/>
            </a:xfrm>
            <a:prstGeom prst="rect">
              <a:avLst/>
            </a:prstGeom>
          </p:spPr>
        </p:pic>
      </p:grpSp>
      <p:pic>
        <p:nvPicPr>
          <p:cNvPr id="48" name="Graphic 47" descr="Group brainstorm with solid fill">
            <a:extLst>
              <a:ext uri="{FF2B5EF4-FFF2-40B4-BE49-F238E27FC236}">
                <a16:creationId xmlns:a16="http://schemas.microsoft.com/office/drawing/2014/main" id="{1B8E0CB3-7159-C499-4F66-280B1E83C0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2995" y="2858343"/>
            <a:ext cx="1345320" cy="1345320"/>
          </a:xfrm>
          <a:prstGeom prst="rect">
            <a:avLst/>
          </a:prstGeom>
        </p:spPr>
      </p:pic>
      <p:pic>
        <p:nvPicPr>
          <p:cNvPr id="49" name="Graphic 48" descr="Seesaw with solid fill">
            <a:extLst>
              <a:ext uri="{FF2B5EF4-FFF2-40B4-BE49-F238E27FC236}">
                <a16:creationId xmlns:a16="http://schemas.microsoft.com/office/drawing/2014/main" id="{016241FE-D481-E376-CBB9-0DF0417E3D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82508" y="4114250"/>
            <a:ext cx="702360" cy="702360"/>
          </a:xfrm>
          <a:prstGeom prst="rect">
            <a:avLst/>
          </a:prstGeom>
        </p:spPr>
      </p:pic>
      <p:pic>
        <p:nvPicPr>
          <p:cNvPr id="50" name="Graphic 49" descr="Chat with solid fill">
            <a:extLst>
              <a:ext uri="{FF2B5EF4-FFF2-40B4-BE49-F238E27FC236}">
                <a16:creationId xmlns:a16="http://schemas.microsoft.com/office/drawing/2014/main" id="{F0985C7F-17BD-B697-2CA0-3F86439D22F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264316" y="4224873"/>
            <a:ext cx="601266" cy="579398"/>
          </a:xfrm>
          <a:prstGeom prst="rect">
            <a:avLst/>
          </a:prstGeom>
        </p:spPr>
      </p:pic>
      <p:pic>
        <p:nvPicPr>
          <p:cNvPr id="51" name="Graphic 50" descr="Open book with solid fill">
            <a:extLst>
              <a:ext uri="{FF2B5EF4-FFF2-40B4-BE49-F238E27FC236}">
                <a16:creationId xmlns:a16="http://schemas.microsoft.com/office/drawing/2014/main" id="{B0AAA51F-0D3F-2396-52AD-FD32D72BF4C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412116" y="4291026"/>
            <a:ext cx="449628" cy="449628"/>
          </a:xfrm>
          <a:prstGeom prst="rect">
            <a:avLst/>
          </a:prstGeom>
        </p:spPr>
      </p:pic>
      <p:pic>
        <p:nvPicPr>
          <p:cNvPr id="52" name="Graphic 51" descr="Meeting with solid fill">
            <a:extLst>
              <a:ext uri="{FF2B5EF4-FFF2-40B4-BE49-F238E27FC236}">
                <a16:creationId xmlns:a16="http://schemas.microsoft.com/office/drawing/2014/main" id="{8338861A-8AA6-1D9F-AECC-1E34B14579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231190" y="4199528"/>
            <a:ext cx="702360" cy="7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4912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5.xml><?xml version="1.0" encoding="utf-8"?>
<a:theme xmlns:a="http://schemas.openxmlformats.org/drawingml/2006/main" name="8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6.xml><?xml version="1.0" encoding="utf-8"?>
<a:theme xmlns:a="http://schemas.openxmlformats.org/drawingml/2006/main" name="9_Office Theme">
  <a:themeElements>
    <a:clrScheme name="Custom 34">
      <a:dk1>
        <a:sysClr val="windowText" lastClr="000000"/>
      </a:dk1>
      <a:lt1>
        <a:sysClr val="window" lastClr="FFFFFF"/>
      </a:lt1>
      <a:dk2>
        <a:srgbClr val="005BAA"/>
      </a:dk2>
      <a:lt2>
        <a:srgbClr val="00C0F3"/>
      </a:lt2>
      <a:accent1>
        <a:srgbClr val="F15A22"/>
      </a:accent1>
      <a:accent2>
        <a:srgbClr val="FAA61A"/>
      </a:accent2>
      <a:accent3>
        <a:srgbClr val="005BAA"/>
      </a:accent3>
      <a:accent4>
        <a:srgbClr val="00C0F3"/>
      </a:accent4>
      <a:accent5>
        <a:srgbClr val="0D9C4A"/>
      </a:accent5>
      <a:accent6>
        <a:srgbClr val="8DC63F"/>
      </a:accent6>
      <a:hlink>
        <a:srgbClr val="005B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ASB_Powerpoint_template_2016_Widescreen" id="{551C3455-CE53-451D-A561-326C993C81B9}" vid="{313783E5-FB8C-4610-BC8F-F48741466E0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ADA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076e57-b414-46f1-8ab7-b5ac4d81a6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D217CEBB23849AF912D4588C65B4E" ma:contentTypeVersion="18" ma:contentTypeDescription="Create a new document." ma:contentTypeScope="" ma:versionID="b0dedcfc3626ed0aab45e73009dc1519">
  <xsd:schema xmlns:xsd="http://www.w3.org/2001/XMLSchema" xmlns:xs="http://www.w3.org/2001/XMLSchema" xmlns:p="http://schemas.microsoft.com/office/2006/metadata/properties" xmlns:ns3="ef076e57-b414-46f1-8ab7-b5ac4d81a60e" xmlns:ns4="8b77bd76-6689-49e4-b938-ecd87df31be1" targetNamespace="http://schemas.microsoft.com/office/2006/metadata/properties" ma:root="true" ma:fieldsID="abf03899ca78307477610c447d2f9fc2" ns3:_="" ns4:_="">
    <xsd:import namespace="ef076e57-b414-46f1-8ab7-b5ac4d81a60e"/>
    <xsd:import namespace="8b77bd76-6689-49e4-b938-ecd87df31b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76e57-b414-46f1-8ab7-b5ac4d81a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7bd76-6689-49e4-b938-ecd87df31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303FCD-C93A-45F0-9567-857401B12D1E}">
  <ds:schemaRefs>
    <ds:schemaRef ds:uri="8b77bd76-6689-49e4-b938-ecd87df31be1"/>
    <ds:schemaRef ds:uri="ef076e57-b414-46f1-8ab7-b5ac4d81a60e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EF52D9-C791-4D45-9AC8-9AFDD111D3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9C85BF-0D6B-49D6-A93B-A7F90294F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76e57-b414-46f1-8ab7-b5ac4d81a60e"/>
    <ds:schemaRef ds:uri="8b77bd76-6689-49e4-b938-ecd87df31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88c8654-1a5a-4d83-9114-966713172dd7}" enabled="0" method="" siteId="{088c8654-1a5a-4d83-9114-966713172dd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944</Words>
  <Application>Microsoft Office PowerPoint</Application>
  <PresentationFormat>Widescreen</PresentationFormat>
  <Paragraphs>161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Akkurat-LL</vt:lpstr>
      <vt:lpstr>Arial</vt:lpstr>
      <vt:lpstr>Arial Narrow</vt:lpstr>
      <vt:lpstr>Arial Nova</vt:lpstr>
      <vt:lpstr>Avenir Next LT Pro</vt:lpstr>
      <vt:lpstr>Calibri</vt:lpstr>
      <vt:lpstr>DM Sans</vt:lpstr>
      <vt:lpstr>Times New Roman</vt:lpstr>
      <vt:lpstr>Trebuchet MS</vt:lpstr>
      <vt:lpstr>5_Office Theme</vt:lpstr>
      <vt:lpstr>1_Office Theme</vt:lpstr>
      <vt:lpstr>3_Office Theme</vt:lpstr>
      <vt:lpstr>7_Office Theme</vt:lpstr>
      <vt:lpstr>8_Office Theme</vt:lpstr>
      <vt:lpstr>9_Office Theme</vt:lpstr>
      <vt:lpstr>Office Theme</vt:lpstr>
      <vt:lpstr>ESRS reporting &amp; assurance Onboarding challenges</vt:lpstr>
      <vt:lpstr>Challenge #1</vt:lpstr>
      <vt:lpstr>Challenge #2</vt:lpstr>
      <vt:lpstr>Challenge #3</vt:lpstr>
      <vt:lpstr>Contact</vt:lpstr>
      <vt:lpstr>Establishing a Global Baseline for Sustainability Assurance</vt:lpstr>
      <vt:lpstr>September 2024 Approval Meets Key Targets</vt:lpstr>
      <vt:lpstr>Core Elements of ISSA 5000 for Global Adoption</vt:lpstr>
      <vt:lpstr>Global Support with Focus Improvement Areas</vt:lpstr>
      <vt:lpstr> Key Limited Assurance Factors </vt:lpstr>
      <vt:lpstr> How the IAASB Is Dealing with Limited Assurance</vt:lpstr>
      <vt:lpstr>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IAASB Sustainability Assurance Project</dc:title>
  <dc:creator/>
  <cp:lastModifiedBy/>
  <cp:revision>2</cp:revision>
  <dcterms:created xsi:type="dcterms:W3CDTF">2022-09-28T09:46:24Z</dcterms:created>
  <dcterms:modified xsi:type="dcterms:W3CDTF">2024-03-08T13:39:50Z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0x0101000BAD217CEBB23849AF912D4588C65B4E</vt:lpwstr>
  </property>
  <property fmtid="{D5CDD505-2E9C-101B-9397-08002B2CF9AE}" pid="3" name="MediaServiceImageTags">
    <vt:lpwstr/>
  </property>
</Properties>
</file>