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6"/>
  </p:notesMasterIdLst>
  <p:handoutMasterIdLst>
    <p:handoutMasterId r:id="rId7"/>
  </p:handoutMasterIdLst>
  <p:sldIdLst>
    <p:sldId id="256" r:id="rId2"/>
    <p:sldId id="435" r:id="rId3"/>
    <p:sldId id="438" r:id="rId4"/>
    <p:sldId id="342" r:id="rId5"/>
  </p:sldIdLst>
  <p:sldSz cx="9144000" cy="6858000" type="screen4x3"/>
  <p:notesSz cx="6799263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 autoAdjust="0"/>
    <p:restoredTop sz="94589" autoAdjust="0"/>
  </p:normalViewPr>
  <p:slideViewPr>
    <p:cSldViewPr>
      <p:cViewPr varScale="1">
        <p:scale>
          <a:sx n="120" d="100"/>
          <a:sy n="120" d="100"/>
        </p:scale>
        <p:origin x="164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98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2458" y="-77"/>
      </p:cViewPr>
      <p:guideLst>
        <p:guide orient="horz" pos="3127"/>
        <p:guide pos="214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550" cy="495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84" tIns="47793" rIns="95584" bIns="47793" numCol="1" anchor="t" anchorCtr="0" compatLnSpc="1">
            <a:prstTxWarp prst="textNoShape">
              <a:avLst/>
            </a:prstTxWarp>
          </a:bodyPr>
          <a:lstStyle>
            <a:lvl1pPr defTabSz="95602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194" y="0"/>
            <a:ext cx="2946550" cy="495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84" tIns="47793" rIns="95584" bIns="47793" numCol="1" anchor="t" anchorCtr="0" compatLnSpc="1">
            <a:prstTxWarp prst="textNoShape">
              <a:avLst/>
            </a:prstTxWarp>
          </a:bodyPr>
          <a:lstStyle>
            <a:lvl1pPr algn="r" defTabSz="95602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321"/>
            <a:ext cx="2946550" cy="495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84" tIns="47793" rIns="95584" bIns="47793" numCol="1" anchor="b" anchorCtr="0" compatLnSpc="1">
            <a:prstTxWarp prst="textNoShape">
              <a:avLst/>
            </a:prstTxWarp>
          </a:bodyPr>
          <a:lstStyle>
            <a:lvl1pPr defTabSz="95602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194" y="9432321"/>
            <a:ext cx="2946550" cy="495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84" tIns="47793" rIns="95584" bIns="47793" numCol="1" anchor="b" anchorCtr="0" compatLnSpc="1">
            <a:prstTxWarp prst="textNoShape">
              <a:avLst/>
            </a:prstTxWarp>
          </a:bodyPr>
          <a:lstStyle>
            <a:lvl1pPr algn="r" defTabSz="956028">
              <a:defRPr sz="1300">
                <a:latin typeface="Arial" charset="0"/>
              </a:defRPr>
            </a:lvl1pPr>
          </a:lstStyle>
          <a:p>
            <a:pPr>
              <a:defRPr/>
            </a:pPr>
            <a:fld id="{F26CDD0F-1E74-4ECA-9E82-1C831BB81BE8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82558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550" cy="495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84" tIns="47793" rIns="95584" bIns="47793" numCol="1" anchor="t" anchorCtr="0" compatLnSpc="1">
            <a:prstTxWarp prst="textNoShape">
              <a:avLst/>
            </a:prstTxWarp>
          </a:bodyPr>
          <a:lstStyle>
            <a:lvl1pPr defTabSz="95602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194" y="0"/>
            <a:ext cx="2946550" cy="495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84" tIns="47793" rIns="95584" bIns="47793" numCol="1" anchor="t" anchorCtr="0" compatLnSpc="1">
            <a:prstTxWarp prst="textNoShape">
              <a:avLst/>
            </a:prstTxWarp>
          </a:bodyPr>
          <a:lstStyle>
            <a:lvl1pPr algn="r" defTabSz="95602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23" y="4717701"/>
            <a:ext cx="5440019" cy="4466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84" tIns="47793" rIns="95584" bIns="477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noProof="0"/>
              <a:t>Cliquez pour modifier les styles du texte du masque</a:t>
            </a:r>
          </a:p>
          <a:p>
            <a:pPr lvl="1"/>
            <a:r>
              <a:rPr lang="en-US" altLang="fr-FR" noProof="0"/>
              <a:t>Deuxième niveau</a:t>
            </a:r>
          </a:p>
          <a:p>
            <a:pPr lvl="2"/>
            <a:r>
              <a:rPr lang="en-US" altLang="fr-FR" noProof="0"/>
              <a:t>Troisième niveau</a:t>
            </a:r>
          </a:p>
          <a:p>
            <a:pPr lvl="3"/>
            <a:r>
              <a:rPr lang="en-US" altLang="fr-FR" noProof="0"/>
              <a:t>Quatrième niveau</a:t>
            </a:r>
          </a:p>
          <a:p>
            <a:pPr lvl="4"/>
            <a:r>
              <a:rPr lang="en-US" altLang="fr-FR" noProof="0"/>
              <a:t>Cinquième niveau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321"/>
            <a:ext cx="2946550" cy="495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84" tIns="47793" rIns="95584" bIns="47793" numCol="1" anchor="b" anchorCtr="0" compatLnSpc="1">
            <a:prstTxWarp prst="textNoShape">
              <a:avLst/>
            </a:prstTxWarp>
          </a:bodyPr>
          <a:lstStyle>
            <a:lvl1pPr defTabSz="95602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194" y="9432321"/>
            <a:ext cx="2946550" cy="495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84" tIns="47793" rIns="95584" bIns="47793" numCol="1" anchor="b" anchorCtr="0" compatLnSpc="1">
            <a:prstTxWarp prst="textNoShape">
              <a:avLst/>
            </a:prstTxWarp>
          </a:bodyPr>
          <a:lstStyle>
            <a:lvl1pPr algn="r" defTabSz="956028">
              <a:defRPr sz="1300">
                <a:latin typeface="Arial" charset="0"/>
              </a:defRPr>
            </a:lvl1pPr>
          </a:lstStyle>
          <a:p>
            <a:pPr>
              <a:defRPr/>
            </a:pPr>
            <a:fld id="{980CFE85-FC63-49CC-AB0B-290B21B64FB1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877646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6028" eaLnBrk="0" hangingPunct="0"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17021" indent="-275777" defTabSz="956028" eaLnBrk="0" hangingPunct="0"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03109" indent="-220622" defTabSz="956028" eaLnBrk="0" hangingPunct="0"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44353" indent="-220622" defTabSz="956028" eaLnBrk="0" hangingPunct="0"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1985597" indent="-220622" defTabSz="956028" eaLnBrk="0" hangingPunct="0"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426840" indent="-220622" defTabSz="95602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868084" indent="-220622" defTabSz="95602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309328" indent="-220622" defTabSz="95602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750572" indent="-220622" defTabSz="95602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fld id="{D5A09FAD-8471-4CF0-859F-EB310F7C1049}" type="slidenum">
              <a:rPr lang="en-US" altLang="fr-FR" sz="1300">
                <a:latin typeface="Arial" charset="0"/>
              </a:rPr>
              <a:pPr eaLnBrk="1" hangingPunct="1"/>
              <a:t>1</a:t>
            </a:fld>
            <a:endParaRPr lang="en-US" altLang="fr-FR" sz="1300">
              <a:latin typeface="Arial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12361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2951FE-F639-4AC1-BB60-95015C59C69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86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962400" y="1046163"/>
            <a:ext cx="4587875" cy="10128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fr-FR" altLang="fr-FR" noProof="0" dirty="0"/>
              <a:t>Cliquez pour modifier le style du titre du masque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fr-FR" altLang="fr-FR" noProof="0"/>
              <a:t>Cliquez pour modifier le style des sous-titres du masque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7413" y="6400800"/>
            <a:ext cx="190658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B7513-9264-4317-A6E5-36EDDE3CF72F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024383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6FEA3-7277-4DF2-AE60-C833C5889E2A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516009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64008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64008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6494B-113F-4F00-BEF1-5D16156F2D53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10605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5325E-19A4-40C0-9D15-766664213448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36849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8E6FB-783F-4CC9-81E6-915A2E8BF389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828032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8600" y="1524000"/>
            <a:ext cx="42672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2672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5A96B-CF22-46BB-A2F6-A7843BFDAA33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686216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E2A2A-1D40-4EF2-A52A-094BF2381512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79425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6456D-6544-4944-908B-B519E106F456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544221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76443-8D96-4BA5-B9FD-84AEC0C3E3A8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87443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39189-0E8B-4E4C-8BD1-A2BCB5150BD6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661546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95C1F-A26B-45C2-A48B-AC80AF9422A4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812292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66800" y="1295400"/>
            <a:ext cx="8077200" cy="6263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524000"/>
            <a:ext cx="87630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Cliquez pour modifier les styles du texte du masque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  <a:p>
            <a:pPr lvl="3"/>
            <a:r>
              <a:rPr lang="fr-FR" altLang="fr-FR" dirty="0"/>
              <a:t>Quatrième niveau</a:t>
            </a:r>
          </a:p>
          <a:p>
            <a:pPr lvl="4"/>
            <a:r>
              <a:rPr lang="fr-FR" altLang="fr-FR" dirty="0"/>
              <a:t>Cinquième niveau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53340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400800"/>
            <a:ext cx="308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50075" y="6400800"/>
            <a:ext cx="2193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F92520C7-2F48-46FC-8722-AFA19D9FE3D4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62635"/>
            <a:ext cx="7696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Cliquez pour modifier le style du titre du masque</a:t>
            </a:r>
          </a:p>
        </p:txBody>
      </p:sp>
      <p:pic>
        <p:nvPicPr>
          <p:cNvPr id="11" name="Image 10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6800" cy="1358035"/>
          </a:xfrm>
          <a:prstGeom prst="rect">
            <a:avLst/>
          </a:prstGeom>
          <a:ln>
            <a:noFill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 cap="small" baseline="0">
          <a:solidFill>
            <a:schemeClr val="tx2"/>
          </a:solidFill>
          <a:latin typeface="Arial Narrow" panose="020B0606020202030204" pitchFamily="34" charset="0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just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Arial Narrow" panose="020B0606020202030204" pitchFamily="34" charset="0"/>
        </a:defRPr>
      </a:lvl2pPr>
      <a:lvl3pPr marL="1085850" indent="-228600" algn="just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Arial Narrow" panose="020B0606020202030204" pitchFamily="34" charset="0"/>
        </a:defRPr>
      </a:lvl3pPr>
      <a:lvl4pPr marL="1428750" indent="-228600" algn="just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Arial Narrow" panose="020B0606020202030204" pitchFamily="34" charset="0"/>
        </a:defRPr>
      </a:lvl4pPr>
      <a:lvl5pPr marL="1771650" indent="-228600" algn="just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Arial Narrow" panose="020B0606020202030204" pitchFamily="34" charset="0"/>
        </a:defRPr>
      </a:lvl5pPr>
      <a:lvl6pPr marL="2228850" indent="-228600" algn="just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just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just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just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fld id="{E0E876C8-4D6F-4D98-88DE-8ED76F87EBFB}" type="slidenum">
              <a:rPr lang="en-US" altLang="fr-FR" sz="1400" smtClean="0">
                <a:solidFill>
                  <a:schemeClr val="folHlink"/>
                </a:solidFill>
              </a:rPr>
              <a:pPr eaLnBrk="1" hangingPunct="1"/>
              <a:t>1</a:t>
            </a:fld>
            <a:endParaRPr lang="en-US" altLang="fr-FR" sz="1400">
              <a:solidFill>
                <a:schemeClr val="folHlink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35513" y="0"/>
            <a:ext cx="4408487" cy="1600200"/>
          </a:xfrm>
        </p:spPr>
        <p:txBody>
          <a:bodyPr/>
          <a:lstStyle/>
          <a:p>
            <a:pPr eaLnBrk="1" hangingPunct="1"/>
            <a:br>
              <a:rPr lang="en-US" altLang="fr-FR" sz="2400" b="1" dirty="0"/>
            </a:br>
            <a:r>
              <a:rPr lang="en-US" altLang="fr-FR" sz="1800" b="1" cap="small" dirty="0">
                <a:latin typeface="Arial Narrow" panose="020B0606020202030204" pitchFamily="34" charset="0"/>
              </a:rPr>
              <a:t>Annual Report</a:t>
            </a:r>
            <a:br>
              <a:rPr lang="en-US" altLang="fr-FR" sz="3200" b="1" dirty="0">
                <a:latin typeface="Arial Narrow" panose="020B0606020202030204" pitchFamily="34" charset="0"/>
              </a:rPr>
            </a:br>
            <a:r>
              <a:rPr lang="en-US" altLang="fr-FR" sz="2400" b="1" dirty="0">
                <a:latin typeface="Arial Narrow" panose="020B0606020202030204" pitchFamily="34" charset="0"/>
              </a:rPr>
              <a:t>European Accounting Review</a:t>
            </a:r>
            <a:endParaRPr lang="en-US" altLang="fr-FR" sz="3200" b="1" dirty="0">
              <a:latin typeface="Arial Narrow" panose="020B0606020202030204" pitchFamily="34" charset="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79726" y="1451214"/>
            <a:ext cx="3737548" cy="525438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fr-FR" sz="2400" dirty="0"/>
          </a:p>
          <a:p>
            <a:pPr eaLnBrk="1" hangingPunct="1">
              <a:lnSpc>
                <a:spcPct val="90000"/>
              </a:lnSpc>
            </a:pPr>
            <a:r>
              <a:rPr lang="en-US" altLang="fr-FR" sz="2000" dirty="0">
                <a:latin typeface="Arial Narrow" panose="020B0606020202030204" pitchFamily="34" charset="0"/>
              </a:rPr>
              <a:t>Amir </a:t>
            </a:r>
            <a:r>
              <a:rPr lang="en-US" altLang="fr-FR" sz="2000" dirty="0" err="1">
                <a:latin typeface="Arial Narrow" panose="020B0606020202030204" pitchFamily="34" charset="0"/>
              </a:rPr>
              <a:t>Amel</a:t>
            </a:r>
            <a:r>
              <a:rPr lang="en-US" altLang="fr-FR" sz="2000" dirty="0">
                <a:latin typeface="Arial Narrow" panose="020B0606020202030204" pitchFamily="34" charset="0"/>
              </a:rPr>
              <a:t>-Zadeh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fr-FR" sz="2000" i="1" dirty="0">
                <a:latin typeface="Arial Narrow" panose="020B0606020202030204" pitchFamily="34" charset="0"/>
              </a:rPr>
              <a:t>Saïd Business School,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fr-FR" sz="2000" i="1" dirty="0">
                <a:latin typeface="Arial Narrow" panose="020B0606020202030204" pitchFamily="34" charset="0"/>
              </a:rPr>
              <a:t>University of Oxford, UK</a:t>
            </a:r>
          </a:p>
          <a:p>
            <a:pPr eaLnBrk="1" hangingPunct="1">
              <a:lnSpc>
                <a:spcPct val="90000"/>
              </a:lnSpc>
            </a:pPr>
            <a:endParaRPr lang="en-US" altLang="fr-FR" sz="2000" i="1" dirty="0"/>
          </a:p>
          <a:p>
            <a:pPr eaLnBrk="1" hangingPunct="1">
              <a:lnSpc>
                <a:spcPct val="90000"/>
              </a:lnSpc>
            </a:pPr>
            <a:r>
              <a:rPr lang="en-US" altLang="fr-FR" sz="2000" dirty="0">
                <a:latin typeface="Arial Narrow" panose="020B0606020202030204" pitchFamily="34" charset="0"/>
              </a:rPr>
              <a:t>Matias Laine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fr-FR" sz="2000" i="1" dirty="0">
                <a:latin typeface="Arial Narrow" panose="020B0606020202030204" pitchFamily="34" charset="0"/>
              </a:rPr>
              <a:t>Tampere University, Finland</a:t>
            </a:r>
          </a:p>
          <a:p>
            <a:pPr eaLnBrk="1" hangingPunct="1">
              <a:lnSpc>
                <a:spcPct val="90000"/>
              </a:lnSpc>
            </a:pPr>
            <a:endParaRPr lang="en-US" altLang="fr-FR" sz="2000" dirty="0">
              <a:latin typeface="Arial Narrow" panose="020B0606020202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fr-FR" sz="2000" dirty="0">
                <a:latin typeface="Arial Narrow" panose="020B0606020202030204" pitchFamily="34" charset="0"/>
              </a:rPr>
              <a:t>Editors </a:t>
            </a:r>
            <a:r>
              <a:rPr lang="en-US" altLang="fr-FR" sz="2000" i="1" dirty="0">
                <a:latin typeface="Arial Narrow" panose="020B0606020202030204" pitchFamily="34" charset="0"/>
              </a:rPr>
              <a:t>European Accounting Review </a:t>
            </a:r>
            <a:r>
              <a:rPr lang="en-US" altLang="fr-FR" sz="2000" dirty="0">
                <a:latin typeface="Arial Narrow" panose="020B0606020202030204" pitchFamily="34" charset="0"/>
              </a:rPr>
              <a:t>(2024-2027)</a:t>
            </a:r>
          </a:p>
          <a:p>
            <a:pPr eaLnBrk="1" hangingPunct="1">
              <a:lnSpc>
                <a:spcPct val="90000"/>
              </a:lnSpc>
            </a:pPr>
            <a:endParaRPr lang="en-US" altLang="fr-FR" sz="2000" dirty="0">
              <a:latin typeface="Arial Narrow" panose="020B0606020202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fr-FR" sz="2000" dirty="0">
                <a:latin typeface="Arial Narrow" panose="020B0606020202030204" pitchFamily="34" charset="0"/>
              </a:rPr>
              <a:t>Report on the activity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fr-FR" sz="2000" dirty="0">
                <a:latin typeface="Arial Narrow" panose="020B0606020202030204" pitchFamily="34" charset="0"/>
              </a:rPr>
              <a:t>EAR editorial statistics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fr-FR" sz="2000" dirty="0">
                <a:latin typeface="Arial Narrow" panose="020B0606020202030204" pitchFamily="34" charset="0"/>
              </a:rPr>
              <a:t>Year 2024</a:t>
            </a:r>
          </a:p>
          <a:p>
            <a:pPr algn="r" eaLnBrk="1" hangingPunct="1">
              <a:lnSpc>
                <a:spcPct val="90000"/>
              </a:lnSpc>
            </a:pPr>
            <a:endParaRPr lang="en-US" altLang="fr-FR" sz="1800" dirty="0">
              <a:latin typeface="Arial Narrow" panose="020B0606020202030204" pitchFamily="34" charset="0"/>
            </a:endParaRPr>
          </a:p>
        </p:txBody>
      </p:sp>
      <p:pic>
        <p:nvPicPr>
          <p:cNvPr id="6" name="Imag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865" y="0"/>
            <a:ext cx="5013865" cy="6869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-22485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/>
              <a:t>EAR status &amp; current issues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15767-C3CD-4777-91E2-BBF210848998}" type="slidenum">
              <a:rPr lang="en-US" smtClean="0"/>
              <a:t>2</a:t>
            </a:fld>
            <a:endParaRPr lang="en-US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0A623D9B-397B-4918-9685-4692650B7882}"/>
              </a:ext>
            </a:extLst>
          </p:cNvPr>
          <p:cNvSpPr txBox="1">
            <a:spLocks/>
          </p:cNvSpPr>
          <p:nvPr/>
        </p:nvSpPr>
        <p:spPr>
          <a:xfrm>
            <a:off x="228600" y="1524000"/>
            <a:ext cx="8763000" cy="5105400"/>
          </a:xfrm>
          <a:prstGeom prst="rect">
            <a:avLst/>
          </a:prstGeom>
        </p:spPr>
        <p:txBody>
          <a:bodyPr/>
          <a:lstStyle>
            <a:lvl1pPr marL="342900" indent="-3429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742950" indent="-28575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08585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42875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1771650" indent="-228600" algn="just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228850" indent="-228600" algn="just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686050" indent="-228600" algn="just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143250" indent="-228600" algn="just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600450" indent="-228600" algn="just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800" kern="0" dirty="0"/>
              <a:t>Year 2024:</a:t>
            </a:r>
          </a:p>
          <a:p>
            <a:pPr lvl="1"/>
            <a:r>
              <a:rPr lang="en-GB" sz="2400" kern="0" dirty="0"/>
              <a:t>First year of the new editorial team</a:t>
            </a:r>
          </a:p>
          <a:p>
            <a:pPr lvl="2"/>
            <a:r>
              <a:rPr lang="en-GB" sz="2000" kern="0" dirty="0"/>
              <a:t>H1: Transition &amp; learning the trade</a:t>
            </a:r>
          </a:p>
          <a:p>
            <a:pPr lvl="2"/>
            <a:r>
              <a:rPr lang="en-GB" sz="2000" kern="0" dirty="0"/>
              <a:t>H2: settled in, processes become smoother </a:t>
            </a:r>
          </a:p>
          <a:p>
            <a:pPr lvl="1"/>
            <a:r>
              <a:rPr lang="en-GB" sz="2400" kern="0" dirty="0"/>
              <a:t>Solid year: submissions increased considerably, metrics remained strong across the board</a:t>
            </a:r>
          </a:p>
          <a:p>
            <a:pPr lvl="1"/>
            <a:r>
              <a:rPr lang="en-GB" sz="2400" kern="0" dirty="0"/>
              <a:t>More detailed report available on the EAA website in due course</a:t>
            </a:r>
          </a:p>
          <a:p>
            <a:pPr lvl="1"/>
            <a:endParaRPr lang="en-GB" sz="2400" kern="0" dirty="0"/>
          </a:p>
          <a:p>
            <a:r>
              <a:rPr lang="en-GB" sz="2800" kern="0" dirty="0"/>
              <a:t>EAR Annual Conference</a:t>
            </a:r>
          </a:p>
          <a:p>
            <a:pPr lvl="1"/>
            <a:r>
              <a:rPr lang="en-GB" sz="2400" kern="0" dirty="0"/>
              <a:t>2024: Castellón - 2025: Paris - 2026: Düsseldorf</a:t>
            </a:r>
          </a:p>
        </p:txBody>
      </p:sp>
    </p:spTree>
    <p:extLst>
      <p:ext uri="{BB962C8B-B14F-4D97-AF65-F5344CB8AC3E}">
        <p14:creationId xmlns:p14="http://schemas.microsoft.com/office/powerpoint/2010/main" val="3897454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623560F-EB3B-A7E0-BA65-0CFB5FE109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658" y="1401988"/>
            <a:ext cx="7956684" cy="545601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8229600" cy="1143000"/>
          </a:xfrm>
        </p:spPr>
        <p:txBody>
          <a:bodyPr/>
          <a:lstStyle/>
          <a:p>
            <a:r>
              <a:rPr lang="en-US" sz="3600" b="1" dirty="0">
                <a:latin typeface="Arial Narrow" panose="020B0606020202030204" pitchFamily="34" charset="0"/>
              </a:rPr>
              <a:t>Submissions and </a:t>
            </a:r>
            <a:r>
              <a:rPr lang="en-US" sz="3600" dirty="0"/>
              <a:t>P</a:t>
            </a:r>
            <a:r>
              <a:rPr lang="en-US" sz="3600" b="1" dirty="0">
                <a:latin typeface="Arial Narrow" panose="020B0606020202030204" pitchFamily="34" charset="0"/>
              </a:rPr>
              <a:t>apers Published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15767-C3CD-4777-91E2-BBF210848998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8A8BF0-12CD-402B-BE7B-54274D89D872}"/>
              </a:ext>
            </a:extLst>
          </p:cNvPr>
          <p:cNvSpPr/>
          <p:nvPr/>
        </p:nvSpPr>
        <p:spPr bwMode="auto">
          <a:xfrm>
            <a:off x="3276600" y="3853592"/>
            <a:ext cx="2514600" cy="276402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9D46DB-D1D2-96D3-4358-31EE2ECAFF79}"/>
              </a:ext>
            </a:extLst>
          </p:cNvPr>
          <p:cNvSpPr/>
          <p:nvPr/>
        </p:nvSpPr>
        <p:spPr bwMode="auto">
          <a:xfrm>
            <a:off x="3276600" y="2498074"/>
            <a:ext cx="1066800" cy="914400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5842B8A-A97E-88CA-83DB-B822A4F0A6FF}"/>
              </a:ext>
            </a:extLst>
          </p:cNvPr>
          <p:cNvSpPr/>
          <p:nvPr/>
        </p:nvSpPr>
        <p:spPr bwMode="auto">
          <a:xfrm>
            <a:off x="3234070" y="6076059"/>
            <a:ext cx="2514600" cy="276402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58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2" grpId="0" animBg="1"/>
      <p:bldP spid="12" grpId="1" animBg="1"/>
      <p:bldP spid="9" grpId="0" animBg="1"/>
      <p:bldP spid="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Comments / Suggestions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5325E-19A4-40C0-9D15-766664213448}" type="slidenum">
              <a:rPr lang="en-US" altLang="fr-FR" smtClean="0"/>
              <a:pPr>
                <a:defRPr/>
              </a:pPr>
              <a:t>4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65124146"/>
      </p:ext>
    </p:extLst>
  </p:cSld>
  <p:clrMapOvr>
    <a:masterClrMapping/>
  </p:clrMapOvr>
</p:sld>
</file>

<file path=ppt/theme/theme1.xml><?xml version="1.0" encoding="utf-8"?>
<a:theme xmlns:a="http://schemas.openxmlformats.org/drawingml/2006/main" name="Angles_droits_2">
  <a:themeElements>
    <a:clrScheme name="Angles_droits_2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Angles_droits_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Angles_droits_2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gles_droits_2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gles_droits_2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gles_droits_2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A_Base2</Template>
  <TotalTime>227</TotalTime>
  <Words>123</Words>
  <Application>Microsoft Macintosh PowerPoint</Application>
  <PresentationFormat>On-screen Show (4:3)</PresentationFormat>
  <Paragraphs>36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Times New Roman</vt:lpstr>
      <vt:lpstr>Wingdings</vt:lpstr>
      <vt:lpstr>Angles_droits_2</vt:lpstr>
      <vt:lpstr> Annual Report European Accounting Review</vt:lpstr>
      <vt:lpstr>EAR status &amp; current issues</vt:lpstr>
      <vt:lpstr>Submissions and Papers Published</vt:lpstr>
      <vt:lpstr>Thank You</vt:lpstr>
    </vt:vector>
  </TitlesOfParts>
  <Company>Groupe HEC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Matias Laine (TAU)</cp:lastModifiedBy>
  <cp:revision>631</cp:revision>
  <cp:lastPrinted>2017-02-06T08:36:51Z</cp:lastPrinted>
  <dcterms:created xsi:type="dcterms:W3CDTF">2010-04-24T16:32:51Z</dcterms:created>
  <dcterms:modified xsi:type="dcterms:W3CDTF">2025-05-07T19:21:00Z</dcterms:modified>
</cp:coreProperties>
</file>