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18" r:id="rId2"/>
    <p:sldId id="319" r:id="rId3"/>
    <p:sldId id="329" r:id="rId4"/>
    <p:sldId id="320" r:id="rId5"/>
    <p:sldId id="321" r:id="rId6"/>
    <p:sldId id="323" r:id="rId7"/>
    <p:sldId id="322" r:id="rId8"/>
    <p:sldId id="326" r:id="rId9"/>
    <p:sldId id="325" r:id="rId10"/>
    <p:sldId id="332" r:id="rId11"/>
    <p:sldId id="327" r:id="rId12"/>
    <p:sldId id="328" r:id="rId13"/>
    <p:sldId id="315" r:id="rId14"/>
    <p:sldId id="330" r:id="rId15"/>
    <p:sldId id="331" r:id="rId16"/>
    <p:sldId id="333" r:id="rId17"/>
    <p:sldId id="334" r:id="rId18"/>
  </p:sldIdLst>
  <p:sldSz cx="12192000" cy="6858000"/>
  <p:notesSz cx="9144000" cy="6858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p:restoredTop sz="95659"/>
  </p:normalViewPr>
  <p:slideViewPr>
    <p:cSldViewPr snapToGrid="0" snapToObjects="1">
      <p:cViewPr varScale="1">
        <p:scale>
          <a:sx n="124" d="100"/>
          <a:sy n="124" d="100"/>
        </p:scale>
        <p:origin x="1048"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81FF262-5AD2-E740-92C3-82F39C32BFCF}" type="datetimeFigureOut">
              <a:rPr lang="en-CH" smtClean="0"/>
              <a:t>5/9/22</a:t>
            </a:fld>
            <a:endParaRPr lang="en-CH"/>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ED4E48B-894B-F647-AEF9-00E31415AB32}" type="slidenum">
              <a:rPr lang="en-CH" smtClean="0"/>
              <a:t>‹#›</a:t>
            </a:fld>
            <a:endParaRPr lang="en-CH"/>
          </a:p>
        </p:txBody>
      </p:sp>
    </p:spTree>
    <p:extLst>
      <p:ext uri="{BB962C8B-B14F-4D97-AF65-F5344CB8AC3E}">
        <p14:creationId xmlns:p14="http://schemas.microsoft.com/office/powerpoint/2010/main" val="857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C82E-E537-7843-98FF-CB26438487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3D851A3A-841B-FA4F-8E21-ABA0B5FA6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A1BA56D8-318D-9C4B-8F3F-536C295C233E}"/>
              </a:ext>
            </a:extLst>
          </p:cNvPr>
          <p:cNvSpPr>
            <a:spLocks noGrp="1"/>
          </p:cNvSpPr>
          <p:nvPr>
            <p:ph type="dt" sz="half" idx="10"/>
          </p:nvPr>
        </p:nvSpPr>
        <p:spPr/>
        <p:txBody>
          <a:bodyPr/>
          <a:lstStyle/>
          <a:p>
            <a:r>
              <a:rPr lang="de-CH"/>
              <a:t>21.05.21</a:t>
            </a:r>
            <a:endParaRPr lang="en-CH" dirty="0"/>
          </a:p>
        </p:txBody>
      </p:sp>
      <p:sp>
        <p:nvSpPr>
          <p:cNvPr id="5" name="Footer Placeholder 4">
            <a:extLst>
              <a:ext uri="{FF2B5EF4-FFF2-40B4-BE49-F238E27FC236}">
                <a16:creationId xmlns:a16="http://schemas.microsoft.com/office/drawing/2014/main" id="{FBDACD2D-2CC2-924A-9399-AD7584EEB983}"/>
              </a:ext>
            </a:extLst>
          </p:cNvPr>
          <p:cNvSpPr>
            <a:spLocks noGrp="1"/>
          </p:cNvSpPr>
          <p:nvPr>
            <p:ph type="ftr" sz="quarter" idx="11"/>
          </p:nvPr>
        </p:nvSpPr>
        <p:spPr>
          <a:xfrm>
            <a:off x="4038600" y="6356350"/>
            <a:ext cx="4114800" cy="365125"/>
          </a:xfrm>
          <a:prstGeom prst="rect">
            <a:avLst/>
          </a:prstGeom>
        </p:spPr>
        <p:txBody>
          <a:bodyPr/>
          <a:lstStyle/>
          <a:p>
            <a:endParaRPr lang="en-CH" dirty="0"/>
          </a:p>
        </p:txBody>
      </p:sp>
      <p:sp>
        <p:nvSpPr>
          <p:cNvPr id="6" name="Slide Number Placeholder 5">
            <a:extLst>
              <a:ext uri="{FF2B5EF4-FFF2-40B4-BE49-F238E27FC236}">
                <a16:creationId xmlns:a16="http://schemas.microsoft.com/office/drawing/2014/main" id="{9D8EF792-08A3-D14E-80DB-E342EF3BAF5E}"/>
              </a:ext>
            </a:extLst>
          </p:cNvPr>
          <p:cNvSpPr>
            <a:spLocks noGrp="1"/>
          </p:cNvSpPr>
          <p:nvPr>
            <p:ph type="sldNum" sz="quarter" idx="12"/>
          </p:nvPr>
        </p:nvSpPr>
        <p:spPr/>
        <p:txBody>
          <a:bodyPr/>
          <a:lstStyle/>
          <a:p>
            <a:fld id="{124EE2AE-F2F4-8A4C-8595-12D2BA8C70F6}" type="slidenum">
              <a:rPr lang="en-CH" smtClean="0"/>
              <a:t>‹#›</a:t>
            </a:fld>
            <a:endParaRPr lang="en-CH"/>
          </a:p>
        </p:txBody>
      </p:sp>
    </p:spTree>
    <p:extLst>
      <p:ext uri="{BB962C8B-B14F-4D97-AF65-F5344CB8AC3E}">
        <p14:creationId xmlns:p14="http://schemas.microsoft.com/office/powerpoint/2010/main" val="288941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B07D-F059-464D-B452-14F76117E8BE}"/>
              </a:ext>
            </a:extLst>
          </p:cNvPr>
          <p:cNvSpPr>
            <a:spLocks noGrp="1"/>
          </p:cNvSpPr>
          <p:nvPr>
            <p:ph type="title"/>
          </p:nvPr>
        </p:nvSpPr>
        <p:spPr>
          <a:xfrm>
            <a:off x="838200" y="957642"/>
            <a:ext cx="10515600" cy="448061"/>
          </a:xfrm>
          <a:solidFill>
            <a:srgbClr val="225493"/>
          </a:solidFill>
        </p:spPr>
        <p:txBody>
          <a:bodyPr>
            <a:noAutofit/>
          </a:bodyPr>
          <a:lstStyle>
            <a:lvl1pPr>
              <a:defRPr sz="2800">
                <a:solidFill>
                  <a:schemeClr val="bg1"/>
                </a:solidFill>
              </a:defRPr>
            </a:lvl1pPr>
          </a:lstStyle>
          <a:p>
            <a:r>
              <a:rPr lang="en-GB" dirty="0"/>
              <a:t>Click to edit Master title style</a:t>
            </a:r>
            <a:endParaRPr lang="en-CH" dirty="0"/>
          </a:p>
        </p:txBody>
      </p:sp>
      <p:sp>
        <p:nvSpPr>
          <p:cNvPr id="3" name="Content Placeholder 2">
            <a:extLst>
              <a:ext uri="{FF2B5EF4-FFF2-40B4-BE49-F238E27FC236}">
                <a16:creationId xmlns:a16="http://schemas.microsoft.com/office/drawing/2014/main" id="{1EB06FF7-935D-C645-849D-4C849AE8A06D}"/>
              </a:ext>
            </a:extLst>
          </p:cNvPr>
          <p:cNvSpPr>
            <a:spLocks noGrp="1"/>
          </p:cNvSpPr>
          <p:nvPr>
            <p:ph idx="1"/>
          </p:nvPr>
        </p:nvSpPr>
        <p:spPr>
          <a:xfrm>
            <a:off x="838200" y="1636818"/>
            <a:ext cx="10515600" cy="4398514"/>
          </a:xfrm>
          <a:ln w="9525">
            <a:solidFill>
              <a:srgbClr val="225493"/>
            </a:solidFill>
          </a:ln>
        </p:spPr>
        <p:txBody>
          <a:bodyPr/>
          <a:lstStyle>
            <a:lvl1pPr>
              <a:defRPr sz="2000"/>
            </a:lvl1pPr>
            <a:lvl2pPr marL="457200" indent="0">
              <a:buNone/>
              <a:defRPr/>
            </a:lvl2pPr>
          </a:lstStyle>
          <a:p>
            <a:pPr lvl="0"/>
            <a:r>
              <a:rPr lang="en-GB" dirty="0"/>
              <a:t>Click to edit Master text styles</a:t>
            </a:r>
          </a:p>
        </p:txBody>
      </p:sp>
      <p:sp>
        <p:nvSpPr>
          <p:cNvPr id="6" name="Slide Number Placeholder 5">
            <a:extLst>
              <a:ext uri="{FF2B5EF4-FFF2-40B4-BE49-F238E27FC236}">
                <a16:creationId xmlns:a16="http://schemas.microsoft.com/office/drawing/2014/main" id="{390D26E6-958B-D140-8EE8-2037AF280BD0}"/>
              </a:ext>
            </a:extLst>
          </p:cNvPr>
          <p:cNvSpPr>
            <a:spLocks noGrp="1"/>
          </p:cNvSpPr>
          <p:nvPr>
            <p:ph type="sldNum" sz="quarter" idx="12"/>
          </p:nvPr>
        </p:nvSpPr>
        <p:spPr/>
        <p:txBody>
          <a:bodyPr/>
          <a:lstStyle>
            <a:lvl1pPr>
              <a:defRPr>
                <a:solidFill>
                  <a:schemeClr val="tx1"/>
                </a:solidFill>
              </a:defRPr>
            </a:lvl1pPr>
          </a:lstStyle>
          <a:p>
            <a:r>
              <a:rPr lang="en-CH"/>
              <a:t>Page </a:t>
            </a:r>
            <a:fld id="{124EE2AE-F2F4-8A4C-8595-12D2BA8C70F6}" type="slidenum">
              <a:rPr lang="en-CH" smtClean="0"/>
              <a:pPr/>
              <a:t>‹#›</a:t>
            </a:fld>
            <a:endParaRPr lang="en-CH" dirty="0"/>
          </a:p>
        </p:txBody>
      </p:sp>
      <p:cxnSp>
        <p:nvCxnSpPr>
          <p:cNvPr id="7" name="Straight Connector 6">
            <a:extLst>
              <a:ext uri="{FF2B5EF4-FFF2-40B4-BE49-F238E27FC236}">
                <a16:creationId xmlns:a16="http://schemas.microsoft.com/office/drawing/2014/main" id="{A476BC95-2874-3747-BAF6-569EF864C4C7}"/>
              </a:ext>
            </a:extLst>
          </p:cNvPr>
          <p:cNvCxnSpPr>
            <a:cxnSpLocks/>
          </p:cNvCxnSpPr>
          <p:nvPr userDrawn="1"/>
        </p:nvCxnSpPr>
        <p:spPr>
          <a:xfrm>
            <a:off x="386715" y="726527"/>
            <a:ext cx="11418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ome">
            <a:extLst>
              <a:ext uri="{FF2B5EF4-FFF2-40B4-BE49-F238E27FC236}">
                <a16:creationId xmlns:a16="http://schemas.microsoft.com/office/drawing/2014/main" id="{58BDA908-5EC0-5545-83D3-3ADB9001DC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21464" y="168751"/>
            <a:ext cx="1183821" cy="48985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C83C394F-0213-5C40-8D04-2EBBC59A3738}"/>
              </a:ext>
            </a:extLst>
          </p:cNvPr>
          <p:cNvCxnSpPr>
            <a:cxnSpLocks/>
          </p:cNvCxnSpPr>
          <p:nvPr userDrawn="1"/>
        </p:nvCxnSpPr>
        <p:spPr>
          <a:xfrm>
            <a:off x="386715" y="6266446"/>
            <a:ext cx="11418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99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966D4-62C7-D848-8DC0-217D2ADD34CE}"/>
              </a:ext>
            </a:extLst>
          </p:cNvPr>
          <p:cNvSpPr>
            <a:spLocks noGrp="1"/>
          </p:cNvSpPr>
          <p:nvPr>
            <p:ph type="title"/>
          </p:nvPr>
        </p:nvSpPr>
        <p:spPr>
          <a:xfrm>
            <a:off x="838200" y="912651"/>
            <a:ext cx="10515600" cy="778990"/>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E1A8F8E4-5C2C-094E-970C-E80669AA5B2F}"/>
              </a:ext>
            </a:extLst>
          </p:cNvPr>
          <p:cNvSpPr>
            <a:spLocks noGrp="1"/>
          </p:cNvSpPr>
          <p:nvPr>
            <p:ph type="body" idx="1"/>
          </p:nvPr>
        </p:nvSpPr>
        <p:spPr>
          <a:xfrm>
            <a:off x="838200" y="1861457"/>
            <a:ext cx="10515600" cy="431550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F1E5966-A1F1-CC41-BFBA-B8960BBF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a:t>21.05.21</a:t>
            </a:r>
            <a:endParaRPr lang="en-CH" dirty="0"/>
          </a:p>
        </p:txBody>
      </p:sp>
      <p:sp>
        <p:nvSpPr>
          <p:cNvPr id="6" name="Slide Number Placeholder 5">
            <a:extLst>
              <a:ext uri="{FF2B5EF4-FFF2-40B4-BE49-F238E27FC236}">
                <a16:creationId xmlns:a16="http://schemas.microsoft.com/office/drawing/2014/main" id="{F756B735-3704-1B40-B6E8-25DE96BC8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H" dirty="0"/>
              <a:t> Page </a:t>
            </a:r>
            <a:fld id="{124EE2AE-F2F4-8A4C-8595-12D2BA8C70F6}" type="slidenum">
              <a:rPr lang="en-CH" smtClean="0"/>
              <a:t>‹#›</a:t>
            </a:fld>
            <a:endParaRPr lang="en-CH" dirty="0"/>
          </a:p>
        </p:txBody>
      </p:sp>
    </p:spTree>
    <p:extLst>
      <p:ext uri="{BB962C8B-B14F-4D97-AF65-F5344CB8AC3E}">
        <p14:creationId xmlns:p14="http://schemas.microsoft.com/office/powerpoint/2010/main" val="413316487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llustrations/community-friends-globe-continents-909149/"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aa-jobmarket@ie.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aa-jobmarket.ie.edu/"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aa-online.org/arc/"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aa-online.org/ar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luediamondgallery.com/wooden-tile/f/feedback.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bluediamondgallery.com/hand-held-card/r/resources.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me">
            <a:extLst>
              <a:ext uri="{FF2B5EF4-FFF2-40B4-BE49-F238E27FC236}">
                <a16:creationId xmlns:a16="http://schemas.microsoft.com/office/drawing/2014/main" id="{45008B28-B84E-3D0B-45FD-BA8D82832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024" y="4710540"/>
            <a:ext cx="2871582" cy="11882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CB229F7-6FCF-DD0B-CF5F-F92C353CF428}"/>
              </a:ext>
            </a:extLst>
          </p:cNvPr>
          <p:cNvSpPr txBox="1">
            <a:spLocks/>
          </p:cNvSpPr>
          <p:nvPr/>
        </p:nvSpPr>
        <p:spPr>
          <a:xfrm>
            <a:off x="838200" y="744747"/>
            <a:ext cx="10515600" cy="43985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b="1" dirty="0"/>
          </a:p>
          <a:p>
            <a:r>
              <a:rPr lang="de-DE" sz="2800" b="1" dirty="0"/>
              <a:t>EAA PhD </a:t>
            </a:r>
            <a:r>
              <a:rPr lang="de-DE" sz="2800" b="1" dirty="0" err="1"/>
              <a:t>Opportunities</a:t>
            </a:r>
            <a:r>
              <a:rPr lang="de-DE" sz="2800" b="1" dirty="0"/>
              <a:t> and Accounting Resources </a:t>
            </a:r>
            <a:r>
              <a:rPr lang="de-DE" sz="2800" b="1" dirty="0" err="1"/>
              <a:t>Centre</a:t>
            </a:r>
            <a:r>
              <a:rPr lang="de-DE" sz="2800" b="1" dirty="0"/>
              <a:t> </a:t>
            </a:r>
          </a:p>
          <a:p>
            <a:endParaRPr lang="de-DE" b="1" dirty="0"/>
          </a:p>
          <a:p>
            <a:r>
              <a:rPr lang="de-DE" dirty="0"/>
              <a:t>EAA PhD Forum</a:t>
            </a:r>
          </a:p>
          <a:p>
            <a:r>
              <a:rPr lang="de-DE" dirty="0"/>
              <a:t>Bergen, 10 May 2022</a:t>
            </a:r>
          </a:p>
          <a:p>
            <a:endParaRPr lang="de-DE" dirty="0"/>
          </a:p>
          <a:p>
            <a:r>
              <a:rPr lang="de-DE" b="1" dirty="0"/>
              <a:t>Tami Dinh, Chair </a:t>
            </a:r>
            <a:r>
              <a:rPr lang="de-DE" b="1" dirty="0" err="1"/>
              <a:t>of</a:t>
            </a:r>
            <a:r>
              <a:rPr lang="de-DE" b="1" dirty="0"/>
              <a:t> </a:t>
            </a:r>
            <a:r>
              <a:rPr lang="de-DE" b="1" dirty="0" err="1"/>
              <a:t>the</a:t>
            </a:r>
            <a:r>
              <a:rPr lang="de-DE" b="1" dirty="0"/>
              <a:t> ARC</a:t>
            </a:r>
          </a:p>
          <a:p>
            <a:endParaRPr lang="en-CH" dirty="0"/>
          </a:p>
        </p:txBody>
      </p:sp>
    </p:spTree>
    <p:extLst>
      <p:ext uri="{BB962C8B-B14F-4D97-AF65-F5344CB8AC3E}">
        <p14:creationId xmlns:p14="http://schemas.microsoft.com/office/powerpoint/2010/main" val="254117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EB9C-1C49-D6D1-6FC8-E132DD99C678}"/>
              </a:ext>
            </a:extLst>
          </p:cNvPr>
          <p:cNvSpPr>
            <a:spLocks noGrp="1"/>
          </p:cNvSpPr>
          <p:nvPr>
            <p:ph type="title"/>
          </p:nvPr>
        </p:nvSpPr>
        <p:spPr/>
        <p:txBody>
          <a:bodyPr/>
          <a:lstStyle/>
          <a:p>
            <a:r>
              <a:rPr lang="en-DE" dirty="0"/>
              <a:t>ARC – International PhD Visit Scheme</a:t>
            </a:r>
          </a:p>
        </p:txBody>
      </p:sp>
      <p:sp>
        <p:nvSpPr>
          <p:cNvPr id="3" name="Content Placeholder 2">
            <a:extLst>
              <a:ext uri="{FF2B5EF4-FFF2-40B4-BE49-F238E27FC236}">
                <a16:creationId xmlns:a16="http://schemas.microsoft.com/office/drawing/2014/main" id="{5565457B-BC34-9457-9225-981230D1E601}"/>
              </a:ext>
            </a:extLst>
          </p:cNvPr>
          <p:cNvSpPr>
            <a:spLocks noGrp="1"/>
          </p:cNvSpPr>
          <p:nvPr>
            <p:ph idx="1"/>
          </p:nvPr>
        </p:nvSpPr>
        <p:spPr/>
        <p:txBody>
          <a:bodyPr/>
          <a:lstStyle/>
          <a:p>
            <a:pPr marL="0" indent="0">
              <a:lnSpc>
                <a:spcPct val="100000"/>
              </a:lnSpc>
              <a:spcBef>
                <a:spcPts val="0"/>
              </a:spcBef>
              <a:buNone/>
            </a:pPr>
            <a:r>
              <a:rPr lang="en-GB" b="1" dirty="0"/>
              <a:t>Testimonial Rodolfo Damiano, University of Palermo </a:t>
            </a:r>
          </a:p>
          <a:p>
            <a:pPr marL="0" indent="0">
              <a:lnSpc>
                <a:spcPct val="100000"/>
              </a:lnSpc>
              <a:spcBef>
                <a:spcPts val="0"/>
              </a:spcBef>
              <a:buNone/>
            </a:pPr>
            <a:r>
              <a:rPr lang="en-GB" b="1" dirty="0"/>
              <a:t>visiting University of Bristol from October-December 2021:</a:t>
            </a:r>
          </a:p>
          <a:p>
            <a:pPr marL="0" indent="0">
              <a:buNone/>
            </a:pPr>
            <a:r>
              <a:rPr lang="en-GB" i="1" dirty="0"/>
              <a:t>“I’m extremely grateful to the EAA ARC Ph.D. Visit Scheme and to the University of Bristol for the opportunity they gave me. The atmosphere in the department was very friendly and cooperative. I also had the </a:t>
            </a:r>
            <a:r>
              <a:rPr lang="en-GB" b="1" i="1" dirty="0"/>
              <a:t>opportunity to participate in seminars </a:t>
            </a:r>
            <a:r>
              <a:rPr lang="en-GB" i="1" dirty="0"/>
              <a:t>held by prestigious scholars from all over the world and also </a:t>
            </a:r>
            <a:r>
              <a:rPr lang="en-GB" b="1" i="1" dirty="0"/>
              <a:t>present my work </a:t>
            </a:r>
            <a:r>
              <a:rPr lang="en-GB" i="1" dirty="0"/>
              <a:t>for which I received very valuable and encouraging comments. Overall, I am strongly satisfied by this experience. These two months have been beneficial to me in many ways. </a:t>
            </a:r>
            <a:r>
              <a:rPr lang="en-GB" b="1" i="1" dirty="0"/>
              <a:t>Visiting should expand the horizons of young researchers</a:t>
            </a:r>
            <a:r>
              <a:rPr lang="en-GB" i="1" dirty="0"/>
              <a:t>, and I think this period has had that effect on me.“ </a:t>
            </a:r>
            <a:endParaRPr lang="en-GB" dirty="0"/>
          </a:p>
          <a:p>
            <a:pPr marL="0" indent="0">
              <a:buNone/>
            </a:pPr>
            <a:endParaRPr lang="en-DE" dirty="0"/>
          </a:p>
        </p:txBody>
      </p:sp>
      <p:sp>
        <p:nvSpPr>
          <p:cNvPr id="4" name="Slide Number Placeholder 3">
            <a:extLst>
              <a:ext uri="{FF2B5EF4-FFF2-40B4-BE49-F238E27FC236}">
                <a16:creationId xmlns:a16="http://schemas.microsoft.com/office/drawing/2014/main" id="{6D5FED5E-DC78-7D3A-4275-45CEB5F0F2B5}"/>
              </a:ext>
            </a:extLst>
          </p:cNvPr>
          <p:cNvSpPr>
            <a:spLocks noGrp="1"/>
          </p:cNvSpPr>
          <p:nvPr>
            <p:ph type="sldNum" sz="quarter" idx="12"/>
          </p:nvPr>
        </p:nvSpPr>
        <p:spPr/>
        <p:txBody>
          <a:bodyPr/>
          <a:lstStyle/>
          <a:p>
            <a:r>
              <a:rPr lang="en-CH"/>
              <a:t>Page </a:t>
            </a:r>
            <a:fld id="{124EE2AE-F2F4-8A4C-8595-12D2BA8C70F6}" type="slidenum">
              <a:rPr lang="en-CH" smtClean="0"/>
              <a:pPr/>
              <a:t>10</a:t>
            </a:fld>
            <a:endParaRPr lang="en-CH" dirty="0"/>
          </a:p>
        </p:txBody>
      </p:sp>
    </p:spTree>
    <p:extLst>
      <p:ext uri="{BB962C8B-B14F-4D97-AF65-F5344CB8AC3E}">
        <p14:creationId xmlns:p14="http://schemas.microsoft.com/office/powerpoint/2010/main" val="316246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B42A-29A7-00FD-352F-24C56EAAC792}"/>
              </a:ext>
            </a:extLst>
          </p:cNvPr>
          <p:cNvSpPr>
            <a:spLocks noGrp="1"/>
          </p:cNvSpPr>
          <p:nvPr>
            <p:ph type="title"/>
          </p:nvPr>
        </p:nvSpPr>
        <p:spPr/>
        <p:txBody>
          <a:bodyPr/>
          <a:lstStyle/>
          <a:p>
            <a:r>
              <a:rPr lang="en-DE" dirty="0"/>
              <a:t>ARC – EAA VARS, Education, Outreach &amp; I</a:t>
            </a:r>
            <a:r>
              <a:rPr lang="en-GB" dirty="0"/>
              <a:t>m</a:t>
            </a:r>
            <a:r>
              <a:rPr lang="en-DE" dirty="0"/>
              <a:t>pact </a:t>
            </a:r>
          </a:p>
        </p:txBody>
      </p:sp>
      <p:sp>
        <p:nvSpPr>
          <p:cNvPr id="3" name="Content Placeholder 2">
            <a:extLst>
              <a:ext uri="{FF2B5EF4-FFF2-40B4-BE49-F238E27FC236}">
                <a16:creationId xmlns:a16="http://schemas.microsoft.com/office/drawing/2014/main" id="{A27651D1-F2AD-3C5A-4283-08C91005B5E7}"/>
              </a:ext>
            </a:extLst>
          </p:cNvPr>
          <p:cNvSpPr>
            <a:spLocks noGrp="1"/>
          </p:cNvSpPr>
          <p:nvPr>
            <p:ph idx="1"/>
          </p:nvPr>
        </p:nvSpPr>
        <p:spPr/>
        <p:txBody>
          <a:bodyPr/>
          <a:lstStyle/>
          <a:p>
            <a:r>
              <a:rPr lang="en-DE" dirty="0"/>
              <a:t>The ARC provides all information on </a:t>
            </a:r>
            <a:r>
              <a:rPr lang="en-DE" b="1" dirty="0"/>
              <a:t>EAA-related events</a:t>
            </a:r>
            <a:r>
              <a:rPr lang="en-DE" dirty="0"/>
              <a:t>, which have increased heavily over the last few years:</a:t>
            </a:r>
          </a:p>
          <a:p>
            <a:pPr marL="673100" lvl="1" indent="-176213">
              <a:buFont typeface="Courier New" panose="02070309020205020404" pitchFamily="49" charset="0"/>
              <a:buChar char="o"/>
            </a:pPr>
            <a:r>
              <a:rPr lang="en-DE" sz="1800" dirty="0"/>
              <a:t>  Virtual Accounting Research S</a:t>
            </a:r>
            <a:r>
              <a:rPr lang="en-GB" sz="1800" dirty="0"/>
              <a:t>e</a:t>
            </a:r>
            <a:r>
              <a:rPr lang="en-DE" sz="1800" dirty="0"/>
              <a:t>minars (VARS)</a:t>
            </a:r>
          </a:p>
          <a:p>
            <a:pPr marL="804863" lvl="1" indent="-307975">
              <a:buFont typeface="Courier New" panose="02070309020205020404" pitchFamily="49" charset="0"/>
              <a:buChar char="o"/>
              <a:tabLst>
                <a:tab pos="793750" algn="l"/>
              </a:tabLst>
            </a:pPr>
            <a:r>
              <a:rPr lang="en-DE" sz="1800" dirty="0"/>
              <a:t>Education Committee Workshops (e.g. Python sessions, experiential learning etc.)</a:t>
            </a:r>
          </a:p>
          <a:p>
            <a:pPr marL="804863" lvl="1" indent="-307975">
              <a:buFont typeface="Courier New" panose="02070309020205020404" pitchFamily="49" charset="0"/>
              <a:buChar char="o"/>
              <a:tabLst>
                <a:tab pos="793750" algn="l"/>
              </a:tabLst>
            </a:pPr>
            <a:r>
              <a:rPr lang="en-DE" sz="1800" dirty="0"/>
              <a:t>Academic Empathy Dialogues</a:t>
            </a:r>
          </a:p>
          <a:p>
            <a:pPr marL="804863" lvl="1" indent="-307975">
              <a:buFont typeface="Courier New" panose="02070309020205020404" pitchFamily="49" charset="0"/>
              <a:buChar char="o"/>
              <a:tabLst>
                <a:tab pos="793750" algn="l"/>
              </a:tabLst>
            </a:pPr>
            <a:r>
              <a:rPr lang="en-DE" sz="1800" dirty="0"/>
              <a:t>EAA Reporting Standards Workshops</a:t>
            </a:r>
          </a:p>
          <a:p>
            <a:pPr marL="804863" lvl="1" indent="-307975">
              <a:buFont typeface="Courier New" panose="02070309020205020404" pitchFamily="49" charset="0"/>
              <a:buChar char="o"/>
              <a:tabLst>
                <a:tab pos="793750" algn="l"/>
              </a:tabLst>
            </a:pPr>
            <a:r>
              <a:rPr lang="en-DE" sz="1800" dirty="0"/>
              <a:t>EAA Junior Network (Meet the Editor)</a:t>
            </a:r>
          </a:p>
          <a:p>
            <a:pPr marL="804863" lvl="1" indent="-307975">
              <a:buFont typeface="Courier New" panose="02070309020205020404" pitchFamily="49" charset="0"/>
              <a:buChar char="o"/>
              <a:tabLst>
                <a:tab pos="793750" algn="l"/>
              </a:tabLst>
            </a:pPr>
            <a:r>
              <a:rPr lang="en-DE" sz="1800" dirty="0"/>
              <a:t>...</a:t>
            </a:r>
          </a:p>
        </p:txBody>
      </p:sp>
      <p:sp>
        <p:nvSpPr>
          <p:cNvPr id="4" name="Slide Number Placeholder 3">
            <a:extLst>
              <a:ext uri="{FF2B5EF4-FFF2-40B4-BE49-F238E27FC236}">
                <a16:creationId xmlns:a16="http://schemas.microsoft.com/office/drawing/2014/main" id="{EE96F45F-558E-79D5-0A21-FB048EAC809D}"/>
              </a:ext>
            </a:extLst>
          </p:cNvPr>
          <p:cNvSpPr>
            <a:spLocks noGrp="1"/>
          </p:cNvSpPr>
          <p:nvPr>
            <p:ph type="sldNum" sz="quarter" idx="12"/>
          </p:nvPr>
        </p:nvSpPr>
        <p:spPr/>
        <p:txBody>
          <a:bodyPr/>
          <a:lstStyle/>
          <a:p>
            <a:r>
              <a:rPr lang="en-CH"/>
              <a:t>Page </a:t>
            </a:r>
            <a:fld id="{124EE2AE-F2F4-8A4C-8595-12D2BA8C70F6}" type="slidenum">
              <a:rPr lang="en-CH" smtClean="0"/>
              <a:pPr/>
              <a:t>11</a:t>
            </a:fld>
            <a:endParaRPr lang="en-CH" dirty="0"/>
          </a:p>
        </p:txBody>
      </p:sp>
      <p:pic>
        <p:nvPicPr>
          <p:cNvPr id="8" name="Picture 7" descr="Background pattern&#10;&#10;Description automatically generated">
            <a:extLst>
              <a:ext uri="{FF2B5EF4-FFF2-40B4-BE49-F238E27FC236}">
                <a16:creationId xmlns:a16="http://schemas.microsoft.com/office/drawing/2014/main" id="{38636020-2F04-207A-5860-1F1CA8E294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52478" y="3323063"/>
            <a:ext cx="3471899" cy="2452029"/>
          </a:xfrm>
          <a:prstGeom prst="rect">
            <a:avLst/>
          </a:prstGeom>
        </p:spPr>
      </p:pic>
    </p:spTree>
    <p:extLst>
      <p:ext uri="{BB962C8B-B14F-4D97-AF65-F5344CB8AC3E}">
        <p14:creationId xmlns:p14="http://schemas.microsoft.com/office/powerpoint/2010/main" val="219501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47F7-A8E8-5D92-1230-373B57EEECA8}"/>
              </a:ext>
            </a:extLst>
          </p:cNvPr>
          <p:cNvSpPr>
            <a:spLocks noGrp="1"/>
          </p:cNvSpPr>
          <p:nvPr>
            <p:ph type="title"/>
          </p:nvPr>
        </p:nvSpPr>
        <p:spPr/>
        <p:txBody>
          <a:bodyPr/>
          <a:lstStyle/>
          <a:p>
            <a:r>
              <a:rPr lang="en-DE" dirty="0"/>
              <a:t>Get involved!</a:t>
            </a:r>
          </a:p>
        </p:txBody>
      </p:sp>
      <p:sp>
        <p:nvSpPr>
          <p:cNvPr id="3" name="Content Placeholder 2">
            <a:extLst>
              <a:ext uri="{FF2B5EF4-FFF2-40B4-BE49-F238E27FC236}">
                <a16:creationId xmlns:a16="http://schemas.microsoft.com/office/drawing/2014/main" id="{24B51017-E737-A0E1-DE56-9A38B6C00142}"/>
              </a:ext>
            </a:extLst>
          </p:cNvPr>
          <p:cNvSpPr>
            <a:spLocks noGrp="1"/>
          </p:cNvSpPr>
          <p:nvPr>
            <p:ph idx="1"/>
          </p:nvPr>
        </p:nvSpPr>
        <p:spPr/>
        <p:txBody>
          <a:bodyPr/>
          <a:lstStyle/>
          <a:p>
            <a:r>
              <a:rPr lang="en-DE" dirty="0"/>
              <a:t>Successful scholars are...:</a:t>
            </a:r>
          </a:p>
          <a:p>
            <a:pPr marL="742950" lvl="1" indent="-285750">
              <a:buFont typeface="Arial" panose="020B0604020202020204" pitchFamily="34" charset="0"/>
              <a:buChar char="•"/>
            </a:pPr>
            <a:r>
              <a:rPr lang="en-DE" sz="1800" dirty="0"/>
              <a:t>... excellent </a:t>
            </a:r>
            <a:r>
              <a:rPr lang="en-DE" sz="1800" b="1" dirty="0"/>
              <a:t>researchers</a:t>
            </a:r>
          </a:p>
          <a:p>
            <a:pPr marL="742950" lvl="1" indent="-285750">
              <a:buFont typeface="Arial" panose="020B0604020202020204" pitchFamily="34" charset="0"/>
              <a:buChar char="•"/>
            </a:pPr>
            <a:r>
              <a:rPr lang="en-DE" sz="1800" dirty="0"/>
              <a:t>... inspiring </a:t>
            </a:r>
            <a:r>
              <a:rPr lang="en-DE" sz="1800" b="1" dirty="0"/>
              <a:t>educators</a:t>
            </a:r>
          </a:p>
          <a:p>
            <a:pPr marL="742950" lvl="1" indent="-285750">
              <a:buFont typeface="Arial" panose="020B0604020202020204" pitchFamily="34" charset="0"/>
              <a:buChar char="•"/>
            </a:pPr>
            <a:r>
              <a:rPr lang="en-DE" sz="1800" dirty="0"/>
              <a:t>... </a:t>
            </a:r>
            <a:r>
              <a:rPr lang="en-GB" sz="1800" dirty="0"/>
              <a:t>e</a:t>
            </a:r>
            <a:r>
              <a:rPr lang="en-DE" sz="1800" dirty="0"/>
              <a:t>ngaging </a:t>
            </a:r>
            <a:r>
              <a:rPr lang="en-DE" sz="1800" b="1" dirty="0"/>
              <a:t>service providers to the discipline</a:t>
            </a:r>
          </a:p>
          <a:p>
            <a:pPr marL="742950" lvl="1" indent="-285750">
              <a:buFont typeface="Arial" panose="020B0604020202020204" pitchFamily="34" charset="0"/>
              <a:buChar char="•"/>
            </a:pPr>
            <a:endParaRPr lang="en-DE" sz="1800" dirty="0"/>
          </a:p>
          <a:p>
            <a:r>
              <a:rPr lang="en-DE" dirty="0"/>
              <a:t>What is “</a:t>
            </a:r>
            <a:r>
              <a:rPr lang="en-DE" b="1" dirty="0"/>
              <a:t>Service to the discipline</a:t>
            </a:r>
            <a:r>
              <a:rPr lang="en-DE" dirty="0"/>
              <a:t>”?</a:t>
            </a:r>
          </a:p>
          <a:p>
            <a:pPr marL="742950" lvl="1" indent="-285750">
              <a:buFont typeface="Arial" panose="020B0604020202020204" pitchFamily="34" charset="0"/>
              <a:buChar char="•"/>
            </a:pPr>
            <a:r>
              <a:rPr lang="en-DE" sz="1800" dirty="0"/>
              <a:t>As an academic you are not only “measured” by your research output and teaching experience but also by how much </a:t>
            </a:r>
            <a:r>
              <a:rPr lang="en-DE" sz="1800"/>
              <a:t>you contribute to serving your own </a:t>
            </a:r>
            <a:r>
              <a:rPr lang="en-DE" sz="1800" dirty="0"/>
              <a:t>discipline / community</a:t>
            </a:r>
          </a:p>
          <a:p>
            <a:pPr marL="742950" lvl="1" indent="-285750">
              <a:buFont typeface="Arial" panose="020B0604020202020204" pitchFamily="34" charset="0"/>
              <a:buChar char="•"/>
            </a:pPr>
            <a:r>
              <a:rPr lang="en-DE" sz="1800" dirty="0"/>
              <a:t>Reviewer activities (conferences and journals), editorships, editorial board members</a:t>
            </a:r>
          </a:p>
          <a:p>
            <a:pPr marL="742950" lvl="1" indent="-285750">
              <a:buFont typeface="Arial" panose="020B0604020202020204" pitchFamily="34" charset="0"/>
              <a:buChar char="•"/>
            </a:pPr>
            <a:r>
              <a:rPr lang="en-DE" sz="1800" dirty="0"/>
              <a:t>Acting as chair, discussant, organizing conferences </a:t>
            </a:r>
          </a:p>
          <a:p>
            <a:pPr marL="742950" lvl="1" indent="-285750">
              <a:buFont typeface="Arial" panose="020B0604020202020204" pitchFamily="34" charset="0"/>
              <a:buChar char="•"/>
            </a:pPr>
            <a:r>
              <a:rPr lang="en-DE" sz="1800" dirty="0"/>
              <a:t>Committee work (EAA, AAA, national organizations and others)</a:t>
            </a:r>
          </a:p>
          <a:p>
            <a:pPr marL="742950" lvl="1" indent="-285750">
              <a:buFont typeface="Arial" panose="020B0604020202020204" pitchFamily="34" charset="0"/>
              <a:buChar char="•"/>
            </a:pPr>
            <a:endParaRPr lang="en-DE" sz="1800" dirty="0"/>
          </a:p>
          <a:p>
            <a:pPr lvl="3" indent="0">
              <a:buNone/>
            </a:pPr>
            <a:r>
              <a:rPr lang="en-DE" b="1" dirty="0"/>
              <a:t>ARC offers many opportunities to be involved also for young scholars! Reach out to us!</a:t>
            </a:r>
          </a:p>
          <a:p>
            <a:pPr marL="742950" lvl="1" indent="-285750">
              <a:buFont typeface="Arial" panose="020B0604020202020204" pitchFamily="34" charset="0"/>
              <a:buChar char="•"/>
            </a:pPr>
            <a:endParaRPr lang="en-DE" sz="1800" dirty="0"/>
          </a:p>
        </p:txBody>
      </p:sp>
      <p:sp>
        <p:nvSpPr>
          <p:cNvPr id="4" name="Slide Number Placeholder 3">
            <a:extLst>
              <a:ext uri="{FF2B5EF4-FFF2-40B4-BE49-F238E27FC236}">
                <a16:creationId xmlns:a16="http://schemas.microsoft.com/office/drawing/2014/main" id="{9AE00DE6-B032-1EFF-D5C9-2EA182848565}"/>
              </a:ext>
            </a:extLst>
          </p:cNvPr>
          <p:cNvSpPr>
            <a:spLocks noGrp="1"/>
          </p:cNvSpPr>
          <p:nvPr>
            <p:ph type="sldNum" sz="quarter" idx="12"/>
          </p:nvPr>
        </p:nvSpPr>
        <p:spPr/>
        <p:txBody>
          <a:bodyPr/>
          <a:lstStyle/>
          <a:p>
            <a:r>
              <a:rPr lang="en-CH"/>
              <a:t>Page </a:t>
            </a:r>
            <a:fld id="{124EE2AE-F2F4-8A4C-8595-12D2BA8C70F6}" type="slidenum">
              <a:rPr lang="en-CH" smtClean="0"/>
              <a:pPr/>
              <a:t>12</a:t>
            </a:fld>
            <a:endParaRPr lang="en-CH" dirty="0"/>
          </a:p>
        </p:txBody>
      </p:sp>
      <p:sp>
        <p:nvSpPr>
          <p:cNvPr id="5" name="Bent Up Arrow 4">
            <a:extLst>
              <a:ext uri="{FF2B5EF4-FFF2-40B4-BE49-F238E27FC236}">
                <a16:creationId xmlns:a16="http://schemas.microsoft.com/office/drawing/2014/main" id="{A3CD4D15-C934-E24D-D896-C1CF9FD5D94B}"/>
              </a:ext>
            </a:extLst>
          </p:cNvPr>
          <p:cNvSpPr/>
          <p:nvPr/>
        </p:nvSpPr>
        <p:spPr>
          <a:xfrm rot="5400000">
            <a:off x="1921268" y="5169811"/>
            <a:ext cx="493159" cy="5959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451F2397-93A7-D5DE-6906-F94B2F5650BB}"/>
              </a:ext>
            </a:extLst>
          </p:cNvPr>
          <p:cNvPicPr>
            <a:picLocks noChangeAspect="1"/>
          </p:cNvPicPr>
          <p:nvPr/>
        </p:nvPicPr>
        <p:blipFill>
          <a:blip r:embed="rId2"/>
          <a:stretch>
            <a:fillRect/>
          </a:stretch>
        </p:blipFill>
        <p:spPr>
          <a:xfrm>
            <a:off x="3242352" y="74310"/>
            <a:ext cx="8465906" cy="652217"/>
          </a:xfrm>
          <a:prstGeom prst="rect">
            <a:avLst/>
          </a:prstGeom>
        </p:spPr>
      </p:pic>
    </p:spTree>
    <p:extLst>
      <p:ext uri="{BB962C8B-B14F-4D97-AF65-F5344CB8AC3E}">
        <p14:creationId xmlns:p14="http://schemas.microsoft.com/office/powerpoint/2010/main" val="118651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F441-DD30-934C-A5CC-C5D5C5293737}"/>
              </a:ext>
            </a:extLst>
          </p:cNvPr>
          <p:cNvSpPr>
            <a:spLocks noGrp="1"/>
          </p:cNvSpPr>
          <p:nvPr>
            <p:ph type="title"/>
          </p:nvPr>
        </p:nvSpPr>
        <p:spPr/>
        <p:txBody>
          <a:bodyPr/>
          <a:lstStyle/>
          <a:p>
            <a:r>
              <a:rPr lang="en-CH"/>
              <a:t>ARC</a:t>
            </a:r>
            <a:r>
              <a:rPr lang="de-DE" dirty="0"/>
              <a:t> –</a:t>
            </a:r>
            <a:r>
              <a:rPr lang="en-CH"/>
              <a:t> Team</a:t>
            </a:r>
            <a:r>
              <a:rPr lang="de-DE" dirty="0"/>
              <a:t> </a:t>
            </a:r>
            <a:endParaRPr lang="en-CH" dirty="0"/>
          </a:p>
        </p:txBody>
      </p:sp>
      <p:sp>
        <p:nvSpPr>
          <p:cNvPr id="3" name="Content Placeholder 2">
            <a:extLst>
              <a:ext uri="{FF2B5EF4-FFF2-40B4-BE49-F238E27FC236}">
                <a16:creationId xmlns:a16="http://schemas.microsoft.com/office/drawing/2014/main" id="{B6B840E1-E4DC-564B-B4A9-852F033A145E}"/>
              </a:ext>
            </a:extLst>
          </p:cNvPr>
          <p:cNvSpPr>
            <a:spLocks noGrp="1"/>
          </p:cNvSpPr>
          <p:nvPr>
            <p:ph idx="1"/>
          </p:nvPr>
        </p:nvSpPr>
        <p:spPr/>
        <p:txBody>
          <a:bodyPr>
            <a:normAutofit/>
          </a:bodyPr>
          <a:lstStyle/>
          <a:p>
            <a:pPr marL="0" indent="0">
              <a:buNone/>
            </a:pPr>
            <a:r>
              <a:rPr lang="de-DE" b="1" i="1" dirty="0" err="1">
                <a:solidFill>
                  <a:srgbClr val="C00000"/>
                </a:solidFill>
              </a:rPr>
              <a:t>We</a:t>
            </a:r>
            <a:r>
              <a:rPr lang="de-DE" b="1" i="1" dirty="0">
                <a:solidFill>
                  <a:srgbClr val="C00000"/>
                </a:solidFill>
              </a:rPr>
              <a:t> </a:t>
            </a:r>
            <a:r>
              <a:rPr lang="de-DE" b="1" i="1" dirty="0" err="1">
                <a:solidFill>
                  <a:srgbClr val="C00000"/>
                </a:solidFill>
              </a:rPr>
              <a:t>look</a:t>
            </a:r>
            <a:r>
              <a:rPr lang="de-DE" b="1" i="1" dirty="0">
                <a:solidFill>
                  <a:srgbClr val="C00000"/>
                </a:solidFill>
              </a:rPr>
              <a:t> </a:t>
            </a:r>
            <a:r>
              <a:rPr lang="de-DE" b="1" i="1" dirty="0" err="1">
                <a:solidFill>
                  <a:srgbClr val="C00000"/>
                </a:solidFill>
              </a:rPr>
              <a:t>forward</a:t>
            </a:r>
            <a:r>
              <a:rPr lang="de-DE" b="1" i="1" dirty="0">
                <a:solidFill>
                  <a:srgbClr val="C00000"/>
                </a:solidFill>
              </a:rPr>
              <a:t> </a:t>
            </a:r>
            <a:r>
              <a:rPr lang="de-DE" b="1" i="1" dirty="0" err="1">
                <a:solidFill>
                  <a:srgbClr val="C00000"/>
                </a:solidFill>
              </a:rPr>
              <a:t>to</a:t>
            </a:r>
            <a:r>
              <a:rPr lang="de-DE" b="1" i="1" dirty="0">
                <a:solidFill>
                  <a:srgbClr val="C00000"/>
                </a:solidFill>
              </a:rPr>
              <a:t> </a:t>
            </a:r>
            <a:r>
              <a:rPr lang="de-DE" b="1" i="1" dirty="0" err="1">
                <a:solidFill>
                  <a:srgbClr val="C00000"/>
                </a:solidFill>
              </a:rPr>
              <a:t>hearing</a:t>
            </a:r>
            <a:r>
              <a:rPr lang="de-DE" b="1" i="1" dirty="0">
                <a:solidFill>
                  <a:srgbClr val="C00000"/>
                </a:solidFill>
              </a:rPr>
              <a:t> </a:t>
            </a:r>
            <a:r>
              <a:rPr lang="de-DE" b="1" i="1" dirty="0" err="1">
                <a:solidFill>
                  <a:srgbClr val="C00000"/>
                </a:solidFill>
              </a:rPr>
              <a:t>from</a:t>
            </a:r>
            <a:r>
              <a:rPr lang="de-DE" b="1" i="1" dirty="0">
                <a:solidFill>
                  <a:srgbClr val="C00000"/>
                </a:solidFill>
              </a:rPr>
              <a:t> </a:t>
            </a:r>
            <a:r>
              <a:rPr lang="de-DE" b="1" i="1" dirty="0" err="1">
                <a:solidFill>
                  <a:srgbClr val="C00000"/>
                </a:solidFill>
              </a:rPr>
              <a:t>you</a:t>
            </a:r>
            <a:r>
              <a:rPr lang="de-DE" b="1" i="1" dirty="0">
                <a:solidFill>
                  <a:srgbClr val="C00000"/>
                </a:solidFill>
              </a:rPr>
              <a:t>!</a:t>
            </a:r>
          </a:p>
          <a:p>
            <a:pPr marL="0" indent="0">
              <a:buNone/>
            </a:pPr>
            <a:endParaRPr lang="de-DE" b="1" dirty="0"/>
          </a:p>
          <a:p>
            <a:pPr marL="0" indent="0">
              <a:buNone/>
            </a:pPr>
            <a:r>
              <a:rPr lang="de-DE" b="1" dirty="0"/>
              <a:t>Chair</a:t>
            </a:r>
            <a:r>
              <a:rPr lang="de-DE" dirty="0"/>
              <a:t>: Tami Dinh</a:t>
            </a:r>
          </a:p>
          <a:p>
            <a:pPr marL="0" indent="0">
              <a:buNone/>
            </a:pPr>
            <a:r>
              <a:rPr lang="de-DE" b="1" dirty="0"/>
              <a:t>Editor-in-Chief</a:t>
            </a:r>
            <a:r>
              <a:rPr lang="de-DE" dirty="0"/>
              <a:t>: Ana Marques</a:t>
            </a:r>
          </a:p>
          <a:p>
            <a:pPr marL="0" indent="0">
              <a:buNone/>
            </a:pPr>
            <a:r>
              <a:rPr lang="de-DE" b="1" dirty="0"/>
              <a:t>Editorial Team</a:t>
            </a:r>
            <a:r>
              <a:rPr lang="de-DE" dirty="0"/>
              <a:t>: </a:t>
            </a:r>
            <a:r>
              <a:rPr lang="de-DE" dirty="0" err="1"/>
              <a:t>Ties</a:t>
            </a:r>
            <a:r>
              <a:rPr lang="de-DE" dirty="0"/>
              <a:t> de Kok, Christoph </a:t>
            </a:r>
            <a:r>
              <a:rPr lang="de-DE" dirty="0" err="1"/>
              <a:t>Sextroh</a:t>
            </a:r>
            <a:r>
              <a:rPr lang="de-DE" dirty="0"/>
              <a:t>, Jochen </a:t>
            </a:r>
            <a:r>
              <a:rPr lang="de-DE" dirty="0" err="1"/>
              <a:t>Pierk</a:t>
            </a:r>
            <a:r>
              <a:rPr lang="de-DE" dirty="0"/>
              <a:t>, </a:t>
            </a:r>
            <a:r>
              <a:rPr lang="de-DE" dirty="0" err="1"/>
              <a:t>Elica</a:t>
            </a:r>
            <a:r>
              <a:rPr lang="de-DE" dirty="0"/>
              <a:t> </a:t>
            </a:r>
            <a:r>
              <a:rPr lang="de-DE" dirty="0" err="1"/>
              <a:t>Krasteva</a:t>
            </a:r>
            <a:endParaRPr lang="de-DE" dirty="0"/>
          </a:p>
          <a:p>
            <a:pPr marL="0" indent="0">
              <a:buNone/>
            </a:pPr>
            <a:r>
              <a:rPr lang="de-DE" b="1" dirty="0" err="1"/>
              <a:t>PhD</a:t>
            </a:r>
            <a:r>
              <a:rPr lang="de-DE" b="1" dirty="0"/>
              <a:t> Mentoring Initiative</a:t>
            </a:r>
            <a:r>
              <a:rPr lang="de-DE" dirty="0"/>
              <a:t>: Martin Walker, Steven Young</a:t>
            </a:r>
          </a:p>
          <a:p>
            <a:pPr marL="0" indent="0">
              <a:buNone/>
            </a:pPr>
            <a:r>
              <a:rPr lang="de-DE" b="1" dirty="0"/>
              <a:t>Events</a:t>
            </a:r>
            <a:r>
              <a:rPr lang="de-DE" dirty="0"/>
              <a:t>: Claudia </a:t>
            </a:r>
            <a:r>
              <a:rPr lang="de-DE" dirty="0" err="1"/>
              <a:t>Imperatore</a:t>
            </a:r>
            <a:r>
              <a:rPr lang="de-DE" dirty="0"/>
              <a:t>, Michele </a:t>
            </a:r>
            <a:r>
              <a:rPr lang="de-DE" dirty="0" err="1"/>
              <a:t>Fabrizi</a:t>
            </a:r>
            <a:r>
              <a:rPr lang="de-DE" dirty="0"/>
              <a:t>, Vanessa </a:t>
            </a:r>
            <a:r>
              <a:rPr lang="de-DE" dirty="0" err="1"/>
              <a:t>Flagmeier</a:t>
            </a:r>
            <a:r>
              <a:rPr lang="de-DE" dirty="0"/>
              <a:t>, Fabio </a:t>
            </a:r>
            <a:r>
              <a:rPr lang="de-DE" dirty="0" err="1"/>
              <a:t>Motoki</a:t>
            </a:r>
            <a:r>
              <a:rPr lang="de-DE" dirty="0"/>
              <a:t>, Arthur Stenzel</a:t>
            </a:r>
          </a:p>
          <a:p>
            <a:pPr marL="0" indent="0">
              <a:buNone/>
            </a:pPr>
            <a:r>
              <a:rPr lang="de-DE" b="1" dirty="0" err="1"/>
              <a:t>Opportunities</a:t>
            </a:r>
            <a:r>
              <a:rPr lang="de-DE" dirty="0"/>
              <a:t>: </a:t>
            </a:r>
            <a:r>
              <a:rPr lang="de-DE" dirty="0" err="1"/>
              <a:t>Evisa</a:t>
            </a:r>
            <a:r>
              <a:rPr lang="de-DE" dirty="0"/>
              <a:t> </a:t>
            </a:r>
            <a:r>
              <a:rPr lang="de-DE" dirty="0" err="1"/>
              <a:t>Mitrou</a:t>
            </a:r>
            <a:r>
              <a:rPr lang="de-DE" dirty="0"/>
              <a:t>, Cristina Grande Herrera, Maria Assel, Arianna </a:t>
            </a:r>
            <a:r>
              <a:rPr lang="de-DE" dirty="0" err="1"/>
              <a:t>Pisciella</a:t>
            </a:r>
            <a:endParaRPr lang="de-DE" dirty="0"/>
          </a:p>
          <a:p>
            <a:pPr marL="0" indent="0">
              <a:buNone/>
            </a:pPr>
            <a:r>
              <a:rPr lang="de-DE" b="1" dirty="0"/>
              <a:t>External Engagement and Funding</a:t>
            </a:r>
            <a:r>
              <a:rPr lang="de-DE" dirty="0"/>
              <a:t>: Catalin </a:t>
            </a:r>
            <a:r>
              <a:rPr lang="de-DE" dirty="0" err="1"/>
              <a:t>Albu</a:t>
            </a:r>
            <a:endParaRPr lang="de-DE" dirty="0"/>
          </a:p>
          <a:p>
            <a:pPr marL="0" indent="0">
              <a:buNone/>
            </a:pPr>
            <a:r>
              <a:rPr lang="de-DE" b="1" dirty="0" err="1"/>
              <a:t>Social</a:t>
            </a:r>
            <a:r>
              <a:rPr lang="de-DE" b="1" dirty="0"/>
              <a:t> Media</a:t>
            </a:r>
            <a:r>
              <a:rPr lang="de-DE" dirty="0"/>
              <a:t>: Enrique Mesa Perez, Jamie Johnston, </a:t>
            </a:r>
            <a:r>
              <a:rPr lang="de-DE" dirty="0" err="1"/>
              <a:t>Aljoša</a:t>
            </a:r>
            <a:r>
              <a:rPr lang="de-DE" dirty="0"/>
              <a:t> </a:t>
            </a:r>
            <a:r>
              <a:rPr lang="de-DE" dirty="0" err="1"/>
              <a:t>Valentinčič</a:t>
            </a:r>
            <a:endParaRPr lang="de-DE" dirty="0"/>
          </a:p>
          <a:p>
            <a:pPr marL="0" indent="0">
              <a:buNone/>
            </a:pPr>
            <a:endParaRPr lang="de-DE" dirty="0"/>
          </a:p>
          <a:p>
            <a:pPr marL="0" indent="0">
              <a:buNone/>
            </a:pPr>
            <a:endParaRPr lang="en-CH" dirty="0"/>
          </a:p>
        </p:txBody>
      </p:sp>
      <p:sp>
        <p:nvSpPr>
          <p:cNvPr id="5" name="Slide Number Placeholder 4">
            <a:extLst>
              <a:ext uri="{FF2B5EF4-FFF2-40B4-BE49-F238E27FC236}">
                <a16:creationId xmlns:a16="http://schemas.microsoft.com/office/drawing/2014/main" id="{D3201A66-4BE3-BA49-974F-540B1F48CE70}"/>
              </a:ext>
            </a:extLst>
          </p:cNvPr>
          <p:cNvSpPr>
            <a:spLocks noGrp="1"/>
          </p:cNvSpPr>
          <p:nvPr>
            <p:ph type="sldNum" sz="quarter" idx="12"/>
          </p:nvPr>
        </p:nvSpPr>
        <p:spPr/>
        <p:txBody>
          <a:bodyPr/>
          <a:lstStyle/>
          <a:p>
            <a:r>
              <a:rPr lang="en-CH"/>
              <a:t>Page </a:t>
            </a:r>
            <a:fld id="{124EE2AE-F2F4-8A4C-8595-12D2BA8C70F6}" type="slidenum">
              <a:rPr lang="en-CH" smtClean="0"/>
              <a:pPr/>
              <a:t>13</a:t>
            </a:fld>
            <a:endParaRPr lang="en-CH" dirty="0"/>
          </a:p>
        </p:txBody>
      </p:sp>
    </p:spTree>
    <p:extLst>
      <p:ext uri="{BB962C8B-B14F-4D97-AF65-F5344CB8AC3E}">
        <p14:creationId xmlns:p14="http://schemas.microsoft.com/office/powerpoint/2010/main" val="253157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6280-3D62-A452-8C02-CBF9265D33E9}"/>
              </a:ext>
            </a:extLst>
          </p:cNvPr>
          <p:cNvSpPr>
            <a:spLocks noGrp="1"/>
          </p:cNvSpPr>
          <p:nvPr>
            <p:ph type="title"/>
          </p:nvPr>
        </p:nvSpPr>
        <p:spPr/>
        <p:txBody>
          <a:bodyPr/>
          <a:lstStyle/>
          <a:p>
            <a:r>
              <a:rPr lang="en-DE" dirty="0"/>
              <a:t>Announcement on the 8th EAA Talent Workshop in Madrid, Nov 2022</a:t>
            </a:r>
          </a:p>
        </p:txBody>
      </p:sp>
      <p:sp>
        <p:nvSpPr>
          <p:cNvPr id="3" name="Content Placeholder 2">
            <a:extLst>
              <a:ext uri="{FF2B5EF4-FFF2-40B4-BE49-F238E27FC236}">
                <a16:creationId xmlns:a16="http://schemas.microsoft.com/office/drawing/2014/main" id="{1C43245A-D8F7-CA4B-6581-02A953960915}"/>
              </a:ext>
            </a:extLst>
          </p:cNvPr>
          <p:cNvSpPr>
            <a:spLocks noGrp="1"/>
          </p:cNvSpPr>
          <p:nvPr>
            <p:ph idx="1"/>
          </p:nvPr>
        </p:nvSpPr>
        <p:spPr/>
        <p:txBody>
          <a:bodyPr>
            <a:normAutofit fontScale="55000" lnSpcReduction="20000"/>
          </a:bodyPr>
          <a:lstStyle/>
          <a:p>
            <a:pPr>
              <a:lnSpc>
                <a:spcPct val="120000"/>
              </a:lnSpc>
              <a:spcBef>
                <a:spcPts val="0"/>
              </a:spcBef>
            </a:pPr>
            <a:r>
              <a:rPr lang="en-DE" sz="3400" b="1" dirty="0"/>
              <a:t>EAA Job Market for Accounting Academics</a:t>
            </a:r>
            <a:r>
              <a:rPr lang="en-DE" sz="3400" dirty="0"/>
              <a:t>, F2F</a:t>
            </a:r>
          </a:p>
          <a:p>
            <a:pPr>
              <a:lnSpc>
                <a:spcPct val="120000"/>
              </a:lnSpc>
              <a:spcBef>
                <a:spcPts val="0"/>
              </a:spcBef>
            </a:pPr>
            <a:r>
              <a:rPr lang="en-DE" sz="3400" dirty="0"/>
              <a:t>Madrid, 11-12 Nov 2022, IE University – IE Tower</a:t>
            </a:r>
          </a:p>
          <a:p>
            <a:pPr>
              <a:lnSpc>
                <a:spcPct val="120000"/>
              </a:lnSpc>
              <a:spcBef>
                <a:spcPts val="0"/>
              </a:spcBef>
            </a:pPr>
            <a:r>
              <a:rPr lang="en-DE" sz="3400" dirty="0"/>
              <a:t>Application deadline for PhD students: </a:t>
            </a:r>
            <a:r>
              <a:rPr lang="en-DE" sz="3400" b="1" dirty="0"/>
              <a:t>1 October 2022</a:t>
            </a:r>
          </a:p>
          <a:p>
            <a:pPr marL="800100" lvl="1" indent="-342900">
              <a:lnSpc>
                <a:spcPct val="120000"/>
              </a:lnSpc>
              <a:spcBef>
                <a:spcPts val="0"/>
              </a:spcBef>
              <a:buFont typeface="Arial" panose="020B0604020202020204" pitchFamily="34" charset="0"/>
              <a:buChar char="•"/>
            </a:pPr>
            <a:r>
              <a:rPr lang="en-GB" sz="3400" dirty="0"/>
              <a:t>J</a:t>
            </a:r>
            <a:r>
              <a:rPr lang="en-DE" sz="3400" dirty="0"/>
              <a:t>ob market paper</a:t>
            </a:r>
          </a:p>
          <a:p>
            <a:pPr marL="800100" lvl="1" indent="-342900">
              <a:lnSpc>
                <a:spcPct val="120000"/>
              </a:lnSpc>
              <a:spcBef>
                <a:spcPts val="0"/>
              </a:spcBef>
              <a:buFont typeface="Arial" panose="020B0604020202020204" pitchFamily="34" charset="0"/>
              <a:buChar char="•"/>
            </a:pPr>
            <a:r>
              <a:rPr lang="en-GB" sz="3400" dirty="0"/>
              <a:t>R</a:t>
            </a:r>
            <a:r>
              <a:rPr lang="en-DE" sz="3400" dirty="0"/>
              <a:t>esume</a:t>
            </a:r>
          </a:p>
          <a:p>
            <a:pPr marL="800100" lvl="1" indent="-342900">
              <a:lnSpc>
                <a:spcPct val="120000"/>
              </a:lnSpc>
              <a:spcBef>
                <a:spcPts val="0"/>
              </a:spcBef>
              <a:buFont typeface="Arial" panose="020B0604020202020204" pitchFamily="34" charset="0"/>
              <a:buChar char="•"/>
            </a:pPr>
            <a:r>
              <a:rPr lang="en-GB" sz="3400" dirty="0"/>
              <a:t>B</a:t>
            </a:r>
            <a:r>
              <a:rPr lang="en-DE" sz="3400" dirty="0"/>
              <a:t>rief research statement</a:t>
            </a:r>
          </a:p>
          <a:p>
            <a:pPr marL="800100" lvl="1" indent="-342900">
              <a:lnSpc>
                <a:spcPct val="120000"/>
              </a:lnSpc>
              <a:spcBef>
                <a:spcPts val="0"/>
              </a:spcBef>
              <a:buFont typeface="Arial" panose="020B0604020202020204" pitchFamily="34" charset="0"/>
              <a:buChar char="•"/>
            </a:pPr>
            <a:r>
              <a:rPr lang="en-DE" sz="3400" dirty="0"/>
              <a:t>Send to: </a:t>
            </a:r>
            <a:r>
              <a:rPr lang="en-DE" sz="3400" dirty="0">
                <a:hlinkClick r:id="rId2"/>
              </a:rPr>
              <a:t>eaa-jobmarket@ie.edu</a:t>
            </a:r>
            <a:r>
              <a:rPr lang="en-DE" sz="3400" dirty="0"/>
              <a:t> </a:t>
            </a:r>
          </a:p>
          <a:p>
            <a:pPr lvl="1">
              <a:lnSpc>
                <a:spcPct val="120000"/>
              </a:lnSpc>
              <a:spcBef>
                <a:spcPts val="0"/>
              </a:spcBef>
            </a:pPr>
            <a:endParaRPr lang="en-DE" sz="3400" dirty="0"/>
          </a:p>
          <a:p>
            <a:pPr>
              <a:lnSpc>
                <a:spcPct val="120000"/>
              </a:lnSpc>
              <a:spcBef>
                <a:spcPts val="0"/>
              </a:spcBef>
            </a:pPr>
            <a:r>
              <a:rPr lang="en-DE" sz="3400" dirty="0"/>
              <a:t>Participation is </a:t>
            </a:r>
            <a:r>
              <a:rPr lang="en-DE" sz="3400" b="1" dirty="0"/>
              <a:t>free</a:t>
            </a:r>
            <a:r>
              <a:rPr lang="en-DE" sz="3400" dirty="0"/>
              <a:t> for accepted candidates (participation in scientific program, availability to hold interviews with recruiters, coffee breaks, lunches) </a:t>
            </a:r>
          </a:p>
          <a:p>
            <a:pPr>
              <a:lnSpc>
                <a:spcPct val="120000"/>
              </a:lnSpc>
              <a:spcBef>
                <a:spcPts val="0"/>
              </a:spcBef>
            </a:pPr>
            <a:r>
              <a:rPr lang="en-DE" sz="3400" b="1" dirty="0"/>
              <a:t>Accepted candidates will get access to vacancies posted by recruiting institutions</a:t>
            </a:r>
          </a:p>
          <a:p>
            <a:pPr lvl="1">
              <a:lnSpc>
                <a:spcPct val="120000"/>
              </a:lnSpc>
              <a:spcBef>
                <a:spcPts val="0"/>
              </a:spcBef>
            </a:pPr>
            <a:endParaRPr lang="en-DE" sz="3400" dirty="0"/>
          </a:p>
          <a:p>
            <a:pPr>
              <a:lnSpc>
                <a:spcPct val="120000"/>
              </a:lnSpc>
              <a:spcBef>
                <a:spcPts val="0"/>
              </a:spcBef>
            </a:pPr>
            <a:r>
              <a:rPr lang="en-GB" sz="3400" dirty="0"/>
              <a:t>During the event, institutions and candidates will have the opportunity to meet both through public presentations and private interviews. </a:t>
            </a:r>
          </a:p>
          <a:p>
            <a:pPr>
              <a:lnSpc>
                <a:spcPct val="120000"/>
              </a:lnSpc>
              <a:spcBef>
                <a:spcPts val="0"/>
              </a:spcBef>
            </a:pPr>
            <a:endParaRPr lang="en-GB" sz="3400" dirty="0"/>
          </a:p>
          <a:p>
            <a:pPr marL="0" indent="0">
              <a:buNone/>
            </a:pPr>
            <a:endParaRPr lang="en-DE" dirty="0"/>
          </a:p>
        </p:txBody>
      </p:sp>
      <p:sp>
        <p:nvSpPr>
          <p:cNvPr id="4" name="Slide Number Placeholder 3">
            <a:extLst>
              <a:ext uri="{FF2B5EF4-FFF2-40B4-BE49-F238E27FC236}">
                <a16:creationId xmlns:a16="http://schemas.microsoft.com/office/drawing/2014/main" id="{BB609564-1436-323C-B4FB-5D0813D5FA21}"/>
              </a:ext>
            </a:extLst>
          </p:cNvPr>
          <p:cNvSpPr>
            <a:spLocks noGrp="1"/>
          </p:cNvSpPr>
          <p:nvPr>
            <p:ph type="sldNum" sz="quarter" idx="12"/>
          </p:nvPr>
        </p:nvSpPr>
        <p:spPr/>
        <p:txBody>
          <a:bodyPr/>
          <a:lstStyle/>
          <a:p>
            <a:r>
              <a:rPr lang="en-CH"/>
              <a:t>Page </a:t>
            </a:r>
            <a:fld id="{124EE2AE-F2F4-8A4C-8595-12D2BA8C70F6}" type="slidenum">
              <a:rPr lang="en-CH" smtClean="0"/>
              <a:pPr/>
              <a:t>14</a:t>
            </a:fld>
            <a:endParaRPr lang="en-CH" dirty="0"/>
          </a:p>
        </p:txBody>
      </p:sp>
    </p:spTree>
    <p:extLst>
      <p:ext uri="{BB962C8B-B14F-4D97-AF65-F5344CB8AC3E}">
        <p14:creationId xmlns:p14="http://schemas.microsoft.com/office/powerpoint/2010/main" val="3120406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36280-3D62-A452-8C02-CBF9265D33E9}"/>
              </a:ext>
            </a:extLst>
          </p:cNvPr>
          <p:cNvSpPr>
            <a:spLocks noGrp="1"/>
          </p:cNvSpPr>
          <p:nvPr>
            <p:ph type="title"/>
          </p:nvPr>
        </p:nvSpPr>
        <p:spPr/>
        <p:txBody>
          <a:bodyPr/>
          <a:lstStyle/>
          <a:p>
            <a:r>
              <a:rPr lang="en-DE" dirty="0"/>
              <a:t>Announcement on the 8th EAA Talent Workshop in Madrid, Nov 2022</a:t>
            </a:r>
          </a:p>
        </p:txBody>
      </p:sp>
      <p:sp>
        <p:nvSpPr>
          <p:cNvPr id="3" name="Content Placeholder 2">
            <a:extLst>
              <a:ext uri="{FF2B5EF4-FFF2-40B4-BE49-F238E27FC236}">
                <a16:creationId xmlns:a16="http://schemas.microsoft.com/office/drawing/2014/main" id="{1C43245A-D8F7-CA4B-6581-02A953960915}"/>
              </a:ext>
            </a:extLst>
          </p:cNvPr>
          <p:cNvSpPr>
            <a:spLocks noGrp="1"/>
          </p:cNvSpPr>
          <p:nvPr>
            <p:ph idx="1"/>
          </p:nvPr>
        </p:nvSpPr>
        <p:spPr/>
        <p:txBody>
          <a:bodyPr>
            <a:normAutofit/>
          </a:bodyPr>
          <a:lstStyle/>
          <a:p>
            <a:pPr marL="0" indent="0">
              <a:buNone/>
            </a:pPr>
            <a:r>
              <a:rPr lang="en-GB" b="1" dirty="0"/>
              <a:t>Testimonial: </a:t>
            </a:r>
            <a:r>
              <a:rPr lang="en-GB" b="1" i="1" dirty="0"/>
              <a:t>Cristina Grande (TW 2018, PhD from Universidad Carlos III de Madrid, at Cass Business School starting 2019) </a:t>
            </a:r>
            <a:endParaRPr lang="en-GB" dirty="0"/>
          </a:p>
          <a:p>
            <a:pPr marL="0" indent="0">
              <a:buNone/>
            </a:pPr>
            <a:r>
              <a:rPr lang="en-GB" i="1" dirty="0"/>
              <a:t>“My experience at the 2018 Talent Workshop held at IE was very positive and </a:t>
            </a:r>
            <a:r>
              <a:rPr lang="en-GB" b="1" i="1" dirty="0"/>
              <a:t>key to finding a job</a:t>
            </a:r>
            <a:r>
              <a:rPr lang="en-GB" i="1" dirty="0"/>
              <a:t>. I had the opportunity of being interviewed by universities </a:t>
            </a:r>
            <a:r>
              <a:rPr lang="en-GB" b="1" i="1" dirty="0"/>
              <a:t>not only from Europe </a:t>
            </a:r>
            <a:r>
              <a:rPr lang="en-GB" i="1" dirty="0"/>
              <a:t>but also from </a:t>
            </a:r>
            <a:r>
              <a:rPr lang="en-GB" b="1" i="1" dirty="0"/>
              <a:t>other parts of the world</a:t>
            </a:r>
            <a:r>
              <a:rPr lang="en-GB" i="1" dirty="0"/>
              <a:t>. The TW was the perfect setting to meet great scholars and job market candidates and </a:t>
            </a:r>
            <a:r>
              <a:rPr lang="en-GB" b="1" i="1" dirty="0"/>
              <a:t>make myself known</a:t>
            </a:r>
            <a:r>
              <a:rPr lang="en-GB" i="1" dirty="0"/>
              <a:t>.” </a:t>
            </a:r>
            <a:endParaRPr lang="en-GB" dirty="0"/>
          </a:p>
          <a:p>
            <a:pPr marL="0" indent="0">
              <a:buNone/>
            </a:pPr>
            <a:endParaRPr lang="en-DE" dirty="0"/>
          </a:p>
        </p:txBody>
      </p:sp>
      <p:sp>
        <p:nvSpPr>
          <p:cNvPr id="4" name="Slide Number Placeholder 3">
            <a:extLst>
              <a:ext uri="{FF2B5EF4-FFF2-40B4-BE49-F238E27FC236}">
                <a16:creationId xmlns:a16="http://schemas.microsoft.com/office/drawing/2014/main" id="{BB609564-1436-323C-B4FB-5D0813D5FA21}"/>
              </a:ext>
            </a:extLst>
          </p:cNvPr>
          <p:cNvSpPr>
            <a:spLocks noGrp="1"/>
          </p:cNvSpPr>
          <p:nvPr>
            <p:ph type="sldNum" sz="quarter" idx="12"/>
          </p:nvPr>
        </p:nvSpPr>
        <p:spPr/>
        <p:txBody>
          <a:bodyPr/>
          <a:lstStyle/>
          <a:p>
            <a:r>
              <a:rPr lang="en-CH"/>
              <a:t>Page </a:t>
            </a:r>
            <a:fld id="{124EE2AE-F2F4-8A4C-8595-12D2BA8C70F6}" type="slidenum">
              <a:rPr lang="en-CH" smtClean="0"/>
              <a:pPr/>
              <a:t>15</a:t>
            </a:fld>
            <a:endParaRPr lang="en-CH" dirty="0"/>
          </a:p>
        </p:txBody>
      </p:sp>
      <p:pic>
        <p:nvPicPr>
          <p:cNvPr id="6" name="Picture 5">
            <a:extLst>
              <a:ext uri="{FF2B5EF4-FFF2-40B4-BE49-F238E27FC236}">
                <a16:creationId xmlns:a16="http://schemas.microsoft.com/office/drawing/2014/main" id="{E69AA9B2-17D6-35F0-4CEE-7C03751C7783}"/>
              </a:ext>
            </a:extLst>
          </p:cNvPr>
          <p:cNvPicPr>
            <a:picLocks noChangeAspect="1"/>
          </p:cNvPicPr>
          <p:nvPr/>
        </p:nvPicPr>
        <p:blipFill>
          <a:blip r:embed="rId2"/>
          <a:stretch>
            <a:fillRect/>
          </a:stretch>
        </p:blipFill>
        <p:spPr>
          <a:xfrm>
            <a:off x="7407197" y="3382971"/>
            <a:ext cx="2517388" cy="2517388"/>
          </a:xfrm>
          <a:prstGeom prst="rect">
            <a:avLst/>
          </a:prstGeom>
        </p:spPr>
      </p:pic>
      <p:sp>
        <p:nvSpPr>
          <p:cNvPr id="7" name="TextBox 6">
            <a:extLst>
              <a:ext uri="{FF2B5EF4-FFF2-40B4-BE49-F238E27FC236}">
                <a16:creationId xmlns:a16="http://schemas.microsoft.com/office/drawing/2014/main" id="{99E83064-1E65-8E4C-C851-8D6CDD3FF6B1}"/>
              </a:ext>
            </a:extLst>
          </p:cNvPr>
          <p:cNvSpPr txBox="1"/>
          <p:nvPr/>
        </p:nvSpPr>
        <p:spPr>
          <a:xfrm>
            <a:off x="3426235" y="4287722"/>
            <a:ext cx="3980962" cy="707886"/>
          </a:xfrm>
          <a:prstGeom prst="rect">
            <a:avLst/>
          </a:prstGeom>
          <a:noFill/>
        </p:spPr>
        <p:txBody>
          <a:bodyPr wrap="none" rtlCol="0">
            <a:spAutoFit/>
          </a:bodyPr>
          <a:lstStyle/>
          <a:p>
            <a:r>
              <a:rPr lang="en-DE" sz="2000" b="1" dirty="0"/>
              <a:t>More on the Talent Workshop here:</a:t>
            </a:r>
          </a:p>
          <a:p>
            <a:r>
              <a:rPr lang="en-GB" sz="2000" b="1" dirty="0">
                <a:hlinkClick r:id="rId3"/>
              </a:rPr>
              <a:t>https://eaa-jobmarket.ie.edu</a:t>
            </a:r>
            <a:r>
              <a:rPr lang="en-GB" sz="2000" b="1" dirty="0"/>
              <a:t> </a:t>
            </a:r>
            <a:endParaRPr lang="en-DE" sz="2000" b="1" dirty="0"/>
          </a:p>
        </p:txBody>
      </p:sp>
    </p:spTree>
    <p:extLst>
      <p:ext uri="{BB962C8B-B14F-4D97-AF65-F5344CB8AC3E}">
        <p14:creationId xmlns:p14="http://schemas.microsoft.com/office/powerpoint/2010/main" val="4188853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609564-1436-323C-B4FB-5D0813D5FA21}"/>
              </a:ext>
            </a:extLst>
          </p:cNvPr>
          <p:cNvSpPr>
            <a:spLocks noGrp="1"/>
          </p:cNvSpPr>
          <p:nvPr>
            <p:ph type="sldNum" sz="quarter" idx="12"/>
          </p:nvPr>
        </p:nvSpPr>
        <p:spPr/>
        <p:txBody>
          <a:bodyPr/>
          <a:lstStyle/>
          <a:p>
            <a:r>
              <a:rPr lang="en-CH"/>
              <a:t>Page </a:t>
            </a:r>
            <a:fld id="{124EE2AE-F2F4-8A4C-8595-12D2BA8C70F6}" type="slidenum">
              <a:rPr lang="en-CH" smtClean="0"/>
              <a:pPr/>
              <a:t>16</a:t>
            </a:fld>
            <a:endParaRPr lang="en-CH" dirty="0"/>
          </a:p>
        </p:txBody>
      </p:sp>
      <p:sp>
        <p:nvSpPr>
          <p:cNvPr id="11" name="TextBox 10">
            <a:extLst>
              <a:ext uri="{FF2B5EF4-FFF2-40B4-BE49-F238E27FC236}">
                <a16:creationId xmlns:a16="http://schemas.microsoft.com/office/drawing/2014/main" id="{65BCB68B-3653-8480-CFDF-D660B38D4658}"/>
              </a:ext>
            </a:extLst>
          </p:cNvPr>
          <p:cNvSpPr txBox="1"/>
          <p:nvPr/>
        </p:nvSpPr>
        <p:spPr>
          <a:xfrm>
            <a:off x="3170419" y="1362051"/>
            <a:ext cx="5625130" cy="3785652"/>
          </a:xfrm>
          <a:prstGeom prst="rect">
            <a:avLst/>
          </a:prstGeom>
          <a:noFill/>
        </p:spPr>
        <p:txBody>
          <a:bodyPr wrap="none" rtlCol="0">
            <a:spAutoFit/>
          </a:bodyPr>
          <a:lstStyle/>
          <a:p>
            <a:pPr algn="ctr"/>
            <a:r>
              <a:rPr lang="en-DE" sz="8000" b="1" dirty="0">
                <a:solidFill>
                  <a:srgbClr val="225493"/>
                </a:solidFill>
              </a:rPr>
              <a:t>THANK YOU!</a:t>
            </a:r>
          </a:p>
          <a:p>
            <a:pPr algn="ctr"/>
            <a:endParaRPr lang="en-DE" sz="8000" b="1" dirty="0">
              <a:solidFill>
                <a:srgbClr val="225493"/>
              </a:solidFill>
            </a:endParaRPr>
          </a:p>
          <a:p>
            <a:pPr algn="ctr"/>
            <a:r>
              <a:rPr lang="en-DE" sz="8000" b="1" dirty="0">
                <a:solidFill>
                  <a:srgbClr val="225493"/>
                </a:solidFill>
              </a:rPr>
              <a:t>Q&amp;A</a:t>
            </a:r>
          </a:p>
        </p:txBody>
      </p:sp>
    </p:spTree>
    <p:extLst>
      <p:ext uri="{BB962C8B-B14F-4D97-AF65-F5344CB8AC3E}">
        <p14:creationId xmlns:p14="http://schemas.microsoft.com/office/powerpoint/2010/main" val="388107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609564-1436-323C-B4FB-5D0813D5FA21}"/>
              </a:ext>
            </a:extLst>
          </p:cNvPr>
          <p:cNvSpPr>
            <a:spLocks noGrp="1"/>
          </p:cNvSpPr>
          <p:nvPr>
            <p:ph type="sldNum" sz="quarter" idx="12"/>
          </p:nvPr>
        </p:nvSpPr>
        <p:spPr/>
        <p:txBody>
          <a:bodyPr/>
          <a:lstStyle/>
          <a:p>
            <a:r>
              <a:rPr lang="en-CH"/>
              <a:t>Page </a:t>
            </a:r>
            <a:fld id="{124EE2AE-F2F4-8A4C-8595-12D2BA8C70F6}" type="slidenum">
              <a:rPr lang="en-CH" smtClean="0"/>
              <a:pPr/>
              <a:t>17</a:t>
            </a:fld>
            <a:endParaRPr lang="en-CH" dirty="0"/>
          </a:p>
        </p:txBody>
      </p:sp>
      <p:sp>
        <p:nvSpPr>
          <p:cNvPr id="11" name="TextBox 10">
            <a:extLst>
              <a:ext uri="{FF2B5EF4-FFF2-40B4-BE49-F238E27FC236}">
                <a16:creationId xmlns:a16="http://schemas.microsoft.com/office/drawing/2014/main" id="{65BCB68B-3653-8480-CFDF-D660B38D4658}"/>
              </a:ext>
            </a:extLst>
          </p:cNvPr>
          <p:cNvSpPr txBox="1"/>
          <p:nvPr/>
        </p:nvSpPr>
        <p:spPr>
          <a:xfrm>
            <a:off x="754423" y="910364"/>
            <a:ext cx="10477676" cy="3231654"/>
          </a:xfrm>
          <a:prstGeom prst="rect">
            <a:avLst/>
          </a:prstGeom>
          <a:noFill/>
        </p:spPr>
        <p:txBody>
          <a:bodyPr wrap="none" rtlCol="0">
            <a:spAutoFit/>
          </a:bodyPr>
          <a:lstStyle/>
          <a:p>
            <a:pPr algn="ctr"/>
            <a:r>
              <a:rPr lang="en-DE" sz="5400" b="1" dirty="0">
                <a:solidFill>
                  <a:srgbClr val="225493"/>
                </a:solidFill>
              </a:rPr>
              <a:t>Enjoy the EAA PhD Forum, Congress</a:t>
            </a:r>
          </a:p>
          <a:p>
            <a:pPr algn="ctr"/>
            <a:r>
              <a:rPr lang="en-GB" sz="5400" b="1" dirty="0">
                <a:solidFill>
                  <a:srgbClr val="225493"/>
                </a:solidFill>
              </a:rPr>
              <a:t>a</a:t>
            </a:r>
            <a:r>
              <a:rPr lang="en-DE" sz="5400" b="1" dirty="0">
                <a:solidFill>
                  <a:srgbClr val="225493"/>
                </a:solidFill>
              </a:rPr>
              <a:t>nd Bergen!</a:t>
            </a:r>
          </a:p>
          <a:p>
            <a:pPr algn="ctr"/>
            <a:endParaRPr lang="en-DE" sz="9600" b="1" dirty="0">
              <a:solidFill>
                <a:srgbClr val="225493"/>
              </a:solidFill>
            </a:endParaRPr>
          </a:p>
        </p:txBody>
      </p:sp>
      <p:pic>
        <p:nvPicPr>
          <p:cNvPr id="2" name="Picture 1">
            <a:extLst>
              <a:ext uri="{FF2B5EF4-FFF2-40B4-BE49-F238E27FC236}">
                <a16:creationId xmlns:a16="http://schemas.microsoft.com/office/drawing/2014/main" id="{FB498884-3E62-7848-069E-0F3A2E8F9E0E}"/>
              </a:ext>
            </a:extLst>
          </p:cNvPr>
          <p:cNvPicPr>
            <a:picLocks noChangeAspect="1"/>
          </p:cNvPicPr>
          <p:nvPr/>
        </p:nvPicPr>
        <p:blipFill>
          <a:blip r:embed="rId2"/>
          <a:stretch>
            <a:fillRect/>
          </a:stretch>
        </p:blipFill>
        <p:spPr>
          <a:xfrm>
            <a:off x="3875613" y="2904352"/>
            <a:ext cx="4235295" cy="3146026"/>
          </a:xfrm>
          <a:prstGeom prst="rect">
            <a:avLst/>
          </a:prstGeom>
        </p:spPr>
      </p:pic>
    </p:spTree>
    <p:extLst>
      <p:ext uri="{BB962C8B-B14F-4D97-AF65-F5344CB8AC3E}">
        <p14:creationId xmlns:p14="http://schemas.microsoft.com/office/powerpoint/2010/main" val="385074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76E8-3FF3-206E-DD2E-5BD30905A49C}"/>
              </a:ext>
            </a:extLst>
          </p:cNvPr>
          <p:cNvSpPr>
            <a:spLocks noGrp="1"/>
          </p:cNvSpPr>
          <p:nvPr>
            <p:ph type="title"/>
          </p:nvPr>
        </p:nvSpPr>
        <p:spPr/>
        <p:txBody>
          <a:bodyPr/>
          <a:lstStyle/>
          <a:p>
            <a:r>
              <a:rPr lang="en-DE" dirty="0"/>
              <a:t>What is the ARC?</a:t>
            </a:r>
          </a:p>
        </p:txBody>
      </p:sp>
      <p:sp>
        <p:nvSpPr>
          <p:cNvPr id="5" name="Slide Number Placeholder 4">
            <a:extLst>
              <a:ext uri="{FF2B5EF4-FFF2-40B4-BE49-F238E27FC236}">
                <a16:creationId xmlns:a16="http://schemas.microsoft.com/office/drawing/2014/main" id="{3E7A3BA4-EEE8-4FBD-00A8-1EA222071D0D}"/>
              </a:ext>
            </a:extLst>
          </p:cNvPr>
          <p:cNvSpPr>
            <a:spLocks noGrp="1"/>
          </p:cNvSpPr>
          <p:nvPr>
            <p:ph type="sldNum" sz="quarter" idx="12"/>
          </p:nvPr>
        </p:nvSpPr>
        <p:spPr/>
        <p:txBody>
          <a:bodyPr/>
          <a:lstStyle/>
          <a:p>
            <a:r>
              <a:rPr lang="en-CH"/>
              <a:t>Page </a:t>
            </a:r>
            <a:fld id="{124EE2AE-F2F4-8A4C-8595-12D2BA8C70F6}" type="slidenum">
              <a:rPr lang="en-CH" smtClean="0"/>
              <a:pPr/>
              <a:t>2</a:t>
            </a:fld>
            <a:endParaRPr lang="en-CH" dirty="0"/>
          </a:p>
        </p:txBody>
      </p:sp>
      <p:pic>
        <p:nvPicPr>
          <p:cNvPr id="6" name="Picture 5">
            <a:extLst>
              <a:ext uri="{FF2B5EF4-FFF2-40B4-BE49-F238E27FC236}">
                <a16:creationId xmlns:a16="http://schemas.microsoft.com/office/drawing/2014/main" id="{50FEAE3F-61AF-7E2E-8754-97AB0E0EF783}"/>
              </a:ext>
            </a:extLst>
          </p:cNvPr>
          <p:cNvPicPr>
            <a:picLocks noChangeAspect="1"/>
          </p:cNvPicPr>
          <p:nvPr/>
        </p:nvPicPr>
        <p:blipFill>
          <a:blip r:embed="rId2"/>
          <a:stretch>
            <a:fillRect/>
          </a:stretch>
        </p:blipFill>
        <p:spPr>
          <a:xfrm>
            <a:off x="1570911" y="1812895"/>
            <a:ext cx="8885790" cy="2969289"/>
          </a:xfrm>
          <a:prstGeom prst="rect">
            <a:avLst/>
          </a:prstGeom>
        </p:spPr>
      </p:pic>
      <p:sp>
        <p:nvSpPr>
          <p:cNvPr id="8" name="Rectangle 7">
            <a:extLst>
              <a:ext uri="{FF2B5EF4-FFF2-40B4-BE49-F238E27FC236}">
                <a16:creationId xmlns:a16="http://schemas.microsoft.com/office/drawing/2014/main" id="{6EEA88E1-7A94-A941-A854-3D89AB799B45}"/>
              </a:ext>
            </a:extLst>
          </p:cNvPr>
          <p:cNvSpPr/>
          <p:nvPr/>
        </p:nvSpPr>
        <p:spPr>
          <a:xfrm>
            <a:off x="4131431" y="5221125"/>
            <a:ext cx="3764749" cy="461665"/>
          </a:xfrm>
          <a:prstGeom prst="rect">
            <a:avLst/>
          </a:prstGeom>
        </p:spPr>
        <p:txBody>
          <a:bodyPr wrap="none">
            <a:spAutoFit/>
          </a:bodyPr>
          <a:lstStyle/>
          <a:p>
            <a:r>
              <a:rPr lang="en-DE" sz="2400" b="1" dirty="0">
                <a:hlinkClick r:id="rId3"/>
              </a:rPr>
              <a:t>https://eaa-online.org/arc/</a:t>
            </a:r>
            <a:r>
              <a:rPr lang="en-DE" sz="2400" b="1" dirty="0"/>
              <a:t> </a:t>
            </a:r>
          </a:p>
        </p:txBody>
      </p:sp>
    </p:spTree>
    <p:extLst>
      <p:ext uri="{BB962C8B-B14F-4D97-AF65-F5344CB8AC3E}">
        <p14:creationId xmlns:p14="http://schemas.microsoft.com/office/powerpoint/2010/main" val="311155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527F-5BC0-81E0-6EEF-68973213223D}"/>
              </a:ext>
            </a:extLst>
          </p:cNvPr>
          <p:cNvSpPr>
            <a:spLocks noGrp="1"/>
          </p:cNvSpPr>
          <p:nvPr>
            <p:ph type="title"/>
          </p:nvPr>
        </p:nvSpPr>
        <p:spPr/>
        <p:txBody>
          <a:bodyPr/>
          <a:lstStyle/>
          <a:p>
            <a:r>
              <a:rPr lang="en-DE" dirty="0"/>
              <a:t>ARC – Background </a:t>
            </a:r>
          </a:p>
        </p:txBody>
      </p:sp>
      <p:sp>
        <p:nvSpPr>
          <p:cNvPr id="3" name="Content Placeholder 2">
            <a:extLst>
              <a:ext uri="{FF2B5EF4-FFF2-40B4-BE49-F238E27FC236}">
                <a16:creationId xmlns:a16="http://schemas.microsoft.com/office/drawing/2014/main" id="{8661035A-379C-1E07-C846-314933A181BC}"/>
              </a:ext>
            </a:extLst>
          </p:cNvPr>
          <p:cNvSpPr>
            <a:spLocks noGrp="1"/>
          </p:cNvSpPr>
          <p:nvPr>
            <p:ph idx="1"/>
          </p:nvPr>
        </p:nvSpPr>
        <p:spPr/>
        <p:txBody>
          <a:bodyPr/>
          <a:lstStyle/>
          <a:p>
            <a:r>
              <a:rPr lang="en-DE" b="1" dirty="0"/>
              <a:t>Founded in 2016 </a:t>
            </a:r>
            <a:r>
              <a:rPr lang="en-DE" dirty="0"/>
              <a:t>under Salvador Carmona’s EAA presidency by Thorsten Sellhorn and Philip Joos</a:t>
            </a:r>
          </a:p>
          <a:p>
            <a:r>
              <a:rPr lang="en-GB" dirty="0"/>
              <a:t>S</a:t>
            </a:r>
            <a:r>
              <a:rPr lang="en-DE" dirty="0"/>
              <a:t>upport young scholars to </a:t>
            </a:r>
            <a:r>
              <a:rPr lang="en-DE" b="1" dirty="0"/>
              <a:t>enhance research and teaching productivity </a:t>
            </a:r>
            <a:r>
              <a:rPr lang="en-DE" dirty="0"/>
              <a:t>and help in building their </a:t>
            </a:r>
            <a:r>
              <a:rPr lang="en-DE" b="1" dirty="0"/>
              <a:t>academic careers</a:t>
            </a:r>
          </a:p>
          <a:p>
            <a:r>
              <a:rPr lang="en-DE" dirty="0"/>
              <a:t>Support in extending academic network, manage teaching activities, link own work to policy-making institutions, the profession, and practitioners</a:t>
            </a:r>
          </a:p>
          <a:p>
            <a:r>
              <a:rPr lang="en-DE" dirty="0"/>
              <a:t>Before: separate ARC website, now: </a:t>
            </a:r>
            <a:r>
              <a:rPr lang="en-DE" b="1" dirty="0"/>
              <a:t>integrated within the (new) EAA website</a:t>
            </a:r>
          </a:p>
          <a:p>
            <a:r>
              <a:rPr lang="en-DE" dirty="0"/>
              <a:t>Before: “Accounting </a:t>
            </a:r>
            <a:r>
              <a:rPr lang="en-DE" b="1" i="1" dirty="0"/>
              <a:t>Research</a:t>
            </a:r>
            <a:r>
              <a:rPr lang="en-DE" dirty="0"/>
              <a:t> Centre”, now: “Accounting </a:t>
            </a:r>
            <a:r>
              <a:rPr lang="en-DE" b="1" i="1" dirty="0"/>
              <a:t>Resources</a:t>
            </a:r>
            <a:r>
              <a:rPr lang="en-DE" dirty="0"/>
              <a:t> Centre” (including education material, outreach &amp; impact)</a:t>
            </a:r>
          </a:p>
        </p:txBody>
      </p:sp>
      <p:sp>
        <p:nvSpPr>
          <p:cNvPr id="4" name="Slide Number Placeholder 3">
            <a:extLst>
              <a:ext uri="{FF2B5EF4-FFF2-40B4-BE49-F238E27FC236}">
                <a16:creationId xmlns:a16="http://schemas.microsoft.com/office/drawing/2014/main" id="{7A7E9A9E-BDC1-D6C8-15EC-333333C2A054}"/>
              </a:ext>
            </a:extLst>
          </p:cNvPr>
          <p:cNvSpPr>
            <a:spLocks noGrp="1"/>
          </p:cNvSpPr>
          <p:nvPr>
            <p:ph type="sldNum" sz="quarter" idx="12"/>
          </p:nvPr>
        </p:nvSpPr>
        <p:spPr/>
        <p:txBody>
          <a:bodyPr/>
          <a:lstStyle/>
          <a:p>
            <a:r>
              <a:rPr lang="en-CH"/>
              <a:t>Page </a:t>
            </a:r>
            <a:fld id="{124EE2AE-F2F4-8A4C-8595-12D2BA8C70F6}" type="slidenum">
              <a:rPr lang="en-CH" smtClean="0"/>
              <a:pPr/>
              <a:t>3</a:t>
            </a:fld>
            <a:endParaRPr lang="en-CH" dirty="0"/>
          </a:p>
        </p:txBody>
      </p:sp>
    </p:spTree>
    <p:extLst>
      <p:ext uri="{BB962C8B-B14F-4D97-AF65-F5344CB8AC3E}">
        <p14:creationId xmlns:p14="http://schemas.microsoft.com/office/powerpoint/2010/main" val="346812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3BC8-43B2-09F1-C1D6-7250B99BA143}"/>
              </a:ext>
            </a:extLst>
          </p:cNvPr>
          <p:cNvSpPr>
            <a:spLocks noGrp="1"/>
          </p:cNvSpPr>
          <p:nvPr>
            <p:ph type="title"/>
          </p:nvPr>
        </p:nvSpPr>
        <p:spPr/>
        <p:txBody>
          <a:bodyPr/>
          <a:lstStyle/>
          <a:p>
            <a:r>
              <a:rPr lang="en-DE" dirty="0"/>
              <a:t>ARC – Activities </a:t>
            </a:r>
          </a:p>
        </p:txBody>
      </p:sp>
      <p:sp>
        <p:nvSpPr>
          <p:cNvPr id="5" name="Slide Number Placeholder 4">
            <a:extLst>
              <a:ext uri="{FF2B5EF4-FFF2-40B4-BE49-F238E27FC236}">
                <a16:creationId xmlns:a16="http://schemas.microsoft.com/office/drawing/2014/main" id="{AC92B075-8288-2634-7B8D-083FCB4ACD71}"/>
              </a:ext>
            </a:extLst>
          </p:cNvPr>
          <p:cNvSpPr>
            <a:spLocks noGrp="1"/>
          </p:cNvSpPr>
          <p:nvPr>
            <p:ph type="sldNum" sz="quarter" idx="12"/>
          </p:nvPr>
        </p:nvSpPr>
        <p:spPr/>
        <p:txBody>
          <a:bodyPr/>
          <a:lstStyle/>
          <a:p>
            <a:r>
              <a:rPr lang="en-CH"/>
              <a:t>Page </a:t>
            </a:r>
            <a:fld id="{124EE2AE-F2F4-8A4C-8595-12D2BA8C70F6}" type="slidenum">
              <a:rPr lang="en-CH" smtClean="0"/>
              <a:pPr/>
              <a:t>4</a:t>
            </a:fld>
            <a:endParaRPr lang="en-CH" dirty="0"/>
          </a:p>
        </p:txBody>
      </p:sp>
      <p:pic>
        <p:nvPicPr>
          <p:cNvPr id="6" name="Picture 5">
            <a:extLst>
              <a:ext uri="{FF2B5EF4-FFF2-40B4-BE49-F238E27FC236}">
                <a16:creationId xmlns:a16="http://schemas.microsoft.com/office/drawing/2014/main" id="{30D992B2-A55D-E647-26BF-D037D62FF4AF}"/>
              </a:ext>
            </a:extLst>
          </p:cNvPr>
          <p:cNvPicPr>
            <a:picLocks noChangeAspect="1"/>
          </p:cNvPicPr>
          <p:nvPr/>
        </p:nvPicPr>
        <p:blipFill>
          <a:blip r:embed="rId2"/>
          <a:stretch>
            <a:fillRect/>
          </a:stretch>
        </p:blipFill>
        <p:spPr>
          <a:xfrm>
            <a:off x="740596" y="1784855"/>
            <a:ext cx="10613204" cy="2856775"/>
          </a:xfrm>
          <a:prstGeom prst="rect">
            <a:avLst/>
          </a:prstGeom>
        </p:spPr>
      </p:pic>
      <p:sp>
        <p:nvSpPr>
          <p:cNvPr id="7" name="TextBox 6">
            <a:extLst>
              <a:ext uri="{FF2B5EF4-FFF2-40B4-BE49-F238E27FC236}">
                <a16:creationId xmlns:a16="http://schemas.microsoft.com/office/drawing/2014/main" id="{F6244B60-B4D8-524C-E465-6035FF9DB3C4}"/>
              </a:ext>
            </a:extLst>
          </p:cNvPr>
          <p:cNvSpPr txBox="1"/>
          <p:nvPr/>
        </p:nvSpPr>
        <p:spPr>
          <a:xfrm>
            <a:off x="1330931" y="4977028"/>
            <a:ext cx="9432533" cy="923330"/>
          </a:xfrm>
          <a:prstGeom prst="rect">
            <a:avLst/>
          </a:prstGeom>
          <a:noFill/>
        </p:spPr>
        <p:txBody>
          <a:bodyPr wrap="square" rtlCol="0">
            <a:spAutoFit/>
          </a:bodyPr>
          <a:lstStyle/>
          <a:p>
            <a:r>
              <a:rPr lang="en-GB" dirty="0"/>
              <a:t>The goal of the </a:t>
            </a:r>
            <a:r>
              <a:rPr lang="en-GB" u="sng" dirty="0">
                <a:hlinkClick r:id="rId3"/>
              </a:rPr>
              <a:t>Accounting Resources Centre (ARC)</a:t>
            </a:r>
            <a:r>
              <a:rPr lang="en-GB" dirty="0"/>
              <a:t> is to provide the EAA’s </a:t>
            </a:r>
            <a:r>
              <a:rPr lang="en-GB" b="1" dirty="0"/>
              <a:t>one-stop location </a:t>
            </a:r>
            <a:r>
              <a:rPr lang="en-GB" dirty="0"/>
              <a:t>for </a:t>
            </a:r>
            <a:r>
              <a:rPr lang="en-GB" b="1" dirty="0"/>
              <a:t>research resources </a:t>
            </a:r>
            <a:r>
              <a:rPr lang="en-GB" dirty="0"/>
              <a:t>and </a:t>
            </a:r>
            <a:r>
              <a:rPr lang="en-GB" b="1" dirty="0"/>
              <a:t>networking opportunities </a:t>
            </a:r>
            <a:r>
              <a:rPr lang="en-GB" dirty="0"/>
              <a:t>relevant for emerging scholars and others interested in accounting research.</a:t>
            </a:r>
          </a:p>
        </p:txBody>
      </p:sp>
    </p:spTree>
    <p:extLst>
      <p:ext uri="{BB962C8B-B14F-4D97-AF65-F5344CB8AC3E}">
        <p14:creationId xmlns:p14="http://schemas.microsoft.com/office/powerpoint/2010/main" val="346339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7F1-D4B0-1E73-7827-B8A08FA14341}"/>
              </a:ext>
            </a:extLst>
          </p:cNvPr>
          <p:cNvSpPr>
            <a:spLocks noGrp="1"/>
          </p:cNvSpPr>
          <p:nvPr>
            <p:ph type="title"/>
          </p:nvPr>
        </p:nvSpPr>
        <p:spPr/>
        <p:txBody>
          <a:bodyPr/>
          <a:lstStyle/>
          <a:p>
            <a:r>
              <a:rPr lang="en-DE" dirty="0"/>
              <a:t>PhD Mentoring Initiative (Senior Editors: Steven Young, Martin Walker)</a:t>
            </a:r>
          </a:p>
        </p:txBody>
      </p:sp>
      <p:sp>
        <p:nvSpPr>
          <p:cNvPr id="3" name="Content Placeholder 2">
            <a:extLst>
              <a:ext uri="{FF2B5EF4-FFF2-40B4-BE49-F238E27FC236}">
                <a16:creationId xmlns:a16="http://schemas.microsoft.com/office/drawing/2014/main" id="{695BEF44-86D2-0469-2C4E-2C066C4A5FCC}"/>
              </a:ext>
            </a:extLst>
          </p:cNvPr>
          <p:cNvSpPr>
            <a:spLocks noGrp="1"/>
          </p:cNvSpPr>
          <p:nvPr>
            <p:ph idx="1"/>
          </p:nvPr>
        </p:nvSpPr>
        <p:spPr/>
        <p:txBody>
          <a:bodyPr>
            <a:normAutofit fontScale="77500" lnSpcReduction="20000"/>
          </a:bodyPr>
          <a:lstStyle/>
          <a:p>
            <a:pPr>
              <a:lnSpc>
                <a:spcPct val="120000"/>
              </a:lnSpc>
            </a:pPr>
            <a:r>
              <a:rPr lang="en-GB" sz="2400" i="1" dirty="0"/>
              <a:t>The EAA PhD Mentoring Initiative (PMI) aims to help EAA PhD students </a:t>
            </a:r>
            <a:r>
              <a:rPr lang="en-GB" sz="2400" b="1" i="1" dirty="0"/>
              <a:t>refine their research proposals</a:t>
            </a:r>
            <a:r>
              <a:rPr lang="en-GB" sz="2400" i="1" dirty="0"/>
              <a:t> and </a:t>
            </a:r>
            <a:r>
              <a:rPr lang="en-GB" sz="2400" b="1" i="1" dirty="0"/>
              <a:t>enhance the overall quality of their work </a:t>
            </a:r>
            <a:r>
              <a:rPr lang="en-GB" sz="2400" i="1" dirty="0"/>
              <a:t>by accessing </a:t>
            </a:r>
            <a:r>
              <a:rPr lang="en-GB" sz="2400" b="1" i="1" dirty="0"/>
              <a:t>timely advice and feedback </a:t>
            </a:r>
            <a:r>
              <a:rPr lang="en-GB" sz="2400" i="1" dirty="0"/>
              <a:t>from some top accounting researchers. The PMI is a resource open to all European PhD students in accounting. </a:t>
            </a:r>
          </a:p>
          <a:p>
            <a:pPr marL="0" indent="0">
              <a:lnSpc>
                <a:spcPct val="120000"/>
              </a:lnSpc>
              <a:buNone/>
            </a:pPr>
            <a:endParaRPr lang="en-GB" sz="2400" i="1" dirty="0"/>
          </a:p>
          <a:p>
            <a:r>
              <a:rPr lang="de-DE" sz="2400" dirty="0"/>
              <a:t>Journal-style </a:t>
            </a:r>
            <a:r>
              <a:rPr lang="de-DE" sz="2400" dirty="0" err="1"/>
              <a:t>peer</a:t>
            </a:r>
            <a:r>
              <a:rPr lang="de-DE" sz="2400" dirty="0"/>
              <a:t> review </a:t>
            </a:r>
            <a:r>
              <a:rPr lang="de-DE" sz="2400" dirty="0" err="1"/>
              <a:t>system</a:t>
            </a:r>
            <a:r>
              <a:rPr lang="de-DE" sz="2400" dirty="0"/>
              <a:t> (Taylor &amp; Francis)</a:t>
            </a:r>
          </a:p>
          <a:p>
            <a:r>
              <a:rPr lang="de-DE" sz="2400" dirty="0"/>
              <a:t>Editors </a:t>
            </a:r>
            <a:r>
              <a:rPr lang="de-DE" sz="2400" dirty="0" err="1"/>
              <a:t>select</a:t>
            </a:r>
            <a:r>
              <a:rPr lang="de-DE" sz="2400" dirty="0"/>
              <a:t> an expert </a:t>
            </a:r>
            <a:r>
              <a:rPr lang="de-DE" sz="2400" dirty="0" err="1"/>
              <a:t>reviewer</a:t>
            </a:r>
            <a:r>
              <a:rPr lang="de-DE" sz="2400" dirty="0"/>
              <a:t> </a:t>
            </a:r>
            <a:r>
              <a:rPr lang="de-DE" sz="2400" dirty="0" err="1"/>
              <a:t>to</a:t>
            </a:r>
            <a:r>
              <a:rPr lang="de-DE" sz="2400" dirty="0"/>
              <a:t> </a:t>
            </a:r>
            <a:r>
              <a:rPr lang="de-DE" sz="2400" dirty="0" err="1"/>
              <a:t>provide</a:t>
            </a:r>
            <a:r>
              <a:rPr lang="de-DE" sz="2400" dirty="0"/>
              <a:t> </a:t>
            </a:r>
            <a:r>
              <a:rPr lang="de-DE" sz="2400" dirty="0" err="1"/>
              <a:t>constructive</a:t>
            </a:r>
            <a:r>
              <a:rPr lang="de-DE" sz="2400" dirty="0"/>
              <a:t> </a:t>
            </a:r>
            <a:r>
              <a:rPr lang="de-DE" sz="2400" dirty="0" err="1"/>
              <a:t>feedback</a:t>
            </a:r>
            <a:r>
              <a:rPr lang="de-DE" sz="2400" dirty="0"/>
              <a:t> via a review </a:t>
            </a:r>
            <a:r>
              <a:rPr lang="de-DE" sz="2400" dirty="0" err="1"/>
              <a:t>report</a:t>
            </a:r>
            <a:endParaRPr lang="de-DE" sz="2400" dirty="0"/>
          </a:p>
          <a:p>
            <a:pPr marL="0" indent="0">
              <a:buNone/>
            </a:pPr>
            <a:endParaRPr lang="en-GB" i="1" dirty="0"/>
          </a:p>
          <a:p>
            <a:pPr marL="0" indent="0">
              <a:buNone/>
            </a:pPr>
            <a:r>
              <a:rPr lang="en-DE" sz="1900" b="1" dirty="0"/>
              <a:t>Editors:</a:t>
            </a:r>
          </a:p>
          <a:p>
            <a:r>
              <a:rPr lang="en-GB" sz="1900" b="1" dirty="0"/>
              <a:t>Beatriz Garcia </a:t>
            </a:r>
            <a:r>
              <a:rPr lang="en-GB" sz="1900" b="1" dirty="0" err="1"/>
              <a:t>Osma</a:t>
            </a:r>
            <a:r>
              <a:rPr lang="en-GB" sz="1900" dirty="0"/>
              <a:t>, </a:t>
            </a:r>
            <a:r>
              <a:rPr lang="en-GB" sz="1900" i="1" dirty="0"/>
              <a:t>Universidad Carlos III, Spain</a:t>
            </a:r>
            <a:endParaRPr lang="en-GB" sz="1900" dirty="0"/>
          </a:p>
          <a:p>
            <a:r>
              <a:rPr lang="en-GB" sz="1900" b="1" dirty="0"/>
              <a:t>Sven Modell</a:t>
            </a:r>
            <a:r>
              <a:rPr lang="en-GB" sz="1900" dirty="0"/>
              <a:t>, </a:t>
            </a:r>
            <a:r>
              <a:rPr lang="en-GB" sz="1900" i="1" dirty="0"/>
              <a:t>Manchester Business School, UK</a:t>
            </a:r>
            <a:endParaRPr lang="en-GB" sz="1900" dirty="0"/>
          </a:p>
          <a:p>
            <a:r>
              <a:rPr lang="en-GB" sz="1900" b="1" dirty="0"/>
              <a:t>Brendan </a:t>
            </a:r>
            <a:r>
              <a:rPr lang="en-GB" sz="1900" b="1" dirty="0" err="1"/>
              <a:t>O’Dwyer</a:t>
            </a:r>
            <a:r>
              <a:rPr lang="en-GB" sz="1900" dirty="0"/>
              <a:t>, </a:t>
            </a:r>
            <a:r>
              <a:rPr lang="en-GB" sz="1900" i="1" dirty="0"/>
              <a:t>University of Amsterdam, The Netherlands</a:t>
            </a:r>
            <a:endParaRPr lang="en-GB" sz="1900" dirty="0"/>
          </a:p>
          <a:p>
            <a:r>
              <a:rPr lang="en-GB" sz="1900" b="1" dirty="0"/>
              <a:t>Laurence van Lent,</a:t>
            </a:r>
            <a:r>
              <a:rPr lang="en-GB" sz="1900" dirty="0"/>
              <a:t> </a:t>
            </a:r>
            <a:r>
              <a:rPr lang="en-GB" sz="1900" i="1" dirty="0"/>
              <a:t>Tilburg University, The Netherlands</a:t>
            </a:r>
            <a:endParaRPr lang="en-GB" sz="1900" dirty="0"/>
          </a:p>
          <a:p>
            <a:r>
              <a:rPr lang="en-GB" sz="1900" b="1" dirty="0"/>
              <a:t>Ann </a:t>
            </a:r>
            <a:r>
              <a:rPr lang="en-GB" sz="1900" b="1" dirty="0" err="1"/>
              <a:t>Vanstraelen</a:t>
            </a:r>
            <a:r>
              <a:rPr lang="en-GB" sz="1900" dirty="0"/>
              <a:t>, </a:t>
            </a:r>
            <a:r>
              <a:rPr lang="en-GB" sz="1900" i="1" dirty="0"/>
              <a:t>Maastricht University, The Netherlands</a:t>
            </a:r>
          </a:p>
          <a:p>
            <a:endParaRPr lang="en-GB" i="1" dirty="0"/>
          </a:p>
          <a:p>
            <a:endParaRPr lang="en-GB" dirty="0"/>
          </a:p>
          <a:p>
            <a:endParaRPr lang="en-DE" b="1" i="1" dirty="0"/>
          </a:p>
        </p:txBody>
      </p:sp>
      <p:sp>
        <p:nvSpPr>
          <p:cNvPr id="4" name="Slide Number Placeholder 3">
            <a:extLst>
              <a:ext uri="{FF2B5EF4-FFF2-40B4-BE49-F238E27FC236}">
                <a16:creationId xmlns:a16="http://schemas.microsoft.com/office/drawing/2014/main" id="{9B1B39E2-F726-296E-ECB7-C6578E4739F4}"/>
              </a:ext>
            </a:extLst>
          </p:cNvPr>
          <p:cNvSpPr>
            <a:spLocks noGrp="1"/>
          </p:cNvSpPr>
          <p:nvPr>
            <p:ph type="sldNum" sz="quarter" idx="12"/>
          </p:nvPr>
        </p:nvSpPr>
        <p:spPr/>
        <p:txBody>
          <a:bodyPr/>
          <a:lstStyle/>
          <a:p>
            <a:r>
              <a:rPr lang="en-CH"/>
              <a:t>Page </a:t>
            </a:r>
            <a:fld id="{124EE2AE-F2F4-8A4C-8595-12D2BA8C70F6}" type="slidenum">
              <a:rPr lang="en-CH" smtClean="0"/>
              <a:pPr/>
              <a:t>5</a:t>
            </a:fld>
            <a:endParaRPr lang="en-CH" dirty="0"/>
          </a:p>
        </p:txBody>
      </p:sp>
      <p:pic>
        <p:nvPicPr>
          <p:cNvPr id="6" name="Picture 5" descr="A close up of a game board&#10;&#10;Description automatically generated with low confidence">
            <a:extLst>
              <a:ext uri="{FF2B5EF4-FFF2-40B4-BE49-F238E27FC236}">
                <a16:creationId xmlns:a16="http://schemas.microsoft.com/office/drawing/2014/main" id="{C1042530-4318-3F27-5307-0230F838CB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84701" y="4437026"/>
            <a:ext cx="2194998" cy="1463332"/>
          </a:xfrm>
          <a:prstGeom prst="rect">
            <a:avLst/>
          </a:prstGeom>
        </p:spPr>
      </p:pic>
    </p:spTree>
    <p:extLst>
      <p:ext uri="{BB962C8B-B14F-4D97-AF65-F5344CB8AC3E}">
        <p14:creationId xmlns:p14="http://schemas.microsoft.com/office/powerpoint/2010/main" val="141875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7F1-D4B0-1E73-7827-B8A08FA14341}"/>
              </a:ext>
            </a:extLst>
          </p:cNvPr>
          <p:cNvSpPr>
            <a:spLocks noGrp="1"/>
          </p:cNvSpPr>
          <p:nvPr>
            <p:ph type="title"/>
          </p:nvPr>
        </p:nvSpPr>
        <p:spPr/>
        <p:txBody>
          <a:bodyPr/>
          <a:lstStyle/>
          <a:p>
            <a:r>
              <a:rPr lang="de-DE" dirty="0"/>
              <a:t>ARC – Events (Senior Editor: Claudia </a:t>
            </a:r>
            <a:r>
              <a:rPr lang="de-DE" dirty="0" err="1"/>
              <a:t>Imperatore</a:t>
            </a:r>
            <a:r>
              <a:rPr lang="de-DE" dirty="0"/>
              <a:t>) </a:t>
            </a:r>
            <a:endParaRPr lang="en-DE" dirty="0"/>
          </a:p>
        </p:txBody>
      </p:sp>
      <p:sp>
        <p:nvSpPr>
          <p:cNvPr id="3" name="Content Placeholder 2">
            <a:extLst>
              <a:ext uri="{FF2B5EF4-FFF2-40B4-BE49-F238E27FC236}">
                <a16:creationId xmlns:a16="http://schemas.microsoft.com/office/drawing/2014/main" id="{695BEF44-86D2-0469-2C4E-2C066C4A5FCC}"/>
              </a:ext>
            </a:extLst>
          </p:cNvPr>
          <p:cNvSpPr>
            <a:spLocks noGrp="1"/>
          </p:cNvSpPr>
          <p:nvPr>
            <p:ph idx="1"/>
          </p:nvPr>
        </p:nvSpPr>
        <p:spPr/>
        <p:txBody>
          <a:bodyPr>
            <a:normAutofit/>
          </a:bodyPr>
          <a:lstStyle/>
          <a:p>
            <a:pPr>
              <a:lnSpc>
                <a:spcPct val="100000"/>
              </a:lnSpc>
            </a:pPr>
            <a:r>
              <a:rPr lang="de-DE" dirty="0" err="1"/>
              <a:t>Don‘t</a:t>
            </a:r>
            <a:r>
              <a:rPr lang="de-DE" dirty="0"/>
              <a:t> miss out on </a:t>
            </a:r>
            <a:r>
              <a:rPr lang="de-DE" dirty="0" err="1"/>
              <a:t>any</a:t>
            </a:r>
            <a:r>
              <a:rPr lang="de-DE" dirty="0"/>
              <a:t> </a:t>
            </a:r>
            <a:r>
              <a:rPr lang="de-DE" dirty="0" err="1"/>
              <a:t>important</a:t>
            </a:r>
            <a:r>
              <a:rPr lang="de-DE" dirty="0"/>
              <a:t> </a:t>
            </a:r>
            <a:r>
              <a:rPr lang="de-DE" b="1" dirty="0" err="1"/>
              <a:t>accounting</a:t>
            </a:r>
            <a:r>
              <a:rPr lang="de-DE" b="1" dirty="0"/>
              <a:t> </a:t>
            </a:r>
            <a:r>
              <a:rPr lang="de-DE" b="1" dirty="0" err="1"/>
              <a:t>events</a:t>
            </a:r>
            <a:r>
              <a:rPr lang="de-DE" dirty="0"/>
              <a:t>, </a:t>
            </a:r>
            <a:r>
              <a:rPr lang="de-DE" dirty="0" err="1"/>
              <a:t>both</a:t>
            </a:r>
            <a:r>
              <a:rPr lang="de-DE" dirty="0"/>
              <a:t> EAA- and non-EAA-</a:t>
            </a:r>
            <a:r>
              <a:rPr lang="de-DE" dirty="0" err="1"/>
              <a:t>related</a:t>
            </a:r>
            <a:r>
              <a:rPr lang="de-DE" dirty="0"/>
              <a:t>!</a:t>
            </a:r>
          </a:p>
          <a:p>
            <a:pPr>
              <a:lnSpc>
                <a:spcPct val="100000"/>
              </a:lnSpc>
            </a:pPr>
            <a:r>
              <a:rPr lang="en-DE" sz="2000" dirty="0"/>
              <a:t>Filter by topics, PhD events, types of events (virtual, association conferences, journal conferences etc.)</a:t>
            </a:r>
          </a:p>
        </p:txBody>
      </p:sp>
      <p:sp>
        <p:nvSpPr>
          <p:cNvPr id="4" name="Slide Number Placeholder 3">
            <a:extLst>
              <a:ext uri="{FF2B5EF4-FFF2-40B4-BE49-F238E27FC236}">
                <a16:creationId xmlns:a16="http://schemas.microsoft.com/office/drawing/2014/main" id="{9B1B39E2-F726-296E-ECB7-C6578E4739F4}"/>
              </a:ext>
            </a:extLst>
          </p:cNvPr>
          <p:cNvSpPr>
            <a:spLocks noGrp="1"/>
          </p:cNvSpPr>
          <p:nvPr>
            <p:ph type="sldNum" sz="quarter" idx="12"/>
          </p:nvPr>
        </p:nvSpPr>
        <p:spPr/>
        <p:txBody>
          <a:bodyPr/>
          <a:lstStyle/>
          <a:p>
            <a:r>
              <a:rPr lang="en-CH"/>
              <a:t>Page </a:t>
            </a:r>
            <a:fld id="{124EE2AE-F2F4-8A4C-8595-12D2BA8C70F6}" type="slidenum">
              <a:rPr lang="en-CH" smtClean="0"/>
              <a:pPr/>
              <a:t>6</a:t>
            </a:fld>
            <a:endParaRPr lang="en-CH" dirty="0"/>
          </a:p>
        </p:txBody>
      </p:sp>
      <p:pic>
        <p:nvPicPr>
          <p:cNvPr id="6" name="Picture 5">
            <a:extLst>
              <a:ext uri="{FF2B5EF4-FFF2-40B4-BE49-F238E27FC236}">
                <a16:creationId xmlns:a16="http://schemas.microsoft.com/office/drawing/2014/main" id="{8DC55E53-825D-4A1C-B2A5-B01C417ECE16}"/>
              </a:ext>
            </a:extLst>
          </p:cNvPr>
          <p:cNvPicPr>
            <a:picLocks noChangeAspect="1"/>
          </p:cNvPicPr>
          <p:nvPr/>
        </p:nvPicPr>
        <p:blipFill>
          <a:blip r:embed="rId2"/>
          <a:stretch>
            <a:fillRect/>
          </a:stretch>
        </p:blipFill>
        <p:spPr>
          <a:xfrm>
            <a:off x="1048214" y="2988906"/>
            <a:ext cx="9801922" cy="2643478"/>
          </a:xfrm>
          <a:prstGeom prst="rect">
            <a:avLst/>
          </a:prstGeom>
        </p:spPr>
      </p:pic>
    </p:spTree>
    <p:extLst>
      <p:ext uri="{BB962C8B-B14F-4D97-AF65-F5344CB8AC3E}">
        <p14:creationId xmlns:p14="http://schemas.microsoft.com/office/powerpoint/2010/main" val="403573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7F1-D4B0-1E73-7827-B8A08FA14341}"/>
              </a:ext>
            </a:extLst>
          </p:cNvPr>
          <p:cNvSpPr>
            <a:spLocks noGrp="1"/>
          </p:cNvSpPr>
          <p:nvPr>
            <p:ph type="title"/>
          </p:nvPr>
        </p:nvSpPr>
        <p:spPr/>
        <p:txBody>
          <a:bodyPr/>
          <a:lstStyle/>
          <a:p>
            <a:r>
              <a:rPr lang="de-DE" dirty="0"/>
              <a:t>ARC – Repository </a:t>
            </a:r>
            <a:endParaRPr lang="en-DE" dirty="0"/>
          </a:p>
        </p:txBody>
      </p:sp>
      <p:sp>
        <p:nvSpPr>
          <p:cNvPr id="3" name="Content Placeholder 2">
            <a:extLst>
              <a:ext uri="{FF2B5EF4-FFF2-40B4-BE49-F238E27FC236}">
                <a16:creationId xmlns:a16="http://schemas.microsoft.com/office/drawing/2014/main" id="{695BEF44-86D2-0469-2C4E-2C066C4A5FCC}"/>
              </a:ext>
            </a:extLst>
          </p:cNvPr>
          <p:cNvSpPr>
            <a:spLocks noGrp="1"/>
          </p:cNvSpPr>
          <p:nvPr>
            <p:ph idx="1"/>
          </p:nvPr>
        </p:nvSpPr>
        <p:spPr/>
        <p:txBody>
          <a:bodyPr>
            <a:normAutofit/>
          </a:bodyPr>
          <a:lstStyle/>
          <a:p>
            <a:pPr>
              <a:lnSpc>
                <a:spcPct val="100000"/>
              </a:lnSpc>
            </a:pPr>
            <a:r>
              <a:rPr lang="en-GB" dirty="0"/>
              <a:t>Under “Repository” we provide all research- and teaching-related material from both physical and online events </a:t>
            </a:r>
          </a:p>
          <a:p>
            <a:pPr>
              <a:lnSpc>
                <a:spcPct val="100000"/>
              </a:lnSpc>
            </a:pPr>
            <a:r>
              <a:rPr lang="en-GB" dirty="0"/>
              <a:t>Members can share own material and insights with the community</a:t>
            </a:r>
          </a:p>
          <a:p>
            <a:pPr>
              <a:lnSpc>
                <a:spcPct val="100000"/>
              </a:lnSpc>
            </a:pPr>
            <a:r>
              <a:rPr lang="en-GB" dirty="0"/>
              <a:t>Access for EAA members only</a:t>
            </a:r>
          </a:p>
          <a:p>
            <a:endParaRPr lang="en-GB" sz="1800" dirty="0"/>
          </a:p>
          <a:p>
            <a:pPr marL="800100" lvl="1" indent="-342900">
              <a:buFont typeface="Arial" panose="020B0604020202020204" pitchFamily="34" charset="0"/>
              <a:buChar char="•"/>
            </a:pPr>
            <a:r>
              <a:rPr lang="en-DE" sz="2000" b="1" dirty="0"/>
              <a:t>Videos</a:t>
            </a:r>
          </a:p>
          <a:p>
            <a:pPr marL="800100" lvl="1" indent="-342900">
              <a:buFont typeface="Arial" panose="020B0604020202020204" pitchFamily="34" charset="0"/>
              <a:buChar char="•"/>
            </a:pPr>
            <a:r>
              <a:rPr lang="en-DE" sz="2000" b="1" dirty="0"/>
              <a:t>Codes</a:t>
            </a:r>
          </a:p>
          <a:p>
            <a:pPr marL="800100" lvl="1" indent="-342900">
              <a:buFont typeface="Arial" panose="020B0604020202020204" pitchFamily="34" charset="0"/>
              <a:buChar char="•"/>
            </a:pPr>
            <a:r>
              <a:rPr lang="en-DE" sz="2000" b="1" dirty="0"/>
              <a:t>Data sources</a:t>
            </a:r>
          </a:p>
          <a:p>
            <a:pPr marL="800100" lvl="1" indent="-342900">
              <a:buFont typeface="Arial" panose="020B0604020202020204" pitchFamily="34" charset="0"/>
              <a:buChar char="•"/>
            </a:pPr>
            <a:r>
              <a:rPr lang="en-DE" sz="2000" b="1" dirty="0"/>
              <a:t>Presentations</a:t>
            </a:r>
          </a:p>
          <a:p>
            <a:pPr marL="800100" lvl="1" indent="-342900">
              <a:buFont typeface="Arial" panose="020B0604020202020204" pitchFamily="34" charset="0"/>
              <a:buChar char="•"/>
            </a:pPr>
            <a:r>
              <a:rPr lang="en-DE" sz="2000" b="1" dirty="0"/>
              <a:t>...</a:t>
            </a:r>
          </a:p>
        </p:txBody>
      </p:sp>
      <p:sp>
        <p:nvSpPr>
          <p:cNvPr id="4" name="Slide Number Placeholder 3">
            <a:extLst>
              <a:ext uri="{FF2B5EF4-FFF2-40B4-BE49-F238E27FC236}">
                <a16:creationId xmlns:a16="http://schemas.microsoft.com/office/drawing/2014/main" id="{9B1B39E2-F726-296E-ECB7-C6578E4739F4}"/>
              </a:ext>
            </a:extLst>
          </p:cNvPr>
          <p:cNvSpPr>
            <a:spLocks noGrp="1"/>
          </p:cNvSpPr>
          <p:nvPr>
            <p:ph type="sldNum" sz="quarter" idx="12"/>
          </p:nvPr>
        </p:nvSpPr>
        <p:spPr/>
        <p:txBody>
          <a:bodyPr/>
          <a:lstStyle/>
          <a:p>
            <a:r>
              <a:rPr lang="en-CH"/>
              <a:t>Page </a:t>
            </a:r>
            <a:fld id="{124EE2AE-F2F4-8A4C-8595-12D2BA8C70F6}" type="slidenum">
              <a:rPr lang="en-CH" smtClean="0"/>
              <a:pPr/>
              <a:t>7</a:t>
            </a:fld>
            <a:endParaRPr lang="en-CH" dirty="0"/>
          </a:p>
        </p:txBody>
      </p:sp>
      <p:pic>
        <p:nvPicPr>
          <p:cNvPr id="8" name="Picture 7" descr="A picture containing text, businesscard&#10;&#10;Description automatically generated">
            <a:extLst>
              <a:ext uri="{FF2B5EF4-FFF2-40B4-BE49-F238E27FC236}">
                <a16:creationId xmlns:a16="http://schemas.microsoft.com/office/drawing/2014/main" id="{24571286-6930-1379-29A0-953DF1B9AB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04724" y="3429000"/>
            <a:ext cx="2826834" cy="1884556"/>
          </a:xfrm>
          <a:prstGeom prst="rect">
            <a:avLst/>
          </a:prstGeom>
        </p:spPr>
      </p:pic>
    </p:spTree>
    <p:extLst>
      <p:ext uri="{BB962C8B-B14F-4D97-AF65-F5344CB8AC3E}">
        <p14:creationId xmlns:p14="http://schemas.microsoft.com/office/powerpoint/2010/main" val="107590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CF26-97F1-102B-4614-FF7543267053}"/>
              </a:ext>
            </a:extLst>
          </p:cNvPr>
          <p:cNvSpPr>
            <a:spLocks noGrp="1"/>
          </p:cNvSpPr>
          <p:nvPr>
            <p:ph type="title"/>
          </p:nvPr>
        </p:nvSpPr>
        <p:spPr/>
        <p:txBody>
          <a:bodyPr/>
          <a:lstStyle/>
          <a:p>
            <a:r>
              <a:rPr lang="en-DE" dirty="0"/>
              <a:t>ARC – Blogs</a:t>
            </a:r>
          </a:p>
        </p:txBody>
      </p:sp>
      <p:sp>
        <p:nvSpPr>
          <p:cNvPr id="3" name="Content Placeholder 2">
            <a:extLst>
              <a:ext uri="{FF2B5EF4-FFF2-40B4-BE49-F238E27FC236}">
                <a16:creationId xmlns:a16="http://schemas.microsoft.com/office/drawing/2014/main" id="{1128C2E5-7C3D-639F-2ECC-31F4AB1A3C8D}"/>
              </a:ext>
            </a:extLst>
          </p:cNvPr>
          <p:cNvSpPr>
            <a:spLocks noGrp="1"/>
          </p:cNvSpPr>
          <p:nvPr>
            <p:ph idx="1"/>
          </p:nvPr>
        </p:nvSpPr>
        <p:spPr/>
        <p:txBody>
          <a:bodyPr>
            <a:normAutofit/>
          </a:bodyPr>
          <a:lstStyle/>
          <a:p>
            <a:pPr>
              <a:lnSpc>
                <a:spcPct val="110000"/>
              </a:lnSpc>
            </a:pPr>
            <a:r>
              <a:rPr lang="de-DE" b="1" dirty="0" err="1"/>
              <a:t>Stay</a:t>
            </a:r>
            <a:r>
              <a:rPr lang="de-DE" b="1" dirty="0"/>
              <a:t> </a:t>
            </a:r>
            <a:r>
              <a:rPr lang="de-DE" b="1" dirty="0" err="1"/>
              <a:t>informed</a:t>
            </a:r>
            <a:r>
              <a:rPr lang="de-DE" b="1" dirty="0"/>
              <a:t>, </a:t>
            </a:r>
            <a:r>
              <a:rPr lang="de-DE" b="1" dirty="0" err="1"/>
              <a:t>inform</a:t>
            </a:r>
            <a:r>
              <a:rPr lang="de-DE" b="1" dirty="0"/>
              <a:t> </a:t>
            </a:r>
            <a:r>
              <a:rPr lang="de-DE" b="1" dirty="0" err="1"/>
              <a:t>others</a:t>
            </a:r>
            <a:r>
              <a:rPr lang="de-DE" b="1" dirty="0"/>
              <a:t>, express </a:t>
            </a:r>
            <a:r>
              <a:rPr lang="de-DE" b="1" dirty="0" err="1"/>
              <a:t>your</a:t>
            </a:r>
            <a:r>
              <a:rPr lang="de-DE" b="1" dirty="0"/>
              <a:t> </a:t>
            </a:r>
            <a:r>
              <a:rPr lang="de-DE" b="1" dirty="0" err="1"/>
              <a:t>views</a:t>
            </a:r>
            <a:r>
              <a:rPr lang="de-DE" b="1" dirty="0"/>
              <a:t> and </a:t>
            </a:r>
            <a:r>
              <a:rPr lang="de-DE" b="1" dirty="0" err="1"/>
              <a:t>learn</a:t>
            </a:r>
            <a:r>
              <a:rPr lang="de-DE" b="1" dirty="0"/>
              <a:t> </a:t>
            </a:r>
            <a:r>
              <a:rPr lang="de-DE" b="1" dirty="0" err="1"/>
              <a:t>about</a:t>
            </a:r>
            <a:r>
              <a:rPr lang="de-DE" b="1" dirty="0"/>
              <a:t> </a:t>
            </a:r>
            <a:r>
              <a:rPr lang="de-DE" b="1" dirty="0" err="1"/>
              <a:t>other</a:t>
            </a:r>
            <a:r>
              <a:rPr lang="de-DE" b="1" dirty="0"/>
              <a:t> </a:t>
            </a:r>
            <a:r>
              <a:rPr lang="de-DE" b="1" dirty="0" err="1"/>
              <a:t>opinions</a:t>
            </a:r>
            <a:r>
              <a:rPr lang="de-DE" b="1" dirty="0"/>
              <a:t>!</a:t>
            </a:r>
            <a:endParaRPr lang="en-DE" dirty="0"/>
          </a:p>
          <a:p>
            <a:pPr lvl="1">
              <a:lnSpc>
                <a:spcPct val="110000"/>
              </a:lnSpc>
            </a:pPr>
            <a:endParaRPr lang="en-DE" dirty="0"/>
          </a:p>
        </p:txBody>
      </p:sp>
      <p:sp>
        <p:nvSpPr>
          <p:cNvPr id="4" name="Slide Number Placeholder 3">
            <a:extLst>
              <a:ext uri="{FF2B5EF4-FFF2-40B4-BE49-F238E27FC236}">
                <a16:creationId xmlns:a16="http://schemas.microsoft.com/office/drawing/2014/main" id="{E22466C2-4158-0E1E-3608-70FD6003E5AD}"/>
              </a:ext>
            </a:extLst>
          </p:cNvPr>
          <p:cNvSpPr>
            <a:spLocks noGrp="1"/>
          </p:cNvSpPr>
          <p:nvPr>
            <p:ph type="sldNum" sz="quarter" idx="12"/>
          </p:nvPr>
        </p:nvSpPr>
        <p:spPr/>
        <p:txBody>
          <a:bodyPr/>
          <a:lstStyle/>
          <a:p>
            <a:r>
              <a:rPr lang="en-CH"/>
              <a:t>Page </a:t>
            </a:r>
            <a:fld id="{124EE2AE-F2F4-8A4C-8595-12D2BA8C70F6}" type="slidenum">
              <a:rPr lang="en-CH" smtClean="0"/>
              <a:pPr/>
              <a:t>8</a:t>
            </a:fld>
            <a:endParaRPr lang="en-CH" dirty="0"/>
          </a:p>
        </p:txBody>
      </p:sp>
      <p:pic>
        <p:nvPicPr>
          <p:cNvPr id="5" name="Picture 4">
            <a:extLst>
              <a:ext uri="{FF2B5EF4-FFF2-40B4-BE49-F238E27FC236}">
                <a16:creationId xmlns:a16="http://schemas.microsoft.com/office/drawing/2014/main" id="{D8A6521D-D367-08C1-3DEC-52A0B8BD9743}"/>
              </a:ext>
            </a:extLst>
          </p:cNvPr>
          <p:cNvPicPr>
            <a:picLocks noChangeAspect="1"/>
          </p:cNvPicPr>
          <p:nvPr/>
        </p:nvPicPr>
        <p:blipFill>
          <a:blip r:embed="rId2"/>
          <a:stretch>
            <a:fillRect/>
          </a:stretch>
        </p:blipFill>
        <p:spPr>
          <a:xfrm>
            <a:off x="1170878" y="2384045"/>
            <a:ext cx="5965902" cy="3217634"/>
          </a:xfrm>
          <a:prstGeom prst="rect">
            <a:avLst/>
          </a:prstGeom>
        </p:spPr>
      </p:pic>
    </p:spTree>
    <p:extLst>
      <p:ext uri="{BB962C8B-B14F-4D97-AF65-F5344CB8AC3E}">
        <p14:creationId xmlns:p14="http://schemas.microsoft.com/office/powerpoint/2010/main" val="174698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CF26-97F1-102B-4614-FF7543267053}"/>
              </a:ext>
            </a:extLst>
          </p:cNvPr>
          <p:cNvSpPr>
            <a:spLocks noGrp="1"/>
          </p:cNvSpPr>
          <p:nvPr>
            <p:ph type="title"/>
          </p:nvPr>
        </p:nvSpPr>
        <p:spPr/>
        <p:txBody>
          <a:bodyPr/>
          <a:lstStyle/>
          <a:p>
            <a:r>
              <a:rPr lang="en-DE" dirty="0"/>
              <a:t>ARC – International PhD Visit Scheme</a:t>
            </a:r>
          </a:p>
        </p:txBody>
      </p:sp>
      <p:sp>
        <p:nvSpPr>
          <p:cNvPr id="3" name="Content Placeholder 2">
            <a:extLst>
              <a:ext uri="{FF2B5EF4-FFF2-40B4-BE49-F238E27FC236}">
                <a16:creationId xmlns:a16="http://schemas.microsoft.com/office/drawing/2014/main" id="{1128C2E5-7C3D-639F-2ECC-31F4AB1A3C8D}"/>
              </a:ext>
            </a:extLst>
          </p:cNvPr>
          <p:cNvSpPr>
            <a:spLocks noGrp="1"/>
          </p:cNvSpPr>
          <p:nvPr>
            <p:ph idx="1"/>
          </p:nvPr>
        </p:nvSpPr>
        <p:spPr/>
        <p:txBody>
          <a:bodyPr>
            <a:normAutofit fontScale="92500" lnSpcReduction="20000"/>
          </a:bodyPr>
          <a:lstStyle/>
          <a:p>
            <a:pPr>
              <a:lnSpc>
                <a:spcPct val="110000"/>
              </a:lnSpc>
            </a:pPr>
            <a:r>
              <a:rPr lang="en-DE" b="1" dirty="0"/>
              <a:t>5 scholarships p.a. (EUR 1,000 each)</a:t>
            </a:r>
            <a:r>
              <a:rPr lang="en-DE" dirty="0"/>
              <a:t> to visit a partner host institution (workspace, access to IT and library, attend seminars and courses)</a:t>
            </a:r>
          </a:p>
          <a:p>
            <a:pPr marL="742950" lvl="1" indent="-285750">
              <a:lnSpc>
                <a:spcPct val="110000"/>
              </a:lnSpc>
              <a:buFont typeface="Arial" panose="020B0604020202020204" pitchFamily="34" charset="0"/>
              <a:buChar char="•"/>
            </a:pPr>
            <a:r>
              <a:rPr lang="en-GB" sz="1600" dirty="0"/>
              <a:t>Cass Business School, City University, London</a:t>
            </a:r>
          </a:p>
          <a:p>
            <a:pPr marL="742950" lvl="1" indent="-285750">
              <a:lnSpc>
                <a:spcPct val="110000"/>
              </a:lnSpc>
              <a:buFont typeface="Arial" panose="020B0604020202020204" pitchFamily="34" charset="0"/>
              <a:buChar char="•"/>
            </a:pPr>
            <a:r>
              <a:rPr lang="en-GB" sz="1600" dirty="0"/>
              <a:t>Erasmus University, Rotterdam</a:t>
            </a:r>
          </a:p>
          <a:p>
            <a:pPr marL="742950" lvl="1" indent="-285750">
              <a:lnSpc>
                <a:spcPct val="110000"/>
              </a:lnSpc>
              <a:buFont typeface="Arial" panose="020B0604020202020204" pitchFamily="34" charset="0"/>
              <a:buChar char="•"/>
            </a:pPr>
            <a:r>
              <a:rPr lang="en-GB" sz="1600" dirty="0"/>
              <a:t>ESSEC Business School Paris</a:t>
            </a:r>
          </a:p>
          <a:p>
            <a:pPr marL="742950" lvl="1" indent="-285750">
              <a:lnSpc>
                <a:spcPct val="110000"/>
              </a:lnSpc>
              <a:buFont typeface="Arial" panose="020B0604020202020204" pitchFamily="34" charset="0"/>
              <a:buChar char="•"/>
            </a:pPr>
            <a:r>
              <a:rPr lang="en-GB" sz="1600" dirty="0"/>
              <a:t>Humboldt-Universität </a:t>
            </a:r>
            <a:r>
              <a:rPr lang="en-GB" sz="1600" dirty="0" err="1"/>
              <a:t>zu</a:t>
            </a:r>
            <a:r>
              <a:rPr lang="en-GB" sz="1600" dirty="0"/>
              <a:t> Berlin</a:t>
            </a:r>
          </a:p>
          <a:p>
            <a:pPr marL="742950" lvl="1" indent="-285750">
              <a:lnSpc>
                <a:spcPct val="110000"/>
              </a:lnSpc>
              <a:buFont typeface="Arial" panose="020B0604020202020204" pitchFamily="34" charset="0"/>
              <a:buChar char="•"/>
            </a:pPr>
            <a:r>
              <a:rPr lang="en-GB" sz="1600" dirty="0"/>
              <a:t>Lancaster University (subject to a visit fee)</a:t>
            </a:r>
          </a:p>
          <a:p>
            <a:pPr marL="742950" lvl="1" indent="-285750">
              <a:lnSpc>
                <a:spcPct val="110000"/>
              </a:lnSpc>
              <a:buFont typeface="Arial" panose="020B0604020202020204" pitchFamily="34" charset="0"/>
              <a:buChar char="•"/>
            </a:pPr>
            <a:r>
              <a:rPr lang="en-GB" sz="1600" dirty="0"/>
              <a:t>Maastricht University</a:t>
            </a:r>
          </a:p>
          <a:p>
            <a:pPr marL="742950" lvl="1" indent="-285750">
              <a:lnSpc>
                <a:spcPct val="110000"/>
              </a:lnSpc>
              <a:buFont typeface="Arial" panose="020B0604020202020204" pitchFamily="34" charset="0"/>
              <a:buChar char="•"/>
            </a:pPr>
            <a:r>
              <a:rPr lang="en-GB" sz="1600" dirty="0"/>
              <a:t>Norwich Business School UEA (may be subject to a visit fee)</a:t>
            </a:r>
          </a:p>
          <a:p>
            <a:pPr marL="742950" lvl="1" indent="-285750">
              <a:lnSpc>
                <a:spcPct val="110000"/>
              </a:lnSpc>
              <a:buFont typeface="Arial" panose="020B0604020202020204" pitchFamily="34" charset="0"/>
              <a:buChar char="•"/>
            </a:pPr>
            <a:r>
              <a:rPr lang="en-GB" sz="1600" dirty="0"/>
              <a:t>Tilburg University</a:t>
            </a:r>
          </a:p>
          <a:p>
            <a:pPr marL="742950" lvl="1" indent="-285750">
              <a:lnSpc>
                <a:spcPct val="110000"/>
              </a:lnSpc>
              <a:buFont typeface="Arial" panose="020B0604020202020204" pitchFamily="34" charset="0"/>
              <a:buChar char="•"/>
            </a:pPr>
            <a:r>
              <a:rPr lang="en-GB" sz="1600" dirty="0"/>
              <a:t>Universidad Carlos III de Madrid</a:t>
            </a:r>
          </a:p>
          <a:p>
            <a:pPr marL="742950" lvl="1" indent="-285750">
              <a:lnSpc>
                <a:spcPct val="110000"/>
              </a:lnSpc>
              <a:buFont typeface="Arial" panose="020B0604020202020204" pitchFamily="34" charset="0"/>
              <a:buChar char="•"/>
            </a:pPr>
            <a:r>
              <a:rPr lang="en-GB" sz="1600" dirty="0"/>
              <a:t>University of Mannheim</a:t>
            </a:r>
          </a:p>
          <a:p>
            <a:pPr marL="742950" lvl="1" indent="-285750">
              <a:lnSpc>
                <a:spcPct val="110000"/>
              </a:lnSpc>
              <a:buFont typeface="Arial" panose="020B0604020202020204" pitchFamily="34" charset="0"/>
              <a:buChar char="•"/>
            </a:pPr>
            <a:r>
              <a:rPr lang="en-GB" sz="1600" dirty="0"/>
              <a:t>WHU Otto </a:t>
            </a:r>
            <a:r>
              <a:rPr lang="en-GB" sz="1600" dirty="0" err="1"/>
              <a:t>Beisheim</a:t>
            </a:r>
            <a:r>
              <a:rPr lang="en-GB" sz="1600" dirty="0"/>
              <a:t> School of Management</a:t>
            </a:r>
          </a:p>
          <a:p>
            <a:pPr marL="742950" lvl="1" indent="-285750">
              <a:lnSpc>
                <a:spcPct val="110000"/>
              </a:lnSpc>
              <a:buFont typeface="Arial" panose="020B0604020202020204" pitchFamily="34" charset="0"/>
              <a:buChar char="•"/>
            </a:pPr>
            <a:r>
              <a:rPr lang="en-GB" sz="1600" dirty="0"/>
              <a:t>University of Bern</a:t>
            </a:r>
          </a:p>
          <a:p>
            <a:pPr>
              <a:lnSpc>
                <a:spcPct val="110000"/>
              </a:lnSpc>
            </a:pPr>
            <a:r>
              <a:rPr lang="en-DE" dirty="0"/>
              <a:t>Next deadline: </a:t>
            </a:r>
            <a:r>
              <a:rPr lang="en-DE" b="1" dirty="0"/>
              <a:t>31 August 2022 </a:t>
            </a:r>
            <a:r>
              <a:rPr lang="en-DE" dirty="0"/>
              <a:t>for a visit in the spring term 2023</a:t>
            </a:r>
          </a:p>
          <a:p>
            <a:pPr lvl="1">
              <a:lnSpc>
                <a:spcPct val="110000"/>
              </a:lnSpc>
            </a:pPr>
            <a:endParaRPr lang="en-DE" dirty="0"/>
          </a:p>
        </p:txBody>
      </p:sp>
      <p:sp>
        <p:nvSpPr>
          <p:cNvPr id="4" name="Slide Number Placeholder 3">
            <a:extLst>
              <a:ext uri="{FF2B5EF4-FFF2-40B4-BE49-F238E27FC236}">
                <a16:creationId xmlns:a16="http://schemas.microsoft.com/office/drawing/2014/main" id="{E22466C2-4158-0E1E-3608-70FD6003E5AD}"/>
              </a:ext>
            </a:extLst>
          </p:cNvPr>
          <p:cNvSpPr>
            <a:spLocks noGrp="1"/>
          </p:cNvSpPr>
          <p:nvPr>
            <p:ph type="sldNum" sz="quarter" idx="12"/>
          </p:nvPr>
        </p:nvSpPr>
        <p:spPr/>
        <p:txBody>
          <a:bodyPr/>
          <a:lstStyle/>
          <a:p>
            <a:r>
              <a:rPr lang="en-CH"/>
              <a:t>Page </a:t>
            </a:r>
            <a:fld id="{124EE2AE-F2F4-8A4C-8595-12D2BA8C70F6}" type="slidenum">
              <a:rPr lang="en-CH" smtClean="0"/>
              <a:pPr/>
              <a:t>9</a:t>
            </a:fld>
            <a:endParaRPr lang="en-CH" dirty="0"/>
          </a:p>
        </p:txBody>
      </p:sp>
    </p:spTree>
    <p:extLst>
      <p:ext uri="{BB962C8B-B14F-4D97-AF65-F5344CB8AC3E}">
        <p14:creationId xmlns:p14="http://schemas.microsoft.com/office/powerpoint/2010/main" val="194699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1199</Words>
  <Application>Microsoft Macintosh PowerPoint</Application>
  <PresentationFormat>Widescreen</PresentationFormat>
  <Paragraphs>135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Office Theme</vt:lpstr>
      <vt:lpstr>PowerPoint Presentation</vt:lpstr>
      <vt:lpstr>What is the ARC?</vt:lpstr>
      <vt:lpstr>ARC – Background </vt:lpstr>
      <vt:lpstr>ARC – Activities </vt:lpstr>
      <vt:lpstr>PhD Mentoring Initiative (Senior Editors: Steven Young, Martin Walker)</vt:lpstr>
      <vt:lpstr>ARC – Events (Senior Editor: Claudia Imperatore) </vt:lpstr>
      <vt:lpstr>ARC – Repository </vt:lpstr>
      <vt:lpstr>ARC – Blogs</vt:lpstr>
      <vt:lpstr>ARC – International PhD Visit Scheme</vt:lpstr>
      <vt:lpstr>ARC – International PhD Visit Scheme</vt:lpstr>
      <vt:lpstr>ARC – EAA VARS, Education, Outreach &amp; Impact </vt:lpstr>
      <vt:lpstr>Get involved!</vt:lpstr>
      <vt:lpstr>ARC – Team </vt:lpstr>
      <vt:lpstr>Announcement on the 8th EAA Talent Workshop in Madrid, Nov 2022</vt:lpstr>
      <vt:lpstr>Announcement on the 8th EAA Talent Workshop in Madrid, Nov 2022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EAA Accounting Resources Centre Virtual Meeting </dc:title>
  <dc:creator>Roman von Ballmoos</dc:creator>
  <cp:lastModifiedBy>Dinh, Tami</cp:lastModifiedBy>
  <cp:revision>119</cp:revision>
  <cp:lastPrinted>2022-05-09T12:18:07Z</cp:lastPrinted>
  <dcterms:created xsi:type="dcterms:W3CDTF">2021-05-18T05:44:48Z</dcterms:created>
  <dcterms:modified xsi:type="dcterms:W3CDTF">2022-05-09T12:19:52Z</dcterms:modified>
</cp:coreProperties>
</file>