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handoutMasterIdLst>
    <p:handoutMasterId r:id="rId23"/>
  </p:handoutMasterIdLst>
  <p:sldIdLst>
    <p:sldId id="305" r:id="rId2"/>
    <p:sldId id="264" r:id="rId3"/>
    <p:sldId id="265" r:id="rId4"/>
    <p:sldId id="269" r:id="rId5"/>
    <p:sldId id="270" r:id="rId6"/>
    <p:sldId id="271" r:id="rId7"/>
    <p:sldId id="272" r:id="rId8"/>
    <p:sldId id="275" r:id="rId9"/>
    <p:sldId id="283" r:id="rId10"/>
    <p:sldId id="285" r:id="rId11"/>
    <p:sldId id="286" r:id="rId12"/>
    <p:sldId id="287" r:id="rId13"/>
    <p:sldId id="307" r:id="rId14"/>
    <p:sldId id="306" r:id="rId15"/>
    <p:sldId id="308" r:id="rId16"/>
    <p:sldId id="309" r:id="rId17"/>
    <p:sldId id="310" r:id="rId18"/>
    <p:sldId id="311" r:id="rId19"/>
    <p:sldId id="312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50"/>
    <a:srgbClr val="006666"/>
    <a:srgbClr val="F5F5F5"/>
    <a:srgbClr val="5894B9"/>
    <a:srgbClr val="C61444"/>
    <a:srgbClr val="909596"/>
    <a:srgbClr val="C50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3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avila\Documents\My%20Dropbox\My%20stuff\Research\Done\International%20globalization\Summer%202011\Copy%20of%20MySpace%20Facebook%20-%206%20Year%20Long%20Term%20Trend%20-%20Jul%20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795718306296"/>
          <c:y val="0.14580485850483643"/>
          <c:w val="0.70085175347057527"/>
          <c:h val="0.638677688653404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    Facebook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Sheet1!$B$9:$BU$9</c:f>
              <c:strCache>
                <c:ptCount val="72"/>
                <c:pt idx="0">
                  <c:v>Aug-05</c:v>
                </c:pt>
                <c:pt idx="1">
                  <c:v>Sep-05</c:v>
                </c:pt>
                <c:pt idx="2">
                  <c:v>Oct-05</c:v>
                </c:pt>
                <c:pt idx="3">
                  <c:v>Nov-05</c:v>
                </c:pt>
                <c:pt idx="4">
                  <c:v>Dec-05</c:v>
                </c:pt>
                <c:pt idx="5">
                  <c:v>Jan-06</c:v>
                </c:pt>
                <c:pt idx="6">
                  <c:v>Feb-06</c:v>
                </c:pt>
                <c:pt idx="7">
                  <c:v>Mar-06</c:v>
                </c:pt>
                <c:pt idx="8">
                  <c:v>Apr-06</c:v>
                </c:pt>
                <c:pt idx="9">
                  <c:v>May-06</c:v>
                </c:pt>
                <c:pt idx="10">
                  <c:v>Jun-06</c:v>
                </c:pt>
                <c:pt idx="11">
                  <c:v>Jul-06</c:v>
                </c:pt>
                <c:pt idx="12">
                  <c:v>Aug-06</c:v>
                </c:pt>
                <c:pt idx="13">
                  <c:v>Sep-06</c:v>
                </c:pt>
                <c:pt idx="14">
                  <c:v>Oct-06</c:v>
                </c:pt>
                <c:pt idx="15">
                  <c:v>Nov-06</c:v>
                </c:pt>
                <c:pt idx="16">
                  <c:v>Dec-06</c:v>
                </c:pt>
                <c:pt idx="17">
                  <c:v>Jan-07</c:v>
                </c:pt>
                <c:pt idx="18">
                  <c:v>Feb-07</c:v>
                </c:pt>
                <c:pt idx="19">
                  <c:v>Mar-07</c:v>
                </c:pt>
                <c:pt idx="20">
                  <c:v>Apr-07</c:v>
                </c:pt>
                <c:pt idx="21">
                  <c:v>May-07</c:v>
                </c:pt>
                <c:pt idx="22">
                  <c:v>Jun-07</c:v>
                </c:pt>
                <c:pt idx="23">
                  <c:v>Jul-07</c:v>
                </c:pt>
                <c:pt idx="24">
                  <c:v>Aug-07</c:v>
                </c:pt>
                <c:pt idx="25">
                  <c:v>Sep-07</c:v>
                </c:pt>
                <c:pt idx="26">
                  <c:v>Oct-07</c:v>
                </c:pt>
                <c:pt idx="27">
                  <c:v>Nov-07</c:v>
                </c:pt>
                <c:pt idx="28">
                  <c:v>Dec-07</c:v>
                </c:pt>
                <c:pt idx="29">
                  <c:v>Jan-08</c:v>
                </c:pt>
                <c:pt idx="30">
                  <c:v>Feb-08</c:v>
                </c:pt>
                <c:pt idx="31">
                  <c:v>Mar-08</c:v>
                </c:pt>
                <c:pt idx="32">
                  <c:v>Apr-08</c:v>
                </c:pt>
                <c:pt idx="33">
                  <c:v>May-08</c:v>
                </c:pt>
                <c:pt idx="34">
                  <c:v>Jun-08</c:v>
                </c:pt>
                <c:pt idx="35">
                  <c:v>Jul-08</c:v>
                </c:pt>
                <c:pt idx="36">
                  <c:v>Aug-08</c:v>
                </c:pt>
                <c:pt idx="37">
                  <c:v>Sep-08</c:v>
                </c:pt>
                <c:pt idx="38">
                  <c:v>Oct-08</c:v>
                </c:pt>
                <c:pt idx="39">
                  <c:v>Nov-08</c:v>
                </c:pt>
                <c:pt idx="40">
                  <c:v>Dec-08</c:v>
                </c:pt>
                <c:pt idx="41">
                  <c:v>Jan-09</c:v>
                </c:pt>
                <c:pt idx="42">
                  <c:v>Feb-09</c:v>
                </c:pt>
                <c:pt idx="43">
                  <c:v>Mar-09</c:v>
                </c:pt>
                <c:pt idx="44">
                  <c:v>Apr-09</c:v>
                </c:pt>
                <c:pt idx="45">
                  <c:v>May-09</c:v>
                </c:pt>
                <c:pt idx="46">
                  <c:v>Jun-09</c:v>
                </c:pt>
                <c:pt idx="47">
                  <c:v>Jul-09</c:v>
                </c:pt>
                <c:pt idx="48">
                  <c:v>Aug-09</c:v>
                </c:pt>
                <c:pt idx="49">
                  <c:v>Sep-09</c:v>
                </c:pt>
                <c:pt idx="50">
                  <c:v>Oct-09</c:v>
                </c:pt>
                <c:pt idx="51">
                  <c:v>Nov-09</c:v>
                </c:pt>
                <c:pt idx="52">
                  <c:v>Dec-09</c:v>
                </c:pt>
                <c:pt idx="53">
                  <c:v>Jan-10</c:v>
                </c:pt>
                <c:pt idx="54">
                  <c:v>Feb-10</c:v>
                </c:pt>
                <c:pt idx="55">
                  <c:v>Mar-10</c:v>
                </c:pt>
                <c:pt idx="56">
                  <c:v>Apr-10</c:v>
                </c:pt>
                <c:pt idx="57">
                  <c:v>May-10</c:v>
                </c:pt>
                <c:pt idx="58">
                  <c:v>Jun-10</c:v>
                </c:pt>
                <c:pt idx="59">
                  <c:v>Jul-10</c:v>
                </c:pt>
                <c:pt idx="60">
                  <c:v>Aug-10</c:v>
                </c:pt>
                <c:pt idx="61">
                  <c:v>Sep-10</c:v>
                </c:pt>
                <c:pt idx="62">
                  <c:v>Oct-10</c:v>
                </c:pt>
                <c:pt idx="63">
                  <c:v>Nov-10</c:v>
                </c:pt>
                <c:pt idx="64">
                  <c:v>Dec-10</c:v>
                </c:pt>
                <c:pt idx="65">
                  <c:v>Jan-11</c:v>
                </c:pt>
                <c:pt idx="66">
                  <c:v>Feb-11</c:v>
                </c:pt>
                <c:pt idx="67">
                  <c:v>Mar-11</c:v>
                </c:pt>
                <c:pt idx="68">
                  <c:v>Apr-11</c:v>
                </c:pt>
                <c:pt idx="69">
                  <c:v>May-11</c:v>
                </c:pt>
                <c:pt idx="70">
                  <c:v>Jun-11</c:v>
                </c:pt>
                <c:pt idx="71">
                  <c:v>Jul-11</c:v>
                </c:pt>
              </c:strCache>
            </c:strRef>
          </c:cat>
          <c:val>
            <c:numRef>
              <c:f>Sheet1!$B$10:$BU$10</c:f>
              <c:numCache>
                <c:formatCode>##,##0</c:formatCode>
                <c:ptCount val="72"/>
                <c:pt idx="0">
                  <c:v>8263.66</c:v>
                </c:pt>
                <c:pt idx="1">
                  <c:v>8539.8379999999997</c:v>
                </c:pt>
                <c:pt idx="2">
                  <c:v>9472.857</c:v>
                </c:pt>
                <c:pt idx="3">
                  <c:v>11064.65</c:v>
                </c:pt>
                <c:pt idx="4">
                  <c:v>12413.558000000001</c:v>
                </c:pt>
                <c:pt idx="5">
                  <c:v>12103.101000000001</c:v>
                </c:pt>
                <c:pt idx="6">
                  <c:v>10513.206</c:v>
                </c:pt>
                <c:pt idx="7">
                  <c:v>12917.253000000001</c:v>
                </c:pt>
                <c:pt idx="8">
                  <c:v>12438.322</c:v>
                </c:pt>
                <c:pt idx="9">
                  <c:v>14068.529</c:v>
                </c:pt>
                <c:pt idx="10">
                  <c:v>13752.304</c:v>
                </c:pt>
                <c:pt idx="11">
                  <c:v>14365.37</c:v>
                </c:pt>
                <c:pt idx="12">
                  <c:v>14781.981</c:v>
                </c:pt>
                <c:pt idx="13">
                  <c:v>13341.316000000001</c:v>
                </c:pt>
                <c:pt idx="14">
                  <c:v>15107.897000000001</c:v>
                </c:pt>
                <c:pt idx="15">
                  <c:v>16694.955000000002</c:v>
                </c:pt>
                <c:pt idx="16">
                  <c:v>19105.236000000001</c:v>
                </c:pt>
                <c:pt idx="17">
                  <c:v>18961.039000000001</c:v>
                </c:pt>
                <c:pt idx="18">
                  <c:v>16736.738000000001</c:v>
                </c:pt>
                <c:pt idx="19">
                  <c:v>20896.125</c:v>
                </c:pt>
                <c:pt idx="20">
                  <c:v>23041.75</c:v>
                </c:pt>
                <c:pt idx="21">
                  <c:v>26648.557000000001</c:v>
                </c:pt>
                <c:pt idx="22">
                  <c:v>27965.116000000002</c:v>
                </c:pt>
                <c:pt idx="23">
                  <c:v>30556.679</c:v>
                </c:pt>
                <c:pt idx="24">
                  <c:v>33745.491999999998</c:v>
                </c:pt>
                <c:pt idx="25">
                  <c:v>30600.794999999998</c:v>
                </c:pt>
                <c:pt idx="26">
                  <c:v>32909.582999999999</c:v>
                </c:pt>
                <c:pt idx="27">
                  <c:v>33659.720999999998</c:v>
                </c:pt>
                <c:pt idx="28">
                  <c:v>34657.71</c:v>
                </c:pt>
                <c:pt idx="29">
                  <c:v>33861.459000000003</c:v>
                </c:pt>
                <c:pt idx="30">
                  <c:v>32436.437000000002</c:v>
                </c:pt>
                <c:pt idx="31">
                  <c:v>35510.247000000003</c:v>
                </c:pt>
                <c:pt idx="32">
                  <c:v>35651.964999999997</c:v>
                </c:pt>
                <c:pt idx="33">
                  <c:v>35594.201999999997</c:v>
                </c:pt>
                <c:pt idx="34">
                  <c:v>37374.832000000002</c:v>
                </c:pt>
                <c:pt idx="35">
                  <c:v>39086.6</c:v>
                </c:pt>
                <c:pt idx="36">
                  <c:v>40959.230000000003</c:v>
                </c:pt>
                <c:pt idx="37">
                  <c:v>41415.67</c:v>
                </c:pt>
                <c:pt idx="38">
                  <c:v>45954.012000000002</c:v>
                </c:pt>
                <c:pt idx="39">
                  <c:v>50510.642999999996</c:v>
                </c:pt>
                <c:pt idx="40">
                  <c:v>54551.925000000003</c:v>
                </c:pt>
                <c:pt idx="41">
                  <c:v>57231.519999999997</c:v>
                </c:pt>
                <c:pt idx="42">
                  <c:v>57374.999000000003</c:v>
                </c:pt>
                <c:pt idx="43">
                  <c:v>61223.919000000002</c:v>
                </c:pt>
                <c:pt idx="44">
                  <c:v>67480.561000000002</c:v>
                </c:pt>
                <c:pt idx="45">
                  <c:v>70278.099000000002</c:v>
                </c:pt>
                <c:pt idx="46">
                  <c:v>77031</c:v>
                </c:pt>
                <c:pt idx="47">
                  <c:v>87747.557000000001</c:v>
                </c:pt>
                <c:pt idx="48">
                  <c:v>92208.485000000001</c:v>
                </c:pt>
                <c:pt idx="49">
                  <c:v>95496.865000000005</c:v>
                </c:pt>
                <c:pt idx="50">
                  <c:v>97372.301000000007</c:v>
                </c:pt>
                <c:pt idx="51">
                  <c:v>102855.932</c:v>
                </c:pt>
                <c:pt idx="52">
                  <c:v>111887.781</c:v>
                </c:pt>
                <c:pt idx="53">
                  <c:v>112442.41499999999</c:v>
                </c:pt>
                <c:pt idx="54">
                  <c:v>111757.36</c:v>
                </c:pt>
                <c:pt idx="55">
                  <c:v>116293.40399999999</c:v>
                </c:pt>
                <c:pt idx="56">
                  <c:v>121750.799</c:v>
                </c:pt>
                <c:pt idx="57">
                  <c:v>130307.751</c:v>
                </c:pt>
                <c:pt idx="58">
                  <c:v>141637.84299999999</c:v>
                </c:pt>
                <c:pt idx="59">
                  <c:v>145520.81700000001</c:v>
                </c:pt>
                <c:pt idx="60">
                  <c:v>148047.91</c:v>
                </c:pt>
                <c:pt idx="61">
                  <c:v>148408.6</c:v>
                </c:pt>
                <c:pt idx="62">
                  <c:v>151125.535</c:v>
                </c:pt>
                <c:pt idx="63">
                  <c:v>151722.272</c:v>
                </c:pt>
                <c:pt idx="64">
                  <c:v>153885.93900000001</c:v>
                </c:pt>
                <c:pt idx="65">
                  <c:v>153019.79500000001</c:v>
                </c:pt>
                <c:pt idx="66">
                  <c:v>150669.652</c:v>
                </c:pt>
                <c:pt idx="67">
                  <c:v>152967.625</c:v>
                </c:pt>
                <c:pt idx="68">
                  <c:v>154055.291</c:v>
                </c:pt>
                <c:pt idx="69">
                  <c:v>157218.66500000001</c:v>
                </c:pt>
                <c:pt idx="70">
                  <c:v>160878.78700000001</c:v>
                </c:pt>
                <c:pt idx="71">
                  <c:v>162078.04800000001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    Myspace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Sheet1!$B$9:$BU$9</c:f>
              <c:strCache>
                <c:ptCount val="72"/>
                <c:pt idx="0">
                  <c:v>Aug-05</c:v>
                </c:pt>
                <c:pt idx="1">
                  <c:v>Sep-05</c:v>
                </c:pt>
                <c:pt idx="2">
                  <c:v>Oct-05</c:v>
                </c:pt>
                <c:pt idx="3">
                  <c:v>Nov-05</c:v>
                </c:pt>
                <c:pt idx="4">
                  <c:v>Dec-05</c:v>
                </c:pt>
                <c:pt idx="5">
                  <c:v>Jan-06</c:v>
                </c:pt>
                <c:pt idx="6">
                  <c:v>Feb-06</c:v>
                </c:pt>
                <c:pt idx="7">
                  <c:v>Mar-06</c:v>
                </c:pt>
                <c:pt idx="8">
                  <c:v>Apr-06</c:v>
                </c:pt>
                <c:pt idx="9">
                  <c:v>May-06</c:v>
                </c:pt>
                <c:pt idx="10">
                  <c:v>Jun-06</c:v>
                </c:pt>
                <c:pt idx="11">
                  <c:v>Jul-06</c:v>
                </c:pt>
                <c:pt idx="12">
                  <c:v>Aug-06</c:v>
                </c:pt>
                <c:pt idx="13">
                  <c:v>Sep-06</c:v>
                </c:pt>
                <c:pt idx="14">
                  <c:v>Oct-06</c:v>
                </c:pt>
                <c:pt idx="15">
                  <c:v>Nov-06</c:v>
                </c:pt>
                <c:pt idx="16">
                  <c:v>Dec-06</c:v>
                </c:pt>
                <c:pt idx="17">
                  <c:v>Jan-07</c:v>
                </c:pt>
                <c:pt idx="18">
                  <c:v>Feb-07</c:v>
                </c:pt>
                <c:pt idx="19">
                  <c:v>Mar-07</c:v>
                </c:pt>
                <c:pt idx="20">
                  <c:v>Apr-07</c:v>
                </c:pt>
                <c:pt idx="21">
                  <c:v>May-07</c:v>
                </c:pt>
                <c:pt idx="22">
                  <c:v>Jun-07</c:v>
                </c:pt>
                <c:pt idx="23">
                  <c:v>Jul-07</c:v>
                </c:pt>
                <c:pt idx="24">
                  <c:v>Aug-07</c:v>
                </c:pt>
                <c:pt idx="25">
                  <c:v>Sep-07</c:v>
                </c:pt>
                <c:pt idx="26">
                  <c:v>Oct-07</c:v>
                </c:pt>
                <c:pt idx="27">
                  <c:v>Nov-07</c:v>
                </c:pt>
                <c:pt idx="28">
                  <c:v>Dec-07</c:v>
                </c:pt>
                <c:pt idx="29">
                  <c:v>Jan-08</c:v>
                </c:pt>
                <c:pt idx="30">
                  <c:v>Feb-08</c:v>
                </c:pt>
                <c:pt idx="31">
                  <c:v>Mar-08</c:v>
                </c:pt>
                <c:pt idx="32">
                  <c:v>Apr-08</c:v>
                </c:pt>
                <c:pt idx="33">
                  <c:v>May-08</c:v>
                </c:pt>
                <c:pt idx="34">
                  <c:v>Jun-08</c:v>
                </c:pt>
                <c:pt idx="35">
                  <c:v>Jul-08</c:v>
                </c:pt>
                <c:pt idx="36">
                  <c:v>Aug-08</c:v>
                </c:pt>
                <c:pt idx="37">
                  <c:v>Sep-08</c:v>
                </c:pt>
                <c:pt idx="38">
                  <c:v>Oct-08</c:v>
                </c:pt>
                <c:pt idx="39">
                  <c:v>Nov-08</c:v>
                </c:pt>
                <c:pt idx="40">
                  <c:v>Dec-08</c:v>
                </c:pt>
                <c:pt idx="41">
                  <c:v>Jan-09</c:v>
                </c:pt>
                <c:pt idx="42">
                  <c:v>Feb-09</c:v>
                </c:pt>
                <c:pt idx="43">
                  <c:v>Mar-09</c:v>
                </c:pt>
                <c:pt idx="44">
                  <c:v>Apr-09</c:v>
                </c:pt>
                <c:pt idx="45">
                  <c:v>May-09</c:v>
                </c:pt>
                <c:pt idx="46">
                  <c:v>Jun-09</c:v>
                </c:pt>
                <c:pt idx="47">
                  <c:v>Jul-09</c:v>
                </c:pt>
                <c:pt idx="48">
                  <c:v>Aug-09</c:v>
                </c:pt>
                <c:pt idx="49">
                  <c:v>Sep-09</c:v>
                </c:pt>
                <c:pt idx="50">
                  <c:v>Oct-09</c:v>
                </c:pt>
                <c:pt idx="51">
                  <c:v>Nov-09</c:v>
                </c:pt>
                <c:pt idx="52">
                  <c:v>Dec-09</c:v>
                </c:pt>
                <c:pt idx="53">
                  <c:v>Jan-10</c:v>
                </c:pt>
                <c:pt idx="54">
                  <c:v>Feb-10</c:v>
                </c:pt>
                <c:pt idx="55">
                  <c:v>Mar-10</c:v>
                </c:pt>
                <c:pt idx="56">
                  <c:v>Apr-10</c:v>
                </c:pt>
                <c:pt idx="57">
                  <c:v>May-10</c:v>
                </c:pt>
                <c:pt idx="58">
                  <c:v>Jun-10</c:v>
                </c:pt>
                <c:pt idx="59">
                  <c:v>Jul-10</c:v>
                </c:pt>
                <c:pt idx="60">
                  <c:v>Aug-10</c:v>
                </c:pt>
                <c:pt idx="61">
                  <c:v>Sep-10</c:v>
                </c:pt>
                <c:pt idx="62">
                  <c:v>Oct-10</c:v>
                </c:pt>
                <c:pt idx="63">
                  <c:v>Nov-10</c:v>
                </c:pt>
                <c:pt idx="64">
                  <c:v>Dec-10</c:v>
                </c:pt>
                <c:pt idx="65">
                  <c:v>Jan-11</c:v>
                </c:pt>
                <c:pt idx="66">
                  <c:v>Feb-11</c:v>
                </c:pt>
                <c:pt idx="67">
                  <c:v>Mar-11</c:v>
                </c:pt>
                <c:pt idx="68">
                  <c:v>Apr-11</c:v>
                </c:pt>
                <c:pt idx="69">
                  <c:v>May-11</c:v>
                </c:pt>
                <c:pt idx="70">
                  <c:v>Jun-11</c:v>
                </c:pt>
                <c:pt idx="71">
                  <c:v>Jul-11</c:v>
                </c:pt>
              </c:strCache>
            </c:strRef>
          </c:cat>
          <c:val>
            <c:numRef>
              <c:f>Sheet1!$B$11:$BU$11</c:f>
              <c:numCache>
                <c:formatCode>##,##0</c:formatCode>
                <c:ptCount val="72"/>
                <c:pt idx="0">
                  <c:v>21818.93</c:v>
                </c:pt>
                <c:pt idx="1">
                  <c:v>21639.673999999999</c:v>
                </c:pt>
                <c:pt idx="2">
                  <c:v>24258.530999999999</c:v>
                </c:pt>
                <c:pt idx="3">
                  <c:v>26684.395</c:v>
                </c:pt>
                <c:pt idx="4">
                  <c:v>32208.67</c:v>
                </c:pt>
                <c:pt idx="5">
                  <c:v>35579.008999999998</c:v>
                </c:pt>
                <c:pt idx="6">
                  <c:v>37348.756999999998</c:v>
                </c:pt>
                <c:pt idx="7">
                  <c:v>41888.553</c:v>
                </c:pt>
                <c:pt idx="8">
                  <c:v>48033.372000000003</c:v>
                </c:pt>
                <c:pt idx="9">
                  <c:v>51440.904999999999</c:v>
                </c:pt>
                <c:pt idx="10">
                  <c:v>52341.548999999999</c:v>
                </c:pt>
                <c:pt idx="11">
                  <c:v>54522.498</c:v>
                </c:pt>
                <c:pt idx="12">
                  <c:v>55778.400999999998</c:v>
                </c:pt>
                <c:pt idx="13">
                  <c:v>55848.686999999998</c:v>
                </c:pt>
                <c:pt idx="14">
                  <c:v>56052.720999999998</c:v>
                </c:pt>
                <c:pt idx="15">
                  <c:v>57242.313999999998</c:v>
                </c:pt>
                <c:pt idx="16">
                  <c:v>60886.906000000003</c:v>
                </c:pt>
                <c:pt idx="17">
                  <c:v>61524.093000000001</c:v>
                </c:pt>
                <c:pt idx="18">
                  <c:v>64442.885000000002</c:v>
                </c:pt>
                <c:pt idx="19">
                  <c:v>66298.463000000003</c:v>
                </c:pt>
                <c:pt idx="20">
                  <c:v>66777.59</c:v>
                </c:pt>
                <c:pt idx="21">
                  <c:v>68938.967999999993</c:v>
                </c:pt>
                <c:pt idx="22">
                  <c:v>70477.773000000001</c:v>
                </c:pt>
                <c:pt idx="23">
                  <c:v>69616.672999999995</c:v>
                </c:pt>
                <c:pt idx="24">
                  <c:v>68392.085000000006</c:v>
                </c:pt>
                <c:pt idx="25">
                  <c:v>68449.248000000007</c:v>
                </c:pt>
                <c:pt idx="26">
                  <c:v>71982.312000000005</c:v>
                </c:pt>
                <c:pt idx="27">
                  <c:v>68745.797999999995</c:v>
                </c:pt>
                <c:pt idx="28">
                  <c:v>68905.19</c:v>
                </c:pt>
                <c:pt idx="29">
                  <c:v>68641.054999999993</c:v>
                </c:pt>
                <c:pt idx="30">
                  <c:v>67956.572</c:v>
                </c:pt>
                <c:pt idx="31">
                  <c:v>72752.964000000007</c:v>
                </c:pt>
                <c:pt idx="32">
                  <c:v>72214.316000000006</c:v>
                </c:pt>
                <c:pt idx="33">
                  <c:v>73691.05</c:v>
                </c:pt>
                <c:pt idx="34">
                  <c:v>72776.572</c:v>
                </c:pt>
                <c:pt idx="35">
                  <c:v>75295.103000000003</c:v>
                </c:pt>
                <c:pt idx="36">
                  <c:v>75491.441000000006</c:v>
                </c:pt>
                <c:pt idx="37">
                  <c:v>73034.804000000004</c:v>
                </c:pt>
                <c:pt idx="38">
                  <c:v>76264.328999999998</c:v>
                </c:pt>
                <c:pt idx="39">
                  <c:v>75345.732000000004</c:v>
                </c:pt>
                <c:pt idx="40">
                  <c:v>75919.376000000004</c:v>
                </c:pt>
                <c:pt idx="41">
                  <c:v>75643.911999999997</c:v>
                </c:pt>
                <c:pt idx="42">
                  <c:v>70303.476999999999</c:v>
                </c:pt>
                <c:pt idx="43">
                  <c:v>70174.672000000006</c:v>
                </c:pt>
                <c:pt idx="44">
                  <c:v>70975.880999999994</c:v>
                </c:pt>
                <c:pt idx="45">
                  <c:v>70255.146999999997</c:v>
                </c:pt>
                <c:pt idx="46">
                  <c:v>68445.09</c:v>
                </c:pt>
                <c:pt idx="47">
                  <c:v>68279.731</c:v>
                </c:pt>
                <c:pt idx="48">
                  <c:v>64241.95</c:v>
                </c:pt>
                <c:pt idx="49">
                  <c:v>65664.504000000001</c:v>
                </c:pt>
                <c:pt idx="50">
                  <c:v>64065.773999999998</c:v>
                </c:pt>
                <c:pt idx="51">
                  <c:v>63652.248</c:v>
                </c:pt>
                <c:pt idx="52">
                  <c:v>68318.394</c:v>
                </c:pt>
                <c:pt idx="53">
                  <c:v>69716.925000000003</c:v>
                </c:pt>
                <c:pt idx="54">
                  <c:v>66732.736999999994</c:v>
                </c:pt>
                <c:pt idx="55">
                  <c:v>70135.918000000005</c:v>
                </c:pt>
                <c:pt idx="56">
                  <c:v>69152.837</c:v>
                </c:pt>
                <c:pt idx="57">
                  <c:v>67242.861000000004</c:v>
                </c:pt>
                <c:pt idx="58">
                  <c:v>66633.286999999997</c:v>
                </c:pt>
                <c:pt idx="59">
                  <c:v>60781.305</c:v>
                </c:pt>
                <c:pt idx="60">
                  <c:v>59558.241000000002</c:v>
                </c:pt>
                <c:pt idx="61">
                  <c:v>57526.642999999996</c:v>
                </c:pt>
                <c:pt idx="62">
                  <c:v>58114.588000000003</c:v>
                </c:pt>
                <c:pt idx="63">
                  <c:v>54376.029000000002</c:v>
                </c:pt>
                <c:pt idx="64">
                  <c:v>50100.67</c:v>
                </c:pt>
                <c:pt idx="65">
                  <c:v>44794.936999999998</c:v>
                </c:pt>
                <c:pt idx="66">
                  <c:v>37682.315999999999</c:v>
                </c:pt>
                <c:pt idx="67">
                  <c:v>36065.499000000003</c:v>
                </c:pt>
                <c:pt idx="68">
                  <c:v>37087.110999999997</c:v>
                </c:pt>
                <c:pt idx="69">
                  <c:v>34895.752999999997</c:v>
                </c:pt>
                <c:pt idx="70">
                  <c:v>33480.430999999997</c:v>
                </c:pt>
                <c:pt idx="71">
                  <c:v>33148.633999999998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937968"/>
        <c:axId val="394938360"/>
      </c:lineChart>
      <c:catAx>
        <c:axId val="39493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4938360"/>
        <c:crosses val="autoZero"/>
        <c:auto val="1"/>
        <c:lblAlgn val="ctr"/>
        <c:lblOffset val="100"/>
        <c:noMultiLvlLbl val="0"/>
      </c:catAx>
      <c:valAx>
        <c:axId val="394938360"/>
        <c:scaling>
          <c:orientation val="minMax"/>
        </c:scaling>
        <c:delete val="0"/>
        <c:axPos val="l"/>
        <c:majorGridlines/>
        <c:numFmt formatCode="##,##0" sourceLinked="1"/>
        <c:majorTickMark val="out"/>
        <c:minorTickMark val="none"/>
        <c:tickLblPos val="nextTo"/>
        <c:crossAx val="39493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+mn-lt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0.29827</cdr:x>
      <cdr:y>0</cdr:y>
    </cdr:from>
    <cdr:to>
      <cdr:x>0.64631</cdr:x>
      <cdr:y>0.31762</cdr:y>
    </cdr:to>
    <cdr:sp macro="" textlink="">
      <cdr:nvSpPr>
        <cdr:cNvPr id="19457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0531" y="0"/>
          <a:ext cx="2240994" cy="11738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100" b="1" i="0" u="none" strike="noStrike" baseline="0">
              <a:solidFill>
                <a:srgbClr val="000000"/>
              </a:solidFill>
              <a:latin typeface="Calibri"/>
            </a:rPr>
            <a:t>Facebook and Myspace Monthly Unique Visitor (000) Trend</a:t>
          </a:r>
        </a:p>
        <a:p xmlns:a="http://schemas.openxmlformats.org/drawingml/2006/main">
          <a:pPr algn="ctr" rtl="0">
            <a:defRPr sz="1000"/>
          </a:pPr>
          <a:r>
            <a:rPr lang="es-ES" sz="900" b="1" i="0" u="none" strike="noStrike" baseline="0">
              <a:solidFill>
                <a:srgbClr val="000000"/>
              </a:solidFill>
              <a:latin typeface="Calibri"/>
            </a:rPr>
            <a:t>U.S., Aug-05 - May-11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55F95-BAB8-434F-B6A6-8F45EC22C418}" type="datetimeFigureOut">
              <a:rPr lang="en-GB" smtClean="0"/>
              <a:t>10/05/2016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dasdasd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029E5-D2A3-49F3-A31B-E788C4608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2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9EF14-3F36-454C-8097-2CF2EB20B10D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dasdasd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3A5D4-C4A1-40ED-A35B-CB87ACF68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93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195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65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3160" y="6478906"/>
            <a:ext cx="30861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0480" y="6478271"/>
            <a:ext cx="120015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1008902-0879-46F7-9382-BE50542C5D96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1061884" y="6607278"/>
            <a:ext cx="127820" cy="12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51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902-0879-46F7-9382-BE50542C5D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39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8902-0879-46F7-9382-BE50542C5D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86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8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385" y="547688"/>
            <a:ext cx="7989276" cy="36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202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385" y="547688"/>
            <a:ext cx="7989276" cy="3667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3385" y="1524000"/>
            <a:ext cx="7989276" cy="432000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46" b="1" i="1"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7948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3385" y="1524002"/>
            <a:ext cx="7989277" cy="4571999"/>
          </a:xfrm>
        </p:spPr>
        <p:txBody>
          <a:bodyPr/>
          <a:lstStyle>
            <a:lvl1pPr marL="161196" indent="-161196">
              <a:defRPr sz="1477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86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343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8902-0879-46F7-9382-BE50542C5D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65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1" r:id="rId2"/>
    <p:sldLayoutId id="2147483702" r:id="rId3"/>
    <p:sldLayoutId id="2147483708" r:id="rId4"/>
    <p:sldLayoutId id="2147483711" r:id="rId5"/>
    <p:sldLayoutId id="2147483712" r:id="rId6"/>
    <p:sldLayoutId id="214748371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hyperlink" Target="http://www.makinginnovationwork.com/web/publish.nsf/fCNTDspReadXXX?OpenForm&amp;Cat1=LA89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981960" y="477520"/>
            <a:ext cx="5744790" cy="1283973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333333"/>
                </a:solidFill>
                <a:latin typeface="+mn-lt"/>
              </a:rPr>
              <a:t>Making Innovation Work</a:t>
            </a:r>
          </a:p>
          <a:p>
            <a:endParaRPr lang="en-GB" sz="3200" dirty="0" smtClean="0"/>
          </a:p>
          <a:p>
            <a:r>
              <a:rPr lang="en-GB" sz="3200" dirty="0" smtClean="0"/>
              <a:t>Organizing </a:t>
            </a:r>
            <a:r>
              <a:rPr lang="en-GB" sz="3200" dirty="0"/>
              <a:t>and Sensing the Environment</a:t>
            </a:r>
          </a:p>
          <a:p>
            <a:r>
              <a:rPr lang="en-GB" sz="3200" dirty="0"/>
              <a:t>for Innovation Opportunities</a:t>
            </a:r>
          </a:p>
          <a:p>
            <a:endParaRPr lang="en-US" altLang="en-US" sz="32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981960" y="5493963"/>
            <a:ext cx="2087880" cy="6121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smtClean="0">
                <a:solidFill>
                  <a:schemeClr val="bg1"/>
                </a:solidFill>
              </a:rPr>
              <a:t>Antonio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Dávila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574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What happened to </a:t>
            </a:r>
            <a:r>
              <a:rPr lang="en-US" sz="2800" dirty="0" err="1">
                <a:solidFill>
                  <a:srgbClr val="333333"/>
                </a:solidFill>
                <a:latin typeface="+mn-lt"/>
                <a:ea typeface="+mn-ea"/>
                <a:cs typeface="+mn-cs"/>
              </a:rPr>
              <a:t>MySpace</a:t>
            </a:r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78106" y="1712020"/>
          <a:ext cx="6312426" cy="389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8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5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What happened to smartphones?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54" y="1687154"/>
            <a:ext cx="7124348" cy="43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redsnapperverytasty.com/graphics/wp-content/uploads/2012/09/kia-nok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95" y="735209"/>
            <a:ext cx="4064202" cy="57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4669" y="24379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Are those the only ones?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51581" y="1549468"/>
            <a:ext cx="7280031" cy="9932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Industries that have already experienced radical changes in their structures</a:t>
            </a:r>
            <a:endParaRPr lang="en-US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821571" y="2645881"/>
            <a:ext cx="3376984" cy="3259087"/>
            <a:chOff x="1328" y="683"/>
            <a:chExt cx="3091" cy="2968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2681" y="683"/>
              <a:ext cx="1738" cy="1473"/>
            </a:xfrm>
            <a:custGeom>
              <a:avLst/>
              <a:gdLst>
                <a:gd name="T0" fmla="*/ 0 w 1912"/>
                <a:gd name="T1" fmla="*/ 112 h 1669"/>
                <a:gd name="T2" fmla="*/ 241 w 1912"/>
                <a:gd name="T3" fmla="*/ 362 h 1669"/>
                <a:gd name="T4" fmla="*/ 152 w 1912"/>
                <a:gd name="T5" fmla="*/ 639 h 1669"/>
                <a:gd name="T6" fmla="*/ 884 w 1912"/>
                <a:gd name="T7" fmla="*/ 1151 h 1669"/>
                <a:gd name="T8" fmla="*/ 724 w 1912"/>
                <a:gd name="T9" fmla="*/ 1178 h 1669"/>
                <a:gd name="T10" fmla="*/ 1185 w 1912"/>
                <a:gd name="T11" fmla="*/ 1300 h 1669"/>
                <a:gd name="T12" fmla="*/ 1580 w 1912"/>
                <a:gd name="T13" fmla="*/ 985 h 1669"/>
                <a:gd name="T14" fmla="*/ 1428 w 1912"/>
                <a:gd name="T15" fmla="*/ 1016 h 1669"/>
                <a:gd name="T16" fmla="*/ 0 w 1912"/>
                <a:gd name="T17" fmla="*/ 112 h 1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2"/>
                <a:gd name="T28" fmla="*/ 0 h 1669"/>
                <a:gd name="T29" fmla="*/ 1912 w 1912"/>
                <a:gd name="T30" fmla="*/ 1669 h 16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2" h="1669">
                  <a:moveTo>
                    <a:pt x="0" y="144"/>
                  </a:moveTo>
                  <a:lnTo>
                    <a:pt x="291" y="464"/>
                  </a:lnTo>
                  <a:lnTo>
                    <a:pt x="184" y="820"/>
                  </a:lnTo>
                  <a:cubicBezTo>
                    <a:pt x="616" y="811"/>
                    <a:pt x="940" y="1054"/>
                    <a:pt x="1070" y="1477"/>
                  </a:cubicBezTo>
                  <a:lnTo>
                    <a:pt x="876" y="1513"/>
                  </a:lnTo>
                  <a:lnTo>
                    <a:pt x="1435" y="1669"/>
                  </a:lnTo>
                  <a:lnTo>
                    <a:pt x="1912" y="1264"/>
                  </a:lnTo>
                  <a:lnTo>
                    <a:pt x="1728" y="1304"/>
                  </a:lnTo>
                  <a:cubicBezTo>
                    <a:pt x="1666" y="982"/>
                    <a:pt x="1173" y="0"/>
                    <a:pt x="0" y="144"/>
                  </a:cubicBezTo>
                  <a:close/>
                </a:path>
              </a:pathLst>
            </a:custGeom>
            <a:solidFill>
              <a:srgbClr val="215968"/>
            </a:solidFill>
            <a:ln w="3175">
              <a:noFill/>
              <a:round/>
              <a:headEnd/>
              <a:tailEnd/>
            </a:ln>
          </p:spPr>
          <p:txBody>
            <a:bodyPr wrap="none" lIns="86811" tIns="43405" rIns="86811" bIns="43405" anchor="ctr"/>
            <a:lstStyle/>
            <a:p>
              <a:pPr>
                <a:defRPr/>
              </a:pPr>
              <a:endParaRPr lang="en-US" sz="1534" kern="0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943" y="2006"/>
              <a:ext cx="1459" cy="1645"/>
            </a:xfrm>
            <a:custGeom>
              <a:avLst/>
              <a:gdLst>
                <a:gd name="T0" fmla="*/ 1247 w 1605"/>
                <a:gd name="T1" fmla="*/ 0 h 1864"/>
                <a:gd name="T2" fmla="*/ 959 w 1605"/>
                <a:gd name="T3" fmla="*/ 192 h 1864"/>
                <a:gd name="T4" fmla="*/ 663 w 1605"/>
                <a:gd name="T5" fmla="*/ 113 h 1864"/>
                <a:gd name="T6" fmla="*/ 145 w 1605"/>
                <a:gd name="T7" fmla="*/ 788 h 1864"/>
                <a:gd name="T8" fmla="*/ 119 w 1605"/>
                <a:gd name="T9" fmla="*/ 651 h 1864"/>
                <a:gd name="T10" fmla="*/ 0 w 1605"/>
                <a:gd name="T11" fmla="*/ 1087 h 1864"/>
                <a:gd name="T12" fmla="*/ 321 w 1605"/>
                <a:gd name="T13" fmla="*/ 1452 h 1864"/>
                <a:gd name="T14" fmla="*/ 300 w 1605"/>
                <a:gd name="T15" fmla="*/ 1318 h 1864"/>
                <a:gd name="T16" fmla="*/ 1247 w 1605"/>
                <a:gd name="T17" fmla="*/ 0 h 18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5"/>
                <a:gd name="T28" fmla="*/ 0 h 1864"/>
                <a:gd name="T29" fmla="*/ 1605 w 1605"/>
                <a:gd name="T30" fmla="*/ 1864 h 18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5" h="1864">
                  <a:moveTo>
                    <a:pt x="1509" y="0"/>
                  </a:moveTo>
                  <a:cubicBezTo>
                    <a:pt x="1509" y="0"/>
                    <a:pt x="1161" y="246"/>
                    <a:pt x="1161" y="246"/>
                  </a:cubicBezTo>
                  <a:lnTo>
                    <a:pt x="802" y="145"/>
                  </a:lnTo>
                  <a:cubicBezTo>
                    <a:pt x="826" y="548"/>
                    <a:pt x="584" y="868"/>
                    <a:pt x="176" y="1012"/>
                  </a:cubicBezTo>
                  <a:lnTo>
                    <a:pt x="144" y="836"/>
                  </a:lnTo>
                  <a:lnTo>
                    <a:pt x="0" y="1396"/>
                  </a:lnTo>
                  <a:lnTo>
                    <a:pt x="388" y="1864"/>
                  </a:lnTo>
                  <a:lnTo>
                    <a:pt x="363" y="1692"/>
                  </a:lnTo>
                  <a:cubicBezTo>
                    <a:pt x="897" y="1554"/>
                    <a:pt x="1605" y="960"/>
                    <a:pt x="1509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none" lIns="194783" tIns="202575" rIns="86811" bIns="43405" anchor="ctr"/>
            <a:lstStyle/>
            <a:p>
              <a:pPr>
                <a:defRPr/>
              </a:pPr>
              <a:endParaRPr lang="en-US" sz="1534" kern="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1408" y="2215"/>
              <a:ext cx="1664" cy="1392"/>
            </a:xfrm>
            <a:custGeom>
              <a:avLst/>
              <a:gdLst>
                <a:gd name="T0" fmla="*/ 1513 w 1830"/>
                <a:gd name="T1" fmla="*/ 1141 h 1578"/>
                <a:gd name="T2" fmla="*/ 1305 w 1830"/>
                <a:gd name="T3" fmla="*/ 894 h 1578"/>
                <a:gd name="T4" fmla="*/ 1389 w 1830"/>
                <a:gd name="T5" fmla="*/ 623 h 1578"/>
                <a:gd name="T6" fmla="*/ 651 w 1830"/>
                <a:gd name="T7" fmla="*/ 141 h 1578"/>
                <a:gd name="T8" fmla="*/ 810 w 1830"/>
                <a:gd name="T9" fmla="*/ 116 h 1578"/>
                <a:gd name="T10" fmla="*/ 348 w 1830"/>
                <a:gd name="T11" fmla="*/ 0 h 1578"/>
                <a:gd name="T12" fmla="*/ 0 w 1830"/>
                <a:gd name="T13" fmla="*/ 305 h 1578"/>
                <a:gd name="T14" fmla="*/ 125 w 1830"/>
                <a:gd name="T15" fmla="*/ 287 h 1578"/>
                <a:gd name="T16" fmla="*/ 1513 w 1830"/>
                <a:gd name="T17" fmla="*/ 1141 h 1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0"/>
                <a:gd name="T28" fmla="*/ 0 h 1578"/>
                <a:gd name="T29" fmla="*/ 1830 w 1830"/>
                <a:gd name="T30" fmla="*/ 1578 h 1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0" h="1578">
                  <a:moveTo>
                    <a:pt x="1830" y="1466"/>
                  </a:moveTo>
                  <a:lnTo>
                    <a:pt x="1578" y="1148"/>
                  </a:lnTo>
                  <a:lnTo>
                    <a:pt x="1680" y="800"/>
                  </a:lnTo>
                  <a:cubicBezTo>
                    <a:pt x="1494" y="853"/>
                    <a:pt x="896" y="600"/>
                    <a:pt x="787" y="181"/>
                  </a:cubicBezTo>
                  <a:lnTo>
                    <a:pt x="980" y="148"/>
                  </a:lnTo>
                  <a:lnTo>
                    <a:pt x="421" y="0"/>
                  </a:lnTo>
                  <a:lnTo>
                    <a:pt x="0" y="392"/>
                  </a:lnTo>
                  <a:lnTo>
                    <a:pt x="152" y="368"/>
                  </a:lnTo>
                  <a:cubicBezTo>
                    <a:pt x="174" y="764"/>
                    <a:pt x="782" y="1578"/>
                    <a:pt x="1830" y="1466"/>
                  </a:cubicBez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 wrap="none" lIns="86811" tIns="43405" rIns="86811" bIns="43405" anchor="ctr"/>
            <a:lstStyle/>
            <a:p>
              <a:pPr>
                <a:defRPr/>
              </a:pPr>
              <a:endParaRPr lang="en-US" sz="1534" kern="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1328" y="697"/>
              <a:ext cx="1525" cy="1673"/>
            </a:xfrm>
            <a:custGeom>
              <a:avLst/>
              <a:gdLst>
                <a:gd name="T0" fmla="*/ 152 w 1678"/>
                <a:gd name="T1" fmla="*/ 1476 h 1896"/>
                <a:gd name="T2" fmla="*/ 404 w 1678"/>
                <a:gd name="T3" fmla="*/ 1271 h 1896"/>
                <a:gd name="T4" fmla="*/ 702 w 1678"/>
                <a:gd name="T5" fmla="*/ 1354 h 1896"/>
                <a:gd name="T6" fmla="*/ 1237 w 1678"/>
                <a:gd name="T7" fmla="*/ 645 h 1896"/>
                <a:gd name="T8" fmla="*/ 1272 w 1678"/>
                <a:gd name="T9" fmla="*/ 794 h 1896"/>
                <a:gd name="T10" fmla="*/ 1386 w 1678"/>
                <a:gd name="T11" fmla="*/ 355 h 1896"/>
                <a:gd name="T12" fmla="*/ 1071 w 1678"/>
                <a:gd name="T13" fmla="*/ 0 h 1896"/>
                <a:gd name="T14" fmla="*/ 1103 w 1678"/>
                <a:gd name="T15" fmla="*/ 131 h 1896"/>
                <a:gd name="T16" fmla="*/ 152 w 1678"/>
                <a:gd name="T17" fmla="*/ 1476 h 18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8"/>
                <a:gd name="T28" fmla="*/ 0 h 1896"/>
                <a:gd name="T29" fmla="*/ 1678 w 1678"/>
                <a:gd name="T30" fmla="*/ 1896 h 18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8" h="1896">
                  <a:moveTo>
                    <a:pt x="184" y="1896"/>
                  </a:moveTo>
                  <a:lnTo>
                    <a:pt x="490" y="1632"/>
                  </a:lnTo>
                  <a:lnTo>
                    <a:pt x="850" y="1740"/>
                  </a:lnTo>
                  <a:cubicBezTo>
                    <a:pt x="826" y="1308"/>
                    <a:pt x="1044" y="922"/>
                    <a:pt x="1498" y="828"/>
                  </a:cubicBezTo>
                  <a:lnTo>
                    <a:pt x="1540" y="1020"/>
                  </a:lnTo>
                  <a:lnTo>
                    <a:pt x="1678" y="456"/>
                  </a:lnTo>
                  <a:lnTo>
                    <a:pt x="1296" y="0"/>
                  </a:lnTo>
                  <a:lnTo>
                    <a:pt x="1336" y="168"/>
                  </a:lnTo>
                  <a:cubicBezTo>
                    <a:pt x="1114" y="180"/>
                    <a:pt x="0" y="728"/>
                    <a:pt x="184" y="1896"/>
                  </a:cubicBezTo>
                  <a:close/>
                </a:path>
              </a:pathLst>
            </a:custGeom>
            <a:solidFill>
              <a:srgbClr val="AC0046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none" lIns="86811" tIns="43405" rIns="86811" bIns="43405" anchor="ctr"/>
            <a:lstStyle/>
            <a:p>
              <a:pPr>
                <a:defRPr/>
              </a:pPr>
              <a:endParaRPr lang="en-US" sz="1534" kern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Picture 60" descr="http://icon-icons.com/icons2/38/PNG/512/thefullreflexcamera_slr_camera_462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AC00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10702"/>
          <a:stretch/>
        </p:blipFill>
        <p:spPr bwMode="auto">
          <a:xfrm>
            <a:off x="1707945" y="2755743"/>
            <a:ext cx="658263" cy="5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dn2.iconfinder.com/data/icons/windows-8-metro-style/512/airplane_takeoff-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7F7F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24902"/>
          <a:stretch/>
        </p:blipFill>
        <p:spPr bwMode="auto">
          <a:xfrm>
            <a:off x="4752947" y="5142585"/>
            <a:ext cx="795439" cy="5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18900000">
            <a:off x="2076316" y="3452173"/>
            <a:ext cx="1046097" cy="255776"/>
          </a:xfrm>
          <a:prstGeom prst="rect">
            <a:avLst/>
          </a:prstGeom>
        </p:spPr>
        <p:txBody>
          <a:bodyPr wrap="none" lIns="33231" tIns="0" rIns="33231" bIns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62" dirty="0" err="1">
                <a:solidFill>
                  <a:srgbClr val="FFFFFF"/>
                </a:solidFill>
              </a:rPr>
              <a:t>Fotography</a:t>
            </a: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453387">
            <a:off x="4030265" y="3232366"/>
            <a:ext cx="543524" cy="255776"/>
          </a:xfrm>
          <a:prstGeom prst="rect">
            <a:avLst/>
          </a:prstGeom>
        </p:spPr>
        <p:txBody>
          <a:bodyPr wrap="none" lIns="33231" tIns="0" rIns="33231" bIns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62" dirty="0">
                <a:solidFill>
                  <a:srgbClr val="FFFFFF"/>
                </a:solidFill>
              </a:rPr>
              <a:t>News</a:t>
            </a:r>
          </a:p>
        </p:txBody>
      </p:sp>
      <p:sp>
        <p:nvSpPr>
          <p:cNvPr id="15" name="Rectangle 14"/>
          <p:cNvSpPr/>
          <p:nvPr/>
        </p:nvSpPr>
        <p:spPr>
          <a:xfrm rot="18900000">
            <a:off x="4101706" y="4876526"/>
            <a:ext cx="714724" cy="255776"/>
          </a:xfrm>
          <a:prstGeom prst="rect">
            <a:avLst/>
          </a:prstGeom>
        </p:spPr>
        <p:txBody>
          <a:bodyPr wrap="none" lIns="33231" tIns="0" rIns="33231" bIns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62" dirty="0">
                <a:solidFill>
                  <a:srgbClr val="FFFFFF"/>
                </a:solidFill>
              </a:rPr>
              <a:t>Airlines</a:t>
            </a:r>
          </a:p>
        </p:txBody>
      </p:sp>
      <p:sp>
        <p:nvSpPr>
          <p:cNvPr id="16" name="Rectangle 15"/>
          <p:cNvSpPr/>
          <p:nvPr/>
        </p:nvSpPr>
        <p:spPr>
          <a:xfrm rot="2153007">
            <a:off x="2433156" y="5025995"/>
            <a:ext cx="731460" cy="255776"/>
          </a:xfrm>
          <a:prstGeom prst="rect">
            <a:avLst/>
          </a:prstGeom>
        </p:spPr>
        <p:txBody>
          <a:bodyPr wrap="none" lIns="33231" tIns="0" rIns="33231" bIns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62" dirty="0" err="1">
                <a:solidFill>
                  <a:srgbClr val="FFFFFF"/>
                </a:solidFill>
              </a:rPr>
              <a:t>Fashion</a:t>
            </a:r>
            <a:endParaRPr lang="es-ES" sz="1662" dirty="0">
              <a:solidFill>
                <a:srgbClr val="FFFFFF"/>
              </a:solidFill>
            </a:endParaRPr>
          </a:p>
        </p:txBody>
      </p:sp>
      <p:pic>
        <p:nvPicPr>
          <p:cNvPr id="17" name="Picture 4" descr="http://static1.squarespace.com/static/52f3d500e4b02a93b450a9cf/t/547982b7e4b07ec25263b2ec/1417249467411/clothi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00006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9075" r="11827" b="9724"/>
          <a:stretch/>
        </p:blipFill>
        <p:spPr bwMode="auto">
          <a:xfrm>
            <a:off x="1942045" y="5422821"/>
            <a:ext cx="644210" cy="7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ww.demographix.com/img/bank/icons/Press-Releases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rgbClr val="21596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b="8764"/>
          <a:stretch/>
        </p:blipFill>
        <p:spPr bwMode="auto">
          <a:xfrm>
            <a:off x="4528200" y="2609655"/>
            <a:ext cx="637329" cy="5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376311" y="2956667"/>
            <a:ext cx="1994123" cy="265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62" dirty="0">
                <a:solidFill>
                  <a:srgbClr val="000000"/>
                </a:solidFill>
              </a:rPr>
              <a:t>Education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62" dirty="0">
                <a:solidFill>
                  <a:srgbClr val="000000"/>
                </a:solidFill>
              </a:rPr>
              <a:t>Healthcare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62" dirty="0">
                <a:solidFill>
                  <a:srgbClr val="000000"/>
                </a:solidFill>
              </a:rPr>
              <a:t>Energy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62" dirty="0">
                <a:solidFill>
                  <a:srgbClr val="000000"/>
                </a:solidFill>
              </a:rPr>
              <a:t>Transportation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62" dirty="0">
                <a:solidFill>
                  <a:srgbClr val="000000"/>
                </a:solidFill>
              </a:rPr>
              <a:t>Finance</a:t>
            </a:r>
          </a:p>
        </p:txBody>
      </p:sp>
      <p:sp>
        <p:nvSpPr>
          <p:cNvPr id="20" name="Text Placeholder 1028"/>
          <p:cNvSpPr txBox="1">
            <a:spLocks/>
          </p:cNvSpPr>
          <p:nvPr/>
        </p:nvSpPr>
        <p:spPr bwMode="auto">
          <a:xfrm>
            <a:off x="5439065" y="2476476"/>
            <a:ext cx="3868615" cy="398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lang="en-US" sz="2000" b="1" i="1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 b="1">
                <a:solidFill>
                  <a:schemeClr val="tx1"/>
                </a:solidFill>
                <a:latin typeface="+mn-lt"/>
              </a:defRPr>
            </a:lvl2pPr>
            <a:lvl3pPr marL="5334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"/>
              <a:defRPr sz="1600" b="1">
                <a:solidFill>
                  <a:schemeClr val="tx1"/>
                </a:solidFill>
                <a:latin typeface="+mn-lt"/>
              </a:defRPr>
            </a:lvl3pPr>
            <a:lvl4pPr marL="7159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8969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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46" kern="0" dirty="0">
                <a:solidFill>
                  <a:srgbClr val="AC0046"/>
                </a:solidFill>
                <a:latin typeface="Arial"/>
              </a:rPr>
              <a:t>Next?</a:t>
            </a:r>
          </a:p>
        </p:txBody>
      </p:sp>
      <p:sp>
        <p:nvSpPr>
          <p:cNvPr id="21" name="Isosceles Triangle 20"/>
          <p:cNvSpPr/>
          <p:nvPr/>
        </p:nvSpPr>
        <p:spPr bwMode="auto">
          <a:xfrm rot="5400000">
            <a:off x="5081734" y="4164113"/>
            <a:ext cx="1925747" cy="227250"/>
          </a:xfrm>
          <a:prstGeom prst="triangle">
            <a:avLst/>
          </a:prstGeom>
          <a:solidFill>
            <a:srgbClr val="AC0046"/>
          </a:solidFill>
          <a:ln w="12700" cap="flat" cmpd="sng" algn="ctr">
            <a:solidFill>
              <a:srgbClr val="E5E5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SzPct val="70000"/>
              <a:defRPr/>
            </a:pPr>
            <a:endParaRPr lang="es-ES" sz="1662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14103" y="529161"/>
            <a:ext cx="7989276" cy="3667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Opportunities and risks: where do they start?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6550" y="1190464"/>
            <a:ext cx="7989276" cy="398769"/>
          </a:xfrm>
        </p:spPr>
        <p:txBody>
          <a:bodyPr/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In the company’s landscape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898723" y="1769311"/>
            <a:ext cx="1894154" cy="511261"/>
          </a:xfrm>
          <a:prstGeom prst="roundRect">
            <a:avLst/>
          </a:prstGeom>
          <a:solidFill>
            <a:srgbClr val="00525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4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959317" y="2778846"/>
            <a:ext cx="1894154" cy="511261"/>
          </a:xfrm>
          <a:prstGeom prst="roundRect">
            <a:avLst/>
          </a:prstGeom>
          <a:solidFill>
            <a:srgbClr val="00525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4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353852" y="3929673"/>
            <a:ext cx="1894154" cy="511261"/>
          </a:xfrm>
          <a:prstGeom prst="roundRect">
            <a:avLst/>
          </a:prstGeom>
          <a:solidFill>
            <a:srgbClr val="00525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4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436343" y="5080501"/>
            <a:ext cx="1894154" cy="511261"/>
          </a:xfrm>
          <a:prstGeom prst="roundRect">
            <a:avLst/>
          </a:prstGeom>
          <a:solidFill>
            <a:srgbClr val="00525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4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Startups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838130" y="2778846"/>
            <a:ext cx="1894154" cy="511261"/>
          </a:xfrm>
          <a:prstGeom prst="roundRect">
            <a:avLst/>
          </a:prstGeom>
          <a:solidFill>
            <a:srgbClr val="00525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4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414368" y="3929673"/>
            <a:ext cx="1894154" cy="511261"/>
          </a:xfrm>
          <a:prstGeom prst="roundRect">
            <a:avLst/>
          </a:prstGeom>
          <a:solidFill>
            <a:srgbClr val="00525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4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352881" y="5080501"/>
            <a:ext cx="1894154" cy="511261"/>
          </a:xfrm>
          <a:prstGeom prst="roundRect">
            <a:avLst/>
          </a:prstGeom>
          <a:solidFill>
            <a:srgbClr val="00525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4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</p:txBody>
      </p:sp>
      <p:sp>
        <p:nvSpPr>
          <p:cNvPr id="5" name="7-Point Star 4"/>
          <p:cNvSpPr/>
          <p:nvPr/>
        </p:nvSpPr>
        <p:spPr bwMode="auto">
          <a:xfrm>
            <a:off x="4114971" y="4583716"/>
            <a:ext cx="1549663" cy="39077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US" sz="1662" dirty="0">
                <a:solidFill>
                  <a:srgbClr val="AC004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Company</a:t>
            </a:r>
          </a:p>
        </p:txBody>
      </p:sp>
      <p:pic>
        <p:nvPicPr>
          <p:cNvPr id="20" name="Picture 33" descr="http://www.certificacionenergeticadeedificios.com/wp-content/uploads/2013/05/office-build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60" y="2834201"/>
            <a:ext cx="1667454" cy="16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96" y="7157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Challenge facing leading companies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388" y="3514891"/>
            <a:ext cx="2824809" cy="1879782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4919124" y="1596780"/>
            <a:ext cx="3522951" cy="697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eaLnBrk="0" hangingPunct="0"/>
            <a:r>
              <a:rPr lang="en-US" sz="1662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have become excellent at execution 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422477" y="4011908"/>
            <a:ext cx="3722363" cy="697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eaLnBrk="0" hangingPunct="0"/>
            <a:r>
              <a:rPr lang="en-US" sz="1662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battle will be in becoming excellent at seeing change before anybody else does</a:t>
            </a:r>
          </a:p>
        </p:txBody>
      </p:sp>
      <p:pic>
        <p:nvPicPr>
          <p:cNvPr id="17" name="Imagen 8"/>
          <p:cNvPicPr>
            <a:picLocks noChangeAspect="1"/>
          </p:cNvPicPr>
          <p:nvPr/>
        </p:nvPicPr>
        <p:blipFill rotWithShape="1">
          <a:blip r:embed="rId3"/>
          <a:srcRect t="25352" r="4522" b="7722"/>
          <a:stretch/>
        </p:blipFill>
        <p:spPr>
          <a:xfrm>
            <a:off x="1130289" y="1291550"/>
            <a:ext cx="3634482" cy="18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63917" y="627588"/>
            <a:ext cx="7989276" cy="3667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Critical to constantly scan and </a:t>
            </a:r>
            <a:r>
              <a:rPr lang="en-US" sz="28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assess </a:t>
            </a:r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the landscape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86149" y="3080077"/>
            <a:ext cx="2495046" cy="697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algn="ctr" eaLnBrk="0" hangingPunct="0"/>
            <a:r>
              <a:rPr lang="en-US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opportunities and risks are outside then everybody should be scouting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72499" y="1707054"/>
            <a:ext cx="1922346" cy="1259446"/>
            <a:chOff x="7096876" y="1613312"/>
            <a:chExt cx="2082542" cy="13644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6876" y="1613312"/>
              <a:ext cx="1185626" cy="11733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93792" y="1613312"/>
              <a:ext cx="1185626" cy="11733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5334" y="1804337"/>
              <a:ext cx="1185626" cy="1173375"/>
            </a:xfrm>
            <a:prstGeom prst="rect">
              <a:avLst/>
            </a:prstGeom>
          </p:spPr>
        </p:pic>
      </p:grpSp>
      <p:pic>
        <p:nvPicPr>
          <p:cNvPr id="1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0786" y="1707055"/>
            <a:ext cx="1907460" cy="1266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" name="Rectangle 19"/>
          <p:cNvSpPr/>
          <p:nvPr/>
        </p:nvSpPr>
        <p:spPr>
          <a:xfrm>
            <a:off x="5560786" y="3016636"/>
            <a:ext cx="19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then discussing what the have seen</a:t>
            </a:r>
          </a:p>
        </p:txBody>
      </p:sp>
    </p:spTree>
    <p:extLst>
      <p:ext uri="{BB962C8B-B14F-4D97-AF65-F5344CB8AC3E}">
        <p14:creationId xmlns:p14="http://schemas.microsoft.com/office/powerpoint/2010/main" val="13383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8593" y="561325"/>
            <a:ext cx="7989277" cy="33850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Landscape Monitor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56145" y="1117888"/>
            <a:ext cx="7712647" cy="161758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Management system to sense the landscape - look and analyze events outside the organization - core as well as peripheral vision</a:t>
            </a:r>
          </a:p>
          <a:p>
            <a:endParaRPr lang="en-US" sz="1800" dirty="0" smtClean="0"/>
          </a:p>
          <a:p>
            <a:r>
              <a:rPr lang="en-US" sz="1800" dirty="0" smtClean="0"/>
              <a:t>Perceptual acuity: “the ability to see change coming before anyone else does”</a:t>
            </a:r>
            <a:endParaRPr lang="es-ES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78593" y="2906613"/>
            <a:ext cx="4260646" cy="1218968"/>
            <a:chOff x="3166045" y="5072199"/>
            <a:chExt cx="4615700" cy="1320549"/>
          </a:xfrm>
        </p:grpSpPr>
        <p:sp>
          <p:nvSpPr>
            <p:cNvPr id="8" name="2 Título"/>
            <p:cNvSpPr txBox="1">
              <a:spLocks/>
            </p:cNvSpPr>
            <p:nvPr/>
          </p:nvSpPr>
          <p:spPr bwMode="auto">
            <a:xfrm>
              <a:off x="3312611" y="5072199"/>
              <a:ext cx="3892418" cy="400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84406" tIns="42203" rIns="84406" bIns="42203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Lucida Handwriting" panose="03010101010101010101" pitchFamily="66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846" kern="0" dirty="0">
                  <a:latin typeface="Arial" panose="020B0604020202020204" pitchFamily="34" charset="0"/>
                  <a:cs typeface="Arial" panose="020B0604020202020204" pitchFamily="34" charset="0"/>
                </a:rPr>
                <a:t>Short term – tactical moves</a:t>
              </a:r>
            </a:p>
          </p:txBody>
        </p:sp>
        <p:sp>
          <p:nvSpPr>
            <p:cNvPr id="21" name="2 Título"/>
            <p:cNvSpPr txBox="1">
              <a:spLocks/>
            </p:cNvSpPr>
            <p:nvPr/>
          </p:nvSpPr>
          <p:spPr bwMode="auto">
            <a:xfrm>
              <a:off x="3172595" y="5532455"/>
              <a:ext cx="4609150" cy="400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84406" tIns="42203" rIns="84406" bIns="42203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Lucida Handwriting" panose="03010101010101010101" pitchFamily="66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846" kern="0" dirty="0">
                  <a:latin typeface="Arial" panose="020B0604020202020204" pitchFamily="34" charset="0"/>
                  <a:cs typeface="Arial" panose="020B0604020202020204" pitchFamily="34" charset="0"/>
                </a:rPr>
                <a:t>Medium term – incremental strategy</a:t>
              </a:r>
            </a:p>
          </p:txBody>
        </p:sp>
        <p:sp>
          <p:nvSpPr>
            <p:cNvPr id="22" name="2 Título"/>
            <p:cNvSpPr txBox="1">
              <a:spLocks/>
            </p:cNvSpPr>
            <p:nvPr/>
          </p:nvSpPr>
          <p:spPr bwMode="auto">
            <a:xfrm>
              <a:off x="3166045" y="5992711"/>
              <a:ext cx="4609150" cy="400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84406" tIns="42203" rIns="84406" bIns="42203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Lucida Handwriting" panose="03010101010101010101" pitchFamily="66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846" kern="0" dirty="0">
                  <a:latin typeface="Arial" panose="020B0604020202020204" pitchFamily="34" charset="0"/>
                  <a:cs typeface="Arial" panose="020B0604020202020204" pitchFamily="34" charset="0"/>
                </a:rPr>
                <a:t>Long term – radical opportunities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93" y="3091245"/>
            <a:ext cx="3756763" cy="24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3756" y="8104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Landscape principles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854304" y="1655179"/>
            <a:ext cx="5280165" cy="3783885"/>
          </a:xfrm>
        </p:spPr>
        <p:txBody>
          <a:bodyPr anchor="ctr">
            <a:noAutofit/>
          </a:bodyPr>
          <a:lstStyle/>
          <a:p>
            <a:r>
              <a:rPr lang="en-US" sz="2000" dirty="0"/>
              <a:t>Share a common view of the landscape: </a:t>
            </a:r>
            <a:r>
              <a:rPr lang="en-US" sz="2000" i="1" dirty="0">
                <a:solidFill>
                  <a:schemeClr val="accent1"/>
                </a:solidFill>
              </a:rPr>
              <a:t>map it!</a:t>
            </a:r>
          </a:p>
          <a:p>
            <a:endParaRPr lang="en-US" sz="2000" dirty="0"/>
          </a:p>
          <a:p>
            <a:r>
              <a:rPr lang="en-US" sz="2000" dirty="0"/>
              <a:t>Use as many </a:t>
            </a:r>
            <a:r>
              <a:rPr lang="en-US" sz="2000" i="1" dirty="0">
                <a:solidFill>
                  <a:schemeClr val="accent1"/>
                </a:solidFill>
              </a:rPr>
              <a:t>eyes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as possible (crowdsource). Opportunities are outside</a:t>
            </a:r>
          </a:p>
          <a:p>
            <a:endParaRPr lang="en-US" sz="2000" dirty="0"/>
          </a:p>
          <a:p>
            <a:r>
              <a:rPr lang="en-US" sz="2000" dirty="0"/>
              <a:t>Use the </a:t>
            </a:r>
            <a:r>
              <a:rPr lang="en-US" sz="2000" i="1" dirty="0">
                <a:solidFill>
                  <a:schemeClr val="accent1"/>
                </a:solidFill>
              </a:rPr>
              <a:t>talent</a:t>
            </a:r>
            <a:r>
              <a:rPr lang="en-US" sz="2000" dirty="0"/>
              <a:t> not only to execute but also to create</a:t>
            </a:r>
          </a:p>
          <a:p>
            <a:endParaRPr lang="en-US" sz="2000" dirty="0"/>
          </a:p>
          <a:p>
            <a:r>
              <a:rPr lang="en-US" sz="2000" i="1" dirty="0">
                <a:solidFill>
                  <a:schemeClr val="accent1"/>
                </a:solidFill>
              </a:rPr>
              <a:t>Capture</a:t>
            </a:r>
            <a:r>
              <a:rPr lang="en-US" sz="2000" dirty="0"/>
              <a:t> events both from public sources as well as individual experiences: visit to a client, observation in a trade show, a thought, or a rumor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69" y="537823"/>
            <a:ext cx="2979615" cy="22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9267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Creating a Landscape Monitor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1154723" y="1318846"/>
            <a:ext cx="7989277" cy="4220307"/>
          </a:xfrm>
        </p:spPr>
        <p:txBody>
          <a:bodyPr anchor="ctr">
            <a:noAutofit/>
          </a:bodyPr>
          <a:lstStyle/>
          <a:p>
            <a:r>
              <a:rPr lang="en-US" sz="2000" dirty="0"/>
              <a:t>Draw a first map of your landscape characterizing core and peripheral actors</a:t>
            </a:r>
          </a:p>
          <a:p>
            <a:endParaRPr lang="en-US" sz="2000" dirty="0"/>
          </a:p>
          <a:p>
            <a:r>
              <a:rPr lang="en-US" sz="2000" dirty="0"/>
              <a:t>Collect information about actors through crowdsourcing through the organization and outside sources</a:t>
            </a:r>
          </a:p>
          <a:p>
            <a:endParaRPr lang="en-US" sz="2000" dirty="0"/>
          </a:p>
          <a:p>
            <a:r>
              <a:rPr lang="en-US" sz="2000" dirty="0"/>
              <a:t>Discuss the potential implications of events, rumors, and actions. </a:t>
            </a:r>
            <a:r>
              <a:rPr lang="en-US" sz="2000" dirty="0" err="1"/>
              <a:t>Crowdanalyze</a:t>
            </a:r>
            <a:r>
              <a:rPr lang="en-US" sz="2000" dirty="0"/>
              <a:t> the potential implications of them</a:t>
            </a:r>
          </a:p>
          <a:p>
            <a:endParaRPr lang="en-US" sz="2000" dirty="0"/>
          </a:p>
          <a:p>
            <a:r>
              <a:rPr lang="en-US" sz="2000" dirty="0"/>
              <a:t>Visualize the changes in the landscape through heat-maps, analyze patterns of events, and identify trends and weak signals</a:t>
            </a:r>
          </a:p>
          <a:p>
            <a:endParaRPr lang="en-US" sz="2000" dirty="0"/>
          </a:p>
          <a:p>
            <a:r>
              <a:rPr lang="en-US" sz="2000" dirty="0"/>
              <a:t>Analyze the outputs of the system to identify actionable insights</a:t>
            </a:r>
          </a:p>
        </p:txBody>
      </p:sp>
    </p:spTree>
    <p:extLst>
      <p:ext uri="{BB962C8B-B14F-4D97-AF65-F5344CB8AC3E}">
        <p14:creationId xmlns:p14="http://schemas.microsoft.com/office/powerpoint/2010/main" val="18140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8325" y="125212"/>
            <a:ext cx="8385001" cy="966845"/>
          </a:xfrm>
        </p:spPr>
        <p:txBody>
          <a:bodyPr>
            <a:normAutofit/>
          </a:bodyPr>
          <a:lstStyle/>
          <a:p>
            <a:r>
              <a:rPr lang="en-US" altLang="es-E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Lessons from Making Innovation Work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8572" y="1218440"/>
            <a:ext cx="4471094" cy="10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52450" indent="-552450" algn="l" defTabSz="122713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400">
                <a:solidFill>
                  <a:srgbClr val="212165"/>
                </a:solidFill>
                <a:latin typeface="+mn-lt"/>
                <a:ea typeface="+mn-ea"/>
                <a:cs typeface="+mn-cs"/>
              </a:defRPr>
            </a:lvl1pPr>
            <a:lvl2pPr marL="1195388" indent="-458788" algn="l" defTabSz="122713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212165"/>
                </a:solidFill>
                <a:latin typeface="+mn-lt"/>
              </a:defRPr>
            </a:lvl2pPr>
            <a:lvl3pPr marL="1839913" indent="-368300" algn="l" defTabSz="122713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212165"/>
                </a:solidFill>
                <a:latin typeface="+mn-lt"/>
              </a:defRPr>
            </a:lvl3pPr>
            <a:lvl4pPr marL="2576513" indent="-368300" algn="l" defTabSz="122713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200">
                <a:solidFill>
                  <a:srgbClr val="212165"/>
                </a:solidFill>
                <a:latin typeface="+mn-lt"/>
              </a:defRPr>
            </a:lvl4pPr>
            <a:lvl5pPr marL="3313113" indent="-368300" algn="l" defTabSz="122713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+mn-lt"/>
              </a:defRPr>
            </a:lvl5pPr>
            <a:lvl6pPr marL="3770313" indent="-368300" algn="l" defTabSz="1227138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+mn-lt"/>
              </a:defRPr>
            </a:lvl6pPr>
            <a:lvl7pPr marL="4227513" indent="-368300" algn="l" defTabSz="1227138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+mn-lt"/>
              </a:defRPr>
            </a:lvl7pPr>
            <a:lvl8pPr marL="4684713" indent="-368300" algn="l" defTabSz="1227138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+mn-lt"/>
              </a:defRPr>
            </a:lvl8pPr>
            <a:lvl9pPr marL="5141913" indent="-368300" algn="l" defTabSz="1227138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How you innovate determines what you innovate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Innovation is a team sport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Innovation is everywhere, it is up to you to take advantage of it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9" name="Italian_CLO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2571" y="4292896"/>
            <a:ext cx="2519432" cy="1889574"/>
          </a:xfrm>
          <a:prstGeom prst="rect">
            <a:avLst/>
          </a:prstGeom>
        </p:spPr>
      </p:pic>
      <p:pic>
        <p:nvPicPr>
          <p:cNvPr id="10" name="Picture 5" descr="making Innovation Wor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70" y="1344369"/>
            <a:ext cx="222005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ecx.images-amazon.com/images/I/41NUrY6uE8L._SX333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46" y="2352583"/>
            <a:ext cx="2223417" cy="3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01" y="9879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Final thoughts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894" y="2185007"/>
            <a:ext cx="8021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Execution is not enough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Look outside for innovation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Think of technology and business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Rely on the talent you so carefully hire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looking outside part of your competitive advantage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38" y="624253"/>
            <a:ext cx="3448863" cy="22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123" y="347736"/>
            <a:ext cx="7886700" cy="9742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Innovation matrix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 rot="-5400000">
            <a:off x="3716215" y="1834662"/>
            <a:ext cx="1324708" cy="2004646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Semi-radical</a:t>
            </a:r>
          </a:p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innovation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692769" y="4887059"/>
            <a:ext cx="1477108" cy="2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292">
                <a:solidFill>
                  <a:srgbClr val="5C2801"/>
                </a:solidFill>
                <a:latin typeface="Palatino Linotype" panose="02040502050505030304" pitchFamily="18" charset="0"/>
              </a:rPr>
              <a:t>Close to existing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978769" y="4887059"/>
            <a:ext cx="844062" cy="2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292">
                <a:solidFill>
                  <a:srgbClr val="5C2801"/>
                </a:solidFill>
                <a:latin typeface="Palatino Linotype" panose="02040502050505030304" pitchFamily="18" charset="0"/>
              </a:rPr>
              <a:t>New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657600" y="5436578"/>
            <a:ext cx="3305908" cy="3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003366"/>
                </a:solidFill>
                <a:latin typeface="Palatino Linotype" panose="02040502050505030304" pitchFamily="18" charset="0"/>
              </a:rPr>
              <a:t> Business model change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758461" y="3934559"/>
            <a:ext cx="1617785" cy="2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292">
                <a:solidFill>
                  <a:srgbClr val="5C2801"/>
                </a:solidFill>
                <a:latin typeface="Palatino Linotype" panose="02040502050505030304" pitchFamily="18" charset="0"/>
              </a:rPr>
              <a:t>Close to existing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532184" y="2687517"/>
            <a:ext cx="844062" cy="2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292">
                <a:solidFill>
                  <a:srgbClr val="5C2801"/>
                </a:solidFill>
                <a:latin typeface="Palatino Linotype" panose="02040502050505030304" pitchFamily="18" charset="0"/>
              </a:rPr>
              <a:t>New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 rot="-5400000">
            <a:off x="3716215" y="3159369"/>
            <a:ext cx="1324708" cy="2004646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Incremental</a:t>
            </a:r>
          </a:p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innovation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 rot="-5400000">
            <a:off x="5685692" y="1834662"/>
            <a:ext cx="1324708" cy="2004646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Radical</a:t>
            </a:r>
          </a:p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innovation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 rot="-5400000">
            <a:off x="5685692" y="3159369"/>
            <a:ext cx="1324708" cy="2004646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Semi-radical</a:t>
            </a:r>
          </a:p>
          <a:p>
            <a:pPr algn="ctr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innovation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562708" y="3326424"/>
            <a:ext cx="3305908" cy="3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003366"/>
                </a:solidFill>
                <a:latin typeface="Palatino Linotype" panose="02040502050505030304" pitchFamily="18" charset="0"/>
              </a:rPr>
              <a:t> Technology change</a:t>
            </a:r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2532185" y="4624754"/>
            <a:ext cx="1195754" cy="492369"/>
          </a:xfrm>
          <a:prstGeom prst="rect">
            <a:avLst/>
          </a:prstGeom>
          <a:solidFill>
            <a:srgbClr val="21216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n-US" sz="1477">
                <a:solidFill>
                  <a:srgbClr val="FFFFCC"/>
                </a:solidFill>
                <a:latin typeface="Comic Sans MS" panose="030F0702030302020204" pitchFamily="66" charset="0"/>
              </a:rPr>
              <a:t>Knowldege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n-US" sz="1477">
                <a:solidFill>
                  <a:srgbClr val="FFFFCC"/>
                </a:solidFill>
                <a:latin typeface="Comic Sans MS" panose="030F0702030302020204" pitchFamily="66" charset="0"/>
              </a:rPr>
              <a:t>management</a:t>
            </a: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7033846" y="1951892"/>
            <a:ext cx="1195754" cy="492369"/>
          </a:xfrm>
          <a:prstGeom prst="rect">
            <a:avLst/>
          </a:prstGeom>
          <a:solidFill>
            <a:srgbClr val="21216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n-US" sz="1477">
                <a:solidFill>
                  <a:srgbClr val="FFFFCC"/>
                </a:solidFill>
                <a:latin typeface="Comic Sans MS" panose="030F0702030302020204" pitchFamily="66" charset="0"/>
              </a:rPr>
              <a:t>Ignorance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n-US" sz="1477">
                <a:solidFill>
                  <a:srgbClr val="FFFFCC"/>
                </a:solidFill>
                <a:latin typeface="Comic Sans MS" panose="030F0702030302020204" pitchFamily="66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6381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90" y="1699344"/>
            <a:ext cx="5201119" cy="377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10154" y="1881554"/>
            <a:ext cx="1406769" cy="4331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215">
                <a:solidFill>
                  <a:schemeClr val="tx1"/>
                </a:solidFill>
                <a:latin typeface="Times New Roman" panose="02020603050405020304" pitchFamily="18" charset="0"/>
              </a:rPr>
              <a:t>Find X: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-1022744">
            <a:off x="1379782" y="4772688"/>
            <a:ext cx="2366353" cy="660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92" dirty="0">
                <a:solidFill>
                  <a:schemeClr val="tx1"/>
                </a:solidFill>
                <a:latin typeface="Bradley Hand ITC" panose="03070402050302030203" pitchFamily="66" charset="0"/>
              </a:rPr>
              <a:t>Here it is!!!</a:t>
            </a:r>
          </a:p>
        </p:txBody>
      </p:sp>
    </p:spTree>
    <p:extLst>
      <p:ext uri="{BB962C8B-B14F-4D97-AF65-F5344CB8AC3E}">
        <p14:creationId xmlns:p14="http://schemas.microsoft.com/office/powerpoint/2010/main" val="289514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57" y="1014957"/>
            <a:ext cx="5846885" cy="4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09292" y="1402160"/>
            <a:ext cx="1592103" cy="4331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215">
                <a:solidFill>
                  <a:schemeClr val="tx1"/>
                </a:solidFill>
                <a:latin typeface="Bradley Hand ITC" panose="03070402050302030203" pitchFamily="66" charset="0"/>
              </a:rPr>
              <a:t>Expand     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2118501">
            <a:off x="5668190" y="1711124"/>
            <a:ext cx="1705916" cy="774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215" dirty="0">
                <a:solidFill>
                  <a:srgbClr val="FF0000"/>
                </a:solidFill>
                <a:latin typeface="Bradley Hand ITC" panose="03070402050302030203" pitchFamily="66" charset="0"/>
              </a:rPr>
              <a:t>Very funny </a:t>
            </a: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215" dirty="0">
                <a:solidFill>
                  <a:srgbClr val="FF0000"/>
                </a:solidFill>
                <a:latin typeface="Bradley Hand ITC" panose="03070402050302030203" pitchFamily="66" charset="0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931825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1" y="978934"/>
            <a:ext cx="5855677" cy="44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28800" y="1207535"/>
            <a:ext cx="510076" cy="490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585">
                <a:solidFill>
                  <a:schemeClr val="tx1"/>
                </a:solidFill>
                <a:latin typeface="Berlin Sans FB" panose="020E0602020502020306" pitchFamily="34" charset="0"/>
              </a:rPr>
              <a:t>If: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28801" y="3190200"/>
            <a:ext cx="1677062" cy="490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585">
                <a:solidFill>
                  <a:schemeClr val="tx1"/>
                </a:solidFill>
                <a:latin typeface="Berlin Sans FB" panose="020E0602020502020306" pitchFamily="34" charset="0"/>
              </a:rPr>
              <a:t>Then:         </a:t>
            </a:r>
          </a:p>
        </p:txBody>
      </p:sp>
    </p:spTree>
    <p:extLst>
      <p:ext uri="{BB962C8B-B14F-4D97-AF65-F5344CB8AC3E}">
        <p14:creationId xmlns:p14="http://schemas.microsoft.com/office/powerpoint/2010/main" val="2994675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84" y="713287"/>
            <a:ext cx="5679831" cy="47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73468" y="705961"/>
            <a:ext cx="3018775" cy="376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46">
                <a:solidFill>
                  <a:schemeClr val="tx1"/>
                </a:solidFill>
                <a:latin typeface="Berlin Sans FB" panose="020E0602020502020306" pitchFamily="34" charset="0"/>
              </a:rPr>
              <a:t>Solve the following equation:</a:t>
            </a:r>
          </a:p>
        </p:txBody>
      </p:sp>
    </p:spTree>
    <p:extLst>
      <p:ext uri="{BB962C8B-B14F-4D97-AF65-F5344CB8AC3E}">
        <p14:creationId xmlns:p14="http://schemas.microsoft.com/office/powerpoint/2010/main" val="1446817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77" y="18788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Innovation sources</a:t>
            </a: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 rot="-5400000">
            <a:off x="3962400" y="1439008"/>
            <a:ext cx="1324708" cy="2004646"/>
          </a:xfrm>
          <a:prstGeom prst="rect">
            <a:avLst/>
          </a:prstGeom>
          <a:gradFill rotWithShape="1">
            <a:gsLst>
              <a:gs pos="0">
                <a:srgbClr val="FEFDE6"/>
              </a:gs>
              <a:gs pos="100000">
                <a:srgbClr val="0080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 eaLnBrk="0" hangingPunct="0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Strategic bets</a:t>
            </a:r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 rot="-5400000">
            <a:off x="3963133" y="2736607"/>
            <a:ext cx="1323243" cy="200464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EFDE6"/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 eaLnBrk="0" hangingPunct="0">
              <a:defRPr/>
            </a:pPr>
            <a:r>
              <a:rPr lang="en-US" sz="1846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Continuous</a:t>
            </a:r>
          </a:p>
          <a:p>
            <a:pPr algn="ctr" eaLnBrk="0" hangingPunct="0">
              <a:defRPr/>
            </a:pPr>
            <a:r>
              <a:rPr lang="en-US" sz="1846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improvement</a:t>
            </a: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 rot="-5400000">
            <a:off x="5861538" y="1439008"/>
            <a:ext cx="1324708" cy="2004646"/>
          </a:xfrm>
          <a:prstGeom prst="rect">
            <a:avLst/>
          </a:prstGeom>
          <a:gradFill rotWithShape="1">
            <a:gsLst>
              <a:gs pos="0">
                <a:srgbClr val="FEFDE6"/>
              </a:gs>
              <a:gs pos="100000">
                <a:srgbClr val="008000"/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 eaLnBrk="0" hangingPunct="0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Strategic</a:t>
            </a:r>
          </a:p>
          <a:p>
            <a:pPr algn="ctr" eaLnBrk="0" hangingPunct="0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discoveries</a:t>
            </a: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1055077" y="2957148"/>
            <a:ext cx="2180492" cy="5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003366"/>
                </a:solidFill>
              </a:rPr>
              <a:t>Type of innovation</a:t>
            </a:r>
            <a:br>
              <a:rPr lang="en-US" altLang="en-US" sz="1662">
                <a:solidFill>
                  <a:srgbClr val="003366"/>
                </a:solidFill>
              </a:rPr>
            </a:br>
            <a:endParaRPr lang="en-US" altLang="en-US" sz="1662">
              <a:solidFill>
                <a:srgbClr val="003366"/>
              </a:solidFill>
            </a:endParaRPr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1899139" y="3678117"/>
            <a:ext cx="1406769" cy="3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5C2801"/>
                </a:solidFill>
              </a:rPr>
              <a:t>Incremental</a:t>
            </a:r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2321169" y="2145324"/>
            <a:ext cx="984738" cy="3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5C2801"/>
                </a:solidFill>
              </a:rPr>
              <a:t>Radical</a:t>
            </a:r>
          </a:p>
        </p:txBody>
      </p:sp>
      <p:sp>
        <p:nvSpPr>
          <p:cNvPr id="10250" name="Text Box 20"/>
          <p:cNvSpPr txBox="1">
            <a:spLocks noChangeArrowheads="1"/>
          </p:cNvSpPr>
          <p:nvPr/>
        </p:nvSpPr>
        <p:spPr bwMode="auto">
          <a:xfrm>
            <a:off x="3833446" y="4605706"/>
            <a:ext cx="1477108" cy="5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5C2801"/>
                </a:solidFill>
              </a:rPr>
              <a:t>Top management</a:t>
            </a:r>
          </a:p>
        </p:txBody>
      </p:sp>
      <p:sp>
        <p:nvSpPr>
          <p:cNvPr id="10251" name="Text Box 21"/>
          <p:cNvSpPr txBox="1">
            <a:spLocks noChangeArrowheads="1"/>
          </p:cNvSpPr>
          <p:nvPr/>
        </p:nvSpPr>
        <p:spPr bwMode="auto">
          <a:xfrm>
            <a:off x="5697415" y="4605705"/>
            <a:ext cx="1758462" cy="3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5C2801"/>
                </a:solidFill>
              </a:rPr>
              <a:t>Organization</a:t>
            </a:r>
          </a:p>
        </p:txBody>
      </p:sp>
      <p:sp>
        <p:nvSpPr>
          <p:cNvPr id="10252" name="Text Box 22"/>
          <p:cNvSpPr txBox="1">
            <a:spLocks noChangeArrowheads="1"/>
          </p:cNvSpPr>
          <p:nvPr/>
        </p:nvSpPr>
        <p:spPr bwMode="auto">
          <a:xfrm>
            <a:off x="4009292" y="5295901"/>
            <a:ext cx="3305908" cy="3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662">
                <a:solidFill>
                  <a:srgbClr val="003366"/>
                </a:solidFill>
              </a:rPr>
              <a:t> Location</a:t>
            </a:r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 rot="-5400000">
            <a:off x="5862272" y="2736607"/>
            <a:ext cx="1323243" cy="200464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EFDE6"/>
              </a:gs>
            </a:gsLst>
            <a:lin ang="189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eaVert" wrap="none" tIns="84406" bIns="84406" anchor="ctr"/>
          <a:lstStyle/>
          <a:p>
            <a:pPr algn="ctr" eaLnBrk="0" hangingPunct="0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Emergent</a:t>
            </a:r>
          </a:p>
          <a:p>
            <a:pPr algn="ctr" eaLnBrk="0" hangingPunct="0">
              <a:defRPr/>
            </a:pPr>
            <a:r>
              <a:rPr lang="en-US" sz="184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improvement</a:t>
            </a:r>
          </a:p>
        </p:txBody>
      </p:sp>
      <p:pic>
        <p:nvPicPr>
          <p:cNvPr id="14" name="Capoeira Fight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1104" y="4842344"/>
            <a:ext cx="1761846" cy="13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9266" y="296325"/>
            <a:ext cx="7758638" cy="598154"/>
          </a:xfrm>
        </p:spPr>
        <p:txBody>
          <a:bodyPr>
            <a:normAutofit/>
          </a:bodyPr>
          <a:lstStyle/>
          <a:p>
            <a:pPr marL="533413"/>
            <a:r>
              <a:rPr lang="en-US" altLang="en-US" sz="28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Innovation as a process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666602" y="4383008"/>
            <a:ext cx="4853354" cy="1072662"/>
            <a:chOff x="672" y="1056"/>
            <a:chExt cx="4416" cy="2880"/>
          </a:xfrm>
        </p:grpSpPr>
        <p:sp>
          <p:nvSpPr>
            <p:cNvPr id="5182" name="Rectangle 5"/>
            <p:cNvSpPr>
              <a:spLocks noChangeArrowheads="1"/>
            </p:cNvSpPr>
            <p:nvPr/>
          </p:nvSpPr>
          <p:spPr bwMode="auto">
            <a:xfrm>
              <a:off x="2832" y="1056"/>
              <a:ext cx="2256" cy="2880"/>
            </a:xfrm>
            <a:prstGeom prst="rect">
              <a:avLst/>
            </a:prstGeom>
            <a:gradFill rotWithShape="0">
              <a:gsLst>
                <a:gs pos="0">
                  <a:srgbClr val="336699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15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83" name="Rectangle 6"/>
            <p:cNvSpPr>
              <a:spLocks noChangeArrowheads="1"/>
            </p:cNvSpPr>
            <p:nvPr/>
          </p:nvSpPr>
          <p:spPr bwMode="auto">
            <a:xfrm>
              <a:off x="672" y="1056"/>
              <a:ext cx="2216" cy="2880"/>
            </a:xfrm>
            <a:prstGeom prst="rect">
              <a:avLst/>
            </a:prstGeom>
            <a:gradFill rotWithShape="0">
              <a:gsLst>
                <a:gs pos="0">
                  <a:srgbClr val="122436"/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15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022940" y="2126316"/>
            <a:ext cx="2497015" cy="2268415"/>
          </a:xfrm>
          <a:prstGeom prst="rect">
            <a:avLst/>
          </a:prstGeom>
          <a:gradFill rotWithShape="0">
            <a:gsLst>
              <a:gs pos="0">
                <a:srgbClr val="4A6A82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666602" y="2126316"/>
            <a:ext cx="2416420" cy="2268415"/>
          </a:xfrm>
          <a:prstGeom prst="rect">
            <a:avLst/>
          </a:prstGeom>
          <a:gradFill rotWithShape="0">
            <a:gsLst>
              <a:gs pos="0">
                <a:srgbClr val="122436"/>
              </a:gs>
              <a:gs pos="100000">
                <a:srgbClr val="4A6A8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 flipV="1">
            <a:off x="3100357" y="2126316"/>
            <a:ext cx="3902320" cy="330004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A6A82"/>
              </a:gs>
              <a:gs pos="100000">
                <a:srgbClr val="12243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8C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832268" y="4476794"/>
            <a:ext cx="2489785" cy="2712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Commercialization and Rollout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454559" y="4865121"/>
            <a:ext cx="1243738" cy="2712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Value Capture</a:t>
            </a:r>
          </a:p>
        </p:txBody>
      </p:sp>
      <p:sp>
        <p:nvSpPr>
          <p:cNvPr id="5130" name="AutoShape 12"/>
          <p:cNvSpPr>
            <a:spLocks noChangeArrowheads="1"/>
          </p:cNvSpPr>
          <p:nvPr/>
        </p:nvSpPr>
        <p:spPr bwMode="auto">
          <a:xfrm>
            <a:off x="4892523" y="4312671"/>
            <a:ext cx="364880" cy="186104"/>
          </a:xfrm>
          <a:prstGeom prst="downArrow">
            <a:avLst>
              <a:gd name="adj1" fmla="val 66667"/>
              <a:gd name="adj2" fmla="val 52759"/>
            </a:avLst>
          </a:prstGeom>
          <a:solidFill>
            <a:srgbClr val="33CC3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1" name="AutoShape 13"/>
          <p:cNvSpPr>
            <a:spLocks noChangeArrowheads="1"/>
          </p:cNvSpPr>
          <p:nvPr/>
        </p:nvSpPr>
        <p:spPr bwMode="auto">
          <a:xfrm>
            <a:off x="4892523" y="4739097"/>
            <a:ext cx="364880" cy="186103"/>
          </a:xfrm>
          <a:prstGeom prst="downArrow">
            <a:avLst>
              <a:gd name="adj1" fmla="val 66667"/>
              <a:gd name="adj2" fmla="val 52759"/>
            </a:avLst>
          </a:prstGeom>
          <a:solidFill>
            <a:srgbClr val="33CC3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AutoShape 14"/>
          <p:cNvSpPr>
            <a:spLocks noChangeArrowheads="1"/>
          </p:cNvSpPr>
          <p:nvPr/>
        </p:nvSpPr>
        <p:spPr bwMode="auto">
          <a:xfrm>
            <a:off x="4987773" y="5209487"/>
            <a:ext cx="174381" cy="184638"/>
          </a:xfrm>
          <a:prstGeom prst="downArrow">
            <a:avLst>
              <a:gd name="adj1" fmla="val 66667"/>
              <a:gd name="adj2" fmla="val 55863"/>
            </a:avLst>
          </a:prstGeom>
          <a:solidFill>
            <a:srgbClr val="33CC3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>
            <a:off x="4600910" y="5209487"/>
            <a:ext cx="175846" cy="184638"/>
          </a:xfrm>
          <a:prstGeom prst="downArrow">
            <a:avLst>
              <a:gd name="adj1" fmla="val 66667"/>
              <a:gd name="adj2" fmla="val 55397"/>
            </a:avLst>
          </a:prstGeom>
          <a:solidFill>
            <a:srgbClr val="33CC3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4" name="AutoShape 16"/>
          <p:cNvSpPr>
            <a:spLocks noChangeArrowheads="1"/>
          </p:cNvSpPr>
          <p:nvPr/>
        </p:nvSpPr>
        <p:spPr bwMode="auto">
          <a:xfrm rot="900000">
            <a:off x="4249217" y="5209487"/>
            <a:ext cx="175846" cy="184638"/>
          </a:xfrm>
          <a:prstGeom prst="downArrow">
            <a:avLst>
              <a:gd name="adj1" fmla="val 66667"/>
              <a:gd name="adj2" fmla="val 55397"/>
            </a:avLst>
          </a:prstGeom>
          <a:solidFill>
            <a:srgbClr val="33CC3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5" name="AutoShape 17"/>
          <p:cNvSpPr>
            <a:spLocks noChangeArrowheads="1"/>
          </p:cNvSpPr>
          <p:nvPr/>
        </p:nvSpPr>
        <p:spPr bwMode="auto">
          <a:xfrm rot="1873402">
            <a:off x="3938556" y="5115702"/>
            <a:ext cx="175846" cy="186104"/>
          </a:xfrm>
          <a:prstGeom prst="downArrow">
            <a:avLst>
              <a:gd name="adj1" fmla="val 66667"/>
              <a:gd name="adj2" fmla="val 55837"/>
            </a:avLst>
          </a:prstGeom>
          <a:solidFill>
            <a:srgbClr val="33CC3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36" name="Group 18"/>
          <p:cNvGrpSpPr>
            <a:grpSpLocks/>
          </p:cNvGrpSpPr>
          <p:nvPr/>
        </p:nvGrpSpPr>
        <p:grpSpPr bwMode="auto">
          <a:xfrm flipH="1">
            <a:off x="5390752" y="5117166"/>
            <a:ext cx="838200" cy="281354"/>
            <a:chOff x="1942" y="3902"/>
            <a:chExt cx="762" cy="245"/>
          </a:xfrm>
        </p:grpSpPr>
        <p:sp>
          <p:nvSpPr>
            <p:cNvPr id="5179" name="AutoShape 19"/>
            <p:cNvSpPr>
              <a:spLocks noChangeArrowheads="1"/>
            </p:cNvSpPr>
            <p:nvPr/>
          </p:nvSpPr>
          <p:spPr bwMode="auto">
            <a:xfrm>
              <a:off x="2544" y="3984"/>
              <a:ext cx="160" cy="163"/>
            </a:xfrm>
            <a:prstGeom prst="downArrow">
              <a:avLst>
                <a:gd name="adj1" fmla="val 66667"/>
                <a:gd name="adj2" fmla="val 53748"/>
              </a:avLst>
            </a:prstGeom>
            <a:solidFill>
              <a:srgbClr val="33CC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15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80" name="AutoShape 20"/>
            <p:cNvSpPr>
              <a:spLocks noChangeArrowheads="1"/>
            </p:cNvSpPr>
            <p:nvPr/>
          </p:nvSpPr>
          <p:spPr bwMode="auto">
            <a:xfrm rot="900000">
              <a:off x="2224" y="3984"/>
              <a:ext cx="160" cy="163"/>
            </a:xfrm>
            <a:prstGeom prst="downArrow">
              <a:avLst>
                <a:gd name="adj1" fmla="val 66667"/>
                <a:gd name="adj2" fmla="val 53748"/>
              </a:avLst>
            </a:prstGeom>
            <a:solidFill>
              <a:srgbClr val="33CC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15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81" name="AutoShape 21"/>
            <p:cNvSpPr>
              <a:spLocks noChangeArrowheads="1"/>
            </p:cNvSpPr>
            <p:nvPr/>
          </p:nvSpPr>
          <p:spPr bwMode="auto">
            <a:xfrm rot="1873402">
              <a:off x="1942" y="3902"/>
              <a:ext cx="160" cy="163"/>
            </a:xfrm>
            <a:prstGeom prst="downArrow">
              <a:avLst>
                <a:gd name="adj1" fmla="val 66667"/>
                <a:gd name="adj2" fmla="val 53748"/>
              </a:avLst>
            </a:prstGeom>
            <a:solidFill>
              <a:srgbClr val="33CC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15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37" name="Text Box 22"/>
          <p:cNvSpPr txBox="1">
            <a:spLocks noChangeArrowheads="1"/>
          </p:cNvSpPr>
          <p:nvPr/>
        </p:nvSpPr>
        <p:spPr bwMode="auto">
          <a:xfrm>
            <a:off x="4160816" y="2132179"/>
            <a:ext cx="1834156" cy="2712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Intelligence-Gathering</a:t>
            </a:r>
          </a:p>
        </p:txBody>
      </p:sp>
      <p:sp>
        <p:nvSpPr>
          <p:cNvPr id="5138" name="Freeform 23"/>
          <p:cNvSpPr>
            <a:spLocks/>
          </p:cNvSpPr>
          <p:nvPr/>
        </p:nvSpPr>
        <p:spPr bwMode="auto">
          <a:xfrm>
            <a:off x="3734869" y="2505853"/>
            <a:ext cx="2609850" cy="429357"/>
          </a:xfrm>
          <a:custGeom>
            <a:avLst/>
            <a:gdLst>
              <a:gd name="T0" fmla="*/ 0 w 2376"/>
              <a:gd name="T1" fmla="*/ 0 h 200"/>
              <a:gd name="T2" fmla="*/ 2147483647 w 2376"/>
              <a:gd name="T3" fmla="*/ 2147483647 h 200"/>
              <a:gd name="T4" fmla="*/ 2147483647 w 2376"/>
              <a:gd name="T5" fmla="*/ 2147483647 h 200"/>
              <a:gd name="T6" fmla="*/ 2147483647 w 2376"/>
              <a:gd name="T7" fmla="*/ 2147483647 h 200"/>
              <a:gd name="T8" fmla="*/ 2147483647 w 2376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6" h="200">
                <a:moveTo>
                  <a:pt x="0" y="0"/>
                </a:moveTo>
                <a:lnTo>
                  <a:pt x="488" y="200"/>
                </a:lnTo>
                <a:lnTo>
                  <a:pt x="1928" y="200"/>
                </a:lnTo>
                <a:lnTo>
                  <a:pt x="2376" y="8"/>
                </a:lnTo>
                <a:lnTo>
                  <a:pt x="56" y="8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578FC7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662"/>
          </a:p>
        </p:txBody>
      </p:sp>
      <p:sp>
        <p:nvSpPr>
          <p:cNvPr id="5139" name="Oval 24"/>
          <p:cNvSpPr>
            <a:spLocks noChangeArrowheads="1"/>
          </p:cNvSpPr>
          <p:nvPr/>
        </p:nvSpPr>
        <p:spPr bwMode="auto">
          <a:xfrm>
            <a:off x="3756848" y="2423789"/>
            <a:ext cx="2592266" cy="145073"/>
          </a:xfrm>
          <a:prstGeom prst="ellipse">
            <a:avLst/>
          </a:prstGeom>
          <a:gradFill rotWithShape="0">
            <a:gsLst>
              <a:gs pos="0">
                <a:srgbClr val="578FC7"/>
              </a:gs>
              <a:gs pos="50000">
                <a:srgbClr val="000000"/>
              </a:gs>
              <a:gs pos="100000">
                <a:srgbClr val="578FC7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0" name="AutoShape 25"/>
          <p:cNvSpPr>
            <a:spLocks noChangeArrowheads="1"/>
          </p:cNvSpPr>
          <p:nvPr/>
        </p:nvSpPr>
        <p:spPr bwMode="auto">
          <a:xfrm>
            <a:off x="4684437" y="2359313"/>
            <a:ext cx="684334" cy="175846"/>
          </a:xfrm>
          <a:prstGeom prst="downArrow">
            <a:avLst>
              <a:gd name="adj1" fmla="val 69231"/>
              <a:gd name="adj2" fmla="val 42208"/>
            </a:avLst>
          </a:prstGeom>
          <a:solidFill>
            <a:srgbClr val="B6342A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1" name="Text Box 26"/>
          <p:cNvSpPr txBox="1">
            <a:spLocks noChangeArrowheads="1"/>
          </p:cNvSpPr>
          <p:nvPr/>
        </p:nvSpPr>
        <p:spPr bwMode="auto">
          <a:xfrm>
            <a:off x="3839298" y="2605498"/>
            <a:ext cx="2462534" cy="2712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Idea-Generation and Screening</a:t>
            </a:r>
          </a:p>
        </p:txBody>
      </p:sp>
      <p:sp>
        <p:nvSpPr>
          <p:cNvPr id="5142" name="Rectangle 27"/>
          <p:cNvSpPr>
            <a:spLocks noChangeArrowheads="1"/>
          </p:cNvSpPr>
          <p:nvPr/>
        </p:nvSpPr>
        <p:spPr bwMode="auto">
          <a:xfrm>
            <a:off x="3682114" y="3241474"/>
            <a:ext cx="263769" cy="274026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3" name="Rectangle 28"/>
          <p:cNvSpPr>
            <a:spLocks noChangeArrowheads="1"/>
          </p:cNvSpPr>
          <p:nvPr/>
        </p:nvSpPr>
        <p:spPr bwMode="auto">
          <a:xfrm>
            <a:off x="3998637" y="3241474"/>
            <a:ext cx="263769" cy="274026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4" name="Rectangle 29"/>
          <p:cNvSpPr>
            <a:spLocks noChangeArrowheads="1"/>
          </p:cNvSpPr>
          <p:nvPr/>
        </p:nvSpPr>
        <p:spPr bwMode="auto">
          <a:xfrm>
            <a:off x="4315160" y="3241474"/>
            <a:ext cx="263769" cy="274026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5" name="Text Box 30"/>
          <p:cNvSpPr txBox="1">
            <a:spLocks noChangeArrowheads="1"/>
          </p:cNvSpPr>
          <p:nvPr/>
        </p:nvSpPr>
        <p:spPr bwMode="auto">
          <a:xfrm>
            <a:off x="3614346" y="3122779"/>
            <a:ext cx="1025025" cy="49000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Innovation </a:t>
            </a:r>
          </a:p>
          <a:p>
            <a:pPr algn="ctr">
              <a:lnSpc>
                <a:spcPct val="90000"/>
              </a:lnSpc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Platforms</a:t>
            </a:r>
          </a:p>
        </p:txBody>
      </p:sp>
      <p:sp>
        <p:nvSpPr>
          <p:cNvPr id="5146" name="Oval 31" descr="Small grid"/>
          <p:cNvSpPr>
            <a:spLocks noChangeArrowheads="1"/>
          </p:cNvSpPr>
          <p:nvPr/>
        </p:nvSpPr>
        <p:spPr bwMode="auto">
          <a:xfrm>
            <a:off x="4262407" y="2876594"/>
            <a:ext cx="1591408" cy="109904"/>
          </a:xfrm>
          <a:prstGeom prst="ellipse">
            <a:avLst/>
          </a:prstGeom>
          <a:pattFill prst="smGrid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7" name="AutoShape 32"/>
          <p:cNvSpPr>
            <a:spLocks noChangeArrowheads="1"/>
          </p:cNvSpPr>
          <p:nvPr/>
        </p:nvSpPr>
        <p:spPr bwMode="auto">
          <a:xfrm>
            <a:off x="4710814" y="2985031"/>
            <a:ext cx="684334" cy="165589"/>
          </a:xfrm>
          <a:prstGeom prst="downArrow">
            <a:avLst>
              <a:gd name="adj1" fmla="val 69231"/>
              <a:gd name="adj2" fmla="val 52458"/>
            </a:avLst>
          </a:prstGeom>
          <a:solidFill>
            <a:srgbClr val="B6342A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8" name="Rectangle 33"/>
          <p:cNvSpPr>
            <a:spLocks noChangeArrowheads="1"/>
          </p:cNvSpPr>
          <p:nvPr/>
        </p:nvSpPr>
        <p:spPr bwMode="auto">
          <a:xfrm>
            <a:off x="5263263" y="3213633"/>
            <a:ext cx="381000" cy="131885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9" name="Rectangle 34"/>
          <p:cNvSpPr>
            <a:spLocks noChangeArrowheads="1"/>
          </p:cNvSpPr>
          <p:nvPr/>
        </p:nvSpPr>
        <p:spPr bwMode="auto">
          <a:xfrm>
            <a:off x="5771752" y="3213633"/>
            <a:ext cx="379534" cy="131885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0" name="Rectangle 35"/>
          <p:cNvSpPr>
            <a:spLocks noChangeArrowheads="1"/>
          </p:cNvSpPr>
          <p:nvPr/>
        </p:nvSpPr>
        <p:spPr bwMode="auto">
          <a:xfrm>
            <a:off x="5982768" y="3316209"/>
            <a:ext cx="379534" cy="131885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1" name="Rectangle 36"/>
          <p:cNvSpPr>
            <a:spLocks noChangeArrowheads="1"/>
          </p:cNvSpPr>
          <p:nvPr/>
        </p:nvSpPr>
        <p:spPr bwMode="auto">
          <a:xfrm>
            <a:off x="5474279" y="3316209"/>
            <a:ext cx="381000" cy="131885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2" name="Rectangle 37"/>
          <p:cNvSpPr>
            <a:spLocks noChangeArrowheads="1"/>
          </p:cNvSpPr>
          <p:nvPr/>
        </p:nvSpPr>
        <p:spPr bwMode="auto">
          <a:xfrm>
            <a:off x="5686760" y="3420252"/>
            <a:ext cx="379534" cy="130419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3" name="Rectangle 38"/>
          <p:cNvSpPr>
            <a:spLocks noChangeArrowheads="1"/>
          </p:cNvSpPr>
          <p:nvPr/>
        </p:nvSpPr>
        <p:spPr bwMode="auto">
          <a:xfrm>
            <a:off x="6193783" y="3421716"/>
            <a:ext cx="379534" cy="130420"/>
          </a:xfrm>
          <a:prstGeom prst="rect">
            <a:avLst/>
          </a:prstGeom>
          <a:solidFill>
            <a:srgbClr val="578F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4" name="Text Box 39"/>
          <p:cNvSpPr txBox="1">
            <a:spLocks noChangeArrowheads="1"/>
          </p:cNvSpPr>
          <p:nvPr/>
        </p:nvSpPr>
        <p:spPr bwMode="auto">
          <a:xfrm>
            <a:off x="5418802" y="3155017"/>
            <a:ext cx="896400" cy="45025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Product </a:t>
            </a:r>
            <a:b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Platforms</a:t>
            </a:r>
          </a:p>
        </p:txBody>
      </p:sp>
      <p:sp>
        <p:nvSpPr>
          <p:cNvPr id="5155" name="AutoShape 40"/>
          <p:cNvSpPr>
            <a:spLocks noChangeArrowheads="1"/>
          </p:cNvSpPr>
          <p:nvPr/>
        </p:nvSpPr>
        <p:spPr bwMode="auto">
          <a:xfrm>
            <a:off x="2912786" y="1604639"/>
            <a:ext cx="4220308" cy="422031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9314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62">
                <a:solidFill>
                  <a:schemeClr val="tx1"/>
                </a:solidFill>
                <a:latin typeface="Palatino Linotype" panose="02040502050505030304" pitchFamily="18" charset="0"/>
              </a:rPr>
              <a:t>Innovation Process</a:t>
            </a:r>
          </a:p>
        </p:txBody>
      </p:sp>
      <p:sp>
        <p:nvSpPr>
          <p:cNvPr id="5156" name="Text Box 41"/>
          <p:cNvSpPr txBox="1">
            <a:spLocks noChangeArrowheads="1"/>
          </p:cNvSpPr>
          <p:nvPr/>
        </p:nvSpPr>
        <p:spPr bwMode="auto">
          <a:xfrm>
            <a:off x="3605116" y="3854005"/>
            <a:ext cx="1483099" cy="45025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Corporate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92">
                <a:solidFill>
                  <a:schemeClr val="bg1"/>
                </a:solidFill>
                <a:latin typeface="Palatino Linotype" panose="02040502050505030304" pitchFamily="18" charset="0"/>
              </a:rPr>
              <a:t>Entrepreneurship</a:t>
            </a:r>
          </a:p>
        </p:txBody>
      </p:sp>
      <p:grpSp>
        <p:nvGrpSpPr>
          <p:cNvPr id="5157" name="Group 42"/>
          <p:cNvGrpSpPr>
            <a:grpSpLocks/>
          </p:cNvGrpSpPr>
          <p:nvPr/>
        </p:nvGrpSpPr>
        <p:grpSpPr bwMode="auto">
          <a:xfrm>
            <a:off x="4779688" y="3635662"/>
            <a:ext cx="537797" cy="351692"/>
            <a:chOff x="2801" y="2592"/>
            <a:chExt cx="367" cy="240"/>
          </a:xfrm>
        </p:grpSpPr>
        <p:sp>
          <p:nvSpPr>
            <p:cNvPr id="5177" name="AutoShape 43"/>
            <p:cNvSpPr>
              <a:spLocks noChangeArrowheads="1"/>
            </p:cNvSpPr>
            <p:nvPr/>
          </p:nvSpPr>
          <p:spPr bwMode="auto">
            <a:xfrm rot="19292836" flipH="1">
              <a:off x="2958" y="2592"/>
              <a:ext cx="210" cy="240"/>
            </a:xfrm>
            <a:prstGeom prst="downArrow">
              <a:avLst>
                <a:gd name="adj1" fmla="val 43778"/>
                <a:gd name="adj2" fmla="val 40815"/>
              </a:avLst>
            </a:prstGeom>
            <a:solidFill>
              <a:srgbClr val="33CC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15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78" name="AutoShape 44"/>
            <p:cNvSpPr>
              <a:spLocks noChangeArrowheads="1"/>
            </p:cNvSpPr>
            <p:nvPr/>
          </p:nvSpPr>
          <p:spPr bwMode="auto">
            <a:xfrm rot="2307164">
              <a:off x="2801" y="2592"/>
              <a:ext cx="210" cy="240"/>
            </a:xfrm>
            <a:prstGeom prst="downArrow">
              <a:avLst>
                <a:gd name="adj1" fmla="val 43778"/>
                <a:gd name="adj2" fmla="val 40815"/>
              </a:avLst>
            </a:prstGeom>
            <a:solidFill>
              <a:srgbClr val="33CC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215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58" name="AutoShape 45"/>
          <p:cNvSpPr>
            <a:spLocks noChangeArrowheads="1"/>
          </p:cNvSpPr>
          <p:nvPr/>
        </p:nvSpPr>
        <p:spPr bwMode="auto">
          <a:xfrm>
            <a:off x="4684438" y="3266386"/>
            <a:ext cx="694592" cy="219808"/>
          </a:xfrm>
          <a:prstGeom prst="leftRightArrow">
            <a:avLst>
              <a:gd name="adj1" fmla="val 41667"/>
              <a:gd name="adj2" fmla="val 95122"/>
            </a:avLst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59" name="Group 46"/>
          <p:cNvGrpSpPr>
            <a:grpSpLocks/>
          </p:cNvGrpSpPr>
          <p:nvPr/>
        </p:nvGrpSpPr>
        <p:grpSpPr bwMode="auto">
          <a:xfrm>
            <a:off x="5270591" y="3921413"/>
            <a:ext cx="1219200" cy="304800"/>
            <a:chOff x="3152" y="2694"/>
            <a:chExt cx="832" cy="208"/>
          </a:xfrm>
        </p:grpSpPr>
        <p:sp>
          <p:nvSpPr>
            <p:cNvPr id="5166" name="AutoShape 47"/>
            <p:cNvSpPr>
              <a:spLocks noChangeArrowheads="1"/>
            </p:cNvSpPr>
            <p:nvPr/>
          </p:nvSpPr>
          <p:spPr bwMode="auto">
            <a:xfrm>
              <a:off x="3791" y="2722"/>
              <a:ext cx="193" cy="179"/>
            </a:xfrm>
            <a:prstGeom prst="homePlate">
              <a:avLst>
                <a:gd name="adj" fmla="val 9394"/>
              </a:avLst>
            </a:prstGeom>
            <a:gradFill rotWithShape="0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2496" rIns="0" bIns="42496" anchor="ctr"/>
            <a:lstStyle>
              <a:lvl1pPr marL="171450"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831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5167" name="AutoShape 48"/>
            <p:cNvSpPr>
              <a:spLocks noChangeArrowheads="1"/>
            </p:cNvSpPr>
            <p:nvPr/>
          </p:nvSpPr>
          <p:spPr bwMode="auto">
            <a:xfrm>
              <a:off x="3640" y="2721"/>
              <a:ext cx="193" cy="181"/>
            </a:xfrm>
            <a:prstGeom prst="homePlate">
              <a:avLst>
                <a:gd name="adj" fmla="val 9291"/>
              </a:avLst>
            </a:prstGeom>
            <a:gradFill rotWithShape="0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2496" rIns="0" bIns="42496" anchor="ctr"/>
            <a:lstStyle>
              <a:lvl1pPr marL="57150"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831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5168" name="AutoShape 49"/>
            <p:cNvSpPr>
              <a:spLocks noChangeArrowheads="1"/>
            </p:cNvSpPr>
            <p:nvPr/>
          </p:nvSpPr>
          <p:spPr bwMode="auto">
            <a:xfrm>
              <a:off x="3483" y="2721"/>
              <a:ext cx="174" cy="181"/>
            </a:xfrm>
            <a:prstGeom prst="homePlate">
              <a:avLst>
                <a:gd name="adj" fmla="val 8713"/>
              </a:avLst>
            </a:prstGeom>
            <a:gradFill rotWithShape="0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2496" rIns="0" bIns="42496" anchor="ctr"/>
            <a:lstStyle>
              <a:lvl1pPr marL="57150"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831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5169" name="AutoShape 50"/>
            <p:cNvSpPr>
              <a:spLocks noChangeArrowheads="1"/>
            </p:cNvSpPr>
            <p:nvPr/>
          </p:nvSpPr>
          <p:spPr bwMode="auto">
            <a:xfrm>
              <a:off x="3326" y="2721"/>
              <a:ext cx="174" cy="181"/>
            </a:xfrm>
            <a:prstGeom prst="homePlate">
              <a:avLst>
                <a:gd name="adj" fmla="val 8713"/>
              </a:avLst>
            </a:prstGeom>
            <a:gradFill rotWithShape="0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2496" rIns="0" bIns="42496" anchor="ctr"/>
            <a:lstStyle>
              <a:lvl1pPr marL="57150"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831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5170" name="AutoShape 51"/>
            <p:cNvSpPr>
              <a:spLocks noChangeArrowheads="1"/>
            </p:cNvSpPr>
            <p:nvPr/>
          </p:nvSpPr>
          <p:spPr bwMode="auto">
            <a:xfrm>
              <a:off x="3170" y="2721"/>
              <a:ext cx="173" cy="181"/>
            </a:xfrm>
            <a:prstGeom prst="homePlate">
              <a:avLst>
                <a:gd name="adj" fmla="val 8713"/>
              </a:avLst>
            </a:prstGeom>
            <a:gradFill rotWithShape="0">
              <a:gsLst>
                <a:gs pos="0">
                  <a:srgbClr val="336699"/>
                </a:gs>
                <a:gs pos="100000">
                  <a:srgbClr val="182F47"/>
                </a:gs>
              </a:gsLst>
              <a:lin ang="5400000" scaled="1"/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2496" rIns="0" bIns="42496" anchor="ctr"/>
            <a:lstStyle>
              <a:lvl1pPr marL="57150"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831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5171" name="Oval 52"/>
            <p:cNvSpPr>
              <a:spLocks noChangeAspect="1" noChangeArrowheads="1"/>
            </p:cNvSpPr>
            <p:nvPr/>
          </p:nvSpPr>
          <p:spPr bwMode="auto">
            <a:xfrm>
              <a:off x="3798" y="2694"/>
              <a:ext cx="57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279F"/>
                    </a:outerShdw>
                  </a:effectLst>
                </a14:hiddenEffects>
              </a:ext>
            </a:extLst>
          </p:spPr>
          <p:txBody>
            <a:bodyPr wrap="none" lIns="83526" tIns="41031" rIns="83526" bIns="41031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SzTx/>
                <a:buFontTx/>
                <a:buNone/>
              </a:pPr>
              <a:r>
                <a:rPr lang="en-US" altLang="en-US" sz="831">
                  <a:solidFill>
                    <a:schemeClr val="bg1"/>
                  </a:solidFill>
                  <a:latin typeface="Palatino Linotype" panose="02040502050505030304" pitchFamily="18" charset="0"/>
                </a:rPr>
                <a:t>5</a:t>
              </a:r>
            </a:p>
          </p:txBody>
        </p:sp>
        <p:sp>
          <p:nvSpPr>
            <p:cNvPr id="5172" name="Oval 53"/>
            <p:cNvSpPr>
              <a:spLocks noChangeAspect="1" noChangeArrowheads="1"/>
            </p:cNvSpPr>
            <p:nvPr/>
          </p:nvSpPr>
          <p:spPr bwMode="auto">
            <a:xfrm>
              <a:off x="3622" y="2694"/>
              <a:ext cx="57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279F"/>
                    </a:outerShdw>
                  </a:effectLst>
                </a14:hiddenEffects>
              </a:ext>
            </a:extLst>
          </p:spPr>
          <p:txBody>
            <a:bodyPr wrap="none" lIns="83526" tIns="41031" rIns="83526" bIns="41031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SzTx/>
                <a:buFontTx/>
                <a:buNone/>
              </a:pPr>
              <a:r>
                <a:rPr lang="en-US" altLang="en-US" sz="831">
                  <a:solidFill>
                    <a:schemeClr val="bg1"/>
                  </a:solidFill>
                  <a:latin typeface="Palatino Linotype" panose="02040502050505030304" pitchFamily="18" charset="0"/>
                </a:rPr>
                <a:t>4</a:t>
              </a:r>
            </a:p>
          </p:txBody>
        </p:sp>
        <p:sp>
          <p:nvSpPr>
            <p:cNvPr id="5173" name="Oval 54"/>
            <p:cNvSpPr>
              <a:spLocks noChangeAspect="1" noChangeArrowheads="1"/>
            </p:cNvSpPr>
            <p:nvPr/>
          </p:nvSpPr>
          <p:spPr bwMode="auto">
            <a:xfrm>
              <a:off x="3466" y="2694"/>
              <a:ext cx="56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279F"/>
                    </a:outerShdw>
                  </a:effectLst>
                </a14:hiddenEffects>
              </a:ext>
            </a:extLst>
          </p:spPr>
          <p:txBody>
            <a:bodyPr wrap="none" lIns="83526" tIns="41031" rIns="83526" bIns="41031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SzTx/>
                <a:buFontTx/>
                <a:buNone/>
              </a:pPr>
              <a:r>
                <a:rPr lang="en-US" altLang="en-US" sz="831">
                  <a:solidFill>
                    <a:schemeClr val="bg1"/>
                  </a:solidFill>
                  <a:latin typeface="Palatino Linotype" panose="02040502050505030304" pitchFamily="18" charset="0"/>
                </a:rPr>
                <a:t>3</a:t>
              </a:r>
            </a:p>
          </p:txBody>
        </p:sp>
        <p:sp>
          <p:nvSpPr>
            <p:cNvPr id="5174" name="Oval 55"/>
            <p:cNvSpPr>
              <a:spLocks noChangeAspect="1" noChangeArrowheads="1"/>
            </p:cNvSpPr>
            <p:nvPr/>
          </p:nvSpPr>
          <p:spPr bwMode="auto">
            <a:xfrm>
              <a:off x="3309" y="2694"/>
              <a:ext cx="57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279F"/>
                    </a:outerShdw>
                  </a:effectLst>
                </a14:hiddenEffects>
              </a:ext>
            </a:extLst>
          </p:spPr>
          <p:txBody>
            <a:bodyPr wrap="none" lIns="83526" tIns="41031" rIns="83526" bIns="41031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SzTx/>
                <a:buFontTx/>
                <a:buNone/>
              </a:pPr>
              <a:r>
                <a:rPr lang="en-US" altLang="en-US" sz="831">
                  <a:solidFill>
                    <a:schemeClr val="bg1"/>
                  </a:solidFill>
                  <a:latin typeface="Palatino Linotype" panose="02040502050505030304" pitchFamily="18" charset="0"/>
                </a:rPr>
                <a:t>2</a:t>
              </a:r>
            </a:p>
          </p:txBody>
        </p:sp>
        <p:sp>
          <p:nvSpPr>
            <p:cNvPr id="5175" name="Oval 56"/>
            <p:cNvSpPr>
              <a:spLocks noChangeAspect="1" noChangeArrowheads="1"/>
            </p:cNvSpPr>
            <p:nvPr/>
          </p:nvSpPr>
          <p:spPr bwMode="auto">
            <a:xfrm>
              <a:off x="3152" y="2694"/>
              <a:ext cx="57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279F"/>
                    </a:outerShdw>
                  </a:effectLst>
                </a14:hiddenEffects>
              </a:ext>
            </a:extLst>
          </p:spPr>
          <p:txBody>
            <a:bodyPr wrap="none" lIns="83526" tIns="41031" rIns="83526" bIns="41031" anchor="ctr"/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SzTx/>
                <a:buFontTx/>
                <a:buNone/>
              </a:pPr>
              <a:r>
                <a:rPr lang="en-US" altLang="en-US" sz="831">
                  <a:solidFill>
                    <a:schemeClr val="bg1"/>
                  </a:solidFill>
                  <a:latin typeface="Palatino Linotype" panose="02040502050505030304" pitchFamily="18" charset="0"/>
                </a:rPr>
                <a:t>1</a:t>
              </a:r>
            </a:p>
          </p:txBody>
        </p:sp>
        <p:sp>
          <p:nvSpPr>
            <p:cNvPr id="5176" name="Text Box 57"/>
            <p:cNvSpPr txBox="1">
              <a:spLocks noChangeArrowheads="1"/>
            </p:cNvSpPr>
            <p:nvPr/>
          </p:nvSpPr>
          <p:spPr bwMode="auto">
            <a:xfrm>
              <a:off x="3268" y="2711"/>
              <a:ext cx="660" cy="18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Ø"/>
                <a:defRPr sz="2400">
                  <a:solidFill>
                    <a:srgbClr val="212165"/>
                  </a:solidFill>
                  <a:latin typeface="Helvetic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212165"/>
                  </a:solidFill>
                  <a:latin typeface="Helvetic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>
                  <a:solidFill>
                    <a:srgbClr val="212165"/>
                  </a:solidFill>
                  <a:latin typeface="Helvetic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1200">
                  <a:solidFill>
                    <a:srgbClr val="212165"/>
                  </a:solidFill>
                  <a:latin typeface="Helvetic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rgbClr val="212165"/>
                  </a:solidFill>
                  <a:latin typeface="Helvetica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SzTx/>
                <a:buFontTx/>
                <a:buNone/>
              </a:pPr>
              <a:r>
                <a:rPr lang="en-US" altLang="en-US" sz="1292">
                  <a:solidFill>
                    <a:schemeClr val="bg1"/>
                  </a:solidFill>
                  <a:latin typeface="Palatino Linotype" panose="02040502050505030304" pitchFamily="18" charset="0"/>
                </a:rPr>
                <a:t>Stage Gate</a:t>
              </a:r>
            </a:p>
          </p:txBody>
        </p:sp>
      </p:grpSp>
      <p:sp>
        <p:nvSpPr>
          <p:cNvPr id="5160" name="AutoShape 58"/>
          <p:cNvSpPr>
            <a:spLocks noChangeArrowheads="1"/>
          </p:cNvSpPr>
          <p:nvPr/>
        </p:nvSpPr>
        <p:spPr bwMode="auto">
          <a:xfrm>
            <a:off x="4702021" y="3555068"/>
            <a:ext cx="685800" cy="167054"/>
          </a:xfrm>
          <a:prstGeom prst="downArrow">
            <a:avLst>
              <a:gd name="adj1" fmla="val 69231"/>
              <a:gd name="adj2" fmla="val 52458"/>
            </a:avLst>
          </a:prstGeom>
          <a:solidFill>
            <a:srgbClr val="B6342A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1" name="Oval 59"/>
          <p:cNvSpPr>
            <a:spLocks noChangeArrowheads="1"/>
          </p:cNvSpPr>
          <p:nvPr/>
        </p:nvSpPr>
        <p:spPr bwMode="auto">
          <a:xfrm>
            <a:off x="1541186" y="2061839"/>
            <a:ext cx="1969477" cy="344658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2" name="Oval 60"/>
          <p:cNvSpPr>
            <a:spLocks noChangeArrowheads="1"/>
          </p:cNvSpPr>
          <p:nvPr/>
        </p:nvSpPr>
        <p:spPr bwMode="auto">
          <a:xfrm>
            <a:off x="6548406" y="2061839"/>
            <a:ext cx="1969477" cy="344658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215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3" name="Text Box 61"/>
          <p:cNvSpPr txBox="1">
            <a:spLocks noChangeArrowheads="1"/>
          </p:cNvSpPr>
          <p:nvPr/>
        </p:nvSpPr>
        <p:spPr bwMode="auto">
          <a:xfrm>
            <a:off x="2731315" y="1160629"/>
            <a:ext cx="5025799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62">
                <a:solidFill>
                  <a:schemeClr val="folHlink"/>
                </a:solidFill>
                <a:latin typeface="Palatino Linotype" panose="02040502050505030304" pitchFamily="18" charset="0"/>
              </a:rPr>
              <a:t>How You Innovate Determines What You Innovate.</a:t>
            </a:r>
          </a:p>
        </p:txBody>
      </p:sp>
      <p:sp>
        <p:nvSpPr>
          <p:cNvPr id="5164" name="Text Box 62"/>
          <p:cNvSpPr txBox="1">
            <a:spLocks noChangeArrowheads="1"/>
          </p:cNvSpPr>
          <p:nvPr/>
        </p:nvSpPr>
        <p:spPr bwMode="auto">
          <a:xfrm>
            <a:off x="1186564" y="1937283"/>
            <a:ext cx="1560042" cy="37638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46">
                <a:solidFill>
                  <a:schemeClr val="tx1"/>
                </a:solidFill>
                <a:latin typeface="Comic Sans MS" panose="030F0702030302020204" pitchFamily="66" charset="0"/>
              </a:rPr>
              <a:t>Create value</a:t>
            </a:r>
          </a:p>
        </p:txBody>
      </p:sp>
      <p:sp>
        <p:nvSpPr>
          <p:cNvPr id="5165" name="Text Box 63"/>
          <p:cNvSpPr txBox="1">
            <a:spLocks noChangeArrowheads="1"/>
          </p:cNvSpPr>
          <p:nvPr/>
        </p:nvSpPr>
        <p:spPr bwMode="auto">
          <a:xfrm>
            <a:off x="7391003" y="5086394"/>
            <a:ext cx="1680268" cy="37638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rgbClr val="212165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212165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>
                <a:solidFill>
                  <a:srgbClr val="212165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200">
                <a:solidFill>
                  <a:srgbClr val="212165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212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46">
                <a:solidFill>
                  <a:schemeClr val="tx1"/>
                </a:solidFill>
                <a:latin typeface="Comic Sans MS" panose="030F0702030302020204" pitchFamily="66" charset="0"/>
              </a:rPr>
              <a:t>Capture value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3641081" y="1929371"/>
            <a:ext cx="2621575" cy="54717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buSzPct val="70000"/>
            </a:pPr>
            <a:endParaRPr lang="es-ES" sz="1292" b="1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0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503</Words>
  <Application>Microsoft Office PowerPoint</Application>
  <PresentationFormat>On-screen Show (4:3)</PresentationFormat>
  <Paragraphs>139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Berlin Sans FB</vt:lpstr>
      <vt:lpstr>Bradley Hand ITC</vt:lpstr>
      <vt:lpstr>Calibri</vt:lpstr>
      <vt:lpstr>Calibri Light</vt:lpstr>
      <vt:lpstr>Comic Sans MS</vt:lpstr>
      <vt:lpstr>Helvetica</vt:lpstr>
      <vt:lpstr>Palatino Linotype</vt:lpstr>
      <vt:lpstr>Times New Roman</vt:lpstr>
      <vt:lpstr>Wingdings</vt:lpstr>
      <vt:lpstr>Tema de Office</vt:lpstr>
      <vt:lpstr>PowerPoint Presentation</vt:lpstr>
      <vt:lpstr>Lessons from Making Innovation Work</vt:lpstr>
      <vt:lpstr>Innovation matrix</vt:lpstr>
      <vt:lpstr>PowerPoint Presentation</vt:lpstr>
      <vt:lpstr>PowerPoint Presentation</vt:lpstr>
      <vt:lpstr>PowerPoint Presentation</vt:lpstr>
      <vt:lpstr>PowerPoint Presentation</vt:lpstr>
      <vt:lpstr>Innovation sources</vt:lpstr>
      <vt:lpstr>Innovation as a process</vt:lpstr>
      <vt:lpstr>What happened to MySpace?</vt:lpstr>
      <vt:lpstr>What happened to smartphones?</vt:lpstr>
      <vt:lpstr>PowerPoint Presentation</vt:lpstr>
      <vt:lpstr>Are those the only ones? </vt:lpstr>
      <vt:lpstr>Opportunities and risks: where do they start?  </vt:lpstr>
      <vt:lpstr>Challenge facing leading companies</vt:lpstr>
      <vt:lpstr>Critical to constantly scan and assess the landscape</vt:lpstr>
      <vt:lpstr>Landscape Monitor</vt:lpstr>
      <vt:lpstr>Landscape principles</vt:lpstr>
      <vt:lpstr>Creating a Landscape Monitor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Eloise McGuffie</dc:creator>
  <cp:lastModifiedBy>Dávila, Antonio</cp:lastModifiedBy>
  <cp:revision>45</cp:revision>
  <dcterms:created xsi:type="dcterms:W3CDTF">2015-09-03T10:19:12Z</dcterms:created>
  <dcterms:modified xsi:type="dcterms:W3CDTF">2016-05-10T15:16:20Z</dcterms:modified>
</cp:coreProperties>
</file>