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7" r:id="rId2"/>
  </p:sldMasterIdLst>
  <p:notesMasterIdLst>
    <p:notesMasterId r:id="rId22"/>
  </p:notesMasterIdLst>
  <p:handoutMasterIdLst>
    <p:handoutMasterId r:id="rId23"/>
  </p:handoutMasterIdLst>
  <p:sldIdLst>
    <p:sldId id="264" r:id="rId3"/>
    <p:sldId id="307" r:id="rId4"/>
    <p:sldId id="288" r:id="rId5"/>
    <p:sldId id="325" r:id="rId6"/>
    <p:sldId id="333" r:id="rId7"/>
    <p:sldId id="287" r:id="rId8"/>
    <p:sldId id="331" r:id="rId9"/>
    <p:sldId id="332" r:id="rId10"/>
    <p:sldId id="330" r:id="rId11"/>
    <p:sldId id="329" r:id="rId12"/>
    <p:sldId id="306" r:id="rId13"/>
    <p:sldId id="319" r:id="rId14"/>
    <p:sldId id="310" r:id="rId15"/>
    <p:sldId id="328" r:id="rId16"/>
    <p:sldId id="305" r:id="rId17"/>
    <p:sldId id="290" r:id="rId18"/>
    <p:sldId id="291" r:id="rId19"/>
    <p:sldId id="292" r:id="rId20"/>
    <p:sldId id="278" r:id="rId21"/>
  </p:sldIdLst>
  <p:sldSz cx="9144000" cy="6858000" type="screen4x3"/>
  <p:notesSz cx="6669088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orient="horz" pos="976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  <p15:guide id="7" pos="4935" userDrawn="1">
          <p15:clr>
            <a:srgbClr val="A4A3A4"/>
          </p15:clr>
        </p15:guide>
        <p15:guide id="8" orient="horz" pos="4042" userDrawn="1">
          <p15:clr>
            <a:srgbClr val="A4A3A4"/>
          </p15:clr>
        </p15:guide>
        <p15:guide id="9" orient="horz" pos="461" userDrawn="1">
          <p15:clr>
            <a:srgbClr val="A4A3A4"/>
          </p15:clr>
        </p15:guide>
        <p15:guide id="10" pos="2783" userDrawn="1">
          <p15:clr>
            <a:srgbClr val="A4A3A4"/>
          </p15:clr>
        </p15:guide>
        <p15:guide id="11" pos="3026" userDrawn="1">
          <p15:clr>
            <a:srgbClr val="A4A3A4"/>
          </p15:clr>
        </p15:guide>
        <p15:guide id="12" pos="553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EFE5"/>
    <a:srgbClr val="888B8D"/>
    <a:srgbClr val="E8927C"/>
    <a:srgbClr val="2CD5C4"/>
    <a:srgbClr val="E87722"/>
    <a:srgbClr val="E60000"/>
    <a:srgbClr val="00A3E0"/>
    <a:srgbClr val="F8BCAE"/>
    <a:srgbClr val="6F2C3F"/>
    <a:srgbClr val="D9EC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8286" autoAdjust="0"/>
    <p:restoredTop sz="51865" autoAdjust="0"/>
  </p:normalViewPr>
  <p:slideViewPr>
    <p:cSldViewPr snapToGrid="0" showGuides="1">
      <p:cViewPr>
        <p:scale>
          <a:sx n="125" d="100"/>
          <a:sy n="125" d="100"/>
        </p:scale>
        <p:origin x="-1944" y="-24"/>
      </p:cViewPr>
      <p:guideLst>
        <p:guide orient="horz" pos="2160"/>
        <p:guide orient="horz" pos="976"/>
        <p:guide orient="horz" pos="3770"/>
        <p:guide orient="horz" pos="4042"/>
        <p:guide orient="horz" pos="461"/>
        <p:guide pos="2880"/>
        <p:guide pos="4935"/>
        <p:guide pos="2783"/>
        <p:guide pos="3026"/>
        <p:guide pos="553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-1728" y="-78"/>
      </p:cViewPr>
      <p:guideLst>
        <p:guide orient="horz" pos="3109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40040221673527"/>
          <c:y val="0.1333081454861767"/>
          <c:w val="0.70974100691408526"/>
          <c:h val="0.8666918545138232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C00000"/>
              </a:solidFill>
            </c:spPr>
          </c:dPt>
          <c:dPt>
            <c:idx val="1"/>
            <c:bubble3D val="0"/>
            <c:spPr>
              <a:solidFill>
                <a:srgbClr val="002060"/>
              </a:solidFill>
            </c:spPr>
          </c:dPt>
          <c:dLbls>
            <c:dLbl>
              <c:idx val="0"/>
              <c:layout>
                <c:manualLayout>
                  <c:x val="-0.20603267007245946"/>
                  <c:y val="-9.209637007440117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598230536794389"/>
                  <c:y val="-0.16276241379848419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9699669573208323"/>
                  <c:y val="0.2087402271292719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0.16497476008209908"/>
                  <c:y val="2.3185947443350011E-2"/>
                </c:manualLayout>
              </c:layout>
              <c:spPr/>
              <c:txPr>
                <a:bodyPr/>
                <a:lstStyle/>
                <a:p>
                  <a:pPr>
                    <a:defRPr sz="1000" b="1">
                      <a:solidFill>
                        <a:srgbClr val="002060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Sheet1!$A$2:$A$5</c:f>
              <c:strCache>
                <c:ptCount val="4"/>
                <c:pt idx="0">
                  <c:v>To a great extent</c:v>
                </c:pt>
                <c:pt idx="1">
                  <c:v>Total Transformation</c:v>
                </c:pt>
                <c:pt idx="2">
                  <c:v>To some extent</c:v>
                </c:pt>
                <c:pt idx="3">
                  <c:v>Not at all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0.56999999999999995</c:v>
                </c:pt>
                <c:pt idx="1">
                  <c:v>0.18</c:v>
                </c:pt>
                <c:pt idx="2">
                  <c:v>0.24</c:v>
                </c:pt>
                <c:pt idx="3">
                  <c:v>0.01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946892684921561"/>
          <c:y val="0.23227912482423443"/>
          <c:w val="0.18383993293963866"/>
          <c:h val="0.3502270824193118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9"/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IoT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0.02</c:v>
                </c:pt>
                <c:pt idx="1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19"/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>
                    <a:solidFill>
                      <a:srgbClr val="00206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Sheet1!$A$2:$A$3</c:f>
              <c:strCache>
                <c:ptCount val="2"/>
                <c:pt idx="0">
                  <c:v>IoT</c:v>
                </c:pt>
                <c:pt idx="1">
                  <c:v>Other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</c:v>
                </c:pt>
                <c:pt idx="1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2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53BEEE-7B4D-44C2-92A4-DE7BBA1D422A}" type="datetimeFigureOut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18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F6195-24C0-4E23-B48D-EE4ED56170F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421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9FE923-1DF5-4102-BAE5-2EA887801C03}" type="datetimeFigureOut">
              <a:rPr lang="en-GB" smtClean="0"/>
              <a:pPr/>
              <a:t>11/05/2016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233488"/>
            <a:ext cx="4440238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51221"/>
            <a:ext cx="533527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19"/>
            <a:ext cx="2889938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76CCC25-78B5-4EAE-B720-38C7A2B81161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5993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36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041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9349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37359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106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613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0326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1353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44385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itchFamily="34" charset="0"/>
              <a:buNone/>
            </a:pP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GB" sz="1200" dirty="0" smtClean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15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992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5221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55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42504" y="4751221"/>
            <a:ext cx="6412675" cy="3887361"/>
          </a:xfrm>
        </p:spPr>
        <p:txBody>
          <a:bodyPr/>
          <a:lstStyle/>
          <a:p>
            <a:endParaRPr lang="en-GB" sz="8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731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4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BFD295-1C6E-4174-9143-198319682686}" type="datetime1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4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21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88281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2832" y="1947011"/>
            <a:ext cx="3600000" cy="3600000"/>
          </a:xfrm>
          <a:noFill/>
          <a:ln w="57150">
            <a:solidFill>
              <a:schemeClr val="accent2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176841" y="333375"/>
            <a:ext cx="2521554" cy="2521554"/>
          </a:xfrm>
          <a:solidFill>
            <a:schemeClr val="accent3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5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Blue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2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236771" y="2829740"/>
            <a:ext cx="3060000" cy="3060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924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3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6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4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91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D585-53FF-4B4D-95A0-B205DDCFD9D9}" type="datetime1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4346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146924" y="1270800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81365" y="2566800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58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>
            <a:off x="476783" y="1642775"/>
            <a:ext cx="3600000" cy="3600000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 lIns="234000" tIns="180000" rIns="180000" bIns="90000" anchor="t" anchorCtr="0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3005803" y="4156790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4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0" y="4159096"/>
            <a:ext cx="2242800" cy="2242800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71035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3232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78471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481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5756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7820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78208" y="1014160"/>
            <a:ext cx="3600000" cy="3600000"/>
          </a:xfrm>
          <a:solidFill>
            <a:schemeClr val="accent6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982460" y="3493119"/>
            <a:ext cx="2521554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8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(White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3BFD295-1C6E-4174-9143-198319682686}" type="datetime1">
              <a:rPr lang="en-GB" smtClean="0"/>
              <a:pPr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bg1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414227" y="891612"/>
            <a:ext cx="3600000" cy="3600000"/>
          </a:xfrm>
          <a:solidFill>
            <a:schemeClr val="accent5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2991302" y="3366562"/>
            <a:ext cx="2521554" cy="2521554"/>
          </a:xfrm>
          <a:solidFill>
            <a:schemeClr val="accent6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2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457199" y="1386000"/>
            <a:ext cx="7699375" cy="461010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79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8531C-CDA1-483C-B956-F5C58A332B20}" type="datetime1">
              <a:rPr lang="en-GB" smtClean="0"/>
              <a:t>11/05/2016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167711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/>
          </p:nvPr>
        </p:nvSpPr>
        <p:spPr bwMode="invGray">
          <a:xfrm flipH="1">
            <a:off x="5190114" y="1642775"/>
            <a:ext cx="3600000" cy="3600000"/>
          </a:xfrm>
          <a:blipFill dpi="0" rotWithShape="0">
            <a:blip r:embed="rId3"/>
            <a:srcRect/>
            <a:stretch>
              <a:fillRect/>
            </a:stretch>
          </a:blipFill>
        </p:spPr>
        <p:txBody>
          <a:bodyPr lIns="540000" tIns="180000" rIns="234000" bIns="90000" anchor="t" anchorCtr="0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 bwMode="ltGray">
          <a:xfrm>
            <a:off x="4017711" y="4158378"/>
            <a:ext cx="2242800" cy="2242800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260" y="333011"/>
            <a:ext cx="2239615" cy="80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1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y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auto">
          <a:xfrm>
            <a:off x="493550" y="1462971"/>
            <a:ext cx="4500000" cy="4500000"/>
          </a:xfrm>
          <a:noFill/>
          <a:ln w="57150">
            <a:solidFill>
              <a:schemeClr val="accent5"/>
            </a:solidFill>
          </a:ln>
        </p:spPr>
        <p:txBody>
          <a:bodyPr lIns="234000" tIns="180000" rIns="180000" bIns="90000" anchor="b" anchorCtr="0">
            <a:normAutofit/>
          </a:bodyPr>
          <a:lstStyle>
            <a:lvl1pPr algn="l">
              <a:defRPr sz="18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 bwMode="hidden">
          <a:xfrm>
            <a:off x="3553651" y="333375"/>
            <a:ext cx="2521554" cy="2521554"/>
          </a:xfrm>
          <a:solidFill>
            <a:schemeClr val="tx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063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Oran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4202223" y="333375"/>
            <a:ext cx="3600000" cy="3600000"/>
          </a:xfrm>
          <a:solidFill>
            <a:schemeClr val="accent6"/>
          </a:solidFill>
          <a:ln w="57150">
            <a:noFill/>
          </a:ln>
        </p:spPr>
        <p:txBody>
          <a:bodyPr lIns="234000" tIns="180000" rIns="180000" bIns="90000" anchor="t" anchorCtr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10"/>
          <p:cNvSpPr>
            <a:spLocks noGrp="1" noChangeAspect="1"/>
          </p:cNvSpPr>
          <p:nvPr>
            <p:ph type="pic" sz="quarter" idx="13"/>
          </p:nvPr>
        </p:nvSpPr>
        <p:spPr>
          <a:xfrm>
            <a:off x="2378172" y="2765704"/>
            <a:ext cx="3060000" cy="3060000"/>
          </a:xfrm>
          <a:ln>
            <a:solidFill>
              <a:srgbClr val="888B8D"/>
            </a:solidFill>
          </a:ln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98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Text 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>
          <a:xfrm>
            <a:off x="2667600" y="333375"/>
            <a:ext cx="4500000" cy="4500000"/>
          </a:xfrm>
          <a:solidFill>
            <a:schemeClr val="accent5"/>
          </a:solidFill>
          <a:ln w="57150">
            <a:noFill/>
          </a:ln>
        </p:spPr>
        <p:txBody>
          <a:bodyPr lIns="234000" tIns="180000" rIns="234000" bIns="90000" anchor="t" anchorCtr="0">
            <a:normAutofit/>
          </a:bodyPr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5783307" y="3458300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75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Image Green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sz="quarter" idx="13"/>
          </p:nvPr>
        </p:nvSpPr>
        <p:spPr>
          <a:xfrm>
            <a:off x="474618" y="333375"/>
            <a:ext cx="4500000" cy="4500000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584535" y="3472055"/>
            <a:ext cx="2521554" cy="2521554"/>
          </a:xfrm>
          <a:solidFill>
            <a:schemeClr val="accent5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83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5D585-53FF-4B4D-95A0-B205DDCFD9D9}" type="datetime1">
              <a:rPr lang="en-GB" smtClean="0"/>
              <a:t>11/05/2016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6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27049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256306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8312400" cy="4500000"/>
          </a:xfrm>
        </p:spPr>
        <p:txBody>
          <a:bodyPr/>
          <a:lstStyle>
            <a:lvl1pPr>
              <a:spcBef>
                <a:spcPts val="800"/>
              </a:spcBef>
              <a:spcAft>
                <a:spcPts val="0"/>
              </a:spcAft>
              <a:defRPr sz="2800"/>
            </a:lvl1pPr>
            <a:lvl2pPr marL="307975" indent="-307975">
              <a:spcBef>
                <a:spcPts val="800"/>
              </a:spcBef>
              <a:spcAft>
                <a:spcPts val="0"/>
              </a:spcAft>
              <a:defRPr sz="2800"/>
            </a:lvl2pPr>
            <a:lvl3pPr marL="539750" indent="-231775">
              <a:spcBef>
                <a:spcPts val="800"/>
              </a:spcBef>
              <a:spcAft>
                <a:spcPts val="0"/>
              </a:spcAft>
              <a:defRPr sz="2200"/>
            </a:lvl3pPr>
            <a:lvl4pPr marL="779463" indent="-250825">
              <a:spcBef>
                <a:spcPts val="800"/>
              </a:spcBef>
              <a:spcAft>
                <a:spcPts val="0"/>
              </a:spcAft>
              <a:defRPr sz="2200"/>
            </a:lvl4pPr>
            <a:lvl5pPr marL="962025" indent="-182563">
              <a:spcBef>
                <a:spcPts val="8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62445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96353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09600" y="1558835"/>
            <a:ext cx="3960000" cy="4426456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89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 (Red Block 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ChangeAspect="1"/>
          </p:cNvSpPr>
          <p:nvPr>
            <p:ph idx="1"/>
          </p:nvPr>
        </p:nvSpPr>
        <p:spPr bwMode="ltGray">
          <a:xfrm>
            <a:off x="457200" y="1546254"/>
            <a:ext cx="3960000" cy="3960000"/>
          </a:xfrm>
          <a:solidFill>
            <a:schemeClr val="accent1"/>
          </a:solidFill>
        </p:spPr>
        <p:txBody>
          <a:bodyPr lIns="180000" tIns="180000" rIns="180000" bIns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B133-F864-435C-9D71-55111FE98C7D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809600" y="1494000"/>
            <a:ext cx="3960000" cy="450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</p:spTree>
    <p:extLst>
      <p:ext uri="{BB962C8B-B14F-4D97-AF65-F5344CB8AC3E}">
        <p14:creationId xmlns:p14="http://schemas.microsoft.com/office/powerpoint/2010/main" val="10538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(Black Footer)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FD295-1C6E-4174-9143-198319682686}" type="datetime1">
              <a:rPr lang="en-GB" smtClean="0"/>
              <a:t>11/05/2016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Title of presentation - enter in the Header &amp; Footer field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120B7-04C2-4AF0-9F3E-C6B24F93811D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6050768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 smtClean="0">
                <a:solidFill>
                  <a:schemeClr val="tx2"/>
                </a:solidFill>
              </a:rPr>
              <a:t>©ACCA</a:t>
            </a:r>
          </a:p>
        </p:txBody>
      </p:sp>
      <p:sp>
        <p:nvSpPr>
          <p:cNvPr id="9" name="Title 1"/>
          <p:cNvSpPr>
            <a:spLocks noGrp="1" noChangeAspect="1"/>
          </p:cNvSpPr>
          <p:nvPr>
            <p:ph type="ctrTitle"/>
          </p:nvPr>
        </p:nvSpPr>
        <p:spPr bwMode="ltGray">
          <a:xfrm>
            <a:off x="2152042" y="670624"/>
            <a:ext cx="3600000" cy="3600000"/>
          </a:xfrm>
          <a:solidFill>
            <a:schemeClr val="accent4"/>
          </a:solidFill>
        </p:spPr>
        <p:txBody>
          <a:bodyPr lIns="234000" tIns="180000" rIns="180000" bIns="90000" anchor="t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481698" y="3378732"/>
            <a:ext cx="2521554" cy="2521554"/>
          </a:xfrm>
          <a:solidFill>
            <a:schemeClr val="bg1"/>
          </a:solidFill>
        </p:spPr>
        <p:txBody>
          <a:bodyPr lIns="198000" tIns="162000" rIns="198000" bIns="360000">
            <a:normAutofit/>
          </a:bodyPr>
          <a:lstStyle>
            <a:lvl1pPr marL="0" indent="0" algn="l">
              <a:spcAft>
                <a:spcPts val="0"/>
              </a:spcAft>
              <a:buNone/>
              <a:defRPr sz="21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orient="horz" pos="21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2A1F234-D2DD-4BFD-BE9F-B79735316A9D}" type="datetime1">
              <a:rPr lang="en-GB" smtClean="0"/>
              <a:pPr/>
              <a:t>11/05/2016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5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68" r:id="rId5"/>
    <p:sldLayoutId id="2147483669" r:id="rId6"/>
    <p:sldLayoutId id="2147483696" r:id="rId7"/>
    <p:sldLayoutId id="2147483694" r:id="rId8"/>
    <p:sldLayoutId id="2147483663" r:id="rId9"/>
    <p:sldLayoutId id="2147483692" r:id="rId10"/>
    <p:sldLayoutId id="2147483676" r:id="rId11"/>
    <p:sldLayoutId id="2147483666" r:id="rId12"/>
    <p:sldLayoutId id="2147483672" r:id="rId13"/>
    <p:sldLayoutId id="2147483673" r:id="rId14"/>
    <p:sldLayoutId id="2147483674" r:id="rId15"/>
    <p:sldLayoutId id="2147483675" r:id="rId16"/>
    <p:sldLayoutId id="214748366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14000"/>
            <a:ext cx="8312400" cy="972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4000"/>
            <a:ext cx="7380000" cy="450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875" y="6336000"/>
            <a:ext cx="686918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12A1F234-D2DD-4BFD-BE9F-B79735316A9D}" type="datetime1">
              <a:rPr lang="en-GB" smtClean="0"/>
              <a:pPr/>
              <a:t>11/05/2016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38647" y="6336000"/>
            <a:ext cx="39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GB" smtClean="0"/>
              <a:t>Title of presentation - enter in the Header &amp; Footer field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199" y="6336000"/>
            <a:ext cx="360947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2A4120B7-04C2-4AF0-9F3E-C6B24F93811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2001" y="6198848"/>
            <a:ext cx="1155600" cy="415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674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97" r:id="rId7"/>
    <p:sldLayoutId id="2147483695" r:id="rId8"/>
    <p:sldLayoutId id="2147483684" r:id="rId9"/>
    <p:sldLayoutId id="2147483693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FontTx/>
        <a:buNone/>
        <a:defRPr sz="21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395288" indent="-1793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77850" indent="-19208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741363" indent="-173038" algn="l" defTabSz="914400" rtl="0" eaLnBrk="1" latinLnBrk="0" hangingPunct="1">
        <a:lnSpc>
          <a:spcPct val="100000"/>
        </a:lnSpc>
        <a:spcBef>
          <a:spcPts val="0"/>
        </a:spcBef>
        <a:spcAft>
          <a:spcPts val="1050"/>
        </a:spcAft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orient="horz" pos="2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Big Data and Accountants – a user perspective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Narayanan Vaidyanathan</a:t>
            </a:r>
          </a:p>
          <a:p>
            <a:r>
              <a:rPr lang="en-GB" dirty="0" smtClean="0"/>
              <a:t>12/05/2016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42-352222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2" y="5464703"/>
            <a:ext cx="1689743" cy="11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42-348802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492" y="3945406"/>
            <a:ext cx="1689743" cy="112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667" y="590184"/>
            <a:ext cx="3208352" cy="3161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837331613"/>
              </p:ext>
            </p:extLst>
          </p:nvPr>
        </p:nvGraphicFramePr>
        <p:xfrm>
          <a:off x="591551" y="2171167"/>
          <a:ext cx="1567543" cy="822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49921621"/>
              </p:ext>
            </p:extLst>
          </p:nvPr>
        </p:nvGraphicFramePr>
        <p:xfrm>
          <a:off x="3639680" y="1594762"/>
          <a:ext cx="1564333" cy="1492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Rectangle 12"/>
          <p:cNvSpPr/>
          <p:nvPr/>
        </p:nvSpPr>
        <p:spPr>
          <a:xfrm>
            <a:off x="5744625" y="4795135"/>
            <a:ext cx="29097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2800" b="1" dirty="0">
                <a:solidFill>
                  <a:srgbClr val="002060"/>
                </a:solidFill>
              </a:rPr>
              <a:t>Flash memory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44625" y="2422082"/>
            <a:ext cx="26709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2800" b="1" dirty="0">
                <a:solidFill>
                  <a:srgbClr val="002060"/>
                </a:solidFill>
              </a:rPr>
              <a:t>Open source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44625" y="3608609"/>
            <a:ext cx="23711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GB" sz="2800" b="1" dirty="0">
                <a:solidFill>
                  <a:srgbClr val="002060"/>
                </a:solidFill>
              </a:rPr>
              <a:t>Distributed</a:t>
            </a:r>
          </a:p>
        </p:txBody>
      </p:sp>
    </p:spTree>
    <p:extLst>
      <p:ext uri="{BB962C8B-B14F-4D97-AF65-F5344CB8AC3E}">
        <p14:creationId xmlns:p14="http://schemas.microsoft.com/office/powerpoint/2010/main" val="268459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Graphic spid="11" grpId="0">
        <p:bldAsOne/>
      </p:bldGraphic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772184" y="1237414"/>
            <a:ext cx="2052000" cy="61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Planning 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772184" y="2257929"/>
            <a:ext cx="2052000" cy="61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Sourcing &amp; Extraction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772184" y="3278444"/>
            <a:ext cx="2052000" cy="612000"/>
          </a:xfrm>
          <a:prstGeom prst="roundRect">
            <a:avLst/>
          </a:prstGeom>
          <a:solidFill>
            <a:srgbClr val="002060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Storage &amp; Security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720184" y="4222580"/>
            <a:ext cx="2052000" cy="612000"/>
          </a:xfrm>
          <a:prstGeom prst="roundRect">
            <a:avLst/>
          </a:prstGeom>
          <a:solidFill>
            <a:srgbClr val="002060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Analysis &amp; Discovery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894805" y="4222580"/>
            <a:ext cx="2052000" cy="612000"/>
          </a:xfrm>
          <a:prstGeom prst="roundRect">
            <a:avLst/>
          </a:prstGeom>
          <a:solidFill>
            <a:srgbClr val="002060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Processing &amp; Distribution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772184" y="5135711"/>
            <a:ext cx="2052000" cy="61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2060"/>
                </a:solidFill>
              </a:rPr>
              <a:t>Repurposing</a:t>
            </a:r>
            <a:endParaRPr lang="en-GB" b="1" dirty="0">
              <a:solidFill>
                <a:srgbClr val="00206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94805" y="5932731"/>
            <a:ext cx="2052000" cy="612000"/>
          </a:xfrm>
          <a:prstGeom prst="roundRect">
            <a:avLst/>
          </a:prstGeom>
          <a:solidFill>
            <a:srgbClr val="002060"/>
          </a:solidFill>
          <a:ln w="63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</a:rPr>
              <a:t>Archiving &amp; Disposal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374533" y="1137851"/>
            <a:ext cx="2212575" cy="707719"/>
          </a:xfrm>
          <a:prstGeom prst="wedgeEllipseCallout">
            <a:avLst>
              <a:gd name="adj1" fmla="val 67719"/>
              <a:gd name="adj2" fmla="val -22895"/>
            </a:avLst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1200" b="1" dirty="0">
                <a:solidFill>
                  <a:srgbClr val="FF0000"/>
                </a:solidFill>
              </a:rPr>
              <a:t>Scope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>
                <a:solidFill>
                  <a:srgbClr val="FF0000"/>
                </a:solidFill>
              </a:rPr>
              <a:t>Requirements</a:t>
            </a:r>
          </a:p>
        </p:txBody>
      </p:sp>
      <p:sp>
        <p:nvSpPr>
          <p:cNvPr id="16" name="Oval Callout 15"/>
          <p:cNvSpPr/>
          <p:nvPr/>
        </p:nvSpPr>
        <p:spPr>
          <a:xfrm>
            <a:off x="1961161" y="1998395"/>
            <a:ext cx="1754380" cy="802676"/>
          </a:xfrm>
          <a:prstGeom prst="wedgeEllipseCallout">
            <a:avLst>
              <a:gd name="adj1" fmla="val 61923"/>
              <a:gd name="adj2" fmla="val -1475"/>
            </a:avLst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Creation</a:t>
            </a:r>
            <a:endParaRPr lang="en-GB" sz="1200" b="1" dirty="0">
              <a:solidFill>
                <a:srgbClr val="FF0000"/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Collection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Cleansing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1058276" y="3031293"/>
            <a:ext cx="2258071" cy="829693"/>
          </a:xfrm>
          <a:prstGeom prst="wedgeEllipseCallout">
            <a:avLst>
              <a:gd name="adj1" fmla="val 74123"/>
              <a:gd name="adj2" fmla="val -8159"/>
            </a:avLst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Access rights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Audit trail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Physical safety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897774" y="5161500"/>
            <a:ext cx="2159579" cy="732066"/>
          </a:xfrm>
          <a:prstGeom prst="wedgeEllipseCallout">
            <a:avLst>
              <a:gd name="adj1" fmla="val 10424"/>
              <a:gd name="adj2" fmla="val -109720"/>
            </a:avLst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Modelling/BI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Visualisation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Predictive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325723" y="2603126"/>
            <a:ext cx="2245104" cy="703749"/>
          </a:xfrm>
          <a:prstGeom prst="wedgeEllipseCallout">
            <a:avLst>
              <a:gd name="adj1" fmla="val -12486"/>
              <a:gd name="adj2" fmla="val 158401"/>
            </a:avLst>
          </a:prstGeom>
          <a:solidFill>
            <a:schemeClr val="bg1"/>
          </a:solidFill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Retrieval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rgbClr val="FF0000"/>
                </a:solidFill>
              </a:rPr>
              <a:t>Static pre-defined reports</a:t>
            </a:r>
            <a:endParaRPr lang="en-GB" sz="120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5240" y="-15240"/>
            <a:ext cx="9159240" cy="944154"/>
          </a:xfrm>
          <a:prstGeom prst="rect">
            <a:avLst/>
          </a:prstGeom>
          <a:solidFill>
            <a:srgbClr val="C00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Data lifecycle</a:t>
            </a:r>
            <a:endParaRPr lang="en-GB" sz="2800" b="1" dirty="0"/>
          </a:p>
        </p:txBody>
      </p:sp>
      <p:cxnSp>
        <p:nvCxnSpPr>
          <p:cNvPr id="3" name="Straight Arrow Connector 2"/>
          <p:cNvCxnSpPr>
            <a:stCxn id="7" idx="2"/>
            <a:endCxn id="8" idx="0"/>
          </p:cNvCxnSpPr>
          <p:nvPr/>
        </p:nvCxnSpPr>
        <p:spPr>
          <a:xfrm>
            <a:off x="4798184" y="1849414"/>
            <a:ext cx="0" cy="408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787430" y="2869929"/>
            <a:ext cx="0" cy="4085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1" idx="2"/>
            <a:endCxn id="13" idx="0"/>
          </p:cNvCxnSpPr>
          <p:nvPr/>
        </p:nvCxnSpPr>
        <p:spPr>
          <a:xfrm>
            <a:off x="6920805" y="4834580"/>
            <a:ext cx="0" cy="109815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1" idx="1"/>
          </p:cNvCxnSpPr>
          <p:nvPr/>
        </p:nvCxnSpPr>
        <p:spPr>
          <a:xfrm>
            <a:off x="3772184" y="4528580"/>
            <a:ext cx="212262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Arc 24"/>
          <p:cNvSpPr/>
          <p:nvPr/>
        </p:nvSpPr>
        <p:spPr>
          <a:xfrm rot="16989763">
            <a:off x="2724228" y="3753709"/>
            <a:ext cx="1447720" cy="110311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Arc 27"/>
          <p:cNvSpPr/>
          <p:nvPr/>
        </p:nvSpPr>
        <p:spPr>
          <a:xfrm rot="11304099">
            <a:off x="2863248" y="4503797"/>
            <a:ext cx="1447720" cy="110311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Arc 28"/>
          <p:cNvSpPr/>
          <p:nvPr/>
        </p:nvSpPr>
        <p:spPr>
          <a:xfrm rot="5771163">
            <a:off x="5335670" y="4283020"/>
            <a:ext cx="1447720" cy="110311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Arc 30"/>
          <p:cNvSpPr/>
          <p:nvPr/>
        </p:nvSpPr>
        <p:spPr>
          <a:xfrm>
            <a:off x="5155705" y="3577221"/>
            <a:ext cx="1447720" cy="1103119"/>
          </a:xfrm>
          <a:prstGeom prst="arc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93313" y="6523586"/>
            <a:ext cx="63031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 smtClean="0">
                <a:solidFill>
                  <a:srgbClr val="002060"/>
                </a:solidFill>
              </a:rPr>
              <a:t>Areas of particular interest to accountants and finance professionals</a:t>
            </a:r>
            <a:endParaRPr lang="en-GB" sz="1200" i="1" dirty="0">
              <a:solidFill>
                <a:srgbClr val="00206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3497" y="6531602"/>
            <a:ext cx="429472" cy="237086"/>
          </a:xfrm>
          <a:prstGeom prst="rect">
            <a:avLst/>
          </a:prstGeom>
          <a:solidFill>
            <a:srgbClr val="00206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4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vaidyan\AppData\Local\Temp\wz2a41\000_55260_UP553907b085019_FE_42_372283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506"/>
            <a:ext cx="9144000" cy="60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4436704" y="109304"/>
            <a:ext cx="4307596" cy="2418422"/>
            <a:chOff x="1647022" y="352540"/>
            <a:chExt cx="5379903" cy="5152222"/>
          </a:xfrm>
        </p:grpSpPr>
        <p:sp>
          <p:nvSpPr>
            <p:cNvPr id="7" name="Oval 6"/>
            <p:cNvSpPr/>
            <p:nvPr/>
          </p:nvSpPr>
          <p:spPr>
            <a:xfrm>
              <a:off x="3657600" y="2339248"/>
              <a:ext cx="1244906" cy="1178805"/>
            </a:xfrm>
            <a:prstGeom prst="ellipse">
              <a:avLst/>
            </a:prstGeom>
            <a:solidFill>
              <a:srgbClr val="002060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DATA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82019" y="1360583"/>
              <a:ext cx="1244906" cy="117880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HR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3657600" y="352540"/>
              <a:ext cx="1244906" cy="1178805"/>
            </a:xfrm>
            <a:prstGeom prst="ellipse">
              <a:avLst/>
            </a:prstGeom>
            <a:solidFill>
              <a:srgbClr val="FFC000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Fin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657600" y="4325957"/>
              <a:ext cx="1244906" cy="117880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Ops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647022" y="3428081"/>
              <a:ext cx="1244906" cy="117880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Legal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782019" y="3428081"/>
              <a:ext cx="1244906" cy="117880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Bus. unit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1647022" y="1360583"/>
              <a:ext cx="1244906" cy="1178805"/>
            </a:xfrm>
            <a:prstGeom prst="ellipse">
              <a:avLst/>
            </a:prstGeom>
            <a:solidFill>
              <a:schemeClr val="bg1"/>
            </a:solidFill>
            <a:ln w="6350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IT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5" name="Straight Connector 14"/>
            <p:cNvCxnSpPr>
              <a:stCxn id="7" idx="0"/>
              <a:endCxn id="9" idx="4"/>
            </p:cNvCxnSpPr>
            <p:nvPr/>
          </p:nvCxnSpPr>
          <p:spPr>
            <a:xfrm flipV="1">
              <a:off x="4280053" y="1531345"/>
              <a:ext cx="0" cy="807903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7" idx="7"/>
              <a:endCxn id="8" idx="2"/>
            </p:cNvCxnSpPr>
            <p:nvPr/>
          </p:nvCxnSpPr>
          <p:spPr>
            <a:xfrm flipV="1">
              <a:off x="4720194" y="1949986"/>
              <a:ext cx="1061825" cy="5618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7" idx="6"/>
              <a:endCxn id="12" idx="1"/>
            </p:cNvCxnSpPr>
            <p:nvPr/>
          </p:nvCxnSpPr>
          <p:spPr>
            <a:xfrm>
              <a:off x="4902506" y="2928651"/>
              <a:ext cx="1061825" cy="6720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7" idx="4"/>
              <a:endCxn id="10" idx="0"/>
            </p:cNvCxnSpPr>
            <p:nvPr/>
          </p:nvCxnSpPr>
          <p:spPr>
            <a:xfrm>
              <a:off x="4280053" y="3518053"/>
              <a:ext cx="0" cy="80790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7" idx="2"/>
              <a:endCxn id="11" idx="7"/>
            </p:cNvCxnSpPr>
            <p:nvPr/>
          </p:nvCxnSpPr>
          <p:spPr>
            <a:xfrm flipH="1">
              <a:off x="2709616" y="2928651"/>
              <a:ext cx="947984" cy="672062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7" idx="1"/>
              <a:endCxn id="13" idx="6"/>
            </p:cNvCxnSpPr>
            <p:nvPr/>
          </p:nvCxnSpPr>
          <p:spPr>
            <a:xfrm flipH="1" flipV="1">
              <a:off x="2891928" y="1949986"/>
              <a:ext cx="947984" cy="561894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49" name="Group 2048"/>
          <p:cNvGrpSpPr/>
          <p:nvPr/>
        </p:nvGrpSpPr>
        <p:grpSpPr>
          <a:xfrm>
            <a:off x="4191152" y="3419004"/>
            <a:ext cx="4536124" cy="2502034"/>
            <a:chOff x="4191152" y="3419004"/>
            <a:chExt cx="4536124" cy="2502034"/>
          </a:xfrm>
        </p:grpSpPr>
        <p:grpSp>
          <p:nvGrpSpPr>
            <p:cNvPr id="18" name="Group 17"/>
            <p:cNvGrpSpPr/>
            <p:nvPr/>
          </p:nvGrpSpPr>
          <p:grpSpPr>
            <a:xfrm>
              <a:off x="4191152" y="3419004"/>
              <a:ext cx="4536124" cy="2502034"/>
              <a:chOff x="1329325" y="1642608"/>
              <a:chExt cx="6170214" cy="3187640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5583653" y="2960710"/>
                <a:ext cx="1915886" cy="6096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Non-financial disclosure</a:t>
                </a:r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5583653" y="4220648"/>
                <a:ext cx="1915886" cy="6096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Focus on Future</a:t>
                </a:r>
              </a:p>
            </p:txBody>
          </p:sp>
          <p:cxnSp>
            <p:nvCxnSpPr>
              <p:cNvPr id="24" name="Elbow Connector 23"/>
              <p:cNvCxnSpPr/>
              <p:nvPr/>
            </p:nvCxnSpPr>
            <p:spPr>
              <a:xfrm flipV="1">
                <a:off x="3310949" y="1965775"/>
                <a:ext cx="2246792" cy="1299737"/>
              </a:xfrm>
              <a:prstGeom prst="bentConnector3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endCxn id="20" idx="1"/>
              </p:cNvCxnSpPr>
              <p:nvPr/>
            </p:nvCxnSpPr>
            <p:spPr>
              <a:xfrm>
                <a:off x="3245211" y="3265510"/>
                <a:ext cx="2338442" cy="0"/>
              </a:xfrm>
              <a:prstGeom prst="line">
                <a:avLst/>
              </a:prstGeom>
              <a:ln w="2857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TextBox 28"/>
              <p:cNvSpPr txBox="1"/>
              <p:nvPr/>
            </p:nvSpPr>
            <p:spPr>
              <a:xfrm>
                <a:off x="5583653" y="1642608"/>
                <a:ext cx="1915886" cy="646332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ctr">
                  <a:defRPr sz="1200" b="1">
                    <a:solidFill>
                      <a:srgbClr val="FF0000"/>
                    </a:solidFill>
                  </a:defRPr>
                </a:lvl1pPr>
              </a:lstStyle>
              <a:p>
                <a:r>
                  <a:rPr lang="en-GB" dirty="0" err="1"/>
                  <a:t>SHareholder</a:t>
                </a:r>
                <a:r>
                  <a:rPr lang="en-GB" dirty="0"/>
                  <a:t> </a:t>
                </a:r>
                <a:r>
                  <a:rPr lang="en-GB" dirty="0">
                    <a:sym typeface="Wingdings" pitchFamily="2" charset="2"/>
                  </a:rPr>
                  <a:t> </a:t>
                </a:r>
                <a:r>
                  <a:rPr lang="en-GB" dirty="0" err="1">
                    <a:sym typeface="Wingdings" pitchFamily="2" charset="2"/>
                  </a:rPr>
                  <a:t>STakeholder</a:t>
                </a:r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329325" y="2960710"/>
                <a:ext cx="1915886" cy="609600"/>
              </a:xfrm>
              <a:prstGeom prst="rect">
                <a:avLst/>
              </a:prstGeom>
              <a:solidFill>
                <a:schemeClr val="bg1"/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>
                    <a:solidFill>
                      <a:srgbClr val="FF0000"/>
                    </a:solidFill>
                  </a:rPr>
                  <a:t>Integrated Reporting</a:t>
                </a:r>
              </a:p>
            </p:txBody>
          </p:sp>
        </p:grpSp>
        <p:cxnSp>
          <p:nvCxnSpPr>
            <p:cNvPr id="31" name="Elbow Connector 30"/>
            <p:cNvCxnSpPr/>
            <p:nvPr/>
          </p:nvCxnSpPr>
          <p:spPr>
            <a:xfrm>
              <a:off x="5617573" y="4692849"/>
              <a:ext cx="1719140" cy="988946"/>
            </a:xfrm>
            <a:prstGeom prst="bentConnector3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7436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dyan\AppData\Local\Temp\wz9331\000_57877_UPLOADED_UP55d4b26dd5ee9_42_653193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09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4"/>
          <p:cNvSpPr txBox="1">
            <a:spLocks/>
          </p:cNvSpPr>
          <p:nvPr/>
        </p:nvSpPr>
        <p:spPr>
          <a:xfrm>
            <a:off x="4015408" y="915600"/>
            <a:ext cx="4876801" cy="20835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>
                <a:solidFill>
                  <a:srgbClr val="C00000"/>
                </a:solidFill>
              </a:rPr>
              <a:t>When </a:t>
            </a:r>
            <a:r>
              <a:rPr lang="en-GB" b="1" dirty="0">
                <a:solidFill>
                  <a:srgbClr val="C00000"/>
                </a:solidFill>
              </a:rPr>
              <a:t>it comes to embracing technical innovation, finance professionals often tend to err on the side of </a:t>
            </a:r>
            <a:r>
              <a:rPr lang="en-GB" b="1" dirty="0" smtClean="0">
                <a:solidFill>
                  <a:srgbClr val="C00000"/>
                </a:solidFill>
              </a:rPr>
              <a:t>caution...the </a:t>
            </a:r>
            <a:r>
              <a:rPr lang="en-GB" b="1" dirty="0">
                <a:solidFill>
                  <a:srgbClr val="C00000"/>
                </a:solidFill>
              </a:rPr>
              <a:t>Data Revolution is an excellent opportunity for accountants to make a real </a:t>
            </a:r>
            <a:r>
              <a:rPr lang="en-GB" b="1" dirty="0" smtClean="0">
                <a:solidFill>
                  <a:srgbClr val="C00000"/>
                </a:solidFill>
              </a:rPr>
              <a:t>difference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8348" y="-304527"/>
            <a:ext cx="11954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0">
                <a:solidFill>
                  <a:srgbClr val="C00000"/>
                </a:solidFill>
              </a:defRPr>
            </a:lvl1pPr>
          </a:lstStyle>
          <a:p>
            <a:r>
              <a:rPr lang="en-GB" dirty="0"/>
              <a:t>“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36835" y="3374001"/>
            <a:ext cx="98722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0" dirty="0" smtClean="0">
                <a:solidFill>
                  <a:srgbClr val="C00000"/>
                </a:solidFill>
              </a:rPr>
              <a:t>”</a:t>
            </a:r>
            <a:endParaRPr lang="en-GB" sz="20000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93743" y="4774384"/>
            <a:ext cx="5062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 smtClean="0">
                <a:solidFill>
                  <a:srgbClr val="002060"/>
                </a:solidFill>
              </a:rPr>
              <a:t>Director</a:t>
            </a:r>
            <a:r>
              <a:rPr lang="en-GB" b="1" i="1" dirty="0">
                <a:solidFill>
                  <a:srgbClr val="002060"/>
                </a:solidFill>
              </a:rPr>
              <a:t>, Global Audit and Consultancy Firm</a:t>
            </a:r>
          </a:p>
        </p:txBody>
      </p:sp>
    </p:spTree>
    <p:extLst>
      <p:ext uri="{BB962C8B-B14F-4D97-AF65-F5344CB8AC3E}">
        <p14:creationId xmlns:p14="http://schemas.microsoft.com/office/powerpoint/2010/main" val="23314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C:\Users\vaidyan\AppData\Local\Temp\wz8230\000_55577_UPLOADED_UP5543b0a79ebd0_42_574622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0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491530" y="145659"/>
            <a:ext cx="3553440" cy="2441595"/>
            <a:chOff x="463411" y="1478547"/>
            <a:chExt cx="4486275" cy="3124201"/>
          </a:xfrm>
        </p:grpSpPr>
        <p:grpSp>
          <p:nvGrpSpPr>
            <p:cNvPr id="2" name="Group 1"/>
            <p:cNvGrpSpPr/>
            <p:nvPr/>
          </p:nvGrpSpPr>
          <p:grpSpPr>
            <a:xfrm>
              <a:off x="463411" y="1478547"/>
              <a:ext cx="4486275" cy="3124201"/>
              <a:chOff x="463411" y="1478547"/>
              <a:chExt cx="4486275" cy="3124201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463411" y="1478547"/>
                <a:ext cx="4486275" cy="3124201"/>
                <a:chOff x="2257425" y="1876424"/>
                <a:chExt cx="4486275" cy="3124201"/>
              </a:xfrm>
            </p:grpSpPr>
            <p:sp>
              <p:nvSpPr>
                <p:cNvPr id="8" name="Isosceles Triangle 7"/>
                <p:cNvSpPr/>
                <p:nvPr/>
              </p:nvSpPr>
              <p:spPr>
                <a:xfrm>
                  <a:off x="2257425" y="1876424"/>
                  <a:ext cx="4486275" cy="3124201"/>
                </a:xfrm>
                <a:prstGeom prst="triangle">
                  <a:avLst/>
                </a:prstGeom>
                <a:solidFill>
                  <a:schemeClr val="bg1"/>
                </a:solidFill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9" name="Straight Connector 8"/>
                <p:cNvCxnSpPr/>
                <p:nvPr/>
              </p:nvCxnSpPr>
              <p:spPr>
                <a:xfrm>
                  <a:off x="3857624" y="2790825"/>
                  <a:ext cx="1296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Straight Connector 9"/>
                <p:cNvCxnSpPr/>
                <p:nvPr/>
              </p:nvCxnSpPr>
              <p:spPr>
                <a:xfrm>
                  <a:off x="3086099" y="3857625"/>
                  <a:ext cx="2844000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" name="TextBox 10"/>
              <p:cNvSpPr txBox="1"/>
              <p:nvPr/>
            </p:nvSpPr>
            <p:spPr>
              <a:xfrm>
                <a:off x="2156261" y="1795085"/>
                <a:ext cx="1136425" cy="5907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b="1" dirty="0" smtClean="0">
                    <a:solidFill>
                      <a:srgbClr val="002060"/>
                    </a:solidFill>
                  </a:rPr>
                  <a:t>Data Strategy</a:t>
                </a:r>
                <a:endParaRPr lang="en-GB" sz="1200" b="1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1475393" y="2799217"/>
              <a:ext cx="2541181" cy="354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Data Governance</a:t>
              </a:r>
              <a:endParaRPr lang="en-GB" sz="1200" b="1" dirty="0">
                <a:solidFill>
                  <a:srgbClr val="00206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50820" y="3916905"/>
              <a:ext cx="2541181" cy="354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 smtClean="0">
                  <a:solidFill>
                    <a:srgbClr val="002060"/>
                  </a:solidFill>
                </a:rPr>
                <a:t>Data Management</a:t>
              </a:r>
              <a:endParaRPr lang="en-GB" sz="12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220203" y="155027"/>
            <a:ext cx="29239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Data as </a:t>
            </a:r>
            <a:r>
              <a:rPr lang="en-GB" sz="1200" b="1" dirty="0" smtClean="0">
                <a:solidFill>
                  <a:schemeClr val="bg1"/>
                </a:solidFill>
              </a:rPr>
              <a:t>Asset/IP</a:t>
            </a:r>
            <a:endParaRPr lang="en-GB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chemeClr val="bg1"/>
                </a:solidFill>
              </a:rPr>
              <a:t>Business/organisational strategy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chemeClr val="bg1"/>
                </a:solidFill>
              </a:rPr>
              <a:t>E2E </a:t>
            </a:r>
            <a:r>
              <a:rPr lang="en-GB" sz="1200" b="1" dirty="0">
                <a:solidFill>
                  <a:schemeClr val="bg1"/>
                </a:solidFill>
              </a:rPr>
              <a:t>process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chemeClr val="bg1"/>
                </a:solidFill>
              </a:rPr>
              <a:t>Leading change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0202" y="1075590"/>
            <a:ext cx="25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Data </a:t>
            </a:r>
            <a:r>
              <a:rPr lang="en-GB" sz="1200" b="1" dirty="0" smtClean="0">
                <a:solidFill>
                  <a:schemeClr val="bg1"/>
                </a:solidFill>
              </a:rPr>
              <a:t>confidentiality</a:t>
            </a:r>
            <a:r>
              <a:rPr lang="en-GB" sz="1200" b="1" dirty="0">
                <a:solidFill>
                  <a:schemeClr val="bg1"/>
                </a:solidFill>
              </a:rPr>
              <a:t>, copyright</a:t>
            </a:r>
          </a:p>
          <a:p>
            <a:pPr marL="171450" indent="-1714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chemeClr val="bg1"/>
                </a:solidFill>
              </a:rPr>
              <a:t>Ethical stewardship</a:t>
            </a:r>
            <a:endParaRPr lang="en-GB" sz="1200" b="1" dirty="0">
              <a:solidFill>
                <a:schemeClr val="bg1"/>
              </a:solidFill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GB" sz="1200" b="1" dirty="0" smtClean="0">
                <a:solidFill>
                  <a:schemeClr val="bg1"/>
                </a:solidFill>
              </a:rPr>
              <a:t>Control mind-set and training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4061" y="2015619"/>
            <a:ext cx="23964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GB" sz="1200" b="1" dirty="0">
                <a:solidFill>
                  <a:schemeClr val="bg1"/>
                </a:solidFill>
              </a:rPr>
              <a:t>Data as </a:t>
            </a:r>
            <a:r>
              <a:rPr lang="en-GB" sz="1200" b="1" dirty="0" smtClean="0">
                <a:solidFill>
                  <a:schemeClr val="bg1"/>
                </a:solidFill>
              </a:rPr>
              <a:t>Hygiene Factor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9113" y="1012528"/>
            <a:ext cx="2271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78993" y="1946796"/>
            <a:ext cx="227123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333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88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367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idyan\Pictures\Picture1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9143998" cy="60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613866"/>
            <a:ext cx="72911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rgbClr val="002060"/>
                </a:solidFill>
              </a:rPr>
              <a:t>SOURCE: </a:t>
            </a:r>
            <a:r>
              <a:rPr lang="en-GB" sz="800" dirty="0" err="1" smtClean="0">
                <a:solidFill>
                  <a:srgbClr val="002060"/>
                </a:solidFill>
              </a:rPr>
              <a:t>designlenta</a:t>
            </a:r>
            <a:endParaRPr lang="en-GB" sz="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74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idyan\Pictures\Pictur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idyan\Pictures\Picture3.jp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65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Thank You!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4627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045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089899" y="236483"/>
            <a:ext cx="7019175" cy="994644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85000"/>
              </a:lnSpc>
              <a:spcBef>
                <a:spcPct val="0"/>
              </a:spcBef>
            </a:pPr>
            <a:r>
              <a:rPr lang="en-GB" sz="28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Developing </a:t>
            </a:r>
            <a:r>
              <a:rPr lang="en-GB" sz="28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professional accountants the world needs</a:t>
            </a:r>
          </a:p>
        </p:txBody>
      </p:sp>
      <p:sp>
        <p:nvSpPr>
          <p:cNvPr id="4" name="Oval 3"/>
          <p:cNvSpPr/>
          <p:nvPr/>
        </p:nvSpPr>
        <p:spPr>
          <a:xfrm>
            <a:off x="3526097" y="514369"/>
            <a:ext cx="1061357" cy="61556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153679" y="1231127"/>
            <a:ext cx="8806330" cy="4952235"/>
            <a:chOff x="95623" y="1540302"/>
            <a:chExt cx="8806330" cy="4952235"/>
          </a:xfrm>
        </p:grpSpPr>
        <p:pic>
          <p:nvPicPr>
            <p:cNvPr id="6" name="Picture 5" descr="map grey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0075" y="1540302"/>
              <a:ext cx="7361878" cy="3799100"/>
            </a:xfrm>
            <a:prstGeom prst="rect">
              <a:avLst/>
            </a:prstGeom>
            <a:effectLst>
              <a:outerShdw blurRad="136525" dist="114300" dir="2100000" sx="98000" sy="98000" algn="br">
                <a:srgbClr val="000000">
                  <a:alpha val="47000"/>
                </a:srgbClr>
              </a:outerShdw>
            </a:effectLst>
          </p:spPr>
        </p:pic>
        <p:sp>
          <p:nvSpPr>
            <p:cNvPr id="7" name="Title 4"/>
            <p:cNvSpPr txBox="1">
              <a:spLocks/>
            </p:cNvSpPr>
            <p:nvPr/>
          </p:nvSpPr>
          <p:spPr>
            <a:xfrm>
              <a:off x="95623" y="2892537"/>
              <a:ext cx="3600000" cy="3600000"/>
            </a:xfrm>
            <a:prstGeom prst="rect">
              <a:avLst/>
            </a:prstGeom>
          </p:spPr>
          <p:txBody>
            <a:bodyPr>
              <a:normAutofit fontScale="92500" lnSpcReduction="10000"/>
            </a:bodyPr>
            <a:lstStyle>
              <a:lvl1pPr algn="l" defTabSz="914400" rtl="0" eaLnBrk="1" latinLnBrk="0" hangingPunct="1">
                <a:lnSpc>
                  <a:spcPct val="95000"/>
                </a:lnSpc>
                <a:spcBef>
                  <a:spcPct val="0"/>
                </a:spcBef>
                <a:buNone/>
                <a:defRPr sz="2800" kern="120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marL="571500" indent="-5715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en-GB" sz="4400" dirty="0" smtClean="0"/>
                <a:t>178,000 members</a:t>
              </a:r>
            </a:p>
            <a:p>
              <a:pPr marL="571500" indent="-571500">
                <a:lnSpc>
                  <a:spcPct val="85000"/>
                </a:lnSpc>
                <a:buFont typeface="Wingdings" pitchFamily="2" charset="2"/>
                <a:buChar char="Ø"/>
              </a:pPr>
              <a:endParaRPr lang="en-GB" sz="4400" dirty="0" smtClean="0"/>
            </a:p>
            <a:p>
              <a:pPr marL="571500" indent="-5715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en-GB" sz="4400" dirty="0" smtClean="0"/>
                <a:t>181 countries</a:t>
              </a:r>
            </a:p>
            <a:p>
              <a:pPr marL="571500" indent="-571500">
                <a:lnSpc>
                  <a:spcPct val="85000"/>
                </a:lnSpc>
                <a:buFont typeface="Wingdings" pitchFamily="2" charset="2"/>
                <a:buChar char="Ø"/>
              </a:pPr>
              <a:endParaRPr lang="en-GB" sz="4400" dirty="0" smtClean="0"/>
            </a:p>
            <a:p>
              <a:pPr marL="571500" indent="-571500">
                <a:lnSpc>
                  <a:spcPct val="85000"/>
                </a:lnSpc>
                <a:buFont typeface="Wingdings" pitchFamily="2" charset="2"/>
                <a:buChar char="Ø"/>
              </a:pPr>
              <a:r>
                <a:rPr lang="en-GB" sz="4400" dirty="0" smtClean="0"/>
                <a:t>95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3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/>
          <a:srcRect l="24130" t="9287" r="23450" b="32622"/>
          <a:stretch/>
        </p:blipFill>
        <p:spPr bwMode="auto">
          <a:xfrm>
            <a:off x="-1" y="362537"/>
            <a:ext cx="9144001" cy="57950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55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map gre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2" y="1250507"/>
            <a:ext cx="9087921" cy="4808729"/>
          </a:xfrm>
          <a:prstGeom prst="rect">
            <a:avLst/>
          </a:prstGeom>
          <a:effectLst>
            <a:outerShdw blurRad="136525" dist="114300" dir="2100000" sx="98000" sy="98000" algn="br">
              <a:srgbClr val="000000">
                <a:alpha val="47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935226" y="407259"/>
            <a:ext cx="3582187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Extent to which developments in technology will transform the way</a:t>
            </a:r>
          </a:p>
          <a:p>
            <a:r>
              <a:rPr lang="en-GB" sz="1400" b="1" dirty="0">
                <a:solidFill>
                  <a:schemeClr val="bg1"/>
                </a:solidFill>
              </a:rPr>
              <a:t>accountants and the finance function do business over the next 10 </a:t>
            </a:r>
            <a:r>
              <a:rPr lang="en-GB" sz="1400" b="1" dirty="0" smtClean="0">
                <a:solidFill>
                  <a:schemeClr val="bg1"/>
                </a:solidFill>
              </a:rPr>
              <a:t>years</a:t>
            </a:r>
            <a:endParaRPr lang="en-GB" sz="1400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36344300"/>
              </p:ext>
            </p:extLst>
          </p:nvPr>
        </p:nvGraphicFramePr>
        <p:xfrm>
          <a:off x="715106" y="2139384"/>
          <a:ext cx="3821724" cy="3268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3552" y="6534834"/>
            <a:ext cx="31474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dirty="0" smtClean="0">
                <a:solidFill>
                  <a:srgbClr val="002060"/>
                </a:solidFill>
              </a:rPr>
              <a:t>N = 2,074 professional accountants</a:t>
            </a:r>
            <a:endParaRPr lang="en-GB" sz="8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84641" y="407259"/>
            <a:ext cx="2162822" cy="95410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 b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Expectation of Big Data having an impact on their business in the </a:t>
            </a:r>
            <a:r>
              <a:rPr lang="en-GB" dirty="0" smtClean="0"/>
              <a:t>future</a:t>
            </a:r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6197641" y="1640207"/>
            <a:ext cx="1136822" cy="904253"/>
            <a:chOff x="1105929" y="2130774"/>
            <a:chExt cx="1136822" cy="904253"/>
          </a:xfrm>
        </p:grpSpPr>
        <p:sp>
          <p:nvSpPr>
            <p:cNvPr id="18" name="Rectangle 17"/>
            <p:cNvSpPr/>
            <p:nvPr/>
          </p:nvSpPr>
          <p:spPr>
            <a:xfrm>
              <a:off x="1105929" y="2130774"/>
              <a:ext cx="1136822" cy="87733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105929" y="2407232"/>
              <a:ext cx="113682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143246" y="2136031"/>
              <a:ext cx="109950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>
                  <a:solidFill>
                    <a:srgbClr val="FF0000"/>
                  </a:solidFill>
                </a:rPr>
                <a:t>GLOBAL</a:t>
              </a:r>
              <a:endParaRPr lang="en-GB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105929" y="2388696"/>
              <a:ext cx="11368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dirty="0" smtClean="0">
                  <a:solidFill>
                    <a:srgbClr val="FF0000"/>
                  </a:solidFill>
                </a:rPr>
                <a:t>62%</a:t>
              </a:r>
              <a:endParaRPr lang="en-GB" sz="36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3" r="20408"/>
          <a:stretch/>
        </p:blipFill>
        <p:spPr bwMode="auto">
          <a:xfrm>
            <a:off x="5861908" y="2703683"/>
            <a:ext cx="1985555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824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0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static.zeengate.com/preview54cb58de3430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2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3196" y="2729778"/>
            <a:ext cx="4670927" cy="3939540"/>
            <a:chOff x="574840" y="1142991"/>
            <a:chExt cx="4670927" cy="3939540"/>
          </a:xfrm>
        </p:grpSpPr>
        <p:sp>
          <p:nvSpPr>
            <p:cNvPr id="3" name="TextBox 2"/>
            <p:cNvSpPr txBox="1"/>
            <p:nvPr/>
          </p:nvSpPr>
          <p:spPr>
            <a:xfrm>
              <a:off x="574840" y="1142991"/>
              <a:ext cx="225257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0" dirty="0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728494" y="1744578"/>
              <a:ext cx="2273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1">
                      <a:lumMod val="50000"/>
                    </a:schemeClr>
                  </a:solidFill>
                </a:rPr>
                <a:t>olume</a:t>
              </a:r>
              <a:endParaRPr lang="en-GB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28494" y="2594809"/>
              <a:ext cx="2273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1">
                      <a:lumMod val="50000"/>
                    </a:schemeClr>
                  </a:solidFill>
                </a:rPr>
                <a:t>ariety</a:t>
              </a:r>
              <a:endParaRPr lang="en-GB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28494" y="3420977"/>
              <a:ext cx="251727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chemeClr val="bg1">
                      <a:lumMod val="50000"/>
                    </a:schemeClr>
                  </a:solidFill>
                </a:rPr>
                <a:t>elocity</a:t>
              </a:r>
              <a:endParaRPr lang="en-GB" sz="6000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39830" y="386147"/>
            <a:ext cx="2671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chemeClr val="bg1">
                    <a:lumMod val="50000"/>
                  </a:schemeClr>
                </a:solidFill>
              </a:rPr>
              <a:t>What?</a:t>
            </a:r>
            <a:endParaRPr lang="en-GB" sz="6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4721" y="386147"/>
            <a:ext cx="381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>
                <a:solidFill>
                  <a:srgbClr val="C00000"/>
                </a:solidFill>
              </a:rPr>
              <a:t>So what?</a:t>
            </a:r>
            <a:endParaRPr lang="en-GB" sz="6000" dirty="0">
              <a:solidFill>
                <a:srgbClr val="C0000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141301" y="653680"/>
            <a:ext cx="4030211" cy="3939540"/>
            <a:chOff x="5141301" y="1742230"/>
            <a:chExt cx="4030211" cy="3939540"/>
          </a:xfrm>
        </p:grpSpPr>
        <p:sp>
          <p:nvSpPr>
            <p:cNvPr id="11" name="TextBox 10"/>
            <p:cNvSpPr txBox="1"/>
            <p:nvPr/>
          </p:nvSpPr>
          <p:spPr>
            <a:xfrm>
              <a:off x="5141301" y="1742230"/>
              <a:ext cx="225257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5000" dirty="0">
                  <a:solidFill>
                    <a:srgbClr val="002060"/>
                  </a:solidFill>
                </a:rPr>
                <a:t>V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97543" y="3211760"/>
              <a:ext cx="2273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 dirty="0" err="1" smtClean="0">
                  <a:solidFill>
                    <a:srgbClr val="002060"/>
                  </a:solidFill>
                </a:rPr>
                <a:t>alue</a:t>
              </a:r>
              <a:endParaRPr lang="en-GB" sz="6000" dirty="0">
                <a:solidFill>
                  <a:srgbClr val="00206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205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0828" y="1760139"/>
            <a:ext cx="3636000" cy="36360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</a:rPr>
              <a:t>Despite upper single digit sales CAGR to 2025, limited margin leverage mutes earnings, but Intuitive still has high OM/GM ratio in devices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4" name="Title 4"/>
          <p:cNvSpPr txBox="1">
            <a:spLocks/>
          </p:cNvSpPr>
          <p:nvPr/>
        </p:nvSpPr>
        <p:spPr bwMode="invGray">
          <a:xfrm>
            <a:off x="4784602" y="1760139"/>
            <a:ext cx="3636000" cy="363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234000" tIns="180000" rIns="180000" bIns="900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FFFFFF"/>
                </a:solidFill>
              </a:rPr>
              <a:t>Willamette Vineyards shows low risk, based on our Exposure Scale Metric - metric drivers of volatility declined while leverage stayed level</a:t>
            </a:r>
          </a:p>
        </p:txBody>
      </p:sp>
    </p:spTree>
    <p:extLst>
      <p:ext uri="{BB962C8B-B14F-4D97-AF65-F5344CB8AC3E}">
        <p14:creationId xmlns:p14="http://schemas.microsoft.com/office/powerpoint/2010/main" val="174075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456" y="5560909"/>
            <a:ext cx="7803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002060"/>
                </a:solidFill>
              </a:rPr>
              <a:t>https://api.cvent.com/polling/v1/api/polls/spk87hux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04925" y="738690"/>
            <a:ext cx="8257065" cy="4339170"/>
            <a:chOff x="464354" y="1507064"/>
            <a:chExt cx="8257065" cy="4339170"/>
          </a:xfrm>
        </p:grpSpPr>
        <p:pic>
          <p:nvPicPr>
            <p:cNvPr id="2050" name="Picture 2" descr="C:\Users\vaidyan\Downloads\IMG_005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54" y="1507065"/>
              <a:ext cx="2444603" cy="433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116676" y="2692400"/>
              <a:ext cx="745055" cy="694266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1" name="Picture 3" descr="C:\Users\vaidyan\Downloads\IMG_0052 (1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835" y="1507064"/>
              <a:ext cx="2444603" cy="433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val 10"/>
            <p:cNvSpPr/>
            <p:nvPr/>
          </p:nvSpPr>
          <p:spPr>
            <a:xfrm>
              <a:off x="3269573" y="4707477"/>
              <a:ext cx="1759635" cy="44873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2" name="Picture 4" descr="C:\Users\vaidyan\Downloads\IMG_0053 (1)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6817" y="1507065"/>
              <a:ext cx="2444602" cy="4339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Elbow Connector 11"/>
          <p:cNvCxnSpPr>
            <a:stCxn id="8" idx="6"/>
            <a:endCxn id="2051" idx="0"/>
          </p:cNvCxnSpPr>
          <p:nvPr/>
        </p:nvCxnSpPr>
        <p:spPr>
          <a:xfrm flipV="1">
            <a:off x="2902302" y="738690"/>
            <a:ext cx="1723406" cy="1532469"/>
          </a:xfrm>
          <a:prstGeom prst="bentConnector4">
            <a:avLst>
              <a:gd name="adj1" fmla="val 14538"/>
              <a:gd name="adj2" fmla="val 114917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6" name="Elbow Connector 15"/>
          <p:cNvCxnSpPr>
            <a:stCxn id="2052" idx="0"/>
            <a:endCxn id="11" idx="6"/>
          </p:cNvCxnSpPr>
          <p:nvPr/>
        </p:nvCxnSpPr>
        <p:spPr>
          <a:xfrm rot="16200000" flipH="1" flipV="1">
            <a:off x="4592344" y="1216125"/>
            <a:ext cx="3424779" cy="2469910"/>
          </a:xfrm>
          <a:prstGeom prst="bentConnector4">
            <a:avLst>
              <a:gd name="adj1" fmla="val -6675"/>
              <a:gd name="adj2" fmla="val 58796"/>
            </a:avLst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554554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90828" y="1760139"/>
            <a:ext cx="3636000" cy="3636000"/>
          </a:xfrm>
        </p:spPr>
        <p:txBody>
          <a:bodyPr>
            <a:normAutofit/>
          </a:bodyPr>
          <a:lstStyle/>
          <a:p>
            <a:r>
              <a:rPr lang="en-GB" sz="2000" dirty="0">
                <a:solidFill>
                  <a:schemeClr val="bg2"/>
                </a:solidFill>
                <a:latin typeface="Arial" panose="020B0604020202020204" pitchFamily="34" charset="0"/>
              </a:rPr>
              <a:t>Despite upper single digit sales CAGR to 2025, limited margin leverage mutes earnings, but Intuitive still has high OM/GM ratio in devices</a:t>
            </a:r>
            <a: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  <a:t/>
            </a:r>
            <a:br>
              <a:rPr lang="en-GB" dirty="0">
                <a:solidFill>
                  <a:srgbClr val="FFFFFF"/>
                </a:solidFill>
                <a:latin typeface="Arial" panose="020B0604020202020204" pitchFamily="34" charset="0"/>
              </a:rPr>
            </a:br>
            <a:endParaRPr lang="en-GB" dirty="0"/>
          </a:p>
        </p:txBody>
      </p:sp>
      <p:sp>
        <p:nvSpPr>
          <p:cNvPr id="14" name="Title 4"/>
          <p:cNvSpPr txBox="1">
            <a:spLocks/>
          </p:cNvSpPr>
          <p:nvPr/>
        </p:nvSpPr>
        <p:spPr bwMode="invGray">
          <a:xfrm>
            <a:off x="4784602" y="1760139"/>
            <a:ext cx="3636000" cy="3636000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vert="horz" lIns="234000" tIns="180000" rIns="180000" bIns="9000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000" dirty="0">
                <a:solidFill>
                  <a:srgbClr val="FFFFFF"/>
                </a:solidFill>
              </a:rPr>
              <a:t>Willamette Vineyards shows low risk, based on our Exposure Scale Metric - metric drivers of volatility declined while leverage stayed level</a:t>
            </a:r>
          </a:p>
        </p:txBody>
      </p:sp>
      <p:pic>
        <p:nvPicPr>
          <p:cNvPr id="6" name="Picture 5" descr="2c818a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19602" y="4808622"/>
            <a:ext cx="1712494" cy="1712494"/>
          </a:xfrm>
          <a:prstGeom prst="rect">
            <a:avLst/>
          </a:prstGeom>
        </p:spPr>
      </p:pic>
      <p:pic>
        <p:nvPicPr>
          <p:cNvPr id="46082" name="Picture 2" descr="C:\Users\FC\Desktop\giphy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545" y="4877372"/>
            <a:ext cx="2780341" cy="15877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985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vaidyan\Pictures\rob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0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CCA_Presentation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_28_1" id="{22E0E291-807D-4DAC-8C69-94FAC8585F4F}" vid="{13D2A6BE-86A1-4FA0-9DFD-873C47A9E75A}"/>
    </a:ext>
  </a:extLst>
</a:theme>
</file>

<file path=ppt/theme/theme2.xml><?xml version="1.0" encoding="utf-8"?>
<a:theme xmlns:a="http://schemas.openxmlformats.org/drawingml/2006/main" name="STUDENT">
  <a:themeElements>
    <a:clrScheme name="ACCA">
      <a:dk1>
        <a:srgbClr val="747678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6F2C3F"/>
      </a:accent2>
      <a:accent3>
        <a:srgbClr val="F4998A"/>
      </a:accent3>
      <a:accent4>
        <a:srgbClr val="00A3E0"/>
      </a:accent4>
      <a:accent5>
        <a:srgbClr val="FF6A10"/>
      </a:accent5>
      <a:accent6>
        <a:srgbClr val="19E0CC"/>
      </a:accent6>
      <a:hlink>
        <a:srgbClr val="007AA8"/>
      </a:hlink>
      <a:folHlink>
        <a:srgbClr val="6F2C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ACCA_Presentation_28_1" id="{22E0E291-807D-4DAC-8C69-94FAC8585F4F}" vid="{92F5CE69-757B-4710-B348-7DD0D818044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ACCA_Presentation_28_1</Template>
  <TotalTime>5740</TotalTime>
  <Words>363</Words>
  <Application>Microsoft Office PowerPoint</Application>
  <PresentationFormat>On-screen Show (4:3)</PresentationFormat>
  <Paragraphs>103</Paragraphs>
  <Slides>19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ACCA_Presentation</vt:lpstr>
      <vt:lpstr>STUDENT</vt:lpstr>
      <vt:lpstr>Big Data and Accountants – a user perspective</vt:lpstr>
      <vt:lpstr>PowerPoint Presentation</vt:lpstr>
      <vt:lpstr>PowerPoint Presentation</vt:lpstr>
      <vt:lpstr>PowerPoint Presentation</vt:lpstr>
      <vt:lpstr>PowerPoint Presentation</vt:lpstr>
      <vt:lpstr>Despite upper single digit sales CAGR to 2025, limited margin leverage mutes earnings, but Intuitive still has high OM/GM ratio in devices </vt:lpstr>
      <vt:lpstr>PowerPoint Presentation</vt:lpstr>
      <vt:lpstr>Despite upper single digit sales CAGR to 2025, limited margin leverage mutes earnings, but Intuitive still has high OM/GM ratio in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ACCA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appears here</dc:title>
  <dc:creator>Nicolson Michelle</dc:creator>
  <cp:lastModifiedBy>p.verkoulen</cp:lastModifiedBy>
  <cp:revision>300</cp:revision>
  <cp:lastPrinted>2016-05-09T10:45:05Z</cp:lastPrinted>
  <dcterms:created xsi:type="dcterms:W3CDTF">2015-02-09T09:06:19Z</dcterms:created>
  <dcterms:modified xsi:type="dcterms:W3CDTF">2016-05-11T21:29:31Z</dcterms:modified>
</cp:coreProperties>
</file>