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695" r:id="rId5"/>
    <p:sldMasterId id="2147483784" r:id="rId6"/>
    <p:sldMasterId id="2147483787" r:id="rId7"/>
    <p:sldMasterId id="2147483799" r:id="rId8"/>
    <p:sldMasterId id="2147483805" r:id="rId9"/>
  </p:sldMasterIdLst>
  <p:notesMasterIdLst>
    <p:notesMasterId r:id="rId39"/>
  </p:notesMasterIdLst>
  <p:sldIdLst>
    <p:sldId id="269" r:id="rId10"/>
    <p:sldId id="267" r:id="rId11"/>
    <p:sldId id="298" r:id="rId12"/>
    <p:sldId id="299" r:id="rId13"/>
    <p:sldId id="272" r:id="rId14"/>
    <p:sldId id="297" r:id="rId15"/>
    <p:sldId id="287" r:id="rId16"/>
    <p:sldId id="276" r:id="rId17"/>
    <p:sldId id="277" r:id="rId18"/>
    <p:sldId id="278" r:id="rId19"/>
    <p:sldId id="279" r:id="rId20"/>
    <p:sldId id="280" r:id="rId21"/>
    <p:sldId id="281" r:id="rId22"/>
    <p:sldId id="282" r:id="rId23"/>
    <p:sldId id="283" r:id="rId24"/>
    <p:sldId id="284" r:id="rId25"/>
    <p:sldId id="285" r:id="rId26"/>
    <p:sldId id="286" r:id="rId27"/>
    <p:sldId id="288" r:id="rId28"/>
    <p:sldId id="290" r:id="rId29"/>
    <p:sldId id="291" r:id="rId30"/>
    <p:sldId id="292" r:id="rId31"/>
    <p:sldId id="293" r:id="rId32"/>
    <p:sldId id="294" r:id="rId33"/>
    <p:sldId id="295" r:id="rId34"/>
    <p:sldId id="296" r:id="rId35"/>
    <p:sldId id="274" r:id="rId36"/>
    <p:sldId id="275" r:id="rId37"/>
    <p:sldId id="266"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9F9E"/>
    <a:srgbClr val="4D4E4D"/>
    <a:srgbClr val="1371AA"/>
    <a:srgbClr val="00B5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178" autoAdjust="0"/>
  </p:normalViewPr>
  <p:slideViewPr>
    <p:cSldViewPr snapToGrid="0">
      <p:cViewPr>
        <p:scale>
          <a:sx n="80" d="100"/>
          <a:sy n="80" d="100"/>
        </p:scale>
        <p:origin x="-1512" y="-2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200" b="1" dirty="0">
                <a:solidFill>
                  <a:sysClr val="windowText" lastClr="000000"/>
                </a:solidFill>
              </a:rPr>
              <a:t>Figure 3.4: The Deteriorating Usefulness of Financial Information</a:t>
            </a:r>
          </a:p>
          <a:p>
            <a:pPr algn="l">
              <a:defRPr sz="1400" b="0" i="0" u="none" strike="noStrike" kern="1200" spc="0" baseline="0">
                <a:solidFill>
                  <a:schemeClr val="tx1">
                    <a:lumMod val="65000"/>
                    <a:lumOff val="35000"/>
                  </a:schemeClr>
                </a:solidFill>
                <a:latin typeface="+mn-lt"/>
                <a:ea typeface="+mn-ea"/>
                <a:cs typeface="+mn-cs"/>
              </a:defRPr>
            </a:pPr>
            <a:r>
              <a:rPr lang="en-US" sz="1100" dirty="0">
                <a:solidFill>
                  <a:sysClr val="windowText" lastClr="000000"/>
                </a:solidFill>
              </a:rPr>
              <a:t>R</a:t>
            </a:r>
            <a:r>
              <a:rPr lang="en-US" sz="1100" baseline="30000" dirty="0">
                <a:solidFill>
                  <a:sysClr val="windowText" lastClr="000000"/>
                </a:solidFill>
              </a:rPr>
              <a:t>2</a:t>
            </a:r>
            <a:r>
              <a:rPr lang="en-US" sz="1100" dirty="0">
                <a:solidFill>
                  <a:sysClr val="windowText" lastClr="000000"/>
                </a:solidFill>
              </a:rPr>
              <a:t> from regression of companies' market value on their sales, cost of goods sold, </a:t>
            </a:r>
            <a:r>
              <a:rPr lang="en-US" sz="1100" baseline="0" dirty="0">
                <a:solidFill>
                  <a:sysClr val="windowText" lastClr="000000"/>
                </a:solidFill>
              </a:rPr>
              <a:t>SG&amp;A expenses, earnings, total assets, and total liabilities, all companies, </a:t>
            </a:r>
            <a:r>
              <a:rPr lang="en-US" sz="1100" baseline="0" dirty="0" smtClean="0">
                <a:solidFill>
                  <a:sysClr val="windowText" lastClr="000000"/>
                </a:solidFill>
              </a:rPr>
              <a:t>1950-2013</a:t>
            </a:r>
            <a:endParaRPr lang="en-US" sz="1100" dirty="0">
              <a:solidFill>
                <a:sysClr val="windowText" lastClr="000000"/>
              </a:solidFill>
            </a:endParaRPr>
          </a:p>
        </c:rich>
      </c:tx>
      <c:layout>
        <c:manualLayout>
          <c:xMode val="edge"/>
          <c:yMode val="edge"/>
          <c:x val="1.485507246376812E-2"/>
          <c:y val="2.182725288431556E-2"/>
        </c:manualLayout>
      </c:layout>
      <c:overlay val="0"/>
      <c:spPr>
        <a:noFill/>
        <a:ln>
          <a:noFill/>
        </a:ln>
        <a:effectLst/>
      </c:spPr>
    </c:title>
    <c:autoTitleDeleted val="0"/>
    <c:plotArea>
      <c:layout/>
      <c:areaChart>
        <c:grouping val="standard"/>
        <c:varyColors val="0"/>
        <c:ser>
          <c:idx val="0"/>
          <c:order val="0"/>
          <c:spPr>
            <a:solidFill>
              <a:schemeClr val="accent6"/>
            </a:solidFill>
            <a:ln>
              <a:noFill/>
            </a:ln>
            <a:effectLst/>
          </c:spPr>
          <c:cat>
            <c:strRef>
              <c:f>'\Users\fgu\Documents\Research Work\New Research\Earnings Noise\Reports\[Relevance of earnings and book value components over time.xlsx]Components together'!$B$6:$B$67</c:f>
              <c:strCache>
                <c:ptCount val="62"/>
                <c:pt idx="0">
                  <c:v>1950</c:v>
                </c:pt>
                <c:pt idx="5">
                  <c:v>55</c:v>
                </c:pt>
                <c:pt idx="10">
                  <c:v>60</c:v>
                </c:pt>
                <c:pt idx="15">
                  <c:v>65</c:v>
                </c:pt>
                <c:pt idx="20">
                  <c:v>70</c:v>
                </c:pt>
                <c:pt idx="25">
                  <c:v>75</c:v>
                </c:pt>
                <c:pt idx="30">
                  <c:v>80</c:v>
                </c:pt>
                <c:pt idx="35">
                  <c:v>85</c:v>
                </c:pt>
                <c:pt idx="40">
                  <c:v>90</c:v>
                </c:pt>
                <c:pt idx="45">
                  <c:v>95</c:v>
                </c:pt>
                <c:pt idx="50">
                  <c:v>2000</c:v>
                </c:pt>
                <c:pt idx="55">
                  <c:v>05</c:v>
                </c:pt>
                <c:pt idx="61">
                  <c:v>2011</c:v>
                </c:pt>
              </c:strCache>
            </c:strRef>
          </c:cat>
          <c:val>
            <c:numRef>
              <c:f>'\Users\fgu\Documents\Research Work\New Research\Earnings Noise\Reports\[Relevance of earnings and book value components over time.xlsx]Components together'!$N$6:$N$67</c:f>
              <c:numCache>
                <c:formatCode>General</c:formatCode>
                <c:ptCount val="62"/>
                <c:pt idx="0">
                  <c:v>0.95584999999999998</c:v>
                </c:pt>
                <c:pt idx="1">
                  <c:v>0.92084999999999995</c:v>
                </c:pt>
                <c:pt idx="2">
                  <c:v>0.90722999999999998</c:v>
                </c:pt>
                <c:pt idx="3">
                  <c:v>0.91017000000000003</c:v>
                </c:pt>
                <c:pt idx="4">
                  <c:v>0.94569000000000003</c:v>
                </c:pt>
                <c:pt idx="5">
                  <c:v>0.81537999999999999</c:v>
                </c:pt>
                <c:pt idx="6">
                  <c:v>0.87226999999999999</c:v>
                </c:pt>
                <c:pt idx="7">
                  <c:v>0.82367999999999997</c:v>
                </c:pt>
                <c:pt idx="8">
                  <c:v>0.82689999999999997</c:v>
                </c:pt>
                <c:pt idx="9">
                  <c:v>0.76149</c:v>
                </c:pt>
                <c:pt idx="10">
                  <c:v>0.78054000000000001</c:v>
                </c:pt>
                <c:pt idx="11">
                  <c:v>0.83523000000000003</c:v>
                </c:pt>
                <c:pt idx="12">
                  <c:v>0.87804000000000004</c:v>
                </c:pt>
                <c:pt idx="13">
                  <c:v>0.84796000000000005</c:v>
                </c:pt>
                <c:pt idx="14">
                  <c:v>0.87419999999999998</c:v>
                </c:pt>
                <c:pt idx="15">
                  <c:v>0.86187999999999998</c:v>
                </c:pt>
                <c:pt idx="16">
                  <c:v>0.84155999999999997</c:v>
                </c:pt>
                <c:pt idx="17">
                  <c:v>0.84538999999999997</c:v>
                </c:pt>
                <c:pt idx="18">
                  <c:v>0.85863</c:v>
                </c:pt>
                <c:pt idx="19">
                  <c:v>0.82732000000000006</c:v>
                </c:pt>
                <c:pt idx="20">
                  <c:v>0.83003000000000005</c:v>
                </c:pt>
                <c:pt idx="21">
                  <c:v>0.78498000000000001</c:v>
                </c:pt>
                <c:pt idx="22">
                  <c:v>0.77470000000000006</c:v>
                </c:pt>
                <c:pt idx="23">
                  <c:v>0.75473000000000001</c:v>
                </c:pt>
                <c:pt idx="24">
                  <c:v>0.76239000000000001</c:v>
                </c:pt>
                <c:pt idx="25">
                  <c:v>0.81369000000000002</c:v>
                </c:pt>
                <c:pt idx="26">
                  <c:v>0.85016999999999998</c:v>
                </c:pt>
                <c:pt idx="27">
                  <c:v>0.85599000000000003</c:v>
                </c:pt>
                <c:pt idx="28">
                  <c:v>0.83757999999999999</c:v>
                </c:pt>
                <c:pt idx="29">
                  <c:v>0.80452000000000001</c:v>
                </c:pt>
                <c:pt idx="30">
                  <c:v>0.80110000000000003</c:v>
                </c:pt>
                <c:pt idx="31">
                  <c:v>0.81284000000000001</c:v>
                </c:pt>
                <c:pt idx="32">
                  <c:v>0.76775000000000004</c:v>
                </c:pt>
                <c:pt idx="33">
                  <c:v>0.76593999999999995</c:v>
                </c:pt>
                <c:pt idx="34">
                  <c:v>0.81289999999999996</c:v>
                </c:pt>
                <c:pt idx="35">
                  <c:v>0.74085000000000001</c:v>
                </c:pt>
                <c:pt idx="36">
                  <c:v>0.72967000000000004</c:v>
                </c:pt>
                <c:pt idx="37">
                  <c:v>0.73565999999999998</c:v>
                </c:pt>
                <c:pt idx="38">
                  <c:v>0.68600000000000005</c:v>
                </c:pt>
                <c:pt idx="39">
                  <c:v>0.69579999999999997</c:v>
                </c:pt>
                <c:pt idx="40">
                  <c:v>0.66210999999999998</c:v>
                </c:pt>
                <c:pt idx="41">
                  <c:v>0.63612999999999997</c:v>
                </c:pt>
                <c:pt idx="42">
                  <c:v>0.66796</c:v>
                </c:pt>
                <c:pt idx="43">
                  <c:v>0.65954000000000002</c:v>
                </c:pt>
                <c:pt idx="44">
                  <c:v>0.68145</c:v>
                </c:pt>
                <c:pt idx="45">
                  <c:v>0.63083</c:v>
                </c:pt>
                <c:pt idx="46">
                  <c:v>0.67110000000000003</c:v>
                </c:pt>
                <c:pt idx="47">
                  <c:v>0.61943000000000004</c:v>
                </c:pt>
                <c:pt idx="48">
                  <c:v>0.60690999999999995</c:v>
                </c:pt>
                <c:pt idx="49">
                  <c:v>0.56825000000000003</c:v>
                </c:pt>
                <c:pt idx="50">
                  <c:v>0.56879000000000002</c:v>
                </c:pt>
                <c:pt idx="51">
                  <c:v>0.53961999999999999</c:v>
                </c:pt>
                <c:pt idx="52">
                  <c:v>0.52154</c:v>
                </c:pt>
                <c:pt idx="53">
                  <c:v>0.51707000000000003</c:v>
                </c:pt>
                <c:pt idx="54">
                  <c:v>0.52090999999999998</c:v>
                </c:pt>
                <c:pt idx="55">
                  <c:v>0.54527000000000003</c:v>
                </c:pt>
                <c:pt idx="56">
                  <c:v>0.54196</c:v>
                </c:pt>
                <c:pt idx="57">
                  <c:v>0.50885000000000002</c:v>
                </c:pt>
                <c:pt idx="58">
                  <c:v>0.54020999999999997</c:v>
                </c:pt>
                <c:pt idx="59">
                  <c:v>0.50634000000000001</c:v>
                </c:pt>
                <c:pt idx="60">
                  <c:v>0.52156000000000002</c:v>
                </c:pt>
                <c:pt idx="61">
                  <c:v>0.58057999999999998</c:v>
                </c:pt>
              </c:numCache>
            </c:numRef>
          </c:val>
        </c:ser>
        <c:dLbls>
          <c:showLegendKey val="0"/>
          <c:showVal val="0"/>
          <c:showCatName val="0"/>
          <c:showSerName val="0"/>
          <c:showPercent val="0"/>
          <c:showBubbleSize val="0"/>
        </c:dLbls>
        <c:axId val="4695552"/>
        <c:axId val="4697472"/>
      </c:areaChart>
      <c:catAx>
        <c:axId val="4695552"/>
        <c:scaling>
          <c:orientation val="minMax"/>
        </c:scaling>
        <c:delete val="0"/>
        <c:axPos val="b"/>
        <c:majorGridlines>
          <c:spPr>
            <a:ln w="9525" cap="flat" cmpd="sng" algn="ctr">
              <a:solidFill>
                <a:schemeClr val="tx1"/>
              </a:solidFill>
              <a:prstDash val="dash"/>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Year</a:t>
                </a:r>
              </a:p>
            </c:rich>
          </c:tx>
          <c:layout/>
          <c:overlay val="0"/>
          <c:spPr>
            <a:noFill/>
            <a:ln>
              <a:noFill/>
            </a:ln>
            <a:effectLst/>
          </c:spPr>
        </c:title>
        <c:numFmt formatCode="General" sourceLinked="1"/>
        <c:majorTickMark val="out"/>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4697472"/>
        <c:crosses val="autoZero"/>
        <c:auto val="1"/>
        <c:lblAlgn val="ctr"/>
        <c:lblOffset val="100"/>
        <c:noMultiLvlLbl val="0"/>
      </c:catAx>
      <c:valAx>
        <c:axId val="4697472"/>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t>
                </a:r>
                <a:r>
                  <a:rPr lang="en-US" baseline="30000" dirty="0"/>
                  <a:t>2</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5552"/>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08649665060526E-2"/>
          <c:y val="0.24090462143559488"/>
          <c:w val="0.87021307504472389"/>
          <c:h val="0.64583730131078743"/>
        </c:manualLayout>
      </c:layout>
      <c:lineChart>
        <c:grouping val="standard"/>
        <c:varyColors val="0"/>
        <c:ser>
          <c:idx val="0"/>
          <c:order val="0"/>
          <c:tx>
            <c:v>Financial reports</c:v>
          </c:tx>
          <c:spPr>
            <a:ln w="28575" cap="rnd">
              <a:solidFill>
                <a:schemeClr val="accent1"/>
              </a:solidFill>
              <a:round/>
            </a:ln>
            <a:effectLst/>
          </c:spPr>
          <c:marker>
            <c:symbol val="square"/>
            <c:size val="6"/>
            <c:spPr>
              <a:solidFill>
                <a:schemeClr val="accent1"/>
              </a:solidFill>
              <a:ln w="9525">
                <a:solidFill>
                  <a:schemeClr val="accent1"/>
                </a:solidFill>
              </a:ln>
              <a:effectLst/>
            </c:spPr>
          </c:marker>
          <c:cat>
            <c:strRef>
              <c:f>'\Users\fgu\Documents\Research Work\New Research\Earnings Noise\Reports\[Information contribution.xlsx]Four news'!$B$13:$B$32</c:f>
              <c:strCache>
                <c:ptCount val="20"/>
                <c:pt idx="0">
                  <c:v>1993</c:v>
                </c:pt>
                <c:pt idx="4">
                  <c:v>1997</c:v>
                </c:pt>
                <c:pt idx="8">
                  <c:v>2001</c:v>
                </c:pt>
                <c:pt idx="12">
                  <c:v>2005</c:v>
                </c:pt>
                <c:pt idx="16">
                  <c:v>2009</c:v>
                </c:pt>
                <c:pt idx="19">
                  <c:v>2012</c:v>
                </c:pt>
              </c:strCache>
            </c:strRef>
          </c:cat>
          <c:val>
            <c:numRef>
              <c:f>'\Users\fgu\Documents\Research Work\New Research\Earnings Noise\Reports\[Information contribution.xlsx]Four news'!$C$13:$C$32</c:f>
              <c:numCache>
                <c:formatCode>General</c:formatCode>
                <c:ptCount val="20"/>
                <c:pt idx="0">
                  <c:v>0.10752</c:v>
                </c:pt>
                <c:pt idx="1">
                  <c:v>7.9070000000000001E-2</c:v>
                </c:pt>
                <c:pt idx="2">
                  <c:v>8.2559999999999995E-2</c:v>
                </c:pt>
                <c:pt idx="3">
                  <c:v>6.9989999999999997E-2</c:v>
                </c:pt>
                <c:pt idx="4">
                  <c:v>6.7379999999999995E-2</c:v>
                </c:pt>
                <c:pt idx="5">
                  <c:v>5.2720000000000003E-2</c:v>
                </c:pt>
                <c:pt idx="6">
                  <c:v>6.2129999999999998E-2</c:v>
                </c:pt>
                <c:pt idx="7">
                  <c:v>5.4309999999999997E-2</c:v>
                </c:pt>
                <c:pt idx="8">
                  <c:v>6.7510000000000001E-2</c:v>
                </c:pt>
                <c:pt idx="9">
                  <c:v>7.9380000000000006E-2</c:v>
                </c:pt>
                <c:pt idx="10">
                  <c:v>5.8810000000000001E-2</c:v>
                </c:pt>
                <c:pt idx="11">
                  <c:v>5.8590000000000003E-2</c:v>
                </c:pt>
                <c:pt idx="12">
                  <c:v>7.5609999999999997E-2</c:v>
                </c:pt>
                <c:pt idx="13">
                  <c:v>0.10073</c:v>
                </c:pt>
                <c:pt idx="14">
                  <c:v>9.8000000000000004E-2</c:v>
                </c:pt>
                <c:pt idx="15">
                  <c:v>6.9540000000000005E-2</c:v>
                </c:pt>
                <c:pt idx="16">
                  <c:v>7.8960000000000002E-2</c:v>
                </c:pt>
                <c:pt idx="17">
                  <c:v>4.9099999999999998E-2</c:v>
                </c:pt>
                <c:pt idx="18">
                  <c:v>6.2909999999999994E-2</c:v>
                </c:pt>
                <c:pt idx="19">
                  <c:v>5.3469999999999997E-2</c:v>
                </c:pt>
              </c:numCache>
            </c:numRef>
          </c:val>
          <c:smooth val="0"/>
        </c:ser>
        <c:ser>
          <c:idx val="1"/>
          <c:order val="1"/>
          <c:tx>
            <c:v>All company-related information</c:v>
          </c:tx>
          <c:spPr>
            <a:ln w="28575" cap="rnd">
              <a:solidFill>
                <a:schemeClr val="accent2"/>
              </a:solidFill>
              <a:round/>
            </a:ln>
            <a:effectLst/>
          </c:spPr>
          <c:marker>
            <c:symbol val="triangle"/>
            <c:size val="6"/>
            <c:spPr>
              <a:solidFill>
                <a:schemeClr val="accent2"/>
              </a:solidFill>
              <a:ln w="9525">
                <a:solidFill>
                  <a:schemeClr val="accent2"/>
                </a:solidFill>
              </a:ln>
              <a:effectLst/>
            </c:spPr>
          </c:marker>
          <c:cat>
            <c:strRef>
              <c:f>'\Users\fgu\Documents\Research Work\New Research\Earnings Noise\Reports\[Information contribution.xlsx]Four news'!$B$13:$B$32</c:f>
              <c:strCache>
                <c:ptCount val="20"/>
                <c:pt idx="0">
                  <c:v>1993</c:v>
                </c:pt>
                <c:pt idx="4">
                  <c:v>1997</c:v>
                </c:pt>
                <c:pt idx="8">
                  <c:v>2001</c:v>
                </c:pt>
                <c:pt idx="12">
                  <c:v>2005</c:v>
                </c:pt>
                <c:pt idx="16">
                  <c:v>2009</c:v>
                </c:pt>
                <c:pt idx="19">
                  <c:v>2012</c:v>
                </c:pt>
              </c:strCache>
            </c:strRef>
          </c:cat>
          <c:val>
            <c:numRef>
              <c:f>'\Users\fgu\Documents\Research Work\New Research\Earnings Noise\Reports\[Information contribution.xlsx]Four news'!$G$13:$G$32</c:f>
              <c:numCache>
                <c:formatCode>General</c:formatCode>
                <c:ptCount val="20"/>
                <c:pt idx="0">
                  <c:v>0.18406600000000001</c:v>
                </c:pt>
                <c:pt idx="1">
                  <c:v>0.188997</c:v>
                </c:pt>
                <c:pt idx="2">
                  <c:v>0.19494</c:v>
                </c:pt>
                <c:pt idx="3">
                  <c:v>0.20335899999999998</c:v>
                </c:pt>
                <c:pt idx="4">
                  <c:v>0.242696</c:v>
                </c:pt>
                <c:pt idx="5">
                  <c:v>0.1961</c:v>
                </c:pt>
                <c:pt idx="6">
                  <c:v>0.19392799999999999</c:v>
                </c:pt>
                <c:pt idx="7">
                  <c:v>0.230882</c:v>
                </c:pt>
                <c:pt idx="8">
                  <c:v>0.25699</c:v>
                </c:pt>
                <c:pt idx="9">
                  <c:v>0.298176</c:v>
                </c:pt>
                <c:pt idx="10">
                  <c:v>0.35854399999999997</c:v>
                </c:pt>
                <c:pt idx="11">
                  <c:v>0.44939200000000001</c:v>
                </c:pt>
                <c:pt idx="12">
                  <c:v>0.50835600000000003</c:v>
                </c:pt>
                <c:pt idx="13">
                  <c:v>0.51783000000000001</c:v>
                </c:pt>
                <c:pt idx="14">
                  <c:v>0.55048799999999998</c:v>
                </c:pt>
                <c:pt idx="15">
                  <c:v>0.39796100000000001</c:v>
                </c:pt>
                <c:pt idx="16">
                  <c:v>0.360873</c:v>
                </c:pt>
                <c:pt idx="17">
                  <c:v>0.47238499999999994</c:v>
                </c:pt>
                <c:pt idx="18">
                  <c:v>0.58889799999999992</c:v>
                </c:pt>
                <c:pt idx="19">
                  <c:v>0.54509399999999997</c:v>
                </c:pt>
              </c:numCache>
            </c:numRef>
          </c:val>
          <c:smooth val="0"/>
        </c:ser>
        <c:dLbls>
          <c:showLegendKey val="0"/>
          <c:showVal val="0"/>
          <c:showCatName val="0"/>
          <c:showSerName val="0"/>
          <c:showPercent val="0"/>
          <c:showBubbleSize val="0"/>
        </c:dLbls>
        <c:marker val="1"/>
        <c:smooth val="0"/>
        <c:axId val="4436736"/>
        <c:axId val="4438656"/>
      </c:lineChart>
      <c:catAx>
        <c:axId val="4436736"/>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38656"/>
        <c:crosses val="autoZero"/>
        <c:auto val="1"/>
        <c:lblAlgn val="ctr"/>
        <c:lblOffset val="100"/>
        <c:noMultiLvlLbl val="0"/>
      </c:catAx>
      <c:valAx>
        <c:axId val="4438656"/>
        <c:scaling>
          <c:orientation val="minMax"/>
          <c:max val="0.60000000000000009"/>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ysClr val="windowText" lastClr="000000"/>
                    </a:solidFill>
                  </a:rPr>
                  <a:t>Percent</a:t>
                </a:r>
                <a:r>
                  <a:rPr lang="en-US" baseline="0" dirty="0">
                    <a:solidFill>
                      <a:sysClr val="windowText" lastClr="000000"/>
                    </a:solidFill>
                  </a:rPr>
                  <a:t> of all investors' information</a:t>
                </a:r>
                <a:endParaRPr lang="en-US" dirty="0">
                  <a:solidFill>
                    <a:sysClr val="windowText" lastClr="000000"/>
                  </a:solidFill>
                </a:endParaRPr>
              </a:p>
            </c:rich>
          </c:tx>
          <c:layout>
            <c:manualLayout>
              <c:xMode val="edge"/>
              <c:yMode val="edge"/>
              <c:x val="0"/>
              <c:y val="0.36536787989996833"/>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36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50000"/>
          <a:lumOff val="50000"/>
        </a:schemeClr>
      </a:solidFill>
      <a:round/>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0.44734</cdr:x>
      <cdr:y>0.7073</cdr:y>
    </cdr:from>
    <cdr:to>
      <cdr:x>0.63308</cdr:x>
      <cdr:y>0.75478</cdr:y>
    </cdr:to>
    <cdr:sp macro="" textlink="">
      <cdr:nvSpPr>
        <cdr:cNvPr id="2" name="TextBox 1"/>
        <cdr:cNvSpPr txBox="1"/>
      </cdr:nvSpPr>
      <cdr:spPr>
        <a:xfrm xmlns:a="http://schemas.openxmlformats.org/drawingml/2006/main">
          <a:off x="2740602" y="3654191"/>
          <a:ext cx="1137977" cy="2452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aseline="0" dirty="0"/>
            <a:t>Financial reports</a:t>
          </a:r>
          <a:endParaRPr lang="en-US" sz="1100" dirty="0"/>
        </a:p>
      </cdr:txBody>
    </cdr:sp>
  </cdr:relSizeAnchor>
  <cdr:relSizeAnchor xmlns:cdr="http://schemas.openxmlformats.org/drawingml/2006/chartDrawing">
    <cdr:from>
      <cdr:x>0.45546</cdr:x>
      <cdr:y>0.24512</cdr:y>
    </cdr:from>
    <cdr:to>
      <cdr:x>0.79353</cdr:x>
      <cdr:y>0.28319</cdr:y>
    </cdr:to>
    <cdr:sp macro="" textlink="">
      <cdr:nvSpPr>
        <cdr:cNvPr id="3" name="TextBox 1"/>
        <cdr:cNvSpPr txBox="1"/>
      </cdr:nvSpPr>
      <cdr:spPr>
        <a:xfrm xmlns:a="http://schemas.openxmlformats.org/drawingml/2006/main">
          <a:off x="2790385" y="1266357"/>
          <a:ext cx="2071179" cy="1966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aseline="0" dirty="0"/>
            <a:t>All company-related information </a:t>
          </a:r>
          <a:endParaRPr lang="en-US" sz="1100" dirty="0"/>
        </a:p>
      </cdr:txBody>
    </cdr:sp>
  </cdr:relSizeAnchor>
  <cdr:relSizeAnchor xmlns:cdr="http://schemas.openxmlformats.org/drawingml/2006/chartDrawing">
    <cdr:from>
      <cdr:x>0.51829</cdr:x>
      <cdr:y>0.75181</cdr:y>
    </cdr:from>
    <cdr:to>
      <cdr:x>0.53923</cdr:x>
      <cdr:y>0.78956</cdr:y>
    </cdr:to>
    <cdr:cxnSp macro="">
      <cdr:nvCxnSpPr>
        <cdr:cNvPr id="4" name="Straight Arrow Connector 3"/>
        <cdr:cNvCxnSpPr/>
      </cdr:nvCxnSpPr>
      <cdr:spPr>
        <a:xfrm xmlns:a="http://schemas.openxmlformats.org/drawingml/2006/main" flipH="1">
          <a:off x="3574146" y="3947160"/>
          <a:ext cx="144414" cy="198197"/>
        </a:xfrm>
        <a:prstGeom xmlns:a="http://schemas.openxmlformats.org/drawingml/2006/main" prst="straightConnector1">
          <a:avLst/>
        </a:prstGeom>
        <a:ln xmlns:a="http://schemas.openxmlformats.org/drawingml/2006/main" w="158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0.61788</cdr:x>
      <cdr:y>0.28931</cdr:y>
    </cdr:from>
    <cdr:to>
      <cdr:x>0.64733</cdr:x>
      <cdr:y>0.33083</cdr:y>
    </cdr:to>
    <cdr:cxnSp macro="">
      <cdr:nvCxnSpPr>
        <cdr:cNvPr id="5" name="Straight Arrow Connector 4"/>
        <cdr:cNvCxnSpPr/>
      </cdr:nvCxnSpPr>
      <cdr:spPr>
        <a:xfrm xmlns:a="http://schemas.openxmlformats.org/drawingml/2006/main">
          <a:off x="3785408" y="1494657"/>
          <a:ext cx="180425" cy="214507"/>
        </a:xfrm>
        <a:prstGeom xmlns:a="http://schemas.openxmlformats.org/drawingml/2006/main" prst="straightConnector1">
          <a:avLst/>
        </a:prstGeom>
        <a:ln xmlns:a="http://schemas.openxmlformats.org/drawingml/2006/main" w="158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134D6B-18CA-4458-93E0-C4E595A28F20}" type="datetimeFigureOut">
              <a:rPr lang="en-GB" smtClean="0"/>
              <a:t>12/05/2016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A1B9E-F839-4123-9E47-026AAECC2A10}" type="slidenum">
              <a:rPr lang="en-GB" smtClean="0"/>
              <a:t>‹#›</a:t>
            </a:fld>
            <a:endParaRPr lang="en-GB"/>
          </a:p>
        </p:txBody>
      </p:sp>
    </p:spTree>
    <p:extLst>
      <p:ext uri="{BB962C8B-B14F-4D97-AF65-F5344CB8AC3E}">
        <p14:creationId xmlns:p14="http://schemas.microsoft.com/office/powerpoint/2010/main" val="179327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ln>
            <a:miter lim="800000"/>
            <a:headEnd/>
            <a:tailEnd/>
          </a:ln>
        </p:spPr>
        <p:txBody>
          <a:bodyPr/>
          <a:lstStyle>
            <a:lvl1pPr eaLnBrk="0" hangingPunct="0">
              <a:defRPr sz="2400">
                <a:solidFill>
                  <a:schemeClr val="tx1"/>
                </a:solidFill>
                <a:latin typeface="Arial" charset="0"/>
                <a:ea typeface="ＭＳ Ｐゴシック" charset="-128"/>
              </a:defRPr>
            </a:lvl1pPr>
            <a:lvl2pPr marL="742900" indent="-285731" eaLnBrk="0" hangingPunct="0">
              <a:defRPr sz="2400">
                <a:solidFill>
                  <a:schemeClr val="tx1"/>
                </a:solidFill>
                <a:latin typeface="Arial" charset="0"/>
                <a:ea typeface="ＭＳ Ｐゴシック" charset="-128"/>
              </a:defRPr>
            </a:lvl2pPr>
            <a:lvl3pPr marL="1142924" indent="-228585" eaLnBrk="0" hangingPunct="0">
              <a:defRPr sz="2400">
                <a:solidFill>
                  <a:schemeClr val="tx1"/>
                </a:solidFill>
                <a:latin typeface="Arial" charset="0"/>
                <a:ea typeface="ＭＳ Ｐゴシック" charset="-128"/>
              </a:defRPr>
            </a:lvl3pPr>
            <a:lvl4pPr marL="1600093" indent="-228585" eaLnBrk="0" hangingPunct="0">
              <a:defRPr sz="2400">
                <a:solidFill>
                  <a:schemeClr val="tx1"/>
                </a:solidFill>
                <a:latin typeface="Arial" charset="0"/>
                <a:ea typeface="ＭＳ Ｐゴシック" charset="-128"/>
              </a:defRPr>
            </a:lvl4pPr>
            <a:lvl5pPr marL="2057262" indent="-228585" eaLnBrk="0" hangingPunct="0">
              <a:defRPr sz="2400">
                <a:solidFill>
                  <a:schemeClr val="tx1"/>
                </a:solidFill>
                <a:latin typeface="Arial" charset="0"/>
                <a:ea typeface="ＭＳ Ｐゴシック" charset="-128"/>
              </a:defRPr>
            </a:lvl5pPr>
            <a:lvl6pPr marL="2514431" indent="-228585" eaLnBrk="0" fontAlgn="base" hangingPunct="0">
              <a:spcBef>
                <a:spcPct val="0"/>
              </a:spcBef>
              <a:spcAft>
                <a:spcPct val="0"/>
              </a:spcAft>
              <a:defRPr sz="2400">
                <a:solidFill>
                  <a:schemeClr val="tx1"/>
                </a:solidFill>
                <a:latin typeface="Arial" charset="0"/>
                <a:ea typeface="ＭＳ Ｐゴシック" charset="-128"/>
              </a:defRPr>
            </a:lvl6pPr>
            <a:lvl7pPr marL="2971600" indent="-228585" eaLnBrk="0" fontAlgn="base" hangingPunct="0">
              <a:spcBef>
                <a:spcPct val="0"/>
              </a:spcBef>
              <a:spcAft>
                <a:spcPct val="0"/>
              </a:spcAft>
              <a:defRPr sz="2400">
                <a:solidFill>
                  <a:schemeClr val="tx1"/>
                </a:solidFill>
                <a:latin typeface="Arial" charset="0"/>
                <a:ea typeface="ＭＳ Ｐゴシック" charset="-128"/>
              </a:defRPr>
            </a:lvl7pPr>
            <a:lvl8pPr marL="3428770" indent="-228585" eaLnBrk="0" fontAlgn="base" hangingPunct="0">
              <a:spcBef>
                <a:spcPct val="0"/>
              </a:spcBef>
              <a:spcAft>
                <a:spcPct val="0"/>
              </a:spcAft>
              <a:defRPr sz="2400">
                <a:solidFill>
                  <a:schemeClr val="tx1"/>
                </a:solidFill>
                <a:latin typeface="Arial" charset="0"/>
                <a:ea typeface="ＭＳ Ｐゴシック" charset="-128"/>
              </a:defRPr>
            </a:lvl8pPr>
            <a:lvl9pPr marL="3885939" indent="-228585"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52BF8EC-BDB8-4771-8058-D6D978F98D99}" type="slidenum">
              <a:rPr lang="en-GB" sz="1200">
                <a:solidFill>
                  <a:prstClr val="black"/>
                </a:solidFill>
              </a:rPr>
              <a:pPr eaLnBrk="1" hangingPunct="1"/>
              <a:t>8</a:t>
            </a:fld>
            <a:endParaRPr lang="en-GB" sz="1200" dirty="0">
              <a:solidFill>
                <a:prstClr val="black"/>
              </a:solidFill>
            </a:endParaRPr>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84693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ln>
            <a:miter lim="800000"/>
            <a:headEnd/>
            <a:tailEnd/>
          </a:ln>
        </p:spPr>
        <p:txBody>
          <a:bodyPr/>
          <a:lstStyle>
            <a:lvl1pPr eaLnBrk="0" hangingPunct="0">
              <a:defRPr sz="2400">
                <a:solidFill>
                  <a:schemeClr val="tx1"/>
                </a:solidFill>
                <a:latin typeface="Arial" charset="0"/>
                <a:ea typeface="ＭＳ Ｐゴシック" charset="-128"/>
              </a:defRPr>
            </a:lvl1pPr>
            <a:lvl2pPr marL="742900" indent="-285731" eaLnBrk="0" hangingPunct="0">
              <a:defRPr sz="2400">
                <a:solidFill>
                  <a:schemeClr val="tx1"/>
                </a:solidFill>
                <a:latin typeface="Arial" charset="0"/>
                <a:ea typeface="ＭＳ Ｐゴシック" charset="-128"/>
              </a:defRPr>
            </a:lvl2pPr>
            <a:lvl3pPr marL="1142924" indent="-228585" eaLnBrk="0" hangingPunct="0">
              <a:defRPr sz="2400">
                <a:solidFill>
                  <a:schemeClr val="tx1"/>
                </a:solidFill>
                <a:latin typeface="Arial" charset="0"/>
                <a:ea typeface="ＭＳ Ｐゴシック" charset="-128"/>
              </a:defRPr>
            </a:lvl3pPr>
            <a:lvl4pPr marL="1600093" indent="-228585" eaLnBrk="0" hangingPunct="0">
              <a:defRPr sz="2400">
                <a:solidFill>
                  <a:schemeClr val="tx1"/>
                </a:solidFill>
                <a:latin typeface="Arial" charset="0"/>
                <a:ea typeface="ＭＳ Ｐゴシック" charset="-128"/>
              </a:defRPr>
            </a:lvl4pPr>
            <a:lvl5pPr marL="2057262" indent="-228585" eaLnBrk="0" hangingPunct="0">
              <a:defRPr sz="2400">
                <a:solidFill>
                  <a:schemeClr val="tx1"/>
                </a:solidFill>
                <a:latin typeface="Arial" charset="0"/>
                <a:ea typeface="ＭＳ Ｐゴシック" charset="-128"/>
              </a:defRPr>
            </a:lvl5pPr>
            <a:lvl6pPr marL="2514431" indent="-228585" eaLnBrk="0" fontAlgn="base" hangingPunct="0">
              <a:spcBef>
                <a:spcPct val="0"/>
              </a:spcBef>
              <a:spcAft>
                <a:spcPct val="0"/>
              </a:spcAft>
              <a:defRPr sz="2400">
                <a:solidFill>
                  <a:schemeClr val="tx1"/>
                </a:solidFill>
                <a:latin typeface="Arial" charset="0"/>
                <a:ea typeface="ＭＳ Ｐゴシック" charset="-128"/>
              </a:defRPr>
            </a:lvl6pPr>
            <a:lvl7pPr marL="2971600" indent="-228585" eaLnBrk="0" fontAlgn="base" hangingPunct="0">
              <a:spcBef>
                <a:spcPct val="0"/>
              </a:spcBef>
              <a:spcAft>
                <a:spcPct val="0"/>
              </a:spcAft>
              <a:defRPr sz="2400">
                <a:solidFill>
                  <a:schemeClr val="tx1"/>
                </a:solidFill>
                <a:latin typeface="Arial" charset="0"/>
                <a:ea typeface="ＭＳ Ｐゴシック" charset="-128"/>
              </a:defRPr>
            </a:lvl7pPr>
            <a:lvl8pPr marL="3428770" indent="-228585" eaLnBrk="0" fontAlgn="base" hangingPunct="0">
              <a:spcBef>
                <a:spcPct val="0"/>
              </a:spcBef>
              <a:spcAft>
                <a:spcPct val="0"/>
              </a:spcAft>
              <a:defRPr sz="2400">
                <a:solidFill>
                  <a:schemeClr val="tx1"/>
                </a:solidFill>
                <a:latin typeface="Arial" charset="0"/>
                <a:ea typeface="ＭＳ Ｐゴシック" charset="-128"/>
              </a:defRPr>
            </a:lvl8pPr>
            <a:lvl9pPr marL="3885939" indent="-228585"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5CCE691-E43C-46A6-95D4-5D76AA8DA68B}" type="slidenum">
              <a:rPr lang="en-GB" sz="1200">
                <a:solidFill>
                  <a:prstClr val="black"/>
                </a:solidFill>
              </a:rPr>
              <a:pPr eaLnBrk="1" hangingPunct="1"/>
              <a:t>18</a:t>
            </a:fld>
            <a:endParaRPr lang="en-GB" sz="1200" dirty="0">
              <a:solidFill>
                <a:prstClr val="black"/>
              </a:solidFill>
            </a:endParaRPr>
          </a:p>
        </p:txBody>
      </p:sp>
      <p:sp>
        <p:nvSpPr>
          <p:cNvPr id="13314" name="Rectangle 2"/>
          <p:cNvSpPr>
            <a:spLocks noGrp="1" noRot="1" noChangeAspect="1" noChangeArrowheads="1" noTextEdit="1"/>
          </p:cNvSpPr>
          <p:nvPr>
            <p:ph type="sldImg"/>
          </p:nvPr>
        </p:nvSpPr>
        <p:spPr>
          <a:xfrm>
            <a:off x="1143000" y="685800"/>
            <a:ext cx="4572000" cy="3429000"/>
          </a:xfrm>
          <a:ln/>
        </p:spPr>
      </p:sp>
      <p:sp>
        <p:nvSpPr>
          <p:cNvPr id="133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chemeClr val="tx1"/>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5" name="Picture 4" descr="ICAS Master Any Col #2EB59A.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882" y="4656152"/>
            <a:ext cx="387667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909533"/>
            <a:ext cx="7772400" cy="1470025"/>
          </a:xfrm>
        </p:spPr>
        <p:txBody>
          <a:bodyPr>
            <a:normAutofit/>
          </a:bodyPr>
          <a:lstStyle>
            <a:lvl1pPr algn="l">
              <a:defRPr sz="4000">
                <a:solidFill>
                  <a:srgbClr val="FFFFFF"/>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91505" y="2665294"/>
            <a:ext cx="3709415" cy="1752600"/>
          </a:xfr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a:p>
            <a:endParaRPr lang="en-GB" dirty="0" smtClean="0"/>
          </a:p>
          <a:p>
            <a:endParaRPr lang="en-GB" dirty="0" smtClean="0"/>
          </a:p>
          <a:p>
            <a:endParaRPr lang="en-GB" dirty="0" smtClean="0"/>
          </a:p>
          <a:p>
            <a:endParaRPr lang="en-GB" dirty="0" smtClean="0"/>
          </a:p>
          <a:p>
            <a:endParaRPr lang="en-US" dirty="0"/>
          </a:p>
        </p:txBody>
      </p:sp>
    </p:spTree>
    <p:extLst>
      <p:ext uri="{BB962C8B-B14F-4D97-AF65-F5344CB8AC3E}">
        <p14:creationId xmlns:p14="http://schemas.microsoft.com/office/powerpoint/2010/main" val="27345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2" descr="pp template 2"/>
          <p:cNvPicPr>
            <a:picLocks noChangeAspect="1" noChangeArrowheads="1"/>
          </p:cNvPicPr>
          <p:nvPr/>
        </p:nvPicPr>
        <p:blipFill>
          <a:blip r:embed="rId2">
            <a:extLst>
              <a:ext uri="{28A0092B-C50C-407E-A947-70E740481C1C}">
                <a14:useLocalDpi xmlns:a14="http://schemas.microsoft.com/office/drawing/2010/main" val="0"/>
              </a:ext>
            </a:extLst>
          </a:blip>
          <a:srcRect t="1543"/>
          <a:stretch>
            <a:fillRect/>
          </a:stretch>
        </p:blipFill>
        <p:spPr bwMode="auto">
          <a:xfrm>
            <a:off x="265243" y="16"/>
            <a:ext cx="8612065" cy="48625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1"/>
          <p:cNvSpPr txBox="1">
            <a:spLocks noChangeArrowheads="1"/>
          </p:cNvSpPr>
          <p:nvPr/>
        </p:nvSpPr>
        <p:spPr bwMode="gray">
          <a:xfrm>
            <a:off x="703394" y="6019818"/>
            <a:ext cx="3738197" cy="276999"/>
          </a:xfrm>
          <a:prstGeom prst="rect">
            <a:avLst/>
          </a:prstGeom>
          <a:noFill/>
          <a:ln>
            <a:noFill/>
          </a:ln>
          <a:effectLst/>
          <a:extLst/>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spcBef>
                <a:spcPct val="50000"/>
              </a:spcBef>
            </a:pPr>
            <a:r>
              <a:rPr lang="en-GB" sz="900" dirty="0">
                <a:solidFill>
                  <a:srgbClr val="5F6062"/>
                </a:solidFill>
              </a:rPr>
              <a:t>The views expressed in this presentation are those of the presenter, </a:t>
            </a:r>
            <a:br>
              <a:rPr lang="en-GB" sz="900" dirty="0">
                <a:solidFill>
                  <a:srgbClr val="5F6062"/>
                </a:solidFill>
              </a:rPr>
            </a:br>
            <a:r>
              <a:rPr lang="en-GB" sz="900" dirty="0">
                <a:solidFill>
                  <a:srgbClr val="5F6062"/>
                </a:solidFill>
              </a:rPr>
              <a:t>not necessarily those of the IASB or IFRS Foundation.</a:t>
            </a:r>
          </a:p>
        </p:txBody>
      </p:sp>
      <p:sp>
        <p:nvSpPr>
          <p:cNvPr id="7" name="Text Box 20"/>
          <p:cNvSpPr txBox="1">
            <a:spLocks noChangeArrowheads="1"/>
          </p:cNvSpPr>
          <p:nvPr/>
        </p:nvSpPr>
        <p:spPr bwMode="gray">
          <a:xfrm>
            <a:off x="681404" y="914403"/>
            <a:ext cx="5931877"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defRPr/>
            </a:pPr>
            <a:r>
              <a:rPr lang="en-GB" sz="1600" dirty="0">
                <a:solidFill>
                  <a:srgbClr val="FFFFFF"/>
                </a:solidFill>
              </a:rPr>
              <a:t>International Financial Reporting Standards</a:t>
            </a:r>
          </a:p>
        </p:txBody>
      </p:sp>
      <p:sp>
        <p:nvSpPr>
          <p:cNvPr id="3074"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pPr lvl="0"/>
            <a:r>
              <a:rPr lang="en-US" noProof="0" smtClean="0"/>
              <a:t>Click to edit Master subtitle style</a:t>
            </a:r>
            <a:endParaRPr lang="en-GB" noProof="0" smtClean="0"/>
          </a:p>
        </p:txBody>
      </p:sp>
      <p:sp>
        <p:nvSpPr>
          <p:cNvPr id="9" name="Rectangle 4"/>
          <p:cNvSpPr>
            <a:spLocks noGrp="1" noChangeArrowheads="1"/>
          </p:cNvSpPr>
          <p:nvPr>
            <p:ph type="dt" sz="half" idx="10"/>
          </p:nvPr>
        </p:nvSpPr>
        <p:spPr bwMode="gray">
          <a:xfrm>
            <a:off x="701920" y="371475"/>
            <a:ext cx="1189892"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defTabSz="914400">
              <a:defRPr/>
            </a:pPr>
            <a:endParaRPr lang="en-GB" dirty="0"/>
          </a:p>
        </p:txBody>
      </p:sp>
      <p:sp>
        <p:nvSpPr>
          <p:cNvPr id="12" name="Rectangle 5"/>
          <p:cNvSpPr>
            <a:spLocks noGrp="1" noChangeArrowheads="1"/>
          </p:cNvSpPr>
          <p:nvPr>
            <p:ph type="ftr" sz="quarter" idx="11"/>
          </p:nvPr>
        </p:nvSpPr>
        <p:spPr>
          <a:xfrm>
            <a:off x="700454" y="6462713"/>
            <a:ext cx="5647592" cy="190500"/>
          </a:xfrm>
          <a:ln/>
        </p:spPr>
        <p:txBody>
          <a:bodyPr/>
          <a:lstStyle>
            <a:lvl1pPr>
              <a:defRPr/>
            </a:lvl1pPr>
          </a:lstStyle>
          <a:p>
            <a:pPr>
              <a:defRPr/>
            </a:pPr>
            <a:r>
              <a:rPr lang="en-GB" dirty="0" smtClean="0">
                <a:solidFill>
                  <a:srgbClr val="5F6062"/>
                </a:solidFill>
              </a:rPr>
              <a:t>© 2012 IFRS Foundation.  30 Cannon Street  |  London EC4M 6XH  |  UK.  www.ifrs.org</a:t>
            </a:r>
            <a:endParaRPr lang="en-GB" dirty="0">
              <a:solidFill>
                <a:srgbClr val="5F6062"/>
              </a:solidFill>
            </a:endParaRPr>
          </a:p>
        </p:txBody>
      </p:sp>
      <p:pic>
        <p:nvPicPr>
          <p:cNvPr id="512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5012" y="5780484"/>
            <a:ext cx="3006969"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9344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nSpc>
                <a:spcPct val="100000"/>
              </a:lnSpc>
              <a:defRPr/>
            </a:lvl1pPr>
            <a:lvl2pPr>
              <a:spcBef>
                <a:spcPts val="36"/>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solidFill>
                  <a:srgbClr val="5F6062"/>
                </a:solidFill>
              </a:rPr>
              <a:t>© 2012 IFRS Foundation.  30 Cannon Street  |  London EC4M 6XH  |  UK.  www.ifrs.org</a:t>
            </a:r>
            <a:endParaRPr lang="en-GB" dirty="0">
              <a:solidFill>
                <a:srgbClr val="5F6062"/>
              </a:solidFill>
            </a:endParaRPr>
          </a:p>
        </p:txBody>
      </p:sp>
      <p:sp>
        <p:nvSpPr>
          <p:cNvPr id="5" name="Rectangle 6"/>
          <p:cNvSpPr>
            <a:spLocks noGrp="1" noChangeArrowheads="1"/>
          </p:cNvSpPr>
          <p:nvPr>
            <p:ph type="sldNum" sz="quarter" idx="11"/>
          </p:nvPr>
        </p:nvSpPr>
        <p:spPr>
          <a:ln/>
        </p:spPr>
        <p:txBody>
          <a:bodyPr/>
          <a:lstStyle>
            <a:lvl1pPr>
              <a:defRPr sz="1400" b="0">
                <a:solidFill>
                  <a:schemeClr val="bg1"/>
                </a:solidFill>
              </a:defRPr>
            </a:lvl1pPr>
          </a:lstStyle>
          <a:p>
            <a:fld id="{EDA62B69-D284-4E23-9676-1FE14B90795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6833078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lnSpc>
                <a:spcPct val="100000"/>
              </a:lnSpc>
              <a:buNone/>
              <a:defRPr b="1">
                <a:solidFill>
                  <a:schemeClr val="bg2"/>
                </a:solidFill>
              </a:defRPr>
            </a:lvl1pPr>
            <a:lvl2pPr marL="266700" indent="-266700">
              <a:lnSpc>
                <a:spcPct val="100000"/>
              </a:lnSpc>
              <a:spcBef>
                <a:spcPts val="936"/>
              </a:spcBef>
              <a:buClr>
                <a:schemeClr val="bg2"/>
              </a:buClr>
              <a:buFont typeface="Arial" pitchFamily="34" charset="0"/>
              <a:buChar char="•"/>
              <a:defRPr sz="2600"/>
            </a:lvl2pPr>
            <a:lvl3pPr marL="619125" indent="-266700">
              <a:defRPr sz="2400"/>
            </a:lvl3pPr>
            <a:lvl4pPr marL="990600" indent="-266700">
              <a:defRPr/>
            </a:lvl4pPr>
            <a:lvl5pPr marL="1352550" indent="-2667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solidFill>
                  <a:srgbClr val="5F6062"/>
                </a:solidFill>
              </a:rPr>
              <a:t>© 2012 IFRS Foundation.  30 Cannon Street  |  London EC4M 6XH  |  UK.  www.ifrs.org</a:t>
            </a:r>
            <a:endParaRPr lang="en-GB" dirty="0">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fld id="{8AC3A3DB-6ADF-47AA-AFE8-6C4D0D78AB36}"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3226220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61950" indent="-361950">
              <a:lnSpc>
                <a:spcPct val="100000"/>
              </a:lnSpc>
              <a:buFont typeface="Wingdings" pitchFamily="2" charset="2"/>
              <a:buChar char="ü"/>
              <a:defRPr/>
            </a:lvl1pPr>
            <a:lvl2pPr marL="895350" indent="-361950">
              <a:spcBef>
                <a:spcPts val="936"/>
              </a:spcBef>
              <a:buClr>
                <a:schemeClr val="bg2"/>
              </a:buClr>
              <a:buFont typeface="Wingdings" pitchFamily="2" charset="2"/>
              <a:buChar char=""/>
              <a:defRPr sz="2400"/>
            </a:lvl2pPr>
            <a:lvl3pPr marL="1352550" indent="-266700">
              <a:defRPr sz="2200"/>
            </a:lvl3pPr>
            <a:lvl4pPr marL="1352550" indent="-266700">
              <a:tabLst/>
              <a:defRPr sz="2200"/>
            </a:lvl4pPr>
            <a:lvl5pPr marL="1352550" indent="-266700">
              <a:tabLst/>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solidFill>
                  <a:srgbClr val="5F6062"/>
                </a:solidFill>
              </a:rPr>
              <a:t>© 2012 IFRS Foundation.  30 Cannon Street  |  London EC4M 6XH  |  UK.  www.ifrs.org</a:t>
            </a:r>
            <a:endParaRPr lang="en-GB" dirty="0">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fld id="{123B8A33-4B8D-4E0D-A0C0-F6961AEF5977}"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8721004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dirty="0">
              <a:solidFill>
                <a:srgbClr val="5F6062"/>
              </a:solidFill>
            </a:endParaRPr>
          </a:p>
        </p:txBody>
      </p:sp>
      <p:sp>
        <p:nvSpPr>
          <p:cNvPr id="5"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defTabSz="914400"/>
            <a:endParaRPr lang="en-GB" sz="2400" dirty="0">
              <a:solidFill>
                <a:srgbClr val="5F6062"/>
              </a:solidFill>
            </a:endParaRPr>
          </a:p>
        </p:txBody>
      </p:sp>
      <p:pic>
        <p:nvPicPr>
          <p:cNvPr id="6" name="Picture 11" descr="11275 PPT divider_150_rgb_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80" y="0"/>
            <a:ext cx="8475785"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gray">
          <a:xfrm>
            <a:off x="681404" y="952516"/>
            <a:ext cx="5931877"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defRPr/>
            </a:pPr>
            <a:r>
              <a:rPr lang="en-GB" sz="1600" dirty="0">
                <a:solidFill>
                  <a:srgbClr val="FFFFFF"/>
                </a:solidFill>
              </a:rPr>
              <a:t>International Financial Reporting Standards</a:t>
            </a:r>
          </a:p>
        </p:txBody>
      </p:sp>
      <p:sp>
        <p:nvSpPr>
          <p:cNvPr id="8" name="Text Box 9"/>
          <p:cNvSpPr txBox="1">
            <a:spLocks noChangeArrowheads="1"/>
          </p:cNvSpPr>
          <p:nvPr/>
        </p:nvSpPr>
        <p:spPr bwMode="gray">
          <a:xfrm>
            <a:off x="700463" y="5883293"/>
            <a:ext cx="3738197" cy="461665"/>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defRPr/>
            </a:pPr>
            <a:r>
              <a:rPr lang="en-GB" sz="1000" dirty="0">
                <a:solidFill>
                  <a:srgbClr val="5F6062"/>
                </a:solidFill>
              </a:rPr>
              <a:t>The views expressed in this presentation are those of the presenter, </a:t>
            </a:r>
            <a:br>
              <a:rPr lang="en-GB" sz="1000" dirty="0">
                <a:solidFill>
                  <a:srgbClr val="5F6062"/>
                </a:solidFill>
              </a:rPr>
            </a:br>
            <a:r>
              <a:rPr lang="en-GB" sz="1000" dirty="0">
                <a:solidFill>
                  <a:srgbClr val="5F6062"/>
                </a:solidFill>
              </a:rPr>
              <a:t>not necessarily those of the IASB or IFRS Foundation</a:t>
            </a:r>
          </a:p>
        </p:txBody>
      </p:sp>
      <p:sp>
        <p:nvSpPr>
          <p:cNvPr id="13"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pPr lvl="0"/>
            <a:r>
              <a:rPr lang="en-US" noProof="0" smtClean="0"/>
              <a:t>Click to edit Master title style</a:t>
            </a:r>
            <a:endParaRPr lang="en-GB" noProof="0" smtClean="0"/>
          </a:p>
        </p:txBody>
      </p:sp>
      <p:sp>
        <p:nvSpPr>
          <p:cNvPr id="14"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pPr lvl="0"/>
            <a:r>
              <a:rPr lang="en-US" noProof="0" smtClean="0"/>
              <a:t>Click to edit Master subtitle style</a:t>
            </a:r>
            <a:endParaRPr lang="en-GB" noProof="0" smtClean="0"/>
          </a:p>
        </p:txBody>
      </p:sp>
      <p:sp>
        <p:nvSpPr>
          <p:cNvPr id="10" name="Rectangle 9"/>
          <p:cNvSpPr>
            <a:spLocks noGrp="1" noChangeArrowheads="1"/>
          </p:cNvSpPr>
          <p:nvPr>
            <p:ph type="ftr" sz="quarter" idx="10"/>
          </p:nvPr>
        </p:nvSpPr>
        <p:spPr>
          <a:xfrm>
            <a:off x="700454" y="6462732"/>
            <a:ext cx="5647592" cy="192087"/>
          </a:xfrm>
        </p:spPr>
        <p:txBody>
          <a:bodyPr/>
          <a:lstStyle>
            <a:lvl1pPr>
              <a:defRPr sz="700"/>
            </a:lvl1pPr>
          </a:lstStyle>
          <a:p>
            <a:pPr>
              <a:defRPr/>
            </a:pPr>
            <a:r>
              <a:rPr lang="en-GB" dirty="0" smtClean="0">
                <a:solidFill>
                  <a:srgbClr val="5F6062"/>
                </a:solidFill>
              </a:rPr>
              <a:t>© 2012 IFRS Foundation.  30 Cannon Street  |  London EC4M 6XH  |  UK.  www.ifrs.org</a:t>
            </a:r>
            <a:endParaRPr lang="en-GB" dirty="0">
              <a:solidFill>
                <a:srgbClr val="5F6062"/>
              </a:solidFill>
            </a:endParaRPr>
          </a:p>
        </p:txBody>
      </p:sp>
      <p:sp>
        <p:nvSpPr>
          <p:cNvPr id="11" name="Rectangle 4"/>
          <p:cNvSpPr>
            <a:spLocks noGrp="1" noChangeArrowheads="1"/>
          </p:cNvSpPr>
          <p:nvPr>
            <p:ph type="dt" sz="half" idx="11"/>
          </p:nvPr>
        </p:nvSpPr>
        <p:spPr bwMode="gray">
          <a:xfrm>
            <a:off x="701920" y="371475"/>
            <a:ext cx="1189892"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defTabSz="914400">
              <a:defRPr/>
            </a:pPr>
            <a:endParaRPr lang="en-GB" dirty="0"/>
          </a:p>
        </p:txBody>
      </p:sp>
      <p:pic>
        <p:nvPicPr>
          <p:cNvPr id="409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51388" y="5788149"/>
            <a:ext cx="3006969"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943727"/>
      </p:ext>
    </p:extLst>
  </p:cSld>
  <p:clrMapOvr>
    <a:overrideClrMapping bg1="lt1" tx1="dk1" bg2="lt2" tx2="dk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6805" y="1340768"/>
            <a:ext cx="3780463" cy="639762"/>
          </a:xfrm>
        </p:spPr>
        <p:txBody>
          <a:bodyPr anchor="b"/>
          <a:lstStyle>
            <a:lvl1pPr marL="0" indent="0">
              <a:buNone/>
              <a:defRPr sz="2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6805" y="2132856"/>
            <a:ext cx="3780463"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273" y="1340768"/>
            <a:ext cx="3914866" cy="639762"/>
          </a:xfrm>
        </p:spPr>
        <p:txBody>
          <a:bodyPr anchor="b"/>
          <a:lstStyle>
            <a:lvl1pPr marL="0" indent="0">
              <a:buNone/>
              <a:defRPr lang="en-US" sz="2600" b="1"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32856"/>
            <a:ext cx="3914866"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itle 1"/>
          <p:cNvSpPr>
            <a:spLocks noGrp="1"/>
          </p:cNvSpPr>
          <p:nvPr>
            <p:ph type="title"/>
          </p:nvPr>
        </p:nvSpPr>
        <p:spPr>
          <a:xfrm>
            <a:off x="697523" y="182563"/>
            <a:ext cx="6773008" cy="792162"/>
          </a:xfrm>
        </p:spPr>
        <p:txBody>
          <a:bodyPr/>
          <a:lstStyle/>
          <a:p>
            <a:r>
              <a:rPr lang="en-US" smtClean="0"/>
              <a:t>Click to edit Master title style</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r>
              <a:rPr lang="en-GB" dirty="0" smtClean="0">
                <a:solidFill>
                  <a:srgbClr val="5F6062"/>
                </a:solidFill>
              </a:rPr>
              <a:t>© 2012 IFRS Foundation.  30 Cannon Street  |  London EC4M 6XH  |  UK.  www.ifrs.org</a:t>
            </a:r>
            <a:endParaRPr lang="en-GB" dirty="0">
              <a:solidFill>
                <a:srgbClr val="5F6062"/>
              </a:solidFill>
            </a:endParaRPr>
          </a:p>
        </p:txBody>
      </p:sp>
      <p:sp>
        <p:nvSpPr>
          <p:cNvPr id="8" name="Rectangle 6"/>
          <p:cNvSpPr>
            <a:spLocks noGrp="1" noChangeArrowheads="1"/>
          </p:cNvSpPr>
          <p:nvPr>
            <p:ph type="sldNum" sz="quarter" idx="11"/>
          </p:nvPr>
        </p:nvSpPr>
        <p:spPr>
          <a:ln/>
        </p:spPr>
        <p:txBody>
          <a:bodyPr/>
          <a:lstStyle>
            <a:lvl1pPr>
              <a:defRPr/>
            </a:lvl1pPr>
          </a:lstStyle>
          <a:p>
            <a:fld id="{E530BBB8-8FD7-44EE-BDE3-46D3446267A5}"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7502786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dirty="0">
              <a:solidFill>
                <a:srgbClr val="5F6062"/>
              </a:solidFill>
            </a:endParaRPr>
          </a:p>
        </p:txBody>
      </p:sp>
      <p:sp>
        <p:nvSpPr>
          <p:cNvPr id="6"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defTabSz="914400"/>
            <a:endParaRPr lang="en-GB" sz="2400" dirty="0">
              <a:solidFill>
                <a:srgbClr val="5F6062"/>
              </a:solidFill>
            </a:endParaRPr>
          </a:p>
        </p:txBody>
      </p:sp>
      <p:pic>
        <p:nvPicPr>
          <p:cNvPr id="7" name="Picture 9"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8102" y="5973782"/>
            <a:ext cx="2771043" cy="5794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00454" y="1438275"/>
            <a:ext cx="3738608"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88615" y="1438275"/>
            <a:ext cx="3738462"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4"/>
          <p:cNvSpPr>
            <a:spLocks noGrp="1"/>
          </p:cNvSpPr>
          <p:nvPr>
            <p:ph type="ftr" sz="quarter" idx="10"/>
          </p:nvPr>
        </p:nvSpPr>
        <p:spPr/>
        <p:txBody>
          <a:bodyPr/>
          <a:lstStyle>
            <a:lvl1pPr>
              <a:defRPr/>
            </a:lvl1pPr>
          </a:lstStyle>
          <a:p>
            <a:pPr>
              <a:defRPr/>
            </a:pPr>
            <a:r>
              <a:rPr lang="en-GB" dirty="0" smtClean="0">
                <a:solidFill>
                  <a:srgbClr val="5F6062"/>
                </a:solidFill>
              </a:rPr>
              <a:t>© 2012 IFRS Foundation.  30 Cannon Street  |  London EC4M 6XH  |  UK.  www.ifrs.org</a:t>
            </a:r>
            <a:endParaRPr lang="en-GB" dirty="0">
              <a:solidFill>
                <a:srgbClr val="5F6062"/>
              </a:solidFill>
            </a:endParaRPr>
          </a:p>
        </p:txBody>
      </p:sp>
      <p:sp>
        <p:nvSpPr>
          <p:cNvPr id="9" name="Slide Number Placeholder 5"/>
          <p:cNvSpPr>
            <a:spLocks noGrp="1"/>
          </p:cNvSpPr>
          <p:nvPr>
            <p:ph type="sldNum" sz="quarter" idx="11"/>
          </p:nvPr>
        </p:nvSpPr>
        <p:spPr/>
        <p:txBody>
          <a:bodyPr/>
          <a:lstStyle>
            <a:lvl1pPr>
              <a:defRPr/>
            </a:lvl1pPr>
          </a:lstStyle>
          <a:p>
            <a:fld id="{4E7C498C-C484-45C7-BC7E-3DA783BE6719}"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832985146"/>
      </p:ext>
    </p:extLst>
  </p:cSld>
  <p:clrMapOvr>
    <a:overrideClrMapping bg1="lt1" tx1="dk1" bg2="lt2" tx2="dk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700464" y="1438275"/>
            <a:ext cx="3672139" cy="4870450"/>
          </a:xfrm>
        </p:spPr>
        <p:txBody>
          <a:bodyPr/>
          <a:lstStyle>
            <a:lvl1pPr marL="0" indent="0">
              <a:lnSpc>
                <a:spcPct val="100000"/>
              </a:lnSpc>
              <a:buNone/>
              <a:defRPr sz="2600"/>
            </a:lvl1pPr>
            <a:lvl2pPr marL="342900" indent="-342900">
              <a:spcBef>
                <a:spcPts val="36"/>
              </a:spcBef>
              <a:buClr>
                <a:schemeClr val="bg2"/>
              </a:buClr>
              <a:buFont typeface="Arial" pitchFamily="34" charset="0"/>
              <a:buChar char="•"/>
              <a:defRPr sz="2400"/>
            </a:lvl2pPr>
            <a:lvl3pPr marL="619125" indent="-266700">
              <a:defRPr sz="2200"/>
            </a:lvl3pPr>
            <a:lvl4pPr marL="990600" indent="-266700">
              <a:defRPr sz="2200"/>
            </a:lvl4pPr>
            <a:lvl5pPr marL="990600" indent="-266700">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2"/>
          </p:nvPr>
        </p:nvSpPr>
        <p:spPr>
          <a:xfrm>
            <a:off x="4372717" y="1412875"/>
            <a:ext cx="4188069" cy="4895850"/>
          </a:xfrm>
        </p:spPr>
        <p:txBody>
          <a:bodyPr/>
          <a:lstStyle/>
          <a:p>
            <a:pPr lvl="0"/>
            <a:r>
              <a:rPr lang="en-US" noProof="0" dirty="0" smtClean="0"/>
              <a:t>Click icon to add picture</a:t>
            </a:r>
            <a:endParaRPr lang="en-GB" noProof="0" dirty="0"/>
          </a:p>
        </p:txBody>
      </p:sp>
      <p:sp>
        <p:nvSpPr>
          <p:cNvPr id="5" name="Rectangle 5"/>
          <p:cNvSpPr>
            <a:spLocks noGrp="1" noChangeArrowheads="1"/>
          </p:cNvSpPr>
          <p:nvPr>
            <p:ph type="ftr" sz="quarter" idx="13"/>
          </p:nvPr>
        </p:nvSpPr>
        <p:spPr>
          <a:ln/>
        </p:spPr>
        <p:txBody>
          <a:bodyPr/>
          <a:lstStyle>
            <a:lvl1pPr>
              <a:defRPr/>
            </a:lvl1pPr>
          </a:lstStyle>
          <a:p>
            <a:pPr>
              <a:defRPr/>
            </a:pPr>
            <a:r>
              <a:rPr lang="en-GB" dirty="0" smtClean="0">
                <a:solidFill>
                  <a:srgbClr val="5F6062"/>
                </a:solidFill>
              </a:rPr>
              <a:t>© 2012 IFRS Foundation.  30 Cannon Street  |  London EC4M 6XH  |  UK.  www.ifrs.org</a:t>
            </a:r>
            <a:endParaRPr lang="en-GB" dirty="0">
              <a:solidFill>
                <a:srgbClr val="5F6062"/>
              </a:solidFill>
            </a:endParaRPr>
          </a:p>
        </p:txBody>
      </p:sp>
      <p:sp>
        <p:nvSpPr>
          <p:cNvPr id="6" name="Rectangle 6"/>
          <p:cNvSpPr>
            <a:spLocks noGrp="1" noChangeArrowheads="1"/>
          </p:cNvSpPr>
          <p:nvPr>
            <p:ph type="sldNum" sz="quarter" idx="14"/>
          </p:nvPr>
        </p:nvSpPr>
        <p:spPr>
          <a:ln/>
        </p:spPr>
        <p:txBody>
          <a:bodyPr/>
          <a:lstStyle>
            <a:lvl1pPr>
              <a:defRPr/>
            </a:lvl1pPr>
          </a:lstStyle>
          <a:p>
            <a:fld id="{E6985D06-945D-40F4-A09D-773022BF605C}"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74693919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dirty="0" smtClean="0">
                <a:solidFill>
                  <a:srgbClr val="5F6062"/>
                </a:solidFill>
              </a:rPr>
              <a:t>© 2012 IFRS Foundation.  30 Cannon Street  |  London EC4M 6XH  |  UK.  www.ifrs.org</a:t>
            </a:r>
            <a:endParaRPr lang="en-GB" dirty="0">
              <a:solidFill>
                <a:srgbClr val="5F6062"/>
              </a:solidFill>
            </a:endParaRPr>
          </a:p>
        </p:txBody>
      </p:sp>
      <p:sp>
        <p:nvSpPr>
          <p:cNvPr id="4" name="Rectangle 6"/>
          <p:cNvSpPr>
            <a:spLocks noGrp="1" noChangeArrowheads="1"/>
          </p:cNvSpPr>
          <p:nvPr>
            <p:ph type="sldNum" sz="quarter" idx="11"/>
          </p:nvPr>
        </p:nvSpPr>
        <p:spPr>
          <a:ln/>
        </p:spPr>
        <p:txBody>
          <a:bodyPr/>
          <a:lstStyle>
            <a:lvl1pPr>
              <a:defRPr/>
            </a:lvl1pPr>
          </a:lstStyle>
          <a:p>
            <a:fld id="{4E0D4674-84A7-4B9E-86D3-6B51B0ED57C5}"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4692920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Chart Placeholder 6"/>
          <p:cNvSpPr>
            <a:spLocks noGrp="1"/>
          </p:cNvSpPr>
          <p:nvPr>
            <p:ph type="chart" sz="quarter" idx="12"/>
          </p:nvPr>
        </p:nvSpPr>
        <p:spPr>
          <a:xfrm>
            <a:off x="1647367" y="1988840"/>
            <a:ext cx="5383983" cy="4176464"/>
          </a:xfrm>
        </p:spPr>
        <p:txBody>
          <a:bodyPr/>
          <a:lstStyle/>
          <a:p>
            <a:pPr lvl="0"/>
            <a:r>
              <a:rPr lang="en-US" noProof="0" dirty="0" smtClean="0"/>
              <a:t>Click icon to add chart</a:t>
            </a:r>
            <a:endParaRPr lang="en-GB" noProof="0" dirty="0"/>
          </a:p>
        </p:txBody>
      </p:sp>
      <p:sp>
        <p:nvSpPr>
          <p:cNvPr id="4" name="Rectangle 5"/>
          <p:cNvSpPr>
            <a:spLocks noGrp="1" noChangeArrowheads="1"/>
          </p:cNvSpPr>
          <p:nvPr>
            <p:ph type="ftr" sz="quarter" idx="13"/>
          </p:nvPr>
        </p:nvSpPr>
        <p:spPr>
          <a:ln/>
        </p:spPr>
        <p:txBody>
          <a:bodyPr/>
          <a:lstStyle>
            <a:lvl1pPr>
              <a:defRPr/>
            </a:lvl1pPr>
          </a:lstStyle>
          <a:p>
            <a:pPr>
              <a:defRPr/>
            </a:pPr>
            <a:r>
              <a:rPr lang="en-GB" dirty="0" smtClean="0">
                <a:solidFill>
                  <a:srgbClr val="5F6062"/>
                </a:solidFill>
              </a:rPr>
              <a:t>© 2012 IFRS Foundation.  30 Cannon Street  |  London EC4M 6XH  |  UK.  www.ifrs.org</a:t>
            </a:r>
            <a:endParaRPr lang="en-GB" dirty="0">
              <a:solidFill>
                <a:srgbClr val="5F6062"/>
              </a:solidFill>
            </a:endParaRPr>
          </a:p>
        </p:txBody>
      </p:sp>
      <p:sp>
        <p:nvSpPr>
          <p:cNvPr id="5" name="Rectangle 6"/>
          <p:cNvSpPr>
            <a:spLocks noGrp="1" noChangeArrowheads="1"/>
          </p:cNvSpPr>
          <p:nvPr>
            <p:ph type="sldNum" sz="quarter" idx="14"/>
          </p:nvPr>
        </p:nvSpPr>
        <p:spPr>
          <a:ln/>
        </p:spPr>
        <p:txBody>
          <a:bodyPr/>
          <a:lstStyle>
            <a:lvl1pPr>
              <a:defRPr/>
            </a:lvl1pPr>
          </a:lstStyle>
          <a:p>
            <a:fld id="{61150156-95D6-49FA-BC35-2D055B922F25}"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9007558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9144000" cy="6858000"/>
          </a:xfrm>
          <a:prstGeom prst="rect">
            <a:avLst/>
          </a:prstGeom>
          <a:solidFill>
            <a:srgbClr val="000000"/>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3" name="Rectangle 2"/>
          <p:cNvSpPr>
            <a:spLocks noChangeArrowheads="1"/>
          </p:cNvSpPr>
          <p:nvPr userDrawn="1"/>
        </p:nvSpPr>
        <p:spPr bwMode="auto">
          <a:xfrm>
            <a:off x="7758120" y="6513514"/>
            <a:ext cx="1847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sz="900" dirty="0" smtClean="0">
              <a:solidFill>
                <a:srgbClr val="FFFFFF"/>
              </a:solidFill>
              <a:latin typeface="Calibri" charset="0"/>
            </a:endParaRPr>
          </a:p>
        </p:txBody>
      </p:sp>
      <p:pic>
        <p:nvPicPr>
          <p:cNvPr id="4" name="Picture 5" descr="ICAS Master Any Col #2EB59A.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882" y="4656152"/>
            <a:ext cx="387667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453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dirty="0" smtClean="0">
                <a:solidFill>
                  <a:srgbClr val="5F6062"/>
                </a:solidFill>
              </a:rPr>
              <a:t>July 2011 Project update and the future work plan</a:t>
            </a:r>
            <a:endParaRPr lang="en-GB" dirty="0">
              <a:solidFill>
                <a:srgbClr val="5F6062"/>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fld id="{22C30460-C93F-42FE-951F-A348EB5F46C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4435446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4905" y="2130439"/>
            <a:ext cx="6833301" cy="1470025"/>
          </a:xfrm>
        </p:spPr>
        <p:txBody>
          <a:bodyPr/>
          <a:lstStyle>
            <a:lvl1pPr>
              <a:defRPr>
                <a:solidFill>
                  <a:srgbClr val="4D4E4D"/>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624905" y="3886200"/>
            <a:ext cx="6147501"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Tree>
    <p:extLst>
      <p:ext uri="{BB962C8B-B14F-4D97-AF65-F5344CB8AC3E}">
        <p14:creationId xmlns:p14="http://schemas.microsoft.com/office/powerpoint/2010/main" val="3492622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2580735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443478" y="1600206"/>
            <a:ext cx="3470658" cy="4525963"/>
          </a:xfrm>
        </p:spPr>
        <p:txBody>
          <a:bodyPr/>
          <a:lstStyle>
            <a:lvl1pPr>
              <a:defRPr sz="2800"/>
            </a:lvl1pPr>
            <a:lvl2pPr>
              <a:defRPr sz="2400"/>
            </a:lvl2pPr>
            <a:lvl3pPr>
              <a:defRPr sz="2000"/>
            </a:lvl3pPr>
            <a:lvl4pPr>
              <a:buNone/>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endParaRPr lang="en-US" dirty="0"/>
          </a:p>
        </p:txBody>
      </p:sp>
      <p:sp>
        <p:nvSpPr>
          <p:cNvPr id="4" name="Content Placeholder 3"/>
          <p:cNvSpPr>
            <a:spLocks noGrp="1"/>
          </p:cNvSpPr>
          <p:nvPr>
            <p:ph sz="half" idx="2"/>
          </p:nvPr>
        </p:nvSpPr>
        <p:spPr>
          <a:xfrm>
            <a:off x="5087676" y="1600206"/>
            <a:ext cx="35991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1348426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994612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490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 y="16"/>
            <a:ext cx="9143999" cy="1400173"/>
          </a:xfrm>
        </p:spPr>
        <p:txBody>
          <a:bodyPr anchor="ctr"/>
          <a:lstStyle>
            <a:lvl1pPr marL="714381" indent="0">
              <a:defRPr b="1"/>
            </a:lvl1pPr>
          </a:lstStyle>
          <a:p>
            <a:r>
              <a:rPr lang="en-US" dirty="0" smtClean="0"/>
              <a:t>Click to edit Master title style</a:t>
            </a:r>
            <a:endParaRPr lang="sv-SE" dirty="0"/>
          </a:p>
        </p:txBody>
      </p:sp>
      <p:sp>
        <p:nvSpPr>
          <p:cNvPr id="3" name="Content Placeholder 2"/>
          <p:cNvSpPr>
            <a:spLocks noGrp="1"/>
          </p:cNvSpPr>
          <p:nvPr>
            <p:ph idx="1"/>
          </p:nvPr>
        </p:nvSpPr>
        <p:spPr/>
        <p:txBody>
          <a:bodyPr/>
          <a:lstStyle>
            <a:lvl2pPr>
              <a:lnSpc>
                <a:spcPct val="150000"/>
              </a:lnSpc>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Rectangle 3"/>
          <p:cNvSpPr>
            <a:spLocks noGrp="1" noChangeArrowheads="1"/>
          </p:cNvSpPr>
          <p:nvPr>
            <p:ph type="dt" sz="half" idx="10"/>
          </p:nvPr>
        </p:nvSpPr>
        <p:spPr>
          <a:xfrm>
            <a:off x="7197970" y="6364288"/>
            <a:ext cx="978877" cy="360362"/>
          </a:xfrm>
        </p:spPr>
        <p:txBody>
          <a:bodyPr/>
          <a:lstStyle>
            <a:lvl1pPr>
              <a:defRPr/>
            </a:lvl1pPr>
          </a:lstStyle>
          <a:p>
            <a:pPr>
              <a:defRPr/>
            </a:pPr>
            <a:endParaRPr lang="sv-SE" dirty="0">
              <a:solidFill>
                <a:srgbClr val="000000"/>
              </a:solidFill>
            </a:endParaRPr>
          </a:p>
        </p:txBody>
      </p:sp>
      <p:sp>
        <p:nvSpPr>
          <p:cNvPr id="5" name="Rectangle 4"/>
          <p:cNvSpPr>
            <a:spLocks noGrp="1" noChangeArrowheads="1"/>
          </p:cNvSpPr>
          <p:nvPr>
            <p:ph type="ftr" sz="quarter" idx="11"/>
          </p:nvPr>
        </p:nvSpPr>
        <p:spPr>
          <a:xfrm>
            <a:off x="452806" y="6364290"/>
            <a:ext cx="2895600" cy="269876"/>
          </a:xfrm>
        </p:spPr>
        <p:txBody>
          <a:bodyPr/>
          <a:lstStyle>
            <a:lvl1pPr>
              <a:defRPr/>
            </a:lvl1pPr>
          </a:lstStyle>
          <a:p>
            <a:pPr>
              <a:defRPr/>
            </a:pPr>
            <a:r>
              <a:rPr lang="sv-SE" smtClean="0">
                <a:solidFill>
                  <a:srgbClr val="000000"/>
                </a:solidFill>
              </a:rPr>
              <a:t>Remium Nordic</a:t>
            </a:r>
            <a:endParaRPr lang="sv-SE" dirty="0">
              <a:solidFill>
                <a:srgbClr val="000000"/>
              </a:solidFill>
            </a:endParaRPr>
          </a:p>
        </p:txBody>
      </p:sp>
      <p:sp>
        <p:nvSpPr>
          <p:cNvPr id="6" name="Rectangle 5"/>
          <p:cNvSpPr>
            <a:spLocks noGrp="1" noChangeArrowheads="1"/>
          </p:cNvSpPr>
          <p:nvPr>
            <p:ph type="sldNum" sz="quarter" idx="12"/>
          </p:nvPr>
        </p:nvSpPr>
        <p:spPr>
          <a:xfrm>
            <a:off x="8106514" y="6364290"/>
            <a:ext cx="650632" cy="269876"/>
          </a:xfrm>
        </p:spPr>
        <p:txBody>
          <a:bodyPr/>
          <a:lstStyle>
            <a:lvl1pPr>
              <a:defRPr/>
            </a:lvl1pPr>
          </a:lstStyle>
          <a:p>
            <a:pPr>
              <a:defRPr/>
            </a:pPr>
            <a:r>
              <a:rPr lang="sv-SE" smtClean="0">
                <a:solidFill>
                  <a:srgbClr val="000000"/>
                </a:solidFill>
              </a:rPr>
              <a:t>Sid </a:t>
            </a:r>
            <a:fld id="{12F7F8D5-CD6B-4C80-9445-B7235DBA7410}"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1886616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2" y="4406917"/>
            <a:ext cx="7772401"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442" y="2906722"/>
            <a:ext cx="7772401" cy="1500187"/>
          </a:xfrm>
        </p:spPr>
        <p:txBody>
          <a:bodyPr anchor="b"/>
          <a:lstStyle>
            <a:lvl1pPr marL="0" indent="0">
              <a:buNone/>
              <a:defRPr sz="1999"/>
            </a:lvl1pPr>
            <a:lvl2pPr marL="457204" indent="0">
              <a:buNone/>
              <a:defRPr sz="1800"/>
            </a:lvl2pPr>
            <a:lvl3pPr marL="914408" indent="0">
              <a:buNone/>
              <a:defRPr sz="1600"/>
            </a:lvl3pPr>
            <a:lvl4pPr marL="1371612" indent="0">
              <a:buNone/>
              <a:defRPr sz="1400"/>
            </a:lvl4pPr>
            <a:lvl5pPr marL="1828816" indent="0">
              <a:buNone/>
              <a:defRPr sz="1400"/>
            </a:lvl5pPr>
            <a:lvl6pPr marL="2286020" indent="0">
              <a:buNone/>
              <a:defRPr sz="1400"/>
            </a:lvl6pPr>
            <a:lvl7pPr marL="2743224" indent="0">
              <a:buNone/>
              <a:defRPr sz="1400"/>
            </a:lvl7pPr>
            <a:lvl8pPr marL="3200427" indent="0">
              <a:buNone/>
              <a:defRPr sz="1400"/>
            </a:lvl8pPr>
            <a:lvl9pPr marL="365763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7136430" y="6364288"/>
            <a:ext cx="978877" cy="360362"/>
          </a:xfrm>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xfrm>
            <a:off x="663822" y="6364290"/>
            <a:ext cx="2895600" cy="269876"/>
          </a:xfrm>
        </p:spPr>
        <p:txBody>
          <a:bodyPr/>
          <a:lstStyle>
            <a:lvl1pPr>
              <a:defRPr/>
            </a:lvl1pPr>
          </a:lstStyle>
          <a:p>
            <a:pPr>
              <a:defRPr/>
            </a:pPr>
            <a:r>
              <a:rPr lang="sv-SE" smtClean="0">
                <a:solidFill>
                  <a:srgbClr val="000000"/>
                </a:solidFill>
              </a:rPr>
              <a:t>Remium Nordic</a:t>
            </a:r>
            <a:endParaRPr lang="sv-SE" dirty="0">
              <a:solidFill>
                <a:srgbClr val="000000"/>
              </a:solidFill>
            </a:endParaRPr>
          </a:p>
        </p:txBody>
      </p:sp>
      <p:sp>
        <p:nvSpPr>
          <p:cNvPr id="6" name="Rectangle 6"/>
          <p:cNvSpPr>
            <a:spLocks noGrp="1" noChangeArrowheads="1"/>
          </p:cNvSpPr>
          <p:nvPr>
            <p:ph type="sldNum" sz="quarter" idx="12"/>
          </p:nvPr>
        </p:nvSpPr>
        <p:spPr>
          <a:xfrm>
            <a:off x="8044966" y="6364290"/>
            <a:ext cx="650632" cy="269876"/>
          </a:xfrm>
        </p:spPr>
        <p:txBody>
          <a:bodyPr/>
          <a:lstStyle>
            <a:lvl1pPr>
              <a:defRPr/>
            </a:lvl1pPr>
          </a:lstStyle>
          <a:p>
            <a:pPr>
              <a:defRPr/>
            </a:pPr>
            <a:r>
              <a:rPr lang="sv-SE" smtClean="0">
                <a:solidFill>
                  <a:srgbClr val="000000"/>
                </a:solidFill>
              </a:rPr>
              <a:t>Sid </a:t>
            </a:r>
            <a:fld id="{F6F92586-7BF8-4DD1-AFAA-67A52CBA71A4}"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4285951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09700"/>
          </a:xfrm>
        </p:spPr>
        <p:txBody>
          <a:bodyPr anchor="ctr"/>
          <a:lstStyle>
            <a:lvl1pPr marL="714381" indent="0">
              <a:defRPr b="1"/>
            </a:lvl1pPr>
          </a:lstStyle>
          <a:p>
            <a:r>
              <a:rPr lang="en-US" dirty="0" smtClean="0"/>
              <a:t>Click to edit Master title style</a:t>
            </a:r>
            <a:endParaRPr lang="sv-SE" dirty="0"/>
          </a:p>
        </p:txBody>
      </p:sp>
      <p:sp>
        <p:nvSpPr>
          <p:cNvPr id="3" name="Content Placeholder 2"/>
          <p:cNvSpPr>
            <a:spLocks noGrp="1"/>
          </p:cNvSpPr>
          <p:nvPr>
            <p:ph sz="half" idx="1"/>
          </p:nvPr>
        </p:nvSpPr>
        <p:spPr>
          <a:xfrm>
            <a:off x="663828" y="1798638"/>
            <a:ext cx="3815861" cy="4114800"/>
          </a:xfrm>
        </p:spPr>
        <p:txBody>
          <a:bodyPr/>
          <a:lstStyle>
            <a:lvl1pPr>
              <a:defRPr sz="1999"/>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Content Placeholder 3"/>
          <p:cNvSpPr>
            <a:spLocks noGrp="1"/>
          </p:cNvSpPr>
          <p:nvPr>
            <p:ph sz="half" idx="2"/>
          </p:nvPr>
        </p:nvSpPr>
        <p:spPr>
          <a:xfrm>
            <a:off x="4620367" y="1798638"/>
            <a:ext cx="3815861" cy="4114800"/>
          </a:xfrm>
        </p:spPr>
        <p:txBody>
          <a:bodyPr/>
          <a:lstStyle>
            <a:lvl1pPr>
              <a:defRPr sz="1999"/>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4"/>
          <p:cNvSpPr>
            <a:spLocks noGrp="1" noChangeArrowheads="1"/>
          </p:cNvSpPr>
          <p:nvPr>
            <p:ph type="dt" sz="half" idx="10"/>
          </p:nvPr>
        </p:nvSpPr>
        <p:spPr>
          <a:xfrm>
            <a:off x="6899034" y="6373813"/>
            <a:ext cx="978877" cy="360362"/>
          </a:xfrm>
        </p:spPr>
        <p:txBody>
          <a:bodyPr/>
          <a:lstStyle>
            <a:lvl1pPr>
              <a:defRPr/>
            </a:lvl1pPr>
          </a:lstStyle>
          <a:p>
            <a:pPr>
              <a:defRPr/>
            </a:pPr>
            <a:endParaRPr lang="sv-SE" dirty="0">
              <a:solidFill>
                <a:srgbClr val="000000"/>
              </a:solidFill>
            </a:endParaRPr>
          </a:p>
        </p:txBody>
      </p:sp>
      <p:sp>
        <p:nvSpPr>
          <p:cNvPr id="6" name="Rectangle 5"/>
          <p:cNvSpPr>
            <a:spLocks noGrp="1" noChangeArrowheads="1"/>
          </p:cNvSpPr>
          <p:nvPr>
            <p:ph type="ftr" sz="quarter" idx="11"/>
          </p:nvPr>
        </p:nvSpPr>
        <p:spPr>
          <a:xfrm>
            <a:off x="663822" y="6373815"/>
            <a:ext cx="2895600" cy="269876"/>
          </a:xfrm>
        </p:spPr>
        <p:txBody>
          <a:bodyPr/>
          <a:lstStyle>
            <a:lvl1pPr>
              <a:defRPr/>
            </a:lvl1pPr>
          </a:lstStyle>
          <a:p>
            <a:pPr>
              <a:defRPr/>
            </a:pPr>
            <a:r>
              <a:rPr lang="sv-SE" smtClean="0">
                <a:solidFill>
                  <a:srgbClr val="000000"/>
                </a:solidFill>
              </a:rPr>
              <a:t>Remium Nordic</a:t>
            </a:r>
            <a:endParaRPr lang="sv-SE" dirty="0">
              <a:solidFill>
                <a:srgbClr val="000000"/>
              </a:solidFill>
            </a:endParaRPr>
          </a:p>
        </p:txBody>
      </p:sp>
      <p:sp>
        <p:nvSpPr>
          <p:cNvPr id="7" name="Rectangle 6"/>
          <p:cNvSpPr>
            <a:spLocks noGrp="1" noChangeArrowheads="1"/>
          </p:cNvSpPr>
          <p:nvPr>
            <p:ph type="sldNum" sz="quarter" idx="12"/>
          </p:nvPr>
        </p:nvSpPr>
        <p:spPr>
          <a:xfrm>
            <a:off x="7807571" y="6373815"/>
            <a:ext cx="650632" cy="269876"/>
          </a:xfrm>
        </p:spPr>
        <p:txBody>
          <a:bodyPr/>
          <a:lstStyle>
            <a:lvl1pPr>
              <a:defRPr/>
            </a:lvl1pPr>
          </a:lstStyle>
          <a:p>
            <a:pPr>
              <a:defRPr/>
            </a:pPr>
            <a:r>
              <a:rPr lang="sv-SE" smtClean="0">
                <a:solidFill>
                  <a:srgbClr val="000000"/>
                </a:solidFill>
              </a:rPr>
              <a:t>Sid </a:t>
            </a:r>
            <a:fld id="{B2D4E832-533E-4E60-B6C7-E1E7E203B21D}"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226851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199" y="1535113"/>
            <a:ext cx="4040066" cy="639762"/>
          </a:xfrm>
        </p:spPr>
        <p:txBody>
          <a:bodyPr anchor="b"/>
          <a:lstStyle>
            <a:lvl1pPr marL="0" indent="0">
              <a:buNone/>
              <a:defRPr sz="2400" b="1"/>
            </a:lvl1pPr>
            <a:lvl2pPr marL="457204" indent="0">
              <a:buNone/>
              <a:defRPr sz="1999" b="1"/>
            </a:lvl2pPr>
            <a:lvl3pPr marL="914408" indent="0">
              <a:buNone/>
              <a:defRPr sz="1800" b="1"/>
            </a:lvl3pPr>
            <a:lvl4pPr marL="1371612" indent="0">
              <a:buNone/>
              <a:defRPr sz="1600" b="1"/>
            </a:lvl4pPr>
            <a:lvl5pPr marL="1828816" indent="0">
              <a:buNone/>
              <a:defRPr sz="1600" b="1"/>
            </a:lvl5pPr>
            <a:lvl6pPr marL="2286020" indent="0">
              <a:buNone/>
              <a:defRPr sz="1600" b="1"/>
            </a:lvl6pPr>
            <a:lvl7pPr marL="2743224" indent="0">
              <a:buNone/>
              <a:defRPr sz="1600" b="1"/>
            </a:lvl7pPr>
            <a:lvl8pPr marL="3200427" indent="0">
              <a:buNone/>
              <a:defRPr sz="1600" b="1"/>
            </a:lvl8pPr>
            <a:lvl9pPr marL="365763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199" y="2174874"/>
            <a:ext cx="4040066" cy="3951288"/>
          </a:xfrm>
        </p:spPr>
        <p:txBody>
          <a:bodyPr/>
          <a:lstStyle>
            <a:lvl1pPr>
              <a:defRPr sz="2400"/>
            </a:lvl1pPr>
            <a:lvl2pPr>
              <a:defRPr sz="1999"/>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270" y="1535113"/>
            <a:ext cx="4041530" cy="639762"/>
          </a:xfrm>
        </p:spPr>
        <p:txBody>
          <a:bodyPr anchor="b"/>
          <a:lstStyle>
            <a:lvl1pPr marL="0" indent="0">
              <a:buNone/>
              <a:defRPr sz="2400" b="1"/>
            </a:lvl1pPr>
            <a:lvl2pPr marL="457204" indent="0">
              <a:buNone/>
              <a:defRPr sz="1999" b="1"/>
            </a:lvl2pPr>
            <a:lvl3pPr marL="914408" indent="0">
              <a:buNone/>
              <a:defRPr sz="1800" b="1"/>
            </a:lvl3pPr>
            <a:lvl4pPr marL="1371612" indent="0">
              <a:buNone/>
              <a:defRPr sz="1600" b="1"/>
            </a:lvl4pPr>
            <a:lvl5pPr marL="1828816" indent="0">
              <a:buNone/>
              <a:defRPr sz="1600" b="1"/>
            </a:lvl5pPr>
            <a:lvl6pPr marL="2286020" indent="0">
              <a:buNone/>
              <a:defRPr sz="1600" b="1"/>
            </a:lvl6pPr>
            <a:lvl7pPr marL="2743224" indent="0">
              <a:buNone/>
              <a:defRPr sz="1600" b="1"/>
            </a:lvl7pPr>
            <a:lvl8pPr marL="3200427" indent="0">
              <a:buNone/>
              <a:defRPr sz="1600" b="1"/>
            </a:lvl8pPr>
            <a:lvl9pPr marL="365763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4"/>
            <a:ext cx="4041530" cy="3951288"/>
          </a:xfrm>
        </p:spPr>
        <p:txBody>
          <a:bodyPr/>
          <a:lstStyle>
            <a:lvl1pPr>
              <a:defRPr sz="2400"/>
            </a:lvl1pPr>
            <a:lvl2pPr>
              <a:defRPr sz="1999"/>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4"/>
          <p:cNvSpPr>
            <a:spLocks noGrp="1" noChangeArrowheads="1"/>
          </p:cNvSpPr>
          <p:nvPr>
            <p:ph type="dt" sz="half" idx="10"/>
          </p:nvPr>
        </p:nvSpPr>
        <p:spPr>
          <a:xfrm>
            <a:off x="7136430" y="6373813"/>
            <a:ext cx="978877" cy="360362"/>
          </a:xfrm>
        </p:spPr>
        <p:txBody>
          <a:bodyPr/>
          <a:lstStyle>
            <a:lvl1pPr>
              <a:defRPr/>
            </a:lvl1pPr>
          </a:lstStyle>
          <a:p>
            <a:pPr>
              <a:defRPr/>
            </a:pPr>
            <a:endParaRPr lang="sv-SE" dirty="0">
              <a:solidFill>
                <a:srgbClr val="000000"/>
              </a:solidFill>
            </a:endParaRPr>
          </a:p>
        </p:txBody>
      </p:sp>
      <p:sp>
        <p:nvSpPr>
          <p:cNvPr id="8" name="Rectangle 5"/>
          <p:cNvSpPr>
            <a:spLocks noGrp="1" noChangeArrowheads="1"/>
          </p:cNvSpPr>
          <p:nvPr>
            <p:ph type="ftr" sz="quarter" idx="11"/>
          </p:nvPr>
        </p:nvSpPr>
        <p:spPr>
          <a:xfrm>
            <a:off x="663822" y="6373815"/>
            <a:ext cx="2895600" cy="269876"/>
          </a:xfrm>
        </p:spPr>
        <p:txBody>
          <a:bodyPr/>
          <a:lstStyle>
            <a:lvl1pPr>
              <a:defRPr/>
            </a:lvl1pPr>
          </a:lstStyle>
          <a:p>
            <a:pPr>
              <a:defRPr/>
            </a:pPr>
            <a:r>
              <a:rPr lang="sv-SE" smtClean="0">
                <a:solidFill>
                  <a:srgbClr val="000000"/>
                </a:solidFill>
              </a:rPr>
              <a:t>Remium Nordic</a:t>
            </a:r>
            <a:endParaRPr lang="sv-SE" dirty="0">
              <a:solidFill>
                <a:srgbClr val="000000"/>
              </a:solidFill>
            </a:endParaRPr>
          </a:p>
        </p:txBody>
      </p:sp>
      <p:sp>
        <p:nvSpPr>
          <p:cNvPr id="9" name="Rectangle 6"/>
          <p:cNvSpPr>
            <a:spLocks noGrp="1" noChangeArrowheads="1"/>
          </p:cNvSpPr>
          <p:nvPr>
            <p:ph type="sldNum" sz="quarter" idx="12"/>
          </p:nvPr>
        </p:nvSpPr>
        <p:spPr>
          <a:xfrm>
            <a:off x="8044966" y="6373815"/>
            <a:ext cx="650632" cy="269876"/>
          </a:xfrm>
        </p:spPr>
        <p:txBody>
          <a:bodyPr/>
          <a:lstStyle>
            <a:lvl1pPr>
              <a:defRPr/>
            </a:lvl1pPr>
          </a:lstStyle>
          <a:p>
            <a:pPr>
              <a:defRPr/>
            </a:pPr>
            <a:r>
              <a:rPr lang="sv-SE" smtClean="0">
                <a:solidFill>
                  <a:srgbClr val="000000"/>
                </a:solidFill>
              </a:rPr>
              <a:t>Sid </a:t>
            </a:r>
            <a:fld id="{52A683E2-8129-48DF-8847-A286D85F6FB6}"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00807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4905" y="2130439"/>
            <a:ext cx="6833301" cy="1470025"/>
          </a:xfrm>
        </p:spPr>
        <p:txBody>
          <a:bodyPr/>
          <a:lstStyle>
            <a:lvl1pPr>
              <a:defRPr>
                <a:solidFill>
                  <a:srgbClr val="4D4E4D"/>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624905" y="3886200"/>
            <a:ext cx="6147501"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Tree>
    <p:extLst>
      <p:ext uri="{BB962C8B-B14F-4D97-AF65-F5344CB8AC3E}">
        <p14:creationId xmlns:p14="http://schemas.microsoft.com/office/powerpoint/2010/main" val="3796438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Nyckeltalsblad">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586751" y="1440444"/>
            <a:ext cx="3856958" cy="485538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7" name="Rubrik 16"/>
          <p:cNvSpPr>
            <a:spLocks noGrp="1"/>
          </p:cNvSpPr>
          <p:nvPr>
            <p:ph type="title"/>
          </p:nvPr>
        </p:nvSpPr>
        <p:spPr>
          <a:xfrm>
            <a:off x="9" y="16"/>
            <a:ext cx="9143999" cy="1409699"/>
          </a:xfrm>
        </p:spPr>
        <p:txBody>
          <a:bodyPr anchor="ctr"/>
          <a:lstStyle>
            <a:lvl1pPr marL="714381" indent="0">
              <a:defRPr b="1"/>
            </a:lvl1pPr>
          </a:lstStyle>
          <a:p>
            <a:r>
              <a:rPr lang="sv-SE" dirty="0" smtClean="0"/>
              <a:t>Klicka här för att ändra format</a:t>
            </a:r>
            <a:endParaRPr lang="sv-SE" dirty="0"/>
          </a:p>
        </p:txBody>
      </p:sp>
      <p:sp>
        <p:nvSpPr>
          <p:cNvPr id="18" name="Platshållare för innehåll 2"/>
          <p:cNvSpPr>
            <a:spLocks noGrp="1"/>
          </p:cNvSpPr>
          <p:nvPr>
            <p:ph sz="quarter" idx="11"/>
          </p:nvPr>
        </p:nvSpPr>
        <p:spPr>
          <a:xfrm>
            <a:off x="4737791" y="1440642"/>
            <a:ext cx="3856958" cy="4855385"/>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4" name="Platshållare för datum 13"/>
          <p:cNvSpPr>
            <a:spLocks noGrp="1"/>
          </p:cNvSpPr>
          <p:nvPr>
            <p:ph type="dt" sz="half" idx="12"/>
          </p:nvPr>
        </p:nvSpPr>
        <p:spPr>
          <a:xfrm>
            <a:off x="7048506" y="6383338"/>
            <a:ext cx="978877" cy="360362"/>
          </a:xfrm>
        </p:spPr>
        <p:txBody>
          <a:bodyPr/>
          <a:lstStyle/>
          <a:p>
            <a:pPr fontAlgn="base">
              <a:spcBef>
                <a:spcPct val="0"/>
              </a:spcBef>
              <a:spcAft>
                <a:spcPct val="0"/>
              </a:spcAft>
              <a:defRPr/>
            </a:pPr>
            <a:endParaRPr lang="sv-SE" dirty="0">
              <a:solidFill>
                <a:srgbClr val="000000"/>
              </a:solidFill>
            </a:endParaRPr>
          </a:p>
        </p:txBody>
      </p:sp>
      <p:sp>
        <p:nvSpPr>
          <p:cNvPr id="15" name="Platshållare för sidfot 14"/>
          <p:cNvSpPr>
            <a:spLocks noGrp="1"/>
          </p:cNvSpPr>
          <p:nvPr>
            <p:ph type="ftr" sz="quarter" idx="13"/>
          </p:nvPr>
        </p:nvSpPr>
        <p:spPr>
          <a:xfrm>
            <a:off x="575898" y="6383339"/>
            <a:ext cx="2895600" cy="269876"/>
          </a:xfrm>
        </p:spPr>
        <p:txBody>
          <a:bodyPr/>
          <a:lstStyle/>
          <a:p>
            <a:pPr fontAlgn="base">
              <a:spcBef>
                <a:spcPct val="0"/>
              </a:spcBef>
              <a:spcAft>
                <a:spcPct val="0"/>
              </a:spcAft>
              <a:defRPr/>
            </a:pPr>
            <a:r>
              <a:rPr lang="sv-SE" smtClean="0">
                <a:solidFill>
                  <a:srgbClr val="000000"/>
                </a:solidFill>
              </a:rPr>
              <a:t>Remium Nordic</a:t>
            </a:r>
            <a:endParaRPr lang="sv-SE" dirty="0">
              <a:solidFill>
                <a:srgbClr val="000000"/>
              </a:solidFill>
            </a:endParaRPr>
          </a:p>
        </p:txBody>
      </p:sp>
      <p:sp>
        <p:nvSpPr>
          <p:cNvPr id="16" name="Platshållare för bildnummer 15"/>
          <p:cNvSpPr>
            <a:spLocks noGrp="1"/>
          </p:cNvSpPr>
          <p:nvPr>
            <p:ph type="sldNum" sz="quarter" idx="14"/>
          </p:nvPr>
        </p:nvSpPr>
        <p:spPr>
          <a:xfrm>
            <a:off x="7957042" y="6383339"/>
            <a:ext cx="650632" cy="269876"/>
          </a:xfrm>
        </p:spPr>
        <p:txBody>
          <a:bodyPr/>
          <a:lstStyle/>
          <a:p>
            <a:pPr eaLnBrk="0" fontAlgn="base" hangingPunct="0">
              <a:spcBef>
                <a:spcPct val="0"/>
              </a:spcBef>
              <a:spcAft>
                <a:spcPct val="0"/>
              </a:spcAft>
              <a:defRPr/>
            </a:pPr>
            <a:r>
              <a:rPr lang="sv-SE" smtClean="0">
                <a:solidFill>
                  <a:srgbClr val="000000"/>
                </a:solidFill>
                <a:cs typeface="Arial" panose="020B0604020202020204" pitchFamily="34" charset="0"/>
              </a:rPr>
              <a:t>Sid </a:t>
            </a:r>
            <a:fld id="{2FEA2103-D774-459F-9C0F-87856383ECF9}" type="slidenum">
              <a:rPr lang="sv-SE" smtClean="0">
                <a:solidFill>
                  <a:srgbClr val="000000"/>
                </a:solidFill>
                <a:cs typeface="Arial" panose="020B0604020202020204" pitchFamily="34" charset="0"/>
              </a:rPr>
              <a:pPr eaLnBrk="0" fontAlgn="base" hangingPunct="0">
                <a:spcBef>
                  <a:spcPct val="0"/>
                </a:spcBef>
                <a:spcAft>
                  <a:spcPct val="0"/>
                </a:spcAft>
                <a:defRPr/>
              </a:pPr>
              <a:t>‹#›</a:t>
            </a:fld>
            <a:endParaRPr lang="sv-SE" dirty="0">
              <a:solidFill>
                <a:srgbClr val="000000"/>
              </a:solidFill>
              <a:cs typeface="Arial" panose="020B0604020202020204" pitchFamily="34" charset="0"/>
            </a:endParaRPr>
          </a:p>
        </p:txBody>
      </p:sp>
    </p:spTree>
    <p:extLst>
      <p:ext uri="{BB962C8B-B14F-4D97-AF65-F5344CB8AC3E}">
        <p14:creationId xmlns:p14="http://schemas.microsoft.com/office/powerpoint/2010/main" val="4028086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 y="16"/>
            <a:ext cx="9143999" cy="1409699"/>
          </a:xfrm>
        </p:spPr>
        <p:txBody>
          <a:bodyPr anchor="ctr"/>
          <a:lstStyle>
            <a:lvl1pPr marL="714381" indent="0">
              <a:defRPr b="1"/>
            </a:lvl1pPr>
          </a:lstStyle>
          <a:p>
            <a:r>
              <a:rPr lang="en-US" dirty="0" smtClean="0"/>
              <a:t>Click to edit Master title style</a:t>
            </a:r>
            <a:endParaRPr lang="sv-SE" dirty="0"/>
          </a:p>
        </p:txBody>
      </p:sp>
      <p:sp>
        <p:nvSpPr>
          <p:cNvPr id="3" name="Rectangle 4"/>
          <p:cNvSpPr>
            <a:spLocks noGrp="1" noChangeArrowheads="1"/>
          </p:cNvSpPr>
          <p:nvPr>
            <p:ph type="dt" sz="half" idx="10"/>
          </p:nvPr>
        </p:nvSpPr>
        <p:spPr>
          <a:xfrm>
            <a:off x="7241934" y="6373813"/>
            <a:ext cx="978877" cy="360362"/>
          </a:xfrm>
        </p:spPr>
        <p:txBody>
          <a:bodyPr/>
          <a:lstStyle>
            <a:lvl1pPr>
              <a:defRPr/>
            </a:lvl1pPr>
          </a:lstStyle>
          <a:p>
            <a:pPr>
              <a:defRPr/>
            </a:pPr>
            <a:endParaRPr lang="sv-SE" dirty="0">
              <a:solidFill>
                <a:srgbClr val="000000"/>
              </a:solidFill>
            </a:endParaRPr>
          </a:p>
        </p:txBody>
      </p:sp>
      <p:sp>
        <p:nvSpPr>
          <p:cNvPr id="4" name="Rectangle 5"/>
          <p:cNvSpPr>
            <a:spLocks noGrp="1" noChangeArrowheads="1"/>
          </p:cNvSpPr>
          <p:nvPr>
            <p:ph type="ftr" sz="quarter" idx="11"/>
          </p:nvPr>
        </p:nvSpPr>
        <p:spPr>
          <a:xfrm>
            <a:off x="663822" y="6373815"/>
            <a:ext cx="2895600" cy="269876"/>
          </a:xfrm>
        </p:spPr>
        <p:txBody>
          <a:bodyPr/>
          <a:lstStyle>
            <a:lvl1pPr>
              <a:defRPr/>
            </a:lvl1pPr>
          </a:lstStyle>
          <a:p>
            <a:pPr>
              <a:defRPr/>
            </a:pPr>
            <a:r>
              <a:rPr lang="sv-SE" smtClean="0">
                <a:solidFill>
                  <a:srgbClr val="000000"/>
                </a:solidFill>
              </a:rPr>
              <a:t>Remium Nordic</a:t>
            </a:r>
            <a:endParaRPr lang="sv-SE" dirty="0">
              <a:solidFill>
                <a:srgbClr val="000000"/>
              </a:solidFill>
            </a:endParaRPr>
          </a:p>
        </p:txBody>
      </p:sp>
      <p:sp>
        <p:nvSpPr>
          <p:cNvPr id="5" name="Rectangle 6"/>
          <p:cNvSpPr>
            <a:spLocks noGrp="1" noChangeArrowheads="1"/>
          </p:cNvSpPr>
          <p:nvPr>
            <p:ph type="sldNum" sz="quarter" idx="12"/>
          </p:nvPr>
        </p:nvSpPr>
        <p:spPr>
          <a:xfrm>
            <a:off x="8150470" y="6373815"/>
            <a:ext cx="650632" cy="269876"/>
          </a:xfrm>
        </p:spPr>
        <p:txBody>
          <a:bodyPr/>
          <a:lstStyle>
            <a:lvl1pPr>
              <a:defRPr/>
            </a:lvl1pPr>
          </a:lstStyle>
          <a:p>
            <a:pPr>
              <a:defRPr/>
            </a:pPr>
            <a:r>
              <a:rPr lang="sv-SE" smtClean="0">
                <a:solidFill>
                  <a:srgbClr val="000000"/>
                </a:solidFill>
              </a:rPr>
              <a:t>Sid </a:t>
            </a:r>
            <a:fld id="{967007EB-F5D5-45D3-8A38-1A4A47FF9848}"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135522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sv-SE"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sv-SE" smtClean="0">
                <a:solidFill>
                  <a:srgbClr val="000000"/>
                </a:solidFill>
              </a:rPr>
              <a:t>Remium Nordic</a:t>
            </a:r>
            <a:endParaRPr lang="sv-SE"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r>
              <a:rPr lang="sv-SE" smtClean="0">
                <a:solidFill>
                  <a:srgbClr val="000000"/>
                </a:solidFill>
              </a:rPr>
              <a:t>Sid </a:t>
            </a:r>
            <a:fld id="{07C51F17-8BD8-46C8-95BC-1587F2DD03A0}"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092686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63"/>
            <a:ext cx="3008435" cy="1162051"/>
          </a:xfrm>
        </p:spPr>
        <p:txBody>
          <a:bodyPr anchor="b"/>
          <a:lstStyle>
            <a:lvl1pPr algn="l">
              <a:defRPr sz="1999" b="1"/>
            </a:lvl1pPr>
          </a:lstStyle>
          <a:p>
            <a:r>
              <a:rPr lang="en-US" smtClean="0"/>
              <a:t>Click to edit Master title style</a:t>
            </a:r>
            <a:endParaRPr lang="sv-SE"/>
          </a:p>
        </p:txBody>
      </p:sp>
      <p:sp>
        <p:nvSpPr>
          <p:cNvPr id="3" name="Content Placeholder 2"/>
          <p:cNvSpPr>
            <a:spLocks noGrp="1"/>
          </p:cNvSpPr>
          <p:nvPr>
            <p:ph idx="1"/>
          </p:nvPr>
        </p:nvSpPr>
        <p:spPr>
          <a:xfrm>
            <a:off x="3575539" y="273053"/>
            <a:ext cx="5111262" cy="5853114"/>
          </a:xfrm>
        </p:spPr>
        <p:txBody>
          <a:bodyPr/>
          <a:lstStyle>
            <a:lvl1pPr>
              <a:defRPr sz="3200"/>
            </a:lvl1pPr>
            <a:lvl2pPr>
              <a:defRPr sz="2800"/>
            </a:lvl2pPr>
            <a:lvl3pPr>
              <a:defRPr sz="2400"/>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4" indent="0">
              <a:buNone/>
              <a:defRPr sz="1199"/>
            </a:lvl2pPr>
            <a:lvl3pPr marL="914408" indent="0">
              <a:buNone/>
              <a:defRPr sz="1000"/>
            </a:lvl3pPr>
            <a:lvl4pPr marL="1371612" indent="0">
              <a:buNone/>
              <a:defRPr sz="900"/>
            </a:lvl4pPr>
            <a:lvl5pPr marL="1828816" indent="0">
              <a:buNone/>
              <a:defRPr sz="900"/>
            </a:lvl5pPr>
            <a:lvl6pPr marL="2286020" indent="0">
              <a:buNone/>
              <a:defRPr sz="900"/>
            </a:lvl6pPr>
            <a:lvl7pPr marL="2743224" indent="0">
              <a:buNone/>
              <a:defRPr sz="900"/>
            </a:lvl7pPr>
            <a:lvl8pPr marL="3200427" indent="0">
              <a:buNone/>
              <a:defRPr sz="900"/>
            </a:lvl8pPr>
            <a:lvl9pPr marL="365763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sv-SE"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sv-SE" smtClean="0">
                <a:solidFill>
                  <a:srgbClr val="000000"/>
                </a:solidFill>
              </a:rPr>
              <a:t>Remium Nordic</a:t>
            </a:r>
            <a:endParaRPr lang="sv-SE"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r>
              <a:rPr lang="sv-SE" smtClean="0">
                <a:solidFill>
                  <a:srgbClr val="000000"/>
                </a:solidFill>
              </a:rPr>
              <a:t>Sid </a:t>
            </a:r>
            <a:fld id="{9E05B840-CB5C-4968-874D-14DF5662CD8B}"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572399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999" b="1"/>
            </a:lvl1pPr>
          </a:lstStyle>
          <a:p>
            <a:r>
              <a:rPr lang="en-US" smtClean="0"/>
              <a:t>Click to edit Master title style</a:t>
            </a:r>
            <a:endParaRPr lang="sv-SE"/>
          </a:p>
        </p:txBody>
      </p:sp>
      <p:sp>
        <p:nvSpPr>
          <p:cNvPr id="3" name="Picture Placeholder 2"/>
          <p:cNvSpPr>
            <a:spLocks noGrp="1"/>
          </p:cNvSpPr>
          <p:nvPr>
            <p:ph type="pic" idx="1"/>
          </p:nvPr>
        </p:nvSpPr>
        <p:spPr>
          <a:xfrm>
            <a:off x="1792166" y="612776"/>
            <a:ext cx="5486400" cy="4114800"/>
          </a:xfrm>
        </p:spPr>
        <p:txBody>
          <a:bodyPr/>
          <a:lstStyle>
            <a:lvl1pPr marL="0" indent="0">
              <a:buNone/>
              <a:defRPr sz="3200"/>
            </a:lvl1pPr>
            <a:lvl2pPr marL="457204" indent="0">
              <a:buNone/>
              <a:defRPr sz="2800"/>
            </a:lvl2pPr>
            <a:lvl3pPr marL="914408" indent="0">
              <a:buNone/>
              <a:defRPr sz="2400"/>
            </a:lvl3pPr>
            <a:lvl4pPr marL="1371612" indent="0">
              <a:buNone/>
              <a:defRPr sz="1999"/>
            </a:lvl4pPr>
            <a:lvl5pPr marL="1828816" indent="0">
              <a:buNone/>
              <a:defRPr sz="1999"/>
            </a:lvl5pPr>
            <a:lvl6pPr marL="2286020" indent="0">
              <a:buNone/>
              <a:defRPr sz="1999"/>
            </a:lvl6pPr>
            <a:lvl7pPr marL="2743224" indent="0">
              <a:buNone/>
              <a:defRPr sz="1999"/>
            </a:lvl7pPr>
            <a:lvl8pPr marL="3200427" indent="0">
              <a:buNone/>
              <a:defRPr sz="1999"/>
            </a:lvl8pPr>
            <a:lvl9pPr marL="3657632" indent="0">
              <a:buNone/>
              <a:defRPr sz="1999"/>
            </a:lvl9pPr>
          </a:lstStyle>
          <a:p>
            <a:pPr lvl="0"/>
            <a:endParaRPr lang="sv-SE" noProof="0" dirty="0" smtClean="0"/>
          </a:p>
        </p:txBody>
      </p:sp>
      <p:sp>
        <p:nvSpPr>
          <p:cNvPr id="4" name="Text Placeholder 3"/>
          <p:cNvSpPr>
            <a:spLocks noGrp="1"/>
          </p:cNvSpPr>
          <p:nvPr>
            <p:ph type="body" sz="half" idx="2"/>
          </p:nvPr>
        </p:nvSpPr>
        <p:spPr>
          <a:xfrm>
            <a:off x="1792166" y="5367339"/>
            <a:ext cx="5486400" cy="804862"/>
          </a:xfrm>
        </p:spPr>
        <p:txBody>
          <a:bodyPr/>
          <a:lstStyle>
            <a:lvl1pPr marL="0" indent="0">
              <a:buNone/>
              <a:defRPr sz="1400"/>
            </a:lvl1pPr>
            <a:lvl2pPr marL="457204" indent="0">
              <a:buNone/>
              <a:defRPr sz="1199"/>
            </a:lvl2pPr>
            <a:lvl3pPr marL="914408" indent="0">
              <a:buNone/>
              <a:defRPr sz="1000"/>
            </a:lvl3pPr>
            <a:lvl4pPr marL="1371612" indent="0">
              <a:buNone/>
              <a:defRPr sz="900"/>
            </a:lvl4pPr>
            <a:lvl5pPr marL="1828816" indent="0">
              <a:buNone/>
              <a:defRPr sz="900"/>
            </a:lvl5pPr>
            <a:lvl6pPr marL="2286020" indent="0">
              <a:buNone/>
              <a:defRPr sz="900"/>
            </a:lvl6pPr>
            <a:lvl7pPr marL="2743224" indent="0">
              <a:buNone/>
              <a:defRPr sz="900"/>
            </a:lvl7pPr>
            <a:lvl8pPr marL="3200427" indent="0">
              <a:buNone/>
              <a:defRPr sz="900"/>
            </a:lvl8pPr>
            <a:lvl9pPr marL="365763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sv-SE"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sv-SE" smtClean="0">
                <a:solidFill>
                  <a:srgbClr val="000000"/>
                </a:solidFill>
              </a:rPr>
              <a:t>Remium Nordic</a:t>
            </a:r>
            <a:endParaRPr lang="sv-SE"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r>
              <a:rPr lang="sv-SE" smtClean="0">
                <a:solidFill>
                  <a:srgbClr val="000000"/>
                </a:solidFill>
              </a:rPr>
              <a:t>Sid </a:t>
            </a:r>
            <a:fld id="{4A4716C6-30F2-44F1-86DD-95008337689E}"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798390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dt" sz="half" idx="10"/>
          </p:nvPr>
        </p:nvSpPr>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sv-SE" smtClean="0">
                <a:solidFill>
                  <a:srgbClr val="000000"/>
                </a:solidFill>
              </a:rPr>
              <a:t>Remium Nordic</a:t>
            </a:r>
            <a:endParaRPr lang="sv-SE"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sv-SE" smtClean="0">
                <a:solidFill>
                  <a:srgbClr val="000000"/>
                </a:solidFill>
              </a:rPr>
              <a:t>Sid </a:t>
            </a:r>
            <a:fld id="{715E0C09-4164-400B-B8D2-F81E2DCD9758}"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79549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3123" y="576278"/>
            <a:ext cx="1943099" cy="533717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663822" y="576278"/>
            <a:ext cx="5688624" cy="5337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dt" sz="half" idx="10"/>
          </p:nvPr>
        </p:nvSpPr>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sv-SE" smtClean="0">
                <a:solidFill>
                  <a:srgbClr val="000000"/>
                </a:solidFill>
              </a:rPr>
              <a:t>Remium Nordic</a:t>
            </a:r>
            <a:endParaRPr lang="sv-SE"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sv-SE" smtClean="0">
                <a:solidFill>
                  <a:srgbClr val="000000"/>
                </a:solidFill>
              </a:rPr>
              <a:t>Sid </a:t>
            </a:r>
            <a:fld id="{51720838-329E-4BB2-A64A-76D82BEC15DA}"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352803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pPr fontAlgn="base">
              <a:spcBef>
                <a:spcPct val="0"/>
              </a:spcBef>
              <a:spcAft>
                <a:spcPct val="0"/>
              </a:spcAft>
              <a:defRPr/>
            </a:pPr>
            <a:endParaRPr lang="sv-SE" dirty="0">
              <a:solidFill>
                <a:srgbClr val="000000"/>
              </a:solidFill>
            </a:endParaRPr>
          </a:p>
        </p:txBody>
      </p:sp>
      <p:sp>
        <p:nvSpPr>
          <p:cNvPr id="4" name="Platshållare för sidfot 3"/>
          <p:cNvSpPr>
            <a:spLocks noGrp="1"/>
          </p:cNvSpPr>
          <p:nvPr>
            <p:ph type="ftr" sz="quarter" idx="11"/>
          </p:nvPr>
        </p:nvSpPr>
        <p:spPr/>
        <p:txBody>
          <a:bodyPr/>
          <a:lstStyle/>
          <a:p>
            <a:pPr fontAlgn="base">
              <a:spcBef>
                <a:spcPct val="0"/>
              </a:spcBef>
              <a:spcAft>
                <a:spcPct val="0"/>
              </a:spcAft>
              <a:defRPr/>
            </a:pPr>
            <a:r>
              <a:rPr lang="sv-SE" smtClean="0">
                <a:solidFill>
                  <a:srgbClr val="000000"/>
                </a:solidFill>
              </a:rPr>
              <a:t>Remium Nordic</a:t>
            </a:r>
            <a:endParaRPr lang="sv-SE" dirty="0">
              <a:solidFill>
                <a:srgbClr val="000000"/>
              </a:solidFill>
            </a:endParaRPr>
          </a:p>
        </p:txBody>
      </p:sp>
      <p:sp>
        <p:nvSpPr>
          <p:cNvPr id="5" name="Platshållare för bildnummer 4"/>
          <p:cNvSpPr>
            <a:spLocks noGrp="1"/>
          </p:cNvSpPr>
          <p:nvPr>
            <p:ph type="sldNum" sz="quarter" idx="12"/>
          </p:nvPr>
        </p:nvSpPr>
        <p:spPr/>
        <p:txBody>
          <a:bodyPr/>
          <a:lstStyle/>
          <a:p>
            <a:pPr eaLnBrk="0" fontAlgn="base" hangingPunct="0">
              <a:spcBef>
                <a:spcPct val="0"/>
              </a:spcBef>
              <a:spcAft>
                <a:spcPct val="0"/>
              </a:spcAft>
              <a:defRPr/>
            </a:pPr>
            <a:r>
              <a:rPr lang="sv-SE" smtClean="0">
                <a:solidFill>
                  <a:srgbClr val="000000"/>
                </a:solidFill>
                <a:cs typeface="Arial" panose="020B0604020202020204" pitchFamily="34" charset="0"/>
              </a:rPr>
              <a:t>Sid </a:t>
            </a:r>
            <a:fld id="{2FEA2103-D774-459F-9C0F-87856383ECF9}" type="slidenum">
              <a:rPr lang="sv-SE" smtClean="0">
                <a:solidFill>
                  <a:srgbClr val="000000"/>
                </a:solidFill>
                <a:cs typeface="Arial" panose="020B0604020202020204" pitchFamily="34" charset="0"/>
              </a:rPr>
              <a:pPr eaLnBrk="0" fontAlgn="base" hangingPunct="0">
                <a:spcBef>
                  <a:spcPct val="0"/>
                </a:spcBef>
                <a:spcAft>
                  <a:spcPct val="0"/>
                </a:spcAft>
                <a:defRPr/>
              </a:pPr>
              <a:t>‹#›</a:t>
            </a:fld>
            <a:endParaRPr lang="sv-SE" dirty="0">
              <a:solidFill>
                <a:srgbClr val="000000"/>
              </a:solidFill>
              <a:cs typeface="Arial" panose="020B0604020202020204" pitchFamily="34" charset="0"/>
            </a:endParaRPr>
          </a:p>
        </p:txBody>
      </p:sp>
    </p:spTree>
    <p:extLst>
      <p:ext uri="{BB962C8B-B14F-4D97-AF65-F5344CB8AC3E}">
        <p14:creationId xmlns:p14="http://schemas.microsoft.com/office/powerpoint/2010/main" val="3077962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slide">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5039236" y="5233557"/>
            <a:ext cx="4092359" cy="977402"/>
          </a:xfrm>
        </p:spPr>
        <p:txBody>
          <a:bodyPr>
            <a:normAutofit/>
          </a:bodyPr>
          <a:lstStyle>
            <a:lvl1pPr marL="0" indent="0" algn="r">
              <a:buNone/>
              <a:defRPr sz="2000" b="1" baseline="0">
                <a:solidFill>
                  <a:schemeClr val="tx1"/>
                </a:solidFill>
              </a:defRPr>
            </a:lvl1pPr>
            <a:lvl2pPr marL="456739" indent="0" algn="ctr">
              <a:buNone/>
              <a:defRPr>
                <a:solidFill>
                  <a:schemeClr val="tx1">
                    <a:tint val="75000"/>
                  </a:schemeClr>
                </a:solidFill>
              </a:defRPr>
            </a:lvl2pPr>
            <a:lvl3pPr marL="913484" indent="0" algn="ctr">
              <a:buNone/>
              <a:defRPr>
                <a:solidFill>
                  <a:schemeClr val="tx1">
                    <a:tint val="75000"/>
                  </a:schemeClr>
                </a:solidFill>
              </a:defRPr>
            </a:lvl3pPr>
            <a:lvl4pPr marL="1370228" indent="0" algn="ctr">
              <a:buNone/>
              <a:defRPr>
                <a:solidFill>
                  <a:schemeClr val="tx1">
                    <a:tint val="75000"/>
                  </a:schemeClr>
                </a:solidFill>
              </a:defRPr>
            </a:lvl4pPr>
            <a:lvl5pPr marL="1826969" indent="0" algn="ctr">
              <a:buNone/>
              <a:defRPr>
                <a:solidFill>
                  <a:schemeClr val="tx1">
                    <a:tint val="75000"/>
                  </a:schemeClr>
                </a:solidFill>
              </a:defRPr>
            </a:lvl5pPr>
            <a:lvl6pPr marL="2283713" indent="0" algn="ctr">
              <a:buNone/>
              <a:defRPr>
                <a:solidFill>
                  <a:schemeClr val="tx1">
                    <a:tint val="75000"/>
                  </a:schemeClr>
                </a:solidFill>
              </a:defRPr>
            </a:lvl6pPr>
            <a:lvl7pPr marL="2740455" indent="0" algn="ctr">
              <a:buNone/>
              <a:defRPr>
                <a:solidFill>
                  <a:schemeClr val="tx1">
                    <a:tint val="75000"/>
                  </a:schemeClr>
                </a:solidFill>
              </a:defRPr>
            </a:lvl7pPr>
            <a:lvl8pPr marL="3197199" indent="0" algn="ctr">
              <a:buNone/>
              <a:defRPr>
                <a:solidFill>
                  <a:schemeClr val="tx1">
                    <a:tint val="75000"/>
                  </a:schemeClr>
                </a:solidFill>
              </a:defRPr>
            </a:lvl8pPr>
            <a:lvl9pPr marL="3653942" indent="0" algn="ctr">
              <a:buNone/>
              <a:defRPr>
                <a:solidFill>
                  <a:schemeClr val="tx1">
                    <a:tint val="75000"/>
                  </a:schemeClr>
                </a:solidFill>
              </a:defRPr>
            </a:lvl9pPr>
          </a:lstStyle>
          <a:p>
            <a:r>
              <a:rPr lang="sv-SE" dirty="0" smtClean="0"/>
              <a:t>Klicka här för att ändra format på underrubrik i bakgrunden</a:t>
            </a:r>
            <a:endParaRPr lang="fi-FI" dirty="0"/>
          </a:p>
        </p:txBody>
      </p:sp>
      <p:sp>
        <p:nvSpPr>
          <p:cNvPr id="7" name="Platshållare för innehåll 6"/>
          <p:cNvSpPr>
            <a:spLocks noGrp="1"/>
          </p:cNvSpPr>
          <p:nvPr>
            <p:ph sz="quarter" idx="10"/>
          </p:nvPr>
        </p:nvSpPr>
        <p:spPr>
          <a:xfrm>
            <a:off x="433683" y="2757401"/>
            <a:ext cx="4204650" cy="3453872"/>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text 8"/>
          <p:cNvSpPr>
            <a:spLocks noGrp="1"/>
          </p:cNvSpPr>
          <p:nvPr>
            <p:ph type="body" sz="quarter" idx="11"/>
          </p:nvPr>
        </p:nvSpPr>
        <p:spPr>
          <a:xfrm>
            <a:off x="0" y="1443947"/>
            <a:ext cx="4638218" cy="1238290"/>
          </a:xfrm>
        </p:spPr>
        <p:txBody>
          <a:bodyPr/>
          <a:lstStyle>
            <a:lvl1pPr marL="404827" indent="0">
              <a:buNone/>
              <a:defRPr sz="1800" i="1"/>
            </a:lvl1pPr>
            <a:lvl2pPr marL="456741" indent="0">
              <a:buNone/>
              <a:defRPr/>
            </a:lvl2pPr>
          </a:lstStyle>
          <a:p>
            <a:pPr lvl="0"/>
            <a:r>
              <a:rPr lang="sv-SE" dirty="0" smtClean="0"/>
              <a:t>Klicka här för att ändra format på bakgrundstexten</a:t>
            </a:r>
          </a:p>
        </p:txBody>
      </p:sp>
      <p:sp>
        <p:nvSpPr>
          <p:cNvPr id="6" name="Text Box 4"/>
          <p:cNvSpPr txBox="1">
            <a:spLocks noChangeArrowheads="1"/>
          </p:cNvSpPr>
          <p:nvPr userDrawn="1"/>
        </p:nvSpPr>
        <p:spPr bwMode="auto">
          <a:xfrm>
            <a:off x="309023" y="6371457"/>
            <a:ext cx="4190975" cy="221470"/>
          </a:xfrm>
          <a:prstGeom prst="rect">
            <a:avLst/>
          </a:prstGeom>
          <a:noFill/>
          <a:ln w="9525">
            <a:noFill/>
            <a:miter lim="800000"/>
            <a:headEnd/>
            <a:tailEnd/>
          </a:ln>
        </p:spPr>
        <p:txBody>
          <a:bodyPr wrap="square" lIns="97406" tIns="48704" rIns="97406" bIns="48704">
            <a:spAutoFit/>
          </a:bodyPr>
          <a:lstStyle/>
          <a:p>
            <a:pPr defTabSz="972164" eaLnBrk="0" hangingPunct="0">
              <a:spcBef>
                <a:spcPct val="50000"/>
              </a:spcBef>
            </a:pPr>
            <a:r>
              <a:rPr lang="fi-FI" sz="800" i="1" dirty="0" err="1">
                <a:solidFill>
                  <a:srgbClr val="000000"/>
                </a:solidFill>
                <a:latin typeface="Arial Narrow"/>
                <a:ea typeface="+mn-ea"/>
              </a:rPr>
              <a:t>Viktig</a:t>
            </a:r>
            <a:r>
              <a:rPr lang="fi-FI" sz="800" i="1" dirty="0">
                <a:solidFill>
                  <a:srgbClr val="000000"/>
                </a:solidFill>
                <a:latin typeface="Arial Narrow"/>
                <a:ea typeface="+mn-ea"/>
              </a:rPr>
              <a:t> </a:t>
            </a:r>
            <a:r>
              <a:rPr lang="fi-FI" sz="800" i="1" dirty="0" err="1">
                <a:solidFill>
                  <a:srgbClr val="000000"/>
                </a:solidFill>
                <a:latin typeface="Arial Narrow"/>
                <a:ea typeface="+mn-ea"/>
              </a:rPr>
              <a:t>information</a:t>
            </a:r>
            <a:r>
              <a:rPr lang="fi-FI" sz="800" i="1" dirty="0">
                <a:solidFill>
                  <a:srgbClr val="000000"/>
                </a:solidFill>
                <a:latin typeface="Arial Narrow"/>
                <a:ea typeface="+mn-ea"/>
              </a:rPr>
              <a:t> </a:t>
            </a:r>
            <a:r>
              <a:rPr lang="fi-FI" sz="800" i="1" dirty="0" err="1">
                <a:solidFill>
                  <a:srgbClr val="000000"/>
                </a:solidFill>
                <a:latin typeface="Arial Narrow"/>
                <a:ea typeface="+mn-ea"/>
              </a:rPr>
              <a:t>och</a:t>
            </a:r>
            <a:r>
              <a:rPr lang="fi-FI" sz="800" i="1" dirty="0">
                <a:solidFill>
                  <a:srgbClr val="000000"/>
                </a:solidFill>
                <a:latin typeface="Arial Narrow"/>
                <a:ea typeface="+mn-ea"/>
              </a:rPr>
              <a:t> </a:t>
            </a:r>
            <a:r>
              <a:rPr lang="fi-FI" sz="800" i="1" dirty="0" err="1" smtClean="0">
                <a:solidFill>
                  <a:srgbClr val="000000"/>
                </a:solidFill>
                <a:latin typeface="Arial Narrow"/>
                <a:ea typeface="+mn-ea"/>
              </a:rPr>
              <a:t>ansvarsfriskrivning</a:t>
            </a:r>
            <a:r>
              <a:rPr lang="fi-FI" sz="800" i="1" dirty="0" smtClean="0">
                <a:solidFill>
                  <a:srgbClr val="000000"/>
                </a:solidFill>
                <a:latin typeface="Arial Narrow"/>
                <a:ea typeface="+mn-ea"/>
              </a:rPr>
              <a:t> </a:t>
            </a:r>
            <a:r>
              <a:rPr lang="fi-FI" sz="800" i="1" dirty="0" err="1">
                <a:solidFill>
                  <a:srgbClr val="000000"/>
                </a:solidFill>
                <a:latin typeface="Arial Narrow"/>
                <a:ea typeface="+mn-ea"/>
              </a:rPr>
              <a:t>återfinns</a:t>
            </a:r>
            <a:r>
              <a:rPr lang="fi-FI" sz="800" i="1" dirty="0">
                <a:solidFill>
                  <a:srgbClr val="000000"/>
                </a:solidFill>
                <a:latin typeface="Arial Narrow"/>
                <a:ea typeface="+mn-ea"/>
              </a:rPr>
              <a:t> </a:t>
            </a:r>
            <a:r>
              <a:rPr lang="fi-FI" sz="800" i="1" dirty="0" err="1">
                <a:solidFill>
                  <a:srgbClr val="000000"/>
                </a:solidFill>
                <a:latin typeface="Arial Narrow"/>
                <a:ea typeface="+mn-ea"/>
              </a:rPr>
              <a:t>på</a:t>
            </a:r>
            <a:r>
              <a:rPr lang="fi-FI" sz="800" i="1" dirty="0">
                <a:solidFill>
                  <a:srgbClr val="000000"/>
                </a:solidFill>
                <a:latin typeface="Arial Narrow"/>
                <a:ea typeface="+mn-ea"/>
              </a:rPr>
              <a:t> </a:t>
            </a:r>
            <a:r>
              <a:rPr lang="fi-FI" sz="800" i="1" dirty="0" err="1">
                <a:solidFill>
                  <a:srgbClr val="000000"/>
                </a:solidFill>
                <a:latin typeface="Arial Narrow"/>
                <a:ea typeface="+mn-ea"/>
              </a:rPr>
              <a:t>sista</a:t>
            </a:r>
            <a:r>
              <a:rPr lang="fi-FI" sz="800" i="1" dirty="0">
                <a:solidFill>
                  <a:srgbClr val="000000"/>
                </a:solidFill>
                <a:latin typeface="Arial Narrow"/>
                <a:ea typeface="+mn-ea"/>
              </a:rPr>
              <a:t> </a:t>
            </a:r>
            <a:r>
              <a:rPr lang="fi-FI" sz="800" i="1" dirty="0" err="1">
                <a:solidFill>
                  <a:srgbClr val="000000"/>
                </a:solidFill>
                <a:latin typeface="Arial Narrow"/>
                <a:ea typeface="+mn-ea"/>
              </a:rPr>
              <a:t>sidan</a:t>
            </a:r>
            <a:r>
              <a:rPr lang="fi-FI" sz="800" i="1" dirty="0">
                <a:solidFill>
                  <a:srgbClr val="000000"/>
                </a:solidFill>
                <a:latin typeface="Arial Narrow"/>
                <a:ea typeface="+mn-ea"/>
              </a:rPr>
              <a:t> av </a:t>
            </a:r>
            <a:r>
              <a:rPr lang="fi-FI" sz="800" i="1" dirty="0" err="1">
                <a:solidFill>
                  <a:srgbClr val="000000"/>
                </a:solidFill>
                <a:latin typeface="Arial Narrow"/>
                <a:ea typeface="+mn-ea"/>
              </a:rPr>
              <a:t>detta</a:t>
            </a:r>
            <a:r>
              <a:rPr lang="fi-FI" sz="800" i="1" dirty="0">
                <a:solidFill>
                  <a:srgbClr val="000000"/>
                </a:solidFill>
                <a:latin typeface="Arial Narrow"/>
                <a:ea typeface="+mn-ea"/>
              </a:rPr>
              <a:t> </a:t>
            </a:r>
            <a:r>
              <a:rPr lang="fi-FI" sz="800" i="1" dirty="0" err="1">
                <a:solidFill>
                  <a:srgbClr val="000000"/>
                </a:solidFill>
                <a:latin typeface="Arial Narrow"/>
                <a:ea typeface="+mn-ea"/>
              </a:rPr>
              <a:t>dokument</a:t>
            </a:r>
            <a:r>
              <a:rPr lang="fi-FI" sz="800" i="1" dirty="0">
                <a:solidFill>
                  <a:srgbClr val="000000"/>
                </a:solidFill>
                <a:latin typeface="Arial Narrow"/>
                <a:ea typeface="+mn-ea"/>
              </a:rPr>
              <a:t>.</a:t>
            </a:r>
            <a:endParaRPr lang="en-US" sz="800" i="1" dirty="0">
              <a:solidFill>
                <a:srgbClr val="000000"/>
              </a:solidFill>
              <a:latin typeface="Arial Narrow"/>
              <a:ea typeface="+mn-ea"/>
            </a:endParaRPr>
          </a:p>
        </p:txBody>
      </p:sp>
      <p:sp>
        <p:nvSpPr>
          <p:cNvPr id="18" name="Rektangel 17"/>
          <p:cNvSpPr/>
          <p:nvPr userDrawn="1"/>
        </p:nvSpPr>
        <p:spPr>
          <a:xfrm>
            <a:off x="7859640" y="6371470"/>
            <a:ext cx="1253356" cy="276999"/>
          </a:xfrm>
          <a:prstGeom prst="rect">
            <a:avLst/>
          </a:prstGeom>
        </p:spPr>
        <p:txBody>
          <a:bodyPr wrap="none">
            <a:spAutoFit/>
          </a:bodyPr>
          <a:lstStyle/>
          <a:p>
            <a:pPr defTabSz="914179">
              <a:defRPr/>
            </a:pPr>
            <a:r>
              <a:rPr lang="sv-SE" sz="1200" dirty="0" err="1" smtClean="0">
                <a:solidFill>
                  <a:srgbClr val="000000"/>
                </a:solidFill>
                <a:latin typeface="Arial Narrow"/>
                <a:ea typeface="+mn-ea"/>
              </a:rPr>
              <a:t>Remium</a:t>
            </a:r>
            <a:r>
              <a:rPr lang="sv-SE" sz="1200" dirty="0" smtClean="0">
                <a:solidFill>
                  <a:srgbClr val="000000"/>
                </a:solidFill>
                <a:latin typeface="Arial Narrow"/>
                <a:ea typeface="+mn-ea"/>
              </a:rPr>
              <a:t> Nordic AB</a:t>
            </a:r>
            <a:endParaRPr lang="sv-SE" sz="1200" dirty="0">
              <a:solidFill>
                <a:srgbClr val="000000"/>
              </a:solidFill>
              <a:latin typeface="Arial Narrow"/>
              <a:ea typeface="+mn-ea"/>
            </a:endParaRPr>
          </a:p>
        </p:txBody>
      </p:sp>
      <p:sp>
        <p:nvSpPr>
          <p:cNvPr id="22" name="Rubrik 1"/>
          <p:cNvSpPr>
            <a:spLocks noGrp="1"/>
          </p:cNvSpPr>
          <p:nvPr>
            <p:ph type="ctrTitle" idx="4294967295"/>
          </p:nvPr>
        </p:nvSpPr>
        <p:spPr>
          <a:xfrm>
            <a:off x="0" y="13"/>
            <a:ext cx="9144000" cy="1419225"/>
          </a:xfrm>
        </p:spPr>
        <p:txBody>
          <a:bodyPr anchor="ctr"/>
          <a:lstStyle/>
          <a:p>
            <a:pPr marL="714375"/>
            <a:endParaRPr lang="sv-SE" b="1" dirty="0"/>
          </a:p>
        </p:txBody>
      </p:sp>
    </p:spTree>
    <p:extLst>
      <p:ext uri="{BB962C8B-B14F-4D97-AF65-F5344CB8AC3E}">
        <p14:creationId xmlns:p14="http://schemas.microsoft.com/office/powerpoint/2010/main" val="196669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409000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443478" y="1600206"/>
            <a:ext cx="3470658" cy="4525963"/>
          </a:xfrm>
        </p:spPr>
        <p:txBody>
          <a:bodyPr/>
          <a:lstStyle>
            <a:lvl1pPr>
              <a:defRPr sz="2800"/>
            </a:lvl1pPr>
            <a:lvl2pPr>
              <a:defRPr sz="2400"/>
            </a:lvl2pPr>
            <a:lvl3pPr>
              <a:defRPr sz="2000"/>
            </a:lvl3pPr>
            <a:lvl4pPr>
              <a:buNone/>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endParaRPr lang="en-US" dirty="0"/>
          </a:p>
        </p:txBody>
      </p:sp>
      <p:sp>
        <p:nvSpPr>
          <p:cNvPr id="4" name="Content Placeholder 3"/>
          <p:cNvSpPr>
            <a:spLocks noGrp="1"/>
          </p:cNvSpPr>
          <p:nvPr>
            <p:ph sz="half" idx="2"/>
          </p:nvPr>
        </p:nvSpPr>
        <p:spPr>
          <a:xfrm>
            <a:off x="5087676" y="1600206"/>
            <a:ext cx="35991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42066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45849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5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Jon new logo.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7" y="5197475"/>
            <a:ext cx="365601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0308" y="909533"/>
            <a:ext cx="7772400" cy="1470025"/>
          </a:xfrm>
        </p:spPr>
        <p:txBody>
          <a:bodyPr>
            <a:normAutofit/>
          </a:bodyPr>
          <a:lstStyle>
            <a:lvl1pPr algn="l">
              <a:defRPr sz="4000">
                <a:solidFill>
                  <a:srgbClr val="4D4E4D"/>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96013" y="2665294"/>
            <a:ext cx="3709415" cy="1752600"/>
          </a:xfr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800">
                <a:solidFill>
                  <a:srgbClr val="9E9F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a:p>
            <a:endParaRPr lang="en-GB" dirty="0" smtClean="0"/>
          </a:p>
          <a:p>
            <a:endParaRPr lang="en-GB" dirty="0" smtClean="0"/>
          </a:p>
          <a:p>
            <a:endParaRPr lang="en-GB" dirty="0" smtClean="0"/>
          </a:p>
          <a:p>
            <a:endParaRPr lang="en-GB" dirty="0" smtClean="0"/>
          </a:p>
          <a:p>
            <a:endParaRPr lang="en-US" dirty="0"/>
          </a:p>
        </p:txBody>
      </p:sp>
    </p:spTree>
    <p:extLst>
      <p:ext uri="{BB962C8B-B14F-4D97-AF65-F5344CB8AC3E}">
        <p14:creationId xmlns:p14="http://schemas.microsoft.com/office/powerpoint/2010/main" val="47390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7758120" y="6513514"/>
            <a:ext cx="1847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endParaRPr lang="en-US" altLang="en-US" sz="900" dirty="0" smtClean="0">
              <a:solidFill>
                <a:srgbClr val="FFFFFF"/>
              </a:solidFill>
              <a:latin typeface="Calibri" charset="0"/>
            </a:endParaRPr>
          </a:p>
        </p:txBody>
      </p:sp>
      <p:pic>
        <p:nvPicPr>
          <p:cNvPr id="3" name="Picture 4" descr="Jon new logo.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7" y="5197475"/>
            <a:ext cx="365601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706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2.jpeg"/><Relationship Id="rId2" Type="http://schemas.openxmlformats.org/officeDocument/2006/relationships/slideLayout" Target="../slideLayouts/slideLayout27.xml"/><Relationship Id="rId16" Type="http://schemas.openxmlformats.org/officeDocument/2006/relationships/image" Target="../media/image1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0.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443038" y="274638"/>
            <a:ext cx="72437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1443038" y="1600206"/>
            <a:ext cx="72437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
        <p:nvSpPr>
          <p:cNvPr id="15" name="TextBox 14"/>
          <p:cNvSpPr txBox="1"/>
          <p:nvPr userDrawn="1"/>
        </p:nvSpPr>
        <p:spPr>
          <a:xfrm>
            <a:off x="1414470" y="6477000"/>
            <a:ext cx="998991" cy="230832"/>
          </a:xfrm>
          <a:prstGeom prst="rect">
            <a:avLst/>
          </a:prstGeom>
          <a:noFill/>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900" dirty="0" smtClean="0">
                <a:latin typeface="Calibri" charset="0"/>
              </a:rPr>
              <a:t>© Copyright ICAS</a:t>
            </a:r>
          </a:p>
        </p:txBody>
      </p:sp>
      <p:pic>
        <p:nvPicPr>
          <p:cNvPr id="2053" name="Picture 9" descr="Jon new logo.pd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780345" y="6300802"/>
            <a:ext cx="10366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5" descr="Screen shot 2011-11-30 at 10.06.06.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12" y="0"/>
            <a:ext cx="941388"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Lst>
  <p:txStyles>
    <p:titleStyle>
      <a:lvl1pPr algn="l" defTabSz="457200" rtl="0" eaLnBrk="0" fontAlgn="base" hangingPunct="0">
        <a:spcBef>
          <a:spcPct val="0"/>
        </a:spcBef>
        <a:spcAft>
          <a:spcPct val="0"/>
        </a:spcAft>
        <a:defRPr sz="3200" kern="1200">
          <a:solidFill>
            <a:srgbClr val="4D4E4D"/>
          </a:solidFill>
          <a:latin typeface="Arial"/>
          <a:ea typeface="ＭＳ Ｐゴシック" charset="-128"/>
          <a:cs typeface="Arial"/>
        </a:defRPr>
      </a:lvl1pPr>
      <a:lvl2pPr algn="l" defTabSz="457200" rtl="0" eaLnBrk="0" fontAlgn="base" hangingPunct="0">
        <a:spcBef>
          <a:spcPct val="0"/>
        </a:spcBef>
        <a:spcAft>
          <a:spcPct val="0"/>
        </a:spcAft>
        <a:defRPr sz="3200">
          <a:solidFill>
            <a:srgbClr val="4D4E4D"/>
          </a:solidFill>
          <a:latin typeface="Arial" charset="0"/>
          <a:ea typeface="ＭＳ Ｐゴシック" charset="-128"/>
          <a:cs typeface="Arial" charset="0"/>
        </a:defRPr>
      </a:lvl2pPr>
      <a:lvl3pPr algn="l" defTabSz="457200" rtl="0" eaLnBrk="0" fontAlgn="base" hangingPunct="0">
        <a:spcBef>
          <a:spcPct val="0"/>
        </a:spcBef>
        <a:spcAft>
          <a:spcPct val="0"/>
        </a:spcAft>
        <a:defRPr sz="3200">
          <a:solidFill>
            <a:srgbClr val="4D4E4D"/>
          </a:solidFill>
          <a:latin typeface="Arial" charset="0"/>
          <a:ea typeface="ＭＳ Ｐゴシック" charset="-128"/>
          <a:cs typeface="Arial" charset="0"/>
        </a:defRPr>
      </a:lvl3pPr>
      <a:lvl4pPr algn="l" defTabSz="457200" rtl="0" eaLnBrk="0" fontAlgn="base" hangingPunct="0">
        <a:spcBef>
          <a:spcPct val="0"/>
        </a:spcBef>
        <a:spcAft>
          <a:spcPct val="0"/>
        </a:spcAft>
        <a:defRPr sz="3200">
          <a:solidFill>
            <a:srgbClr val="4D4E4D"/>
          </a:solidFill>
          <a:latin typeface="Arial" charset="0"/>
          <a:ea typeface="ＭＳ Ｐゴシック" charset="-128"/>
          <a:cs typeface="Arial" charset="0"/>
        </a:defRPr>
      </a:lvl4pPr>
      <a:lvl5pPr algn="l" defTabSz="457200" rtl="0" eaLnBrk="0" fontAlgn="base" hangingPunct="0">
        <a:spcBef>
          <a:spcPct val="0"/>
        </a:spcBef>
        <a:spcAft>
          <a:spcPct val="0"/>
        </a:spcAft>
        <a:defRPr sz="3200">
          <a:solidFill>
            <a:srgbClr val="4D4E4D"/>
          </a:solidFill>
          <a:latin typeface="Arial" charset="0"/>
          <a:ea typeface="ＭＳ Ｐゴシック" charset="-128"/>
          <a:cs typeface="Arial" charset="0"/>
        </a:defRPr>
      </a:lvl5pPr>
      <a:lvl6pPr marL="457200" algn="l" defTabSz="457200" rtl="0" fontAlgn="base">
        <a:spcBef>
          <a:spcPct val="0"/>
        </a:spcBef>
        <a:spcAft>
          <a:spcPct val="0"/>
        </a:spcAft>
        <a:defRPr sz="3200">
          <a:solidFill>
            <a:schemeClr val="tx1"/>
          </a:solidFill>
          <a:latin typeface="Arial" charset="0"/>
          <a:ea typeface="ＭＳ Ｐゴシック" charset="-128"/>
        </a:defRPr>
      </a:lvl6pPr>
      <a:lvl7pPr marL="914400" algn="l" defTabSz="457200" rtl="0" fontAlgn="base">
        <a:spcBef>
          <a:spcPct val="0"/>
        </a:spcBef>
        <a:spcAft>
          <a:spcPct val="0"/>
        </a:spcAft>
        <a:defRPr sz="3200">
          <a:solidFill>
            <a:schemeClr val="tx1"/>
          </a:solidFill>
          <a:latin typeface="Arial" charset="0"/>
          <a:ea typeface="ＭＳ Ｐゴシック" charset="-128"/>
        </a:defRPr>
      </a:lvl7pPr>
      <a:lvl8pPr marL="1371600" algn="l" defTabSz="457200" rtl="0" fontAlgn="base">
        <a:spcBef>
          <a:spcPct val="0"/>
        </a:spcBef>
        <a:spcAft>
          <a:spcPct val="0"/>
        </a:spcAft>
        <a:defRPr sz="3200">
          <a:solidFill>
            <a:schemeClr val="tx1"/>
          </a:solidFill>
          <a:latin typeface="Arial" charset="0"/>
          <a:ea typeface="ＭＳ Ｐゴシック" charset="-128"/>
        </a:defRPr>
      </a:lvl8pPr>
      <a:lvl9pPr marL="1828800" algn="l" defTabSz="457200" rtl="0" fontAlgn="base">
        <a:spcBef>
          <a:spcPct val="0"/>
        </a:spcBef>
        <a:spcAft>
          <a:spcPct val="0"/>
        </a:spcAft>
        <a:defRPr sz="32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Tree>
    <p:extLst>
      <p:ext uri="{BB962C8B-B14F-4D97-AF65-F5344CB8AC3E}">
        <p14:creationId xmlns:p14="http://schemas.microsoft.com/office/powerpoint/2010/main" val="3381261503"/>
      </p:ext>
    </p:extLst>
  </p:cSld>
  <p:clrMap bg1="lt1" tx1="dk1" bg2="lt2" tx2="dk2" accent1="accent1" accent2="accent2" accent3="accent3" accent4="accent4" accent5="accent5" accent6="accent6" hlink="hlink" folHlink="folHlink"/>
  <p:sldLayoutIdLst>
    <p:sldLayoutId id="2147483785" r:id="rId1"/>
    <p:sldLayoutId id="2147483786"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00454" y="1438275"/>
            <a:ext cx="7844204"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7"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dirty="0">
              <a:solidFill>
                <a:srgbClr val="5F6062"/>
              </a:solidFill>
            </a:endParaRPr>
          </a:p>
        </p:txBody>
      </p:sp>
      <p:sp>
        <p:nvSpPr>
          <p:cNvPr id="1028" name="Rectangle 2"/>
          <p:cNvSpPr>
            <a:spLocks noGrp="1" noChangeArrowheads="1"/>
          </p:cNvSpPr>
          <p:nvPr>
            <p:ph type="title"/>
          </p:nvPr>
        </p:nvSpPr>
        <p:spPr bwMode="gray">
          <a:xfrm>
            <a:off x="697523" y="182563"/>
            <a:ext cx="677300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dirty="0" smtClean="0"/>
          </a:p>
        </p:txBody>
      </p:sp>
      <p:sp>
        <p:nvSpPr>
          <p:cNvPr id="1029" name="Rectangle 5"/>
          <p:cNvSpPr>
            <a:spLocks noGrp="1" noChangeArrowheads="1"/>
          </p:cNvSpPr>
          <p:nvPr>
            <p:ph type="ftr" sz="quarter" idx="3"/>
          </p:nvPr>
        </p:nvSpPr>
        <p:spPr bwMode="gray">
          <a:xfrm>
            <a:off x="700454" y="6462713"/>
            <a:ext cx="5647592" cy="190500"/>
          </a:xfrm>
          <a:prstGeom prst="rect">
            <a:avLst/>
          </a:prstGeom>
          <a:noFill/>
          <a:ln>
            <a:noFill/>
          </a:ln>
          <a:effectLst/>
          <a:extLst/>
        </p:spPr>
        <p:txBody>
          <a:bodyPr vert="horz" wrap="square" lIns="0" tIns="0" rIns="0" bIns="0" numCol="1" anchor="t" anchorCtr="0" compatLnSpc="1">
            <a:prstTxWarp prst="textNoShape">
              <a:avLst/>
            </a:prstTxWarp>
          </a:bodyPr>
          <a:lstStyle>
            <a:lvl1pPr>
              <a:defRPr sz="700">
                <a:ea typeface="+mn-ea"/>
                <a:cs typeface="+mn-cs"/>
              </a:defRPr>
            </a:lvl1pPr>
          </a:lstStyle>
          <a:p>
            <a:pPr defTabSz="914400">
              <a:defRPr/>
            </a:pPr>
            <a:r>
              <a:rPr lang="en-GB" dirty="0" smtClean="0">
                <a:solidFill>
                  <a:srgbClr val="5F6062"/>
                </a:solidFill>
              </a:rPr>
              <a:t>© 2012 IFRS Foundation.  30 Cannon Street  |  London EC4M 6XH  |  UK.  www.ifrs.org</a:t>
            </a:r>
            <a:endParaRPr lang="en-GB" dirty="0">
              <a:solidFill>
                <a:srgbClr val="5F6062"/>
              </a:solidFill>
            </a:endParaRPr>
          </a:p>
        </p:txBody>
      </p:sp>
      <p:sp>
        <p:nvSpPr>
          <p:cNvPr id="1030" name="Rectangle 6"/>
          <p:cNvSpPr>
            <a:spLocks noGrp="1" noChangeArrowheads="1"/>
          </p:cNvSpPr>
          <p:nvPr>
            <p:ph type="sldNum" sz="quarter" idx="4"/>
          </p:nvPr>
        </p:nvSpPr>
        <p:spPr bwMode="gray">
          <a:xfrm>
            <a:off x="7895502" y="711200"/>
            <a:ext cx="631581" cy="196850"/>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600">
                <a:solidFill>
                  <a:schemeClr val="bg1"/>
                </a:solidFill>
              </a:defRPr>
            </a:lvl1pPr>
          </a:lstStyle>
          <a:p>
            <a:pPr defTabSz="914400"/>
            <a:fld id="{8E17C923-6266-4805-A6B0-2B3F8B6E1E70}" type="slidenum">
              <a:rPr lang="en-GB">
                <a:solidFill>
                  <a:srgbClr val="FFFFFF"/>
                </a:solidFill>
              </a:rPr>
              <a:pPr defTabSz="914400"/>
              <a:t>‹#›</a:t>
            </a:fld>
            <a:endParaRPr lang="en-GB" dirty="0">
              <a:solidFill>
                <a:srgbClr val="FFFFFF"/>
              </a:solidFill>
            </a:endParaRPr>
          </a:p>
        </p:txBody>
      </p:sp>
      <p:sp>
        <p:nvSpPr>
          <p:cNvPr id="1031"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defTabSz="914400"/>
            <a:endParaRPr lang="en-GB" sz="2400" dirty="0">
              <a:solidFill>
                <a:srgbClr val="5F6062"/>
              </a:solidFill>
            </a:endParaRPr>
          </a:p>
        </p:txBody>
      </p:sp>
      <p:pic>
        <p:nvPicPr>
          <p:cNvPr id="409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51388" y="5784676"/>
            <a:ext cx="3006969"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78363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400" b="1">
          <a:solidFill>
            <a:schemeClr val="tx1"/>
          </a:solidFill>
          <a:latin typeface="+mj-lt"/>
          <a:ea typeface="ＭＳ Ｐゴシック" charset="-128"/>
          <a:cs typeface="+mj-cs"/>
        </a:defRPr>
      </a:lvl1pPr>
      <a:lvl2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2pPr>
      <a:lvl3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3pPr>
      <a:lvl4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4pPr>
      <a:lvl5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1" fontAlgn="base" hangingPunct="1">
        <a:spcBef>
          <a:spcPct val="30000"/>
        </a:spcBef>
        <a:spcAft>
          <a:spcPct val="0"/>
        </a:spcAft>
        <a:buClr>
          <a:schemeClr val="bg2"/>
        </a:buClr>
        <a:buChar char="•"/>
        <a:defRPr sz="2200">
          <a:solidFill>
            <a:schemeClr val="tx1"/>
          </a:solidFill>
          <a:latin typeface="+mn-lt"/>
          <a:ea typeface="ＭＳ Ｐゴシック" charset="-128"/>
          <a:cs typeface="+mn-cs"/>
        </a:defRPr>
      </a:lvl1pPr>
      <a:lvl2pPr marL="809625" indent="-266700" algn="l" rtl="0" eaLnBrk="1" fontAlgn="base" hangingPunct="1">
        <a:lnSpc>
          <a:spcPct val="110000"/>
        </a:lnSpc>
        <a:spcBef>
          <a:spcPct val="0"/>
        </a:spcBef>
        <a:spcAft>
          <a:spcPct val="0"/>
        </a:spcAft>
        <a:buClr>
          <a:schemeClr val="tx1"/>
        </a:buClr>
        <a:buFont typeface="Arial" charset="0"/>
        <a:buChar char="–"/>
        <a:defRPr sz="2000">
          <a:solidFill>
            <a:schemeClr val="tx1"/>
          </a:solidFill>
          <a:latin typeface="+mn-lt"/>
          <a:ea typeface="ＭＳ Ｐゴシック" charset="-128"/>
        </a:defRPr>
      </a:lvl2pPr>
      <a:lvl3pPr marL="1343025" indent="-266700" algn="l" rtl="0" eaLnBrk="1" fontAlgn="base" hangingPunct="1">
        <a:lnSpc>
          <a:spcPct val="110000"/>
        </a:lnSpc>
        <a:spcBef>
          <a:spcPct val="0"/>
        </a:spcBef>
        <a:spcAft>
          <a:spcPct val="0"/>
        </a:spcAft>
        <a:buClr>
          <a:schemeClr val="tx1"/>
        </a:buClr>
        <a:buFont typeface="Arial" charset="0"/>
        <a:buChar char="–"/>
        <a:defRPr sz="2000">
          <a:solidFill>
            <a:schemeClr val="tx1"/>
          </a:solidFill>
          <a:latin typeface="+mn-lt"/>
          <a:ea typeface="ＭＳ Ｐゴシック" charset="-128"/>
        </a:defRPr>
      </a:lvl3pPr>
      <a:lvl4pPr marL="1885950" indent="-266700" algn="l" rtl="0" eaLnBrk="1" fontAlgn="base" hangingPunct="1">
        <a:lnSpc>
          <a:spcPct val="110000"/>
        </a:lnSpc>
        <a:spcBef>
          <a:spcPct val="0"/>
        </a:spcBef>
        <a:spcAft>
          <a:spcPct val="0"/>
        </a:spcAft>
        <a:buClr>
          <a:schemeClr val="tx1"/>
        </a:buClr>
        <a:buFont typeface="Arial" charset="0"/>
        <a:buChar char="–"/>
        <a:defRPr sz="2000">
          <a:solidFill>
            <a:schemeClr val="tx1"/>
          </a:solidFill>
          <a:latin typeface="+mn-lt"/>
          <a:ea typeface="ＭＳ Ｐゴシック" charset="-128"/>
        </a:defRPr>
      </a:lvl4pPr>
      <a:lvl5pPr marL="2419350" indent="-266700" algn="l" rtl="0" eaLnBrk="1" fontAlgn="base" hangingPunct="1">
        <a:lnSpc>
          <a:spcPct val="110000"/>
        </a:lnSpc>
        <a:spcBef>
          <a:spcPct val="0"/>
        </a:spcBef>
        <a:spcAft>
          <a:spcPct val="0"/>
        </a:spcAft>
        <a:buClr>
          <a:schemeClr val="tx1"/>
        </a:buClr>
        <a:buFont typeface="Arial" charset="0"/>
        <a:buChar char="–"/>
        <a:defRPr sz="2000">
          <a:solidFill>
            <a:schemeClr val="tx1"/>
          </a:solidFill>
          <a:latin typeface="+mn-lt"/>
          <a:ea typeface="ＭＳ Ｐゴシック" charset="-128"/>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443038" y="274638"/>
            <a:ext cx="72437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1443038" y="1600206"/>
            <a:ext cx="72437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
        <p:nvSpPr>
          <p:cNvPr id="15" name="TextBox 14"/>
          <p:cNvSpPr txBox="1"/>
          <p:nvPr userDrawn="1"/>
        </p:nvSpPr>
        <p:spPr>
          <a:xfrm>
            <a:off x="1414470" y="6477000"/>
            <a:ext cx="998991" cy="230832"/>
          </a:xfrm>
          <a:prstGeom prst="rect">
            <a:avLst/>
          </a:prstGeom>
          <a:noFill/>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900" dirty="0" smtClean="0">
                <a:solidFill>
                  <a:prstClr val="black"/>
                </a:solidFill>
                <a:latin typeface="Calibri" charset="0"/>
              </a:rPr>
              <a:t>© Copyright ICAS</a:t>
            </a:r>
          </a:p>
        </p:txBody>
      </p:sp>
      <p:pic>
        <p:nvPicPr>
          <p:cNvPr id="2053" name="Picture 9" descr="Jon new logo.pd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780345" y="6300802"/>
            <a:ext cx="10366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5" descr="Screen shot 2011-11-30 at 10.06.06.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12" y="0"/>
            <a:ext cx="941388"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84777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Lst>
  <p:txStyles>
    <p:titleStyle>
      <a:lvl1pPr algn="l" defTabSz="457200" rtl="0" eaLnBrk="0" fontAlgn="base" hangingPunct="0">
        <a:spcBef>
          <a:spcPct val="0"/>
        </a:spcBef>
        <a:spcAft>
          <a:spcPct val="0"/>
        </a:spcAft>
        <a:defRPr sz="3200" kern="1200">
          <a:solidFill>
            <a:srgbClr val="4D4E4D"/>
          </a:solidFill>
          <a:latin typeface="Arial"/>
          <a:ea typeface="ＭＳ Ｐゴシック" charset="-128"/>
          <a:cs typeface="Arial"/>
        </a:defRPr>
      </a:lvl1pPr>
      <a:lvl2pPr algn="l" defTabSz="457200" rtl="0" eaLnBrk="0" fontAlgn="base" hangingPunct="0">
        <a:spcBef>
          <a:spcPct val="0"/>
        </a:spcBef>
        <a:spcAft>
          <a:spcPct val="0"/>
        </a:spcAft>
        <a:defRPr sz="3200">
          <a:solidFill>
            <a:srgbClr val="4D4E4D"/>
          </a:solidFill>
          <a:latin typeface="Arial" charset="0"/>
          <a:ea typeface="ＭＳ Ｐゴシック" charset="-128"/>
          <a:cs typeface="Arial" charset="0"/>
        </a:defRPr>
      </a:lvl2pPr>
      <a:lvl3pPr algn="l" defTabSz="457200" rtl="0" eaLnBrk="0" fontAlgn="base" hangingPunct="0">
        <a:spcBef>
          <a:spcPct val="0"/>
        </a:spcBef>
        <a:spcAft>
          <a:spcPct val="0"/>
        </a:spcAft>
        <a:defRPr sz="3200">
          <a:solidFill>
            <a:srgbClr val="4D4E4D"/>
          </a:solidFill>
          <a:latin typeface="Arial" charset="0"/>
          <a:ea typeface="ＭＳ Ｐゴシック" charset="-128"/>
          <a:cs typeface="Arial" charset="0"/>
        </a:defRPr>
      </a:lvl3pPr>
      <a:lvl4pPr algn="l" defTabSz="457200" rtl="0" eaLnBrk="0" fontAlgn="base" hangingPunct="0">
        <a:spcBef>
          <a:spcPct val="0"/>
        </a:spcBef>
        <a:spcAft>
          <a:spcPct val="0"/>
        </a:spcAft>
        <a:defRPr sz="3200">
          <a:solidFill>
            <a:srgbClr val="4D4E4D"/>
          </a:solidFill>
          <a:latin typeface="Arial" charset="0"/>
          <a:ea typeface="ＭＳ Ｐゴシック" charset="-128"/>
          <a:cs typeface="Arial" charset="0"/>
        </a:defRPr>
      </a:lvl4pPr>
      <a:lvl5pPr algn="l" defTabSz="457200" rtl="0" eaLnBrk="0" fontAlgn="base" hangingPunct="0">
        <a:spcBef>
          <a:spcPct val="0"/>
        </a:spcBef>
        <a:spcAft>
          <a:spcPct val="0"/>
        </a:spcAft>
        <a:defRPr sz="3200">
          <a:solidFill>
            <a:srgbClr val="4D4E4D"/>
          </a:solidFill>
          <a:latin typeface="Arial" charset="0"/>
          <a:ea typeface="ＭＳ Ｐゴシック" charset="-128"/>
          <a:cs typeface="Arial" charset="0"/>
        </a:defRPr>
      </a:lvl5pPr>
      <a:lvl6pPr marL="457200" algn="l" defTabSz="457200" rtl="0" fontAlgn="base">
        <a:spcBef>
          <a:spcPct val="0"/>
        </a:spcBef>
        <a:spcAft>
          <a:spcPct val="0"/>
        </a:spcAft>
        <a:defRPr sz="3200">
          <a:solidFill>
            <a:schemeClr val="tx1"/>
          </a:solidFill>
          <a:latin typeface="Arial" charset="0"/>
          <a:ea typeface="ＭＳ Ｐゴシック" charset="-128"/>
        </a:defRPr>
      </a:lvl6pPr>
      <a:lvl7pPr marL="914400" algn="l" defTabSz="457200" rtl="0" fontAlgn="base">
        <a:spcBef>
          <a:spcPct val="0"/>
        </a:spcBef>
        <a:spcAft>
          <a:spcPct val="0"/>
        </a:spcAft>
        <a:defRPr sz="3200">
          <a:solidFill>
            <a:schemeClr val="tx1"/>
          </a:solidFill>
          <a:latin typeface="Arial" charset="0"/>
          <a:ea typeface="ＭＳ Ｐゴシック" charset="-128"/>
        </a:defRPr>
      </a:lvl7pPr>
      <a:lvl8pPr marL="1371600" algn="l" defTabSz="457200" rtl="0" fontAlgn="base">
        <a:spcBef>
          <a:spcPct val="0"/>
        </a:spcBef>
        <a:spcAft>
          <a:spcPct val="0"/>
        </a:spcAft>
        <a:defRPr sz="3200">
          <a:solidFill>
            <a:schemeClr val="tx1"/>
          </a:solidFill>
          <a:latin typeface="Arial" charset="0"/>
          <a:ea typeface="ＭＳ Ｐゴシック" charset="-128"/>
        </a:defRPr>
      </a:lvl8pPr>
      <a:lvl9pPr marL="1828800" algn="l" defTabSz="457200" rtl="0" fontAlgn="base">
        <a:spcBef>
          <a:spcPct val="0"/>
        </a:spcBef>
        <a:spcAft>
          <a:spcPct val="0"/>
        </a:spcAft>
        <a:defRPr sz="32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 y="17"/>
            <a:ext cx="9145466"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438152" y="1798638"/>
            <a:ext cx="830433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6899034" y="6497638"/>
            <a:ext cx="978877" cy="3603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199">
                <a:latin typeface="Arial Narrow" pitchFamily="34" charset="0"/>
                <a:cs typeface="+mn-cs"/>
              </a:defRPr>
            </a:lvl1pPr>
          </a:lstStyle>
          <a:p>
            <a:pPr defTabSz="914179">
              <a:defRPr/>
            </a:pPr>
            <a:endParaRPr lang="sv-SE" dirty="0">
              <a:solidFill>
                <a:srgbClr val="000000"/>
              </a:solidFill>
              <a:ea typeface="+mn-ea"/>
            </a:endParaRPr>
          </a:p>
        </p:txBody>
      </p:sp>
      <p:sp>
        <p:nvSpPr>
          <p:cNvPr id="1029" name="Rectangle 5"/>
          <p:cNvSpPr>
            <a:spLocks noGrp="1" noChangeArrowheads="1"/>
          </p:cNvSpPr>
          <p:nvPr>
            <p:ph type="ftr" sz="quarter" idx="3"/>
          </p:nvPr>
        </p:nvSpPr>
        <p:spPr bwMode="auto">
          <a:xfrm>
            <a:off x="663822" y="6497640"/>
            <a:ext cx="2895600" cy="26987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199">
                <a:latin typeface="Arial Narrow" pitchFamily="34" charset="0"/>
                <a:cs typeface="+mn-cs"/>
              </a:defRPr>
            </a:lvl1pPr>
          </a:lstStyle>
          <a:p>
            <a:pPr defTabSz="914179">
              <a:defRPr/>
            </a:pPr>
            <a:r>
              <a:rPr lang="sv-SE" smtClean="0">
                <a:solidFill>
                  <a:srgbClr val="000000"/>
                </a:solidFill>
                <a:ea typeface="+mn-ea"/>
              </a:rPr>
              <a:t>Remium Nordic</a:t>
            </a:r>
            <a:endParaRPr lang="sv-SE" dirty="0">
              <a:solidFill>
                <a:srgbClr val="000000"/>
              </a:solidFill>
              <a:ea typeface="+mn-ea"/>
            </a:endParaRPr>
          </a:p>
        </p:txBody>
      </p:sp>
      <p:sp>
        <p:nvSpPr>
          <p:cNvPr id="1030" name="Rectangle 6"/>
          <p:cNvSpPr>
            <a:spLocks noGrp="1" noChangeArrowheads="1"/>
          </p:cNvSpPr>
          <p:nvPr>
            <p:ph type="sldNum" sz="quarter" idx="4"/>
          </p:nvPr>
        </p:nvSpPr>
        <p:spPr bwMode="auto">
          <a:xfrm>
            <a:off x="7807571" y="6497640"/>
            <a:ext cx="650632" cy="26987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199">
                <a:latin typeface="Arial Narrow" panose="020B0606020202030204" pitchFamily="34" charset="0"/>
              </a:defRPr>
            </a:lvl1pPr>
          </a:lstStyle>
          <a:p>
            <a:pPr defTabSz="914179" eaLnBrk="0" hangingPunct="0">
              <a:defRPr/>
            </a:pPr>
            <a:r>
              <a:rPr lang="sv-SE" smtClean="0">
                <a:solidFill>
                  <a:srgbClr val="000000"/>
                </a:solidFill>
                <a:ea typeface="+mn-ea"/>
                <a:cs typeface="Arial" panose="020B0604020202020204" pitchFamily="34" charset="0"/>
              </a:rPr>
              <a:t>Sid </a:t>
            </a:r>
            <a:fld id="{2FEA2103-D774-459F-9C0F-87856383ECF9}" type="slidenum">
              <a:rPr lang="sv-SE">
                <a:solidFill>
                  <a:srgbClr val="000000"/>
                </a:solidFill>
                <a:ea typeface="+mn-ea"/>
                <a:cs typeface="Arial" panose="020B0604020202020204" pitchFamily="34" charset="0"/>
              </a:rPr>
              <a:pPr defTabSz="914179" eaLnBrk="0" hangingPunct="0">
                <a:defRPr/>
              </a:pPr>
              <a:t>‹#›</a:t>
            </a:fld>
            <a:endParaRPr lang="sv-SE" dirty="0">
              <a:solidFill>
                <a:srgbClr val="000000"/>
              </a:solidFill>
              <a:ea typeface="+mn-ea"/>
              <a:cs typeface="Arial" panose="020B0604020202020204" pitchFamily="34" charset="0"/>
            </a:endParaRPr>
          </a:p>
        </p:txBody>
      </p:sp>
      <p:sp>
        <p:nvSpPr>
          <p:cNvPr id="1031" name="Line 8"/>
          <p:cNvSpPr>
            <a:spLocks noChangeShapeType="1"/>
          </p:cNvSpPr>
          <p:nvPr/>
        </p:nvSpPr>
        <p:spPr bwMode="auto">
          <a:xfrm>
            <a:off x="-7327" y="6324601"/>
            <a:ext cx="9145466" cy="0"/>
          </a:xfrm>
          <a:prstGeom prst="line">
            <a:avLst/>
          </a:prstGeom>
          <a:noFill/>
          <a:ln w="25400">
            <a:solidFill>
              <a:srgbClr val="9F0A2C"/>
            </a:solidFill>
            <a:round/>
            <a:headEnd/>
            <a:tailEnd/>
          </a:ln>
          <a:extLst>
            <a:ext uri="{909E8E84-426E-40DD-AFC4-6F175D3DCCD1}">
              <a14:hiddenFill xmlns:a14="http://schemas.microsoft.com/office/drawing/2010/main">
                <a:noFill/>
              </a14:hiddenFill>
            </a:ext>
          </a:extLst>
        </p:spPr>
        <p:txBody>
          <a:bodyPr wrap="none" anchor="ctr"/>
          <a:lstStyle/>
          <a:p>
            <a:pPr defTabSz="914179" eaLnBrk="0" hangingPunct="0"/>
            <a:endParaRPr lang="sv-SE" sz="2400" dirty="0">
              <a:solidFill>
                <a:srgbClr val="000000"/>
              </a:solidFill>
              <a:latin typeface="Times" panose="02020603050405020304" pitchFamily="18" charset="0"/>
              <a:ea typeface="+mn-ea"/>
              <a:cs typeface="Arial" panose="020B0604020202020204" pitchFamily="34" charset="0"/>
            </a:endParaRPr>
          </a:p>
        </p:txBody>
      </p:sp>
      <p:sp>
        <p:nvSpPr>
          <p:cNvPr id="1032" name="Rectangle 2"/>
          <p:cNvSpPr>
            <a:spLocks noGrp="1" noChangeArrowheads="1"/>
          </p:cNvSpPr>
          <p:nvPr>
            <p:ph type="title"/>
          </p:nvPr>
        </p:nvSpPr>
        <p:spPr bwMode="white">
          <a:xfrm>
            <a:off x="663827" y="576266"/>
            <a:ext cx="7558454" cy="71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bakgrundsrubriken</a:t>
            </a:r>
          </a:p>
        </p:txBody>
      </p:sp>
    </p:spTree>
    <p:extLst>
      <p:ext uri="{BB962C8B-B14F-4D97-AF65-F5344CB8AC3E}">
        <p14:creationId xmlns:p14="http://schemas.microsoft.com/office/powerpoint/2010/main" val="186954623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Lst>
  <p:hf hdr="0" dt="0"/>
  <p:txStyles>
    <p:titleStyle>
      <a:lvl1pPr algn="l" rtl="0" eaLnBrk="0" fontAlgn="base" hangingPunct="0">
        <a:spcBef>
          <a:spcPct val="0"/>
        </a:spcBef>
        <a:spcAft>
          <a:spcPct val="0"/>
        </a:spcAft>
        <a:defRPr sz="2200">
          <a:solidFill>
            <a:schemeClr val="bg1"/>
          </a:solidFill>
          <a:latin typeface="+mj-lt"/>
          <a:ea typeface="+mj-ea"/>
          <a:cs typeface="+mj-cs"/>
        </a:defRPr>
      </a:lvl1pPr>
      <a:lvl2pPr algn="l" rtl="0" eaLnBrk="0" fontAlgn="base" hangingPunct="0">
        <a:spcBef>
          <a:spcPct val="0"/>
        </a:spcBef>
        <a:spcAft>
          <a:spcPct val="0"/>
        </a:spcAft>
        <a:defRPr sz="2200">
          <a:solidFill>
            <a:schemeClr val="bg1"/>
          </a:solidFill>
          <a:latin typeface="Arial Narrow" pitchFamily="34" charset="0"/>
        </a:defRPr>
      </a:lvl2pPr>
      <a:lvl3pPr algn="l" rtl="0" eaLnBrk="0" fontAlgn="base" hangingPunct="0">
        <a:spcBef>
          <a:spcPct val="0"/>
        </a:spcBef>
        <a:spcAft>
          <a:spcPct val="0"/>
        </a:spcAft>
        <a:defRPr sz="2200">
          <a:solidFill>
            <a:schemeClr val="bg1"/>
          </a:solidFill>
          <a:latin typeface="Arial Narrow" pitchFamily="34" charset="0"/>
        </a:defRPr>
      </a:lvl3pPr>
      <a:lvl4pPr algn="l" rtl="0" eaLnBrk="0" fontAlgn="base" hangingPunct="0">
        <a:spcBef>
          <a:spcPct val="0"/>
        </a:spcBef>
        <a:spcAft>
          <a:spcPct val="0"/>
        </a:spcAft>
        <a:defRPr sz="2200">
          <a:solidFill>
            <a:schemeClr val="bg1"/>
          </a:solidFill>
          <a:latin typeface="Arial Narrow" pitchFamily="34" charset="0"/>
        </a:defRPr>
      </a:lvl4pPr>
      <a:lvl5pPr algn="l" rtl="0" eaLnBrk="0" fontAlgn="base" hangingPunct="0">
        <a:spcBef>
          <a:spcPct val="0"/>
        </a:spcBef>
        <a:spcAft>
          <a:spcPct val="0"/>
        </a:spcAft>
        <a:defRPr sz="2200">
          <a:solidFill>
            <a:schemeClr val="bg1"/>
          </a:solidFill>
          <a:latin typeface="Arial Narrow" pitchFamily="34" charset="0"/>
        </a:defRPr>
      </a:lvl5pPr>
      <a:lvl6pPr marL="457204" algn="l" rtl="0" fontAlgn="base">
        <a:spcBef>
          <a:spcPct val="0"/>
        </a:spcBef>
        <a:spcAft>
          <a:spcPct val="0"/>
        </a:spcAft>
        <a:defRPr sz="2200">
          <a:solidFill>
            <a:schemeClr val="bg1"/>
          </a:solidFill>
          <a:latin typeface="Arial Narrow" pitchFamily="34" charset="0"/>
        </a:defRPr>
      </a:lvl6pPr>
      <a:lvl7pPr marL="914408" algn="l" rtl="0" fontAlgn="base">
        <a:spcBef>
          <a:spcPct val="0"/>
        </a:spcBef>
        <a:spcAft>
          <a:spcPct val="0"/>
        </a:spcAft>
        <a:defRPr sz="2200">
          <a:solidFill>
            <a:schemeClr val="bg1"/>
          </a:solidFill>
          <a:latin typeface="Arial Narrow" pitchFamily="34" charset="0"/>
        </a:defRPr>
      </a:lvl7pPr>
      <a:lvl8pPr marL="1371612" algn="l" rtl="0" fontAlgn="base">
        <a:spcBef>
          <a:spcPct val="0"/>
        </a:spcBef>
        <a:spcAft>
          <a:spcPct val="0"/>
        </a:spcAft>
        <a:defRPr sz="2200">
          <a:solidFill>
            <a:schemeClr val="bg1"/>
          </a:solidFill>
          <a:latin typeface="Arial Narrow" pitchFamily="34" charset="0"/>
        </a:defRPr>
      </a:lvl8pPr>
      <a:lvl9pPr marL="1828816" algn="l" rtl="0" fontAlgn="base">
        <a:spcBef>
          <a:spcPct val="0"/>
        </a:spcBef>
        <a:spcAft>
          <a:spcPct val="0"/>
        </a:spcAft>
        <a:defRPr sz="2200">
          <a:solidFill>
            <a:schemeClr val="bg1"/>
          </a:solidFill>
          <a:latin typeface="Arial Narrow" pitchFamily="34" charset="0"/>
        </a:defRPr>
      </a:lvl9pPr>
    </p:titleStyle>
    <p:bodyStyle>
      <a:lvl1pPr marL="287341" indent="-287341" algn="l" rtl="0" eaLnBrk="0" fontAlgn="base" hangingPunct="0">
        <a:spcBef>
          <a:spcPct val="0"/>
        </a:spcBef>
        <a:spcAft>
          <a:spcPct val="0"/>
        </a:spcAft>
        <a:buClr>
          <a:schemeClr val="tx1"/>
        </a:buClr>
        <a:buSzPct val="105000"/>
        <a:buFont typeface="Zapf Dingbats" charset="2"/>
        <a:buBlip>
          <a:blip r:embed="rId16"/>
        </a:buBlip>
        <a:defRPr sz="1400">
          <a:solidFill>
            <a:schemeClr val="tx1"/>
          </a:solidFill>
          <a:latin typeface="+mn-lt"/>
          <a:ea typeface="+mn-ea"/>
          <a:cs typeface="+mn-cs"/>
        </a:defRPr>
      </a:lvl1pPr>
      <a:lvl2pPr marL="693744" indent="-215902" algn="l" rtl="0" eaLnBrk="0" fontAlgn="base" hangingPunct="0">
        <a:spcBef>
          <a:spcPct val="0"/>
        </a:spcBef>
        <a:spcAft>
          <a:spcPct val="0"/>
        </a:spcAft>
        <a:buClr>
          <a:schemeClr val="tx1"/>
        </a:buClr>
        <a:buFont typeface="Times" panose="02020603050405020304" pitchFamily="18" charset="0"/>
        <a:buBlip>
          <a:blip r:embed="rId17"/>
        </a:buBlip>
        <a:defRPr sz="1199">
          <a:solidFill>
            <a:schemeClr val="tx1"/>
          </a:solidFill>
          <a:latin typeface="+mn-lt"/>
        </a:defRPr>
      </a:lvl2pPr>
      <a:lvl3pPr marL="1176348" indent="-222251" algn="l" rtl="0" eaLnBrk="0" fontAlgn="base" hangingPunct="0">
        <a:spcBef>
          <a:spcPct val="0"/>
        </a:spcBef>
        <a:spcAft>
          <a:spcPct val="0"/>
        </a:spcAft>
        <a:buClr>
          <a:srgbClr val="9F0A2C"/>
        </a:buClr>
        <a:buSzPct val="95000"/>
        <a:buBlip>
          <a:blip r:embed="rId17"/>
        </a:buBlip>
        <a:defRPr sz="1000" i="1">
          <a:solidFill>
            <a:schemeClr val="tx1"/>
          </a:solidFill>
          <a:latin typeface="+mn-lt"/>
        </a:defRPr>
      </a:lvl3pPr>
      <a:lvl4pPr marL="1674827" indent="-249241" algn="l" rtl="0" eaLnBrk="0" fontAlgn="base" hangingPunct="0">
        <a:spcBef>
          <a:spcPct val="0"/>
        </a:spcBef>
        <a:spcAft>
          <a:spcPct val="0"/>
        </a:spcAft>
        <a:buClr>
          <a:srgbClr val="9F0A2C"/>
        </a:buClr>
        <a:buSzPct val="95000"/>
        <a:buFont typeface="Times" panose="02020603050405020304" pitchFamily="18" charset="0"/>
        <a:buBlip>
          <a:blip r:embed="rId17"/>
        </a:buBlip>
        <a:defRPr sz="1999">
          <a:solidFill>
            <a:schemeClr val="tx1"/>
          </a:solidFill>
          <a:latin typeface="+mn-lt"/>
        </a:defRPr>
      </a:lvl4pPr>
      <a:lvl5pPr marL="2151081" indent="-241302" algn="l" rtl="0" eaLnBrk="0" fontAlgn="base" hangingPunct="0">
        <a:spcBef>
          <a:spcPct val="0"/>
        </a:spcBef>
        <a:spcAft>
          <a:spcPct val="0"/>
        </a:spcAft>
        <a:buClr>
          <a:srgbClr val="9F0A2C"/>
        </a:buClr>
        <a:buSzPct val="95000"/>
        <a:buFont typeface="Times" panose="02020603050405020304" pitchFamily="18" charset="0"/>
        <a:buBlip>
          <a:blip r:embed="rId17"/>
        </a:buBlip>
        <a:defRPr sz="1999">
          <a:solidFill>
            <a:schemeClr val="tx1"/>
          </a:solidFill>
          <a:latin typeface="+mn-lt"/>
        </a:defRPr>
      </a:lvl5pPr>
      <a:lvl6pPr marL="2608286" indent="-241302" algn="l" rtl="0" fontAlgn="base">
        <a:spcBef>
          <a:spcPct val="0"/>
        </a:spcBef>
        <a:spcAft>
          <a:spcPct val="50000"/>
        </a:spcAft>
        <a:buClr>
          <a:srgbClr val="9F0A2C"/>
        </a:buClr>
        <a:buSzPct val="95000"/>
        <a:buFont typeface="Times" charset="0"/>
        <a:buBlip>
          <a:blip r:embed="rId17"/>
        </a:buBlip>
        <a:defRPr>
          <a:solidFill>
            <a:schemeClr val="tx1"/>
          </a:solidFill>
          <a:latin typeface="+mn-lt"/>
        </a:defRPr>
      </a:lvl6pPr>
      <a:lvl7pPr marL="3065490" indent="-241302" algn="l" rtl="0" fontAlgn="base">
        <a:spcBef>
          <a:spcPct val="0"/>
        </a:spcBef>
        <a:spcAft>
          <a:spcPct val="50000"/>
        </a:spcAft>
        <a:buClr>
          <a:srgbClr val="9F0A2C"/>
        </a:buClr>
        <a:buSzPct val="95000"/>
        <a:buFont typeface="Times" charset="0"/>
        <a:buBlip>
          <a:blip r:embed="rId17"/>
        </a:buBlip>
        <a:defRPr>
          <a:solidFill>
            <a:schemeClr val="tx1"/>
          </a:solidFill>
          <a:latin typeface="+mn-lt"/>
        </a:defRPr>
      </a:lvl7pPr>
      <a:lvl8pPr marL="3522693" indent="-241302" algn="l" rtl="0" fontAlgn="base">
        <a:spcBef>
          <a:spcPct val="0"/>
        </a:spcBef>
        <a:spcAft>
          <a:spcPct val="50000"/>
        </a:spcAft>
        <a:buClr>
          <a:srgbClr val="9F0A2C"/>
        </a:buClr>
        <a:buSzPct val="95000"/>
        <a:buFont typeface="Times" charset="0"/>
        <a:buBlip>
          <a:blip r:embed="rId17"/>
        </a:buBlip>
        <a:defRPr>
          <a:solidFill>
            <a:schemeClr val="tx1"/>
          </a:solidFill>
          <a:latin typeface="+mn-lt"/>
        </a:defRPr>
      </a:lvl8pPr>
      <a:lvl9pPr marL="3979898" indent="-241302" algn="l" rtl="0" fontAlgn="base">
        <a:spcBef>
          <a:spcPct val="0"/>
        </a:spcBef>
        <a:spcAft>
          <a:spcPct val="50000"/>
        </a:spcAft>
        <a:buClr>
          <a:srgbClr val="9F0A2C"/>
        </a:buClr>
        <a:buSzPct val="95000"/>
        <a:buFont typeface="Times" charset="0"/>
        <a:buBlip>
          <a:blip r:embed="rId17"/>
        </a:buBlip>
        <a:defRPr>
          <a:solidFill>
            <a:schemeClr val="tx1"/>
          </a:solidFill>
          <a:latin typeface="+mn-lt"/>
        </a:defRPr>
      </a:lvl9pPr>
    </p:bodyStyle>
    <p:otherStyle>
      <a:defPPr>
        <a:defRPr lang="sv-SE"/>
      </a:defPPr>
      <a:lvl1pPr marL="0" algn="l" defTabSz="914408" rtl="0" eaLnBrk="1" latinLnBrk="0" hangingPunct="1">
        <a:defRPr sz="1800" kern="1200">
          <a:solidFill>
            <a:schemeClr val="tx1"/>
          </a:solidFill>
          <a:latin typeface="+mn-lt"/>
          <a:ea typeface="+mn-ea"/>
          <a:cs typeface="+mn-cs"/>
        </a:defRPr>
      </a:lvl1pPr>
      <a:lvl2pPr marL="457204" algn="l" defTabSz="914408" rtl="0" eaLnBrk="1" latinLnBrk="0" hangingPunct="1">
        <a:defRPr sz="1800" kern="1200">
          <a:solidFill>
            <a:schemeClr val="tx1"/>
          </a:solidFill>
          <a:latin typeface="+mn-lt"/>
          <a:ea typeface="+mn-ea"/>
          <a:cs typeface="+mn-cs"/>
        </a:defRPr>
      </a:lvl2pPr>
      <a:lvl3pPr marL="914408" algn="l" defTabSz="914408" rtl="0" eaLnBrk="1" latinLnBrk="0" hangingPunct="1">
        <a:defRPr sz="1800" kern="1200">
          <a:solidFill>
            <a:schemeClr val="tx1"/>
          </a:solidFill>
          <a:latin typeface="+mn-lt"/>
          <a:ea typeface="+mn-ea"/>
          <a:cs typeface="+mn-cs"/>
        </a:defRPr>
      </a:lvl3pPr>
      <a:lvl4pPr marL="1371612" algn="l" defTabSz="914408" rtl="0" eaLnBrk="1" latinLnBrk="0" hangingPunct="1">
        <a:defRPr sz="1800" kern="1200">
          <a:solidFill>
            <a:schemeClr val="tx1"/>
          </a:solidFill>
          <a:latin typeface="+mn-lt"/>
          <a:ea typeface="+mn-ea"/>
          <a:cs typeface="+mn-cs"/>
        </a:defRPr>
      </a:lvl4pPr>
      <a:lvl5pPr marL="1828816" algn="l" defTabSz="914408" rtl="0" eaLnBrk="1" latinLnBrk="0" hangingPunct="1">
        <a:defRPr sz="1800" kern="1200">
          <a:solidFill>
            <a:schemeClr val="tx1"/>
          </a:solidFill>
          <a:latin typeface="+mn-lt"/>
          <a:ea typeface="+mn-ea"/>
          <a:cs typeface="+mn-cs"/>
        </a:defRPr>
      </a:lvl5pPr>
      <a:lvl6pPr marL="2286020" algn="l" defTabSz="914408" rtl="0" eaLnBrk="1" latinLnBrk="0" hangingPunct="1">
        <a:defRPr sz="1800" kern="1200">
          <a:solidFill>
            <a:schemeClr val="tx1"/>
          </a:solidFill>
          <a:latin typeface="+mn-lt"/>
          <a:ea typeface="+mn-ea"/>
          <a:cs typeface="+mn-cs"/>
        </a:defRPr>
      </a:lvl6pPr>
      <a:lvl7pPr marL="2743224" algn="l" defTabSz="914408" rtl="0" eaLnBrk="1" latinLnBrk="0" hangingPunct="1">
        <a:defRPr sz="1800" kern="1200">
          <a:solidFill>
            <a:schemeClr val="tx1"/>
          </a:solidFill>
          <a:latin typeface="+mn-lt"/>
          <a:ea typeface="+mn-ea"/>
          <a:cs typeface="+mn-cs"/>
        </a:defRPr>
      </a:lvl7pPr>
      <a:lvl8pPr marL="3200427" algn="l" defTabSz="914408" rtl="0" eaLnBrk="1" latinLnBrk="0" hangingPunct="1">
        <a:defRPr sz="1800" kern="1200">
          <a:solidFill>
            <a:schemeClr val="tx1"/>
          </a:solidFill>
          <a:latin typeface="+mn-lt"/>
          <a:ea typeface="+mn-ea"/>
          <a:cs typeface="+mn-cs"/>
        </a:defRPr>
      </a:lvl8pPr>
      <a:lvl9pPr marL="3657632" algn="l" defTabSz="9144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hyperlink" Target="https://api.cvent.com/polling/v1/api/polls/sp68gzl0" TargetMode="External"/><Relationship Id="rId2" Type="http://schemas.openxmlformats.org/officeDocument/2006/relationships/hyperlink" Target="https://api.cvent.com/polling/v1/api/polls/spp5xi5n"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api.cvent.com/polling/v1/api/polls/sp-lluy9s" TargetMode="External"/><Relationship Id="rId2" Type="http://schemas.openxmlformats.org/officeDocument/2006/relationships/hyperlink" Target="https://api.cvent.com/polling/v1/api/polls/spoyms83"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api.cvent.com/polling/v1/api/polls/sp-q930ec"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a:xfrm>
            <a:off x="690563" y="923599"/>
            <a:ext cx="7772400" cy="4102112"/>
          </a:xfrm>
        </p:spPr>
        <p:txBody>
          <a:bodyPr/>
          <a:lstStyle/>
          <a:p>
            <a:pPr lvl="0">
              <a:spcBef>
                <a:spcPct val="20000"/>
              </a:spcBef>
            </a:pPr>
            <a:r>
              <a:rPr lang="en-GB" b="1" i="1" dirty="0" smtClean="0">
                <a:solidFill>
                  <a:prstClr val="black"/>
                </a:solidFill>
              </a:rPr>
              <a:t>What is performance?</a:t>
            </a:r>
            <a:r>
              <a:rPr lang="en-US" altLang="en-US" i="1" dirty="0">
                <a:solidFill>
                  <a:prstClr val="black"/>
                </a:solidFill>
                <a:latin typeface="Arial" charset="0"/>
                <a:cs typeface="Arial" charset="0"/>
              </a:rPr>
              <a:t/>
            </a:r>
            <a:br>
              <a:rPr lang="en-US" altLang="en-US" i="1" dirty="0">
                <a:solidFill>
                  <a:prstClr val="black"/>
                </a:solidFill>
                <a:latin typeface="Arial" charset="0"/>
                <a:cs typeface="Arial" charset="0"/>
              </a:rPr>
            </a:br>
            <a:r>
              <a:rPr lang="en-US" altLang="en-US" sz="2400" i="1" dirty="0">
                <a:solidFill>
                  <a:prstClr val="black"/>
                </a:solidFill>
                <a:latin typeface="Arial" charset="0"/>
                <a:cs typeface="Arial" charset="0"/>
              </a:rPr>
              <a:t/>
            </a:r>
            <a:br>
              <a:rPr lang="en-US" altLang="en-US" sz="2400" i="1" dirty="0">
                <a:solidFill>
                  <a:prstClr val="black"/>
                </a:solidFill>
                <a:latin typeface="Arial" charset="0"/>
                <a:cs typeface="Arial" charset="0"/>
              </a:rPr>
            </a:br>
            <a:r>
              <a:rPr lang="en-US" altLang="en-US" sz="2400" i="1" dirty="0">
                <a:solidFill>
                  <a:prstClr val="black"/>
                </a:solidFill>
                <a:latin typeface="Arial" charset="0"/>
                <a:cs typeface="Arial" charset="0"/>
              </a:rPr>
              <a:t>EAA </a:t>
            </a:r>
            <a:r>
              <a:rPr lang="en-US" altLang="en-US" sz="2400" i="1" dirty="0" smtClean="0">
                <a:solidFill>
                  <a:prstClr val="black"/>
                </a:solidFill>
                <a:latin typeface="Arial" charset="0"/>
                <a:cs typeface="Arial" charset="0"/>
              </a:rPr>
              <a:t>– Maastricht </a:t>
            </a:r>
            <a:r>
              <a:rPr lang="en-US" altLang="en-US" sz="2400" i="1" dirty="0">
                <a:solidFill>
                  <a:prstClr val="black"/>
                </a:solidFill>
                <a:latin typeface="Arial" charset="0"/>
                <a:cs typeface="Arial" charset="0"/>
              </a:rPr>
              <a:t>– </a:t>
            </a:r>
            <a:r>
              <a:rPr lang="en-US" altLang="en-US" sz="2400" i="1" dirty="0" smtClean="0">
                <a:solidFill>
                  <a:prstClr val="black"/>
                </a:solidFill>
                <a:latin typeface="Arial" charset="0"/>
                <a:cs typeface="Arial" charset="0"/>
              </a:rPr>
              <a:t>12 May 2016</a:t>
            </a:r>
            <a:r>
              <a:rPr lang="en-US" altLang="en-US" sz="2400" i="1" dirty="0">
                <a:solidFill>
                  <a:prstClr val="black"/>
                </a:solidFill>
                <a:latin typeface="Arial" charset="0"/>
                <a:cs typeface="Arial" charset="0"/>
              </a:rPr>
              <a:t/>
            </a:r>
            <a:br>
              <a:rPr lang="en-US" altLang="en-US" sz="2400" i="1" dirty="0">
                <a:solidFill>
                  <a:prstClr val="black"/>
                </a:solidFill>
                <a:latin typeface="Arial" charset="0"/>
                <a:cs typeface="Arial" charset="0"/>
              </a:rPr>
            </a:br>
            <a:endParaRPr lang="en-GB" altLang="en-US" dirty="0" smtClean="0">
              <a:latin typeface="Arial" charset="0"/>
              <a:cs typeface="Arial" charset="0"/>
            </a:endParaRPr>
          </a:p>
        </p:txBody>
      </p:sp>
    </p:spTree>
    <p:extLst>
      <p:ext uri="{BB962C8B-B14F-4D97-AF65-F5344CB8AC3E}">
        <p14:creationId xmlns:p14="http://schemas.microsoft.com/office/powerpoint/2010/main" val="3149176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0458" y="1438275"/>
            <a:ext cx="8324965" cy="4870450"/>
          </a:xfrm>
        </p:spPr>
        <p:txBody>
          <a:bodyPr/>
          <a:lstStyle/>
          <a:p>
            <a:pPr>
              <a:spcAft>
                <a:spcPts val="1800"/>
              </a:spcAft>
            </a:pPr>
            <a:r>
              <a:rPr lang="en-GB" dirty="0" smtClean="0"/>
              <a:t>The IASB (“the Board”) is currently redeliberating its Exposure </a:t>
            </a:r>
            <a:r>
              <a:rPr lang="en-GB" dirty="0"/>
              <a:t>Draft </a:t>
            </a:r>
            <a:r>
              <a:rPr lang="en-GB" i="1" dirty="0"/>
              <a:t>Conceptual Framework for Financial Reporting </a:t>
            </a:r>
            <a:r>
              <a:rPr lang="en-GB" dirty="0" smtClean="0"/>
              <a:t>(‘ED’)</a:t>
            </a:r>
            <a:r>
              <a:rPr lang="en-GB" i="1" dirty="0" smtClean="0"/>
              <a:t> </a:t>
            </a:r>
            <a:r>
              <a:rPr lang="en-GB" dirty="0" smtClean="0"/>
              <a:t>(May 2015).</a:t>
            </a:r>
          </a:p>
          <a:p>
            <a:r>
              <a:rPr lang="en-GB" dirty="0" smtClean="0"/>
              <a:t>The ED proposed that:</a:t>
            </a:r>
          </a:p>
          <a:p>
            <a:pPr marL="0" indent="0">
              <a:spcAft>
                <a:spcPts val="600"/>
              </a:spcAft>
              <a:buNone/>
            </a:pPr>
            <a:r>
              <a:rPr lang="en-GB" dirty="0"/>
              <a:t>	</a:t>
            </a:r>
            <a:r>
              <a:rPr lang="en-GB" sz="1800" dirty="0" smtClean="0"/>
              <a:t>- the </a:t>
            </a:r>
            <a:r>
              <a:rPr lang="en-GB" sz="1800" dirty="0"/>
              <a:t>statement of profit or loss is described as the primary, but not the </a:t>
            </a:r>
            <a:r>
              <a:rPr lang="en-GB" sz="1800" dirty="0" smtClean="0"/>
              <a:t>	only</a:t>
            </a:r>
            <a:r>
              <a:rPr lang="en-GB" sz="1800" dirty="0"/>
              <a:t>, </a:t>
            </a:r>
            <a:r>
              <a:rPr lang="en-GB" sz="1800" dirty="0" smtClean="0"/>
              <a:t>source </a:t>
            </a:r>
            <a:r>
              <a:rPr lang="en-GB" sz="1800" dirty="0"/>
              <a:t>of information about an entity’s performance for the </a:t>
            </a:r>
            <a:r>
              <a:rPr lang="en-GB" sz="1800" dirty="0" smtClean="0"/>
              <a:t>period;</a:t>
            </a:r>
          </a:p>
          <a:p>
            <a:pPr marL="0" indent="0">
              <a:spcAft>
                <a:spcPts val="600"/>
              </a:spcAft>
              <a:buNone/>
            </a:pPr>
            <a:r>
              <a:rPr lang="en-GB" sz="1800" dirty="0" smtClean="0"/>
              <a:t>	- items </a:t>
            </a:r>
            <a:r>
              <a:rPr lang="en-GB" sz="1800" dirty="0"/>
              <a:t>of income and expense are excluded from that statement only if </a:t>
            </a:r>
            <a:r>
              <a:rPr lang="en-GB" sz="1800" dirty="0" smtClean="0"/>
              <a:t>	doing so </a:t>
            </a:r>
            <a:r>
              <a:rPr lang="en-GB" sz="1800" dirty="0"/>
              <a:t>enhances its </a:t>
            </a:r>
            <a:r>
              <a:rPr lang="en-GB" sz="1800" dirty="0" smtClean="0"/>
              <a:t>relevance; and </a:t>
            </a:r>
          </a:p>
          <a:p>
            <a:pPr marL="0" indent="0">
              <a:spcAft>
                <a:spcPts val="600"/>
              </a:spcAft>
              <a:buNone/>
            </a:pPr>
            <a:r>
              <a:rPr lang="en-GB" sz="1800" dirty="0" smtClean="0"/>
              <a:t>	- items </a:t>
            </a:r>
            <a:r>
              <a:rPr lang="en-GB" sz="1800" dirty="0"/>
              <a:t>of income and expense included in other comprehensive </a:t>
            </a:r>
            <a:r>
              <a:rPr lang="en-GB" sz="1800" dirty="0" smtClean="0"/>
              <a:t>income 	are recycled </a:t>
            </a:r>
            <a:r>
              <a:rPr lang="en-GB" sz="1800" dirty="0"/>
              <a:t>to the statement of profit or loss when doing so enhances </a:t>
            </a:r>
            <a:r>
              <a:rPr lang="en-GB" sz="1800" dirty="0" smtClean="0"/>
              <a:t>	the relevance </a:t>
            </a:r>
            <a:r>
              <a:rPr lang="en-GB" sz="1800" dirty="0"/>
              <a:t>of that statement. </a:t>
            </a:r>
          </a:p>
          <a:p>
            <a:endParaRPr lang="en-GB" dirty="0"/>
          </a:p>
          <a:p>
            <a:endParaRPr lang="en-GB" dirty="0"/>
          </a:p>
        </p:txBody>
      </p:sp>
      <p:sp>
        <p:nvSpPr>
          <p:cNvPr id="3" name="Title 2"/>
          <p:cNvSpPr>
            <a:spLocks noGrp="1"/>
          </p:cNvSpPr>
          <p:nvPr>
            <p:ph type="title"/>
          </p:nvPr>
        </p:nvSpPr>
        <p:spPr/>
        <p:txBody>
          <a:bodyPr/>
          <a:lstStyle/>
          <a:p>
            <a:r>
              <a:rPr lang="en-GB" sz="2800" dirty="0" smtClean="0"/>
              <a:t>Performance and the </a:t>
            </a:r>
            <a:br>
              <a:rPr lang="en-GB" sz="2800" dirty="0" smtClean="0"/>
            </a:br>
            <a:r>
              <a:rPr lang="en-GB" sz="2800" dirty="0" smtClean="0"/>
              <a:t>Conceptual Framework</a:t>
            </a:r>
            <a:endParaRPr lang="en-GB" sz="2800" dirty="0"/>
          </a:p>
        </p:txBody>
      </p:sp>
      <p:sp>
        <p:nvSpPr>
          <p:cNvPr id="4" name="Footer Placeholder 3"/>
          <p:cNvSpPr>
            <a:spLocks noGrp="1"/>
          </p:cNvSpPr>
          <p:nvPr>
            <p:ph type="ftr" sz="quarter" idx="10"/>
          </p:nvPr>
        </p:nvSpPr>
        <p:spPr/>
        <p:txBody>
          <a:bodyPr/>
          <a:lstStyle/>
          <a:p>
            <a:pPr>
              <a:defRPr/>
            </a:pPr>
            <a:r>
              <a:rPr lang="en-GB" dirty="0" smtClean="0">
                <a:solidFill>
                  <a:srgbClr val="5F6062"/>
                </a:solidFill>
              </a:rPr>
              <a:t>© IFRS Foundation.  30 Cannon Street  |  London EC4M 6XH  |  UK.  www.ifrs.org</a:t>
            </a:r>
            <a:endParaRPr lang="en-GB" dirty="0">
              <a:solidFill>
                <a:srgbClr val="5F6062"/>
              </a:solidFill>
            </a:endParaRPr>
          </a:p>
        </p:txBody>
      </p:sp>
      <p:sp>
        <p:nvSpPr>
          <p:cNvPr id="5" name="Slide Number Placeholder 4"/>
          <p:cNvSpPr>
            <a:spLocks noGrp="1"/>
          </p:cNvSpPr>
          <p:nvPr>
            <p:ph type="sldNum" sz="quarter" idx="11"/>
          </p:nvPr>
        </p:nvSpPr>
        <p:spPr/>
        <p:txBody>
          <a:bodyPr/>
          <a:lstStyle/>
          <a:p>
            <a:fld id="{EDA62B69-D284-4E23-9676-1FE14B90795F}" type="slidenum">
              <a:rPr lang="en-GB" smtClean="0">
                <a:solidFill>
                  <a:srgbClr val="FFFFFF"/>
                </a:solidFill>
              </a:rPr>
              <a:pPr/>
              <a:t>10</a:t>
            </a:fld>
            <a:endParaRPr lang="en-GB" dirty="0">
              <a:solidFill>
                <a:srgbClr val="FFFFFF"/>
              </a:solidFill>
            </a:endParaRPr>
          </a:p>
        </p:txBody>
      </p:sp>
    </p:spTree>
    <p:extLst>
      <p:ext uri="{BB962C8B-B14F-4D97-AF65-F5344CB8AC3E}">
        <p14:creationId xmlns:p14="http://schemas.microsoft.com/office/powerpoint/2010/main" val="274789785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6802" y="1556792"/>
            <a:ext cx="8324965" cy="4870450"/>
          </a:xfrm>
        </p:spPr>
        <p:txBody>
          <a:bodyPr/>
          <a:lstStyle/>
          <a:p>
            <a:pPr>
              <a:spcAft>
                <a:spcPts val="1200"/>
              </a:spcAft>
            </a:pPr>
            <a:r>
              <a:rPr lang="en-GB" dirty="0" smtClean="0"/>
              <a:t>Feedback on the performance aspects of the ED has been mixed:</a:t>
            </a:r>
          </a:p>
          <a:p>
            <a:pPr marL="0" indent="0">
              <a:spcAft>
                <a:spcPts val="1200"/>
              </a:spcAft>
              <a:buNone/>
            </a:pPr>
            <a:r>
              <a:rPr lang="en-GB" sz="1800" dirty="0" smtClean="0"/>
              <a:t>	- many </a:t>
            </a:r>
            <a:r>
              <a:rPr lang="en-GB" sz="1800" dirty="0"/>
              <a:t>respondents stated that the proposed guidance is not conceptual </a:t>
            </a:r>
            <a:r>
              <a:rPr lang="en-GB" sz="1800" dirty="0" smtClean="0"/>
              <a:t>	or </a:t>
            </a:r>
            <a:r>
              <a:rPr lang="en-GB" sz="1800" dirty="0"/>
              <a:t>is </a:t>
            </a:r>
            <a:r>
              <a:rPr lang="en-GB" sz="1800" dirty="0" smtClean="0"/>
              <a:t>insufficient and </a:t>
            </a:r>
            <a:r>
              <a:rPr lang="en-GB" sz="1800" dirty="0"/>
              <a:t>asked </a:t>
            </a:r>
            <a:r>
              <a:rPr lang="en-GB" sz="1800" dirty="0" smtClean="0"/>
              <a:t>for </a:t>
            </a:r>
            <a:r>
              <a:rPr lang="en-GB" sz="1800" dirty="0"/>
              <a:t>further work on reporting financial </a:t>
            </a:r>
            <a:r>
              <a:rPr lang="en-GB" sz="1800" dirty="0" smtClean="0"/>
              <a:t>	performance; </a:t>
            </a:r>
          </a:p>
          <a:p>
            <a:pPr marL="0" indent="0">
              <a:spcAft>
                <a:spcPts val="1200"/>
              </a:spcAft>
              <a:buNone/>
            </a:pPr>
            <a:r>
              <a:rPr lang="en-GB" sz="1800" dirty="0" smtClean="0"/>
              <a:t>	- many </a:t>
            </a:r>
            <a:r>
              <a:rPr lang="en-GB" sz="1800" dirty="0"/>
              <a:t>respondents disagreed with some or all aspects of the </a:t>
            </a:r>
            <a:r>
              <a:rPr lang="en-GB" sz="1800" dirty="0" smtClean="0"/>
              <a:t>proposals 	but no consensus </a:t>
            </a:r>
            <a:r>
              <a:rPr lang="en-GB" sz="1800" dirty="0"/>
              <a:t>view </a:t>
            </a:r>
            <a:r>
              <a:rPr lang="en-GB" sz="1800" dirty="0" smtClean="0"/>
              <a:t>emerged; </a:t>
            </a:r>
          </a:p>
          <a:p>
            <a:pPr marL="0" indent="0">
              <a:spcAft>
                <a:spcPts val="1200"/>
              </a:spcAft>
              <a:buNone/>
            </a:pPr>
            <a:r>
              <a:rPr lang="en-GB" sz="1800" dirty="0" smtClean="0"/>
              <a:t>	- some </a:t>
            </a:r>
            <a:r>
              <a:rPr lang="en-GB" sz="1800" dirty="0"/>
              <a:t>respondents stated they could accept the proposals as a starting </a:t>
            </a:r>
            <a:r>
              <a:rPr lang="en-GB" sz="1800" dirty="0" smtClean="0"/>
              <a:t>	point and </a:t>
            </a:r>
            <a:r>
              <a:rPr lang="en-GB" sz="1800" dirty="0"/>
              <a:t>suggested that the Board should revisit the </a:t>
            </a:r>
            <a:r>
              <a:rPr lang="en-GB" sz="1800" i="1" dirty="0"/>
              <a:t>Conceptual </a:t>
            </a:r>
            <a:r>
              <a:rPr lang="en-GB" sz="1800" i="1" dirty="0" smtClean="0"/>
              <a:t>	Framework </a:t>
            </a:r>
            <a:r>
              <a:rPr lang="en-GB" sz="1800" dirty="0"/>
              <a:t>when </a:t>
            </a:r>
            <a:r>
              <a:rPr lang="en-GB" sz="1800" dirty="0" smtClean="0"/>
              <a:t>	reporting </a:t>
            </a:r>
            <a:r>
              <a:rPr lang="en-GB" sz="1800" dirty="0"/>
              <a:t>financial performance is addressed </a:t>
            </a:r>
            <a:r>
              <a:rPr lang="en-GB" sz="1800" dirty="0" smtClean="0"/>
              <a:t>	comprehensively</a:t>
            </a:r>
            <a:r>
              <a:rPr lang="en-GB" sz="1800" dirty="0"/>
              <a:t>. </a:t>
            </a:r>
          </a:p>
          <a:p>
            <a:endParaRPr lang="en-GB" dirty="0"/>
          </a:p>
        </p:txBody>
      </p:sp>
      <p:sp>
        <p:nvSpPr>
          <p:cNvPr id="3" name="Title 2"/>
          <p:cNvSpPr>
            <a:spLocks noGrp="1"/>
          </p:cNvSpPr>
          <p:nvPr>
            <p:ph type="title"/>
          </p:nvPr>
        </p:nvSpPr>
        <p:spPr/>
        <p:txBody>
          <a:bodyPr/>
          <a:lstStyle/>
          <a:p>
            <a:r>
              <a:rPr lang="en-GB" sz="2800" dirty="0" smtClean="0"/>
              <a:t>Performance and the </a:t>
            </a:r>
            <a:br>
              <a:rPr lang="en-GB" sz="2800" dirty="0" smtClean="0"/>
            </a:br>
            <a:r>
              <a:rPr lang="en-GB" sz="2800" dirty="0" smtClean="0"/>
              <a:t>Conceptual Framework</a:t>
            </a:r>
            <a:endParaRPr lang="en-GB" sz="2800" dirty="0"/>
          </a:p>
        </p:txBody>
      </p:sp>
      <p:sp>
        <p:nvSpPr>
          <p:cNvPr id="4" name="Footer Placeholder 3"/>
          <p:cNvSpPr>
            <a:spLocks noGrp="1"/>
          </p:cNvSpPr>
          <p:nvPr>
            <p:ph type="ftr" sz="quarter" idx="10"/>
          </p:nvPr>
        </p:nvSpPr>
        <p:spPr/>
        <p:txBody>
          <a:bodyPr/>
          <a:lstStyle/>
          <a:p>
            <a:pPr>
              <a:defRPr/>
            </a:pPr>
            <a:r>
              <a:rPr lang="en-GB" dirty="0" smtClean="0">
                <a:solidFill>
                  <a:srgbClr val="5F6062"/>
                </a:solidFill>
              </a:rPr>
              <a:t>© IFRS Foundation.  30 Cannon Street  |  London EC4M 6XH  |  UK.  www.ifrs.org</a:t>
            </a:r>
            <a:endParaRPr lang="en-GB" dirty="0">
              <a:solidFill>
                <a:srgbClr val="5F6062"/>
              </a:solidFill>
            </a:endParaRPr>
          </a:p>
        </p:txBody>
      </p:sp>
      <p:sp>
        <p:nvSpPr>
          <p:cNvPr id="5" name="Slide Number Placeholder 4"/>
          <p:cNvSpPr>
            <a:spLocks noGrp="1"/>
          </p:cNvSpPr>
          <p:nvPr>
            <p:ph type="sldNum" sz="quarter" idx="11"/>
          </p:nvPr>
        </p:nvSpPr>
        <p:spPr/>
        <p:txBody>
          <a:bodyPr/>
          <a:lstStyle/>
          <a:p>
            <a:fld id="{EDA62B69-D284-4E23-9676-1FE14B90795F}" type="slidenum">
              <a:rPr lang="en-GB" smtClean="0">
                <a:solidFill>
                  <a:srgbClr val="FFFFFF"/>
                </a:solidFill>
              </a:rPr>
              <a:pPr/>
              <a:t>11</a:t>
            </a:fld>
            <a:endParaRPr lang="en-GB" dirty="0">
              <a:solidFill>
                <a:srgbClr val="FFFFFF"/>
              </a:solidFill>
            </a:endParaRPr>
          </a:p>
        </p:txBody>
      </p:sp>
    </p:spTree>
    <p:extLst>
      <p:ext uri="{BB962C8B-B14F-4D97-AF65-F5344CB8AC3E}">
        <p14:creationId xmlns:p14="http://schemas.microsoft.com/office/powerpoint/2010/main" val="10956132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0458" y="1438275"/>
            <a:ext cx="8324965" cy="4870450"/>
          </a:xfrm>
        </p:spPr>
        <p:txBody>
          <a:bodyPr/>
          <a:lstStyle/>
          <a:p>
            <a:pPr>
              <a:spcAft>
                <a:spcPts val="1200"/>
              </a:spcAft>
            </a:pPr>
            <a:r>
              <a:rPr lang="en-GB" dirty="0" smtClean="0"/>
              <a:t>In the April 2016 Board meeting, the Board tentatively decided to provide high-level guidance on reporting financial performance in the </a:t>
            </a:r>
            <a:r>
              <a:rPr lang="en-GB" i="1" dirty="0" smtClean="0"/>
              <a:t>Conceptual Framework.</a:t>
            </a:r>
          </a:p>
          <a:p>
            <a:r>
              <a:rPr lang="en-GB" dirty="0" smtClean="0"/>
              <a:t>This guidance will be based on the proposals in the ED, modified in light of the feedback received on the ED, for example:</a:t>
            </a:r>
          </a:p>
          <a:p>
            <a:pPr marL="0" indent="0">
              <a:buNone/>
            </a:pPr>
            <a:r>
              <a:rPr lang="en-GB" sz="1800" dirty="0" smtClean="0"/>
              <a:t>	- place </a:t>
            </a:r>
            <a:r>
              <a:rPr lang="en-GB" sz="1800" dirty="0"/>
              <a:t>more emphasis on disaggregation and classification of items of </a:t>
            </a:r>
            <a:r>
              <a:rPr lang="en-GB" sz="1800" dirty="0" smtClean="0"/>
              <a:t>		  income and </a:t>
            </a:r>
            <a:r>
              <a:rPr lang="en-GB" sz="1800" dirty="0"/>
              <a:t>expense based on shared characteristics; </a:t>
            </a:r>
          </a:p>
          <a:p>
            <a:pPr marL="0" indent="0">
              <a:buNone/>
            </a:pPr>
            <a:r>
              <a:rPr lang="en-GB" sz="1800" dirty="0" smtClean="0"/>
              <a:t>	- emphasise </a:t>
            </a:r>
            <a:r>
              <a:rPr lang="en-GB" sz="1800" dirty="0"/>
              <a:t>the idea of inclusiveness of the statement </a:t>
            </a:r>
            <a:r>
              <a:rPr lang="en-GB" sz="1800" dirty="0" smtClean="0"/>
              <a:t>of </a:t>
            </a:r>
            <a:r>
              <a:rPr lang="en-GB" sz="1800" dirty="0"/>
              <a:t>profit or loss as a </a:t>
            </a:r>
            <a:r>
              <a:rPr lang="en-GB" sz="1800" dirty="0" smtClean="0"/>
              <a:t>	  source </a:t>
            </a:r>
            <a:r>
              <a:rPr lang="en-GB" sz="1800" dirty="0"/>
              <a:t>of information about an entity’s performance for the period; </a:t>
            </a:r>
            <a:endParaRPr lang="en-GB" sz="1800" dirty="0" smtClean="0"/>
          </a:p>
          <a:p>
            <a:pPr marL="0" indent="0">
              <a:buNone/>
            </a:pPr>
            <a:r>
              <a:rPr lang="en-GB" sz="1800" dirty="0" smtClean="0"/>
              <a:t>	- replace </a:t>
            </a:r>
            <a:r>
              <a:rPr lang="en-GB" sz="1800" dirty="0"/>
              <a:t>proposed rebuttable presumptions by principles; </a:t>
            </a:r>
            <a:endParaRPr lang="en-GB" sz="1800" dirty="0" smtClean="0"/>
          </a:p>
          <a:p>
            <a:pPr marL="0" indent="0">
              <a:buNone/>
            </a:pPr>
            <a:r>
              <a:rPr lang="en-GB" sz="1800" dirty="0" smtClean="0"/>
              <a:t>	- limit </a:t>
            </a:r>
            <a:r>
              <a:rPr lang="en-GB" sz="1800" dirty="0"/>
              <a:t>the guidance provided in the </a:t>
            </a:r>
            <a:r>
              <a:rPr lang="en-GB" sz="1800" i="1" dirty="0"/>
              <a:t>Conceptual Framework </a:t>
            </a:r>
            <a:r>
              <a:rPr lang="en-GB" sz="1800" dirty="0"/>
              <a:t>to high-level </a:t>
            </a:r>
            <a:r>
              <a:rPr lang="en-GB" sz="1800" dirty="0" smtClean="0"/>
              <a:t>	  	  principles</a:t>
            </a:r>
            <a:r>
              <a:rPr lang="en-GB" sz="1800" dirty="0"/>
              <a:t>.</a:t>
            </a:r>
          </a:p>
          <a:p>
            <a:endParaRPr lang="en-GB" dirty="0"/>
          </a:p>
          <a:p>
            <a:endParaRPr lang="en-GB" dirty="0"/>
          </a:p>
          <a:p>
            <a:pPr marL="0" indent="0">
              <a:buNone/>
            </a:pPr>
            <a:endParaRPr lang="en-GB" dirty="0"/>
          </a:p>
          <a:p>
            <a:endParaRPr lang="en-GB" dirty="0"/>
          </a:p>
          <a:p>
            <a:endParaRPr lang="en-GB" dirty="0"/>
          </a:p>
          <a:p>
            <a:pPr marL="0" indent="0">
              <a:buNone/>
            </a:pPr>
            <a:endParaRPr lang="en-GB" dirty="0"/>
          </a:p>
          <a:p>
            <a:endParaRPr lang="en-GB" dirty="0"/>
          </a:p>
          <a:p>
            <a:endParaRPr lang="en-GB" dirty="0"/>
          </a:p>
          <a:p>
            <a:endParaRPr lang="en-GB" dirty="0"/>
          </a:p>
          <a:p>
            <a:endParaRPr lang="en-GB" dirty="0"/>
          </a:p>
          <a:p>
            <a:endParaRPr lang="en-GB" dirty="0" smtClean="0"/>
          </a:p>
          <a:p>
            <a:endParaRPr lang="en-GB" dirty="0"/>
          </a:p>
        </p:txBody>
      </p:sp>
      <p:sp>
        <p:nvSpPr>
          <p:cNvPr id="3" name="Title 2"/>
          <p:cNvSpPr>
            <a:spLocks noGrp="1"/>
          </p:cNvSpPr>
          <p:nvPr>
            <p:ph type="title"/>
          </p:nvPr>
        </p:nvSpPr>
        <p:spPr/>
        <p:txBody>
          <a:bodyPr/>
          <a:lstStyle/>
          <a:p>
            <a:r>
              <a:rPr lang="en-GB" sz="2800" dirty="0" smtClean="0"/>
              <a:t>Performance and the </a:t>
            </a:r>
            <a:br>
              <a:rPr lang="en-GB" sz="2800" dirty="0" smtClean="0"/>
            </a:br>
            <a:r>
              <a:rPr lang="en-GB" sz="2800" dirty="0" smtClean="0"/>
              <a:t>Conceptual Framework</a:t>
            </a:r>
            <a:endParaRPr lang="en-GB" sz="2800" dirty="0"/>
          </a:p>
        </p:txBody>
      </p:sp>
      <p:sp>
        <p:nvSpPr>
          <p:cNvPr id="4" name="Footer Placeholder 3"/>
          <p:cNvSpPr>
            <a:spLocks noGrp="1"/>
          </p:cNvSpPr>
          <p:nvPr>
            <p:ph type="ftr" sz="quarter" idx="10"/>
          </p:nvPr>
        </p:nvSpPr>
        <p:spPr/>
        <p:txBody>
          <a:bodyPr/>
          <a:lstStyle/>
          <a:p>
            <a:pPr>
              <a:defRPr/>
            </a:pPr>
            <a:r>
              <a:rPr lang="en-GB" dirty="0" smtClean="0">
                <a:solidFill>
                  <a:srgbClr val="5F6062"/>
                </a:solidFill>
              </a:rPr>
              <a:t>© IFRS Foundation.  30 Cannon Street  |  London EC4M 6XH  |  UK.  www.ifrs.org</a:t>
            </a:r>
            <a:endParaRPr lang="en-GB" dirty="0">
              <a:solidFill>
                <a:srgbClr val="5F6062"/>
              </a:solidFill>
            </a:endParaRPr>
          </a:p>
        </p:txBody>
      </p:sp>
      <p:sp>
        <p:nvSpPr>
          <p:cNvPr id="5" name="Slide Number Placeholder 4"/>
          <p:cNvSpPr>
            <a:spLocks noGrp="1"/>
          </p:cNvSpPr>
          <p:nvPr>
            <p:ph type="sldNum" sz="quarter" idx="11"/>
          </p:nvPr>
        </p:nvSpPr>
        <p:spPr/>
        <p:txBody>
          <a:bodyPr/>
          <a:lstStyle/>
          <a:p>
            <a:fld id="{EDA62B69-D284-4E23-9676-1FE14B90795F}" type="slidenum">
              <a:rPr lang="en-GB" smtClean="0">
                <a:solidFill>
                  <a:srgbClr val="FFFFFF"/>
                </a:solidFill>
              </a:rPr>
              <a:pPr/>
              <a:t>12</a:t>
            </a:fld>
            <a:endParaRPr lang="en-GB" dirty="0">
              <a:solidFill>
                <a:srgbClr val="FFFFFF"/>
              </a:solidFill>
            </a:endParaRPr>
          </a:p>
        </p:txBody>
      </p:sp>
    </p:spTree>
    <p:extLst>
      <p:ext uri="{BB962C8B-B14F-4D97-AF65-F5344CB8AC3E}">
        <p14:creationId xmlns:p14="http://schemas.microsoft.com/office/powerpoint/2010/main" val="17161464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0458" y="1438275"/>
            <a:ext cx="8324965" cy="4870450"/>
          </a:xfrm>
        </p:spPr>
        <p:txBody>
          <a:bodyPr/>
          <a:lstStyle/>
          <a:p>
            <a:pPr>
              <a:spcAft>
                <a:spcPts val="1200"/>
              </a:spcAft>
            </a:pPr>
            <a:r>
              <a:rPr lang="en-GB" dirty="0"/>
              <a:t>The research project on primary financial statements is examining the purpose, structure and content of the primary financial </a:t>
            </a:r>
            <a:r>
              <a:rPr lang="en-GB" dirty="0" smtClean="0"/>
              <a:t>statements.  </a:t>
            </a:r>
          </a:p>
          <a:p>
            <a:r>
              <a:rPr lang="en-GB" dirty="0" smtClean="0"/>
              <a:t>T</a:t>
            </a:r>
            <a:r>
              <a:rPr lang="en-GB" baseline="0" dirty="0" smtClean="0"/>
              <a:t>he Board has tentatively decided that the p</a:t>
            </a:r>
            <a:r>
              <a:rPr lang="en-GB" dirty="0" smtClean="0"/>
              <a:t>rimary financial statements are the statements of:</a:t>
            </a:r>
          </a:p>
          <a:p>
            <a:pPr lvl="1"/>
            <a:r>
              <a:rPr lang="en-GB" dirty="0"/>
              <a:t>f</a:t>
            </a:r>
            <a:r>
              <a:rPr lang="en-GB" dirty="0" smtClean="0"/>
              <a:t>inancial position;</a:t>
            </a:r>
          </a:p>
          <a:p>
            <a:pPr lvl="1"/>
            <a:r>
              <a:rPr lang="en-GB" dirty="0" smtClean="0"/>
              <a:t>profit or loss and other comprehensive income;</a:t>
            </a:r>
          </a:p>
          <a:p>
            <a:pPr lvl="1"/>
            <a:r>
              <a:rPr lang="en-GB" dirty="0"/>
              <a:t>c</a:t>
            </a:r>
            <a:r>
              <a:rPr lang="en-GB" dirty="0" smtClean="0"/>
              <a:t>hanges in equity; and</a:t>
            </a:r>
          </a:p>
          <a:p>
            <a:pPr lvl="1">
              <a:spcAft>
                <a:spcPts val="1200"/>
              </a:spcAft>
            </a:pPr>
            <a:r>
              <a:rPr lang="en-GB" dirty="0"/>
              <a:t>c</a:t>
            </a:r>
            <a:r>
              <a:rPr lang="en-GB" dirty="0" smtClean="0"/>
              <a:t>ash flows.</a:t>
            </a:r>
          </a:p>
          <a:p>
            <a:r>
              <a:rPr lang="en-GB" dirty="0" smtClean="0"/>
              <a:t>The scope of the project has not been finally determined by the Board and may also consider the broader question of financial performance and how this links to the Conceptual Framework.  </a:t>
            </a:r>
          </a:p>
          <a:p>
            <a:endParaRPr lang="en-GB" dirty="0"/>
          </a:p>
        </p:txBody>
      </p:sp>
      <p:sp>
        <p:nvSpPr>
          <p:cNvPr id="3" name="Title 2"/>
          <p:cNvSpPr>
            <a:spLocks noGrp="1"/>
          </p:cNvSpPr>
          <p:nvPr>
            <p:ph type="title"/>
          </p:nvPr>
        </p:nvSpPr>
        <p:spPr/>
        <p:txBody>
          <a:bodyPr/>
          <a:lstStyle/>
          <a:p>
            <a:r>
              <a:rPr lang="en-GB" sz="2800" dirty="0" smtClean="0"/>
              <a:t>Performance and the </a:t>
            </a:r>
            <a:br>
              <a:rPr lang="en-GB" sz="2800" dirty="0" smtClean="0"/>
            </a:br>
            <a:r>
              <a:rPr lang="en-GB" sz="2800" dirty="0" smtClean="0"/>
              <a:t>Conceptual Framework</a:t>
            </a:r>
            <a:endParaRPr lang="en-GB" sz="2800" dirty="0"/>
          </a:p>
        </p:txBody>
      </p:sp>
      <p:sp>
        <p:nvSpPr>
          <p:cNvPr id="4" name="Footer Placeholder 3"/>
          <p:cNvSpPr>
            <a:spLocks noGrp="1"/>
          </p:cNvSpPr>
          <p:nvPr>
            <p:ph type="ftr" sz="quarter" idx="10"/>
          </p:nvPr>
        </p:nvSpPr>
        <p:spPr/>
        <p:txBody>
          <a:bodyPr/>
          <a:lstStyle/>
          <a:p>
            <a:pPr>
              <a:defRPr/>
            </a:pPr>
            <a:r>
              <a:rPr lang="en-GB" dirty="0" smtClean="0">
                <a:solidFill>
                  <a:srgbClr val="5F6062"/>
                </a:solidFill>
              </a:rPr>
              <a:t>© IFRS Foundation.  30 Cannon Street  |  London EC4M 6XH  |  UK.  www.ifrs.org</a:t>
            </a:r>
            <a:endParaRPr lang="en-GB" dirty="0">
              <a:solidFill>
                <a:srgbClr val="5F6062"/>
              </a:solidFill>
            </a:endParaRPr>
          </a:p>
        </p:txBody>
      </p:sp>
      <p:sp>
        <p:nvSpPr>
          <p:cNvPr id="5" name="Slide Number Placeholder 4"/>
          <p:cNvSpPr>
            <a:spLocks noGrp="1"/>
          </p:cNvSpPr>
          <p:nvPr>
            <p:ph type="sldNum" sz="quarter" idx="11"/>
          </p:nvPr>
        </p:nvSpPr>
        <p:spPr/>
        <p:txBody>
          <a:bodyPr/>
          <a:lstStyle/>
          <a:p>
            <a:fld id="{EDA62B69-D284-4E23-9676-1FE14B90795F}" type="slidenum">
              <a:rPr lang="en-GB" smtClean="0">
                <a:solidFill>
                  <a:srgbClr val="FFFFFF"/>
                </a:solidFill>
              </a:rPr>
              <a:pPr/>
              <a:t>13</a:t>
            </a:fld>
            <a:endParaRPr lang="en-GB" dirty="0">
              <a:solidFill>
                <a:srgbClr val="FFFFFF"/>
              </a:solidFill>
            </a:endParaRPr>
          </a:p>
        </p:txBody>
      </p:sp>
    </p:spTree>
    <p:extLst>
      <p:ext uri="{BB962C8B-B14F-4D97-AF65-F5344CB8AC3E}">
        <p14:creationId xmlns:p14="http://schemas.microsoft.com/office/powerpoint/2010/main" val="41383113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3151" y="1438275"/>
            <a:ext cx="8579337" cy="4870450"/>
          </a:xfrm>
        </p:spPr>
        <p:txBody>
          <a:bodyPr/>
          <a:lstStyle/>
          <a:p>
            <a:pPr>
              <a:spcAft>
                <a:spcPts val="1200"/>
              </a:spcAft>
            </a:pPr>
            <a:r>
              <a:rPr lang="en-GB" sz="2000" dirty="0" smtClean="0"/>
              <a:t>During deliberations of the Disclosure Initiative, the Board observed </a:t>
            </a:r>
            <a:r>
              <a:rPr lang="en-GB" sz="2000" dirty="0"/>
              <a:t>that </a:t>
            </a:r>
            <a:r>
              <a:rPr lang="en-GB" sz="2000" dirty="0" smtClean="0"/>
              <a:t>the </a:t>
            </a:r>
            <a:r>
              <a:rPr lang="en-GB" sz="2000" dirty="0"/>
              <a:t>term 'alternative performance measures' is </a:t>
            </a:r>
            <a:r>
              <a:rPr lang="en-GB" sz="2000" dirty="0" smtClean="0"/>
              <a:t>confusing.</a:t>
            </a:r>
          </a:p>
          <a:p>
            <a:pPr>
              <a:spcAft>
                <a:spcPts val="1200"/>
              </a:spcAft>
            </a:pPr>
            <a:r>
              <a:rPr lang="en-GB" sz="2000" dirty="0" smtClean="0"/>
              <a:t>The </a:t>
            </a:r>
            <a:r>
              <a:rPr lang="en-GB" sz="2000" dirty="0"/>
              <a:t>discussion </a:t>
            </a:r>
            <a:r>
              <a:rPr lang="en-GB" sz="2000" dirty="0" smtClean="0"/>
              <a:t>should </a:t>
            </a:r>
            <a:r>
              <a:rPr lang="en-GB" sz="2000" dirty="0"/>
              <a:t>instead focus on describing how performance measures can </a:t>
            </a:r>
            <a:r>
              <a:rPr lang="en-GB" sz="2000" dirty="0" smtClean="0"/>
              <a:t>be </a:t>
            </a:r>
            <a:r>
              <a:rPr lang="en-GB" sz="2000" dirty="0"/>
              <a:t>fairly presented in financial </a:t>
            </a:r>
            <a:r>
              <a:rPr lang="en-GB" sz="2000" dirty="0" smtClean="0"/>
              <a:t>statements:</a:t>
            </a:r>
          </a:p>
          <a:p>
            <a:pPr marL="0" indent="0">
              <a:spcAft>
                <a:spcPts val="600"/>
              </a:spcAft>
              <a:buNone/>
            </a:pPr>
            <a:r>
              <a:rPr lang="en-GB" sz="1800" dirty="0" smtClean="0"/>
              <a:t> 	- reconciled </a:t>
            </a:r>
            <a:r>
              <a:rPr lang="en-GB" sz="1800" dirty="0"/>
              <a:t>(where possible) to the </a:t>
            </a:r>
            <a:r>
              <a:rPr lang="en-GB" sz="1800" dirty="0" smtClean="0"/>
              <a:t>comparable measure </a:t>
            </a:r>
            <a:r>
              <a:rPr lang="en-GB" sz="1800" dirty="0"/>
              <a:t>in </a:t>
            </a:r>
            <a:r>
              <a:rPr lang="en-GB" sz="1800" dirty="0" smtClean="0"/>
              <a:t>IFRS; </a:t>
            </a:r>
            <a:endParaRPr lang="en-GB" sz="1800" dirty="0"/>
          </a:p>
          <a:p>
            <a:pPr marL="0" indent="0">
              <a:spcAft>
                <a:spcPts val="600"/>
              </a:spcAft>
              <a:buNone/>
            </a:pPr>
            <a:r>
              <a:rPr lang="en-GB" sz="1800" dirty="0" smtClean="0"/>
              <a:t>	- accompanied </a:t>
            </a:r>
            <a:r>
              <a:rPr lang="en-GB" sz="1800" dirty="0"/>
              <a:t>by an explanation </a:t>
            </a:r>
            <a:r>
              <a:rPr lang="en-GB" sz="1800" dirty="0" smtClean="0"/>
              <a:t>of </a:t>
            </a:r>
            <a:r>
              <a:rPr lang="en-GB" sz="1800" dirty="0"/>
              <a:t>why it provides relevant </a:t>
            </a:r>
            <a:r>
              <a:rPr lang="en-GB" sz="1800" dirty="0" smtClean="0"/>
              <a:t>information; </a:t>
            </a:r>
          </a:p>
          <a:p>
            <a:pPr marL="0" indent="0">
              <a:spcAft>
                <a:spcPts val="600"/>
              </a:spcAft>
              <a:buNone/>
            </a:pPr>
            <a:r>
              <a:rPr lang="en-GB" sz="1800" dirty="0" smtClean="0"/>
              <a:t>	- presented </a:t>
            </a:r>
            <a:r>
              <a:rPr lang="en-GB" sz="1800" dirty="0"/>
              <a:t>and labelled in a manner that makes it </a:t>
            </a:r>
            <a:r>
              <a:rPr lang="en-GB" sz="1800" dirty="0" smtClean="0"/>
              <a:t>clear/understandable</a:t>
            </a:r>
            <a:r>
              <a:rPr lang="en-GB" sz="1800" dirty="0"/>
              <a:t>; </a:t>
            </a:r>
            <a:r>
              <a:rPr lang="en-GB" sz="1800" dirty="0" smtClean="0"/>
              <a:t> </a:t>
            </a:r>
          </a:p>
          <a:p>
            <a:pPr marL="0" indent="0">
              <a:spcAft>
                <a:spcPts val="600"/>
              </a:spcAft>
              <a:buNone/>
            </a:pPr>
            <a:r>
              <a:rPr lang="en-GB" sz="1800" dirty="0" smtClean="0"/>
              <a:t>	- accompanied </a:t>
            </a:r>
            <a:r>
              <a:rPr lang="en-GB" sz="1800" dirty="0"/>
              <a:t>by comparatives and consistently </a:t>
            </a:r>
            <a:r>
              <a:rPr lang="en-GB" sz="1800" dirty="0" smtClean="0"/>
              <a:t>classified/presented; </a:t>
            </a:r>
            <a:endParaRPr lang="en-GB" sz="1800" dirty="0"/>
          </a:p>
          <a:p>
            <a:pPr marL="0" indent="0">
              <a:spcAft>
                <a:spcPts val="600"/>
              </a:spcAft>
              <a:buNone/>
            </a:pPr>
            <a:r>
              <a:rPr lang="en-GB" sz="1800" dirty="0" smtClean="0"/>
              <a:t>	- not </a:t>
            </a:r>
            <a:r>
              <a:rPr lang="en-GB" sz="1800" dirty="0"/>
              <a:t>displayed with more prominence than </a:t>
            </a:r>
            <a:r>
              <a:rPr lang="en-GB" sz="1800" dirty="0" smtClean="0"/>
              <a:t>totals in </a:t>
            </a:r>
            <a:r>
              <a:rPr lang="en-GB" sz="1800" dirty="0"/>
              <a:t>IFRS for that statement</a:t>
            </a:r>
            <a:r>
              <a:rPr lang="en-GB" sz="1800" dirty="0" smtClean="0"/>
              <a:t>;</a:t>
            </a:r>
          </a:p>
          <a:p>
            <a:pPr marL="0" indent="0">
              <a:spcAft>
                <a:spcPts val="600"/>
              </a:spcAft>
              <a:buNone/>
            </a:pPr>
            <a:r>
              <a:rPr lang="en-GB" sz="1800" dirty="0" smtClean="0"/>
              <a:t>  	- presented </a:t>
            </a:r>
            <a:r>
              <a:rPr lang="en-GB" sz="1800" dirty="0"/>
              <a:t>in a way that makes it clear whether the measure forms part of </a:t>
            </a:r>
            <a:r>
              <a:rPr lang="en-GB" sz="1800" dirty="0" smtClean="0"/>
              <a:t>	  the </a:t>
            </a:r>
            <a:r>
              <a:rPr lang="en-GB" sz="1800" dirty="0"/>
              <a:t>financial statements and whether it is </a:t>
            </a:r>
            <a:r>
              <a:rPr lang="en-GB" sz="1800" dirty="0" smtClean="0"/>
              <a:t>audited. </a:t>
            </a:r>
            <a:endParaRPr lang="en-GB" sz="1800" dirty="0"/>
          </a:p>
          <a:p>
            <a:endParaRPr lang="en-GB" dirty="0"/>
          </a:p>
          <a:p>
            <a:r>
              <a:rPr lang="en-GB" dirty="0"/>
              <a:t>  </a:t>
            </a:r>
          </a:p>
          <a:p>
            <a:endParaRPr lang="en-GB" dirty="0"/>
          </a:p>
        </p:txBody>
      </p:sp>
      <p:sp>
        <p:nvSpPr>
          <p:cNvPr id="3" name="Title 2"/>
          <p:cNvSpPr>
            <a:spLocks noGrp="1"/>
          </p:cNvSpPr>
          <p:nvPr>
            <p:ph type="title"/>
          </p:nvPr>
        </p:nvSpPr>
        <p:spPr/>
        <p:txBody>
          <a:bodyPr/>
          <a:lstStyle/>
          <a:p>
            <a:r>
              <a:rPr lang="en-GB" sz="2800" dirty="0" smtClean="0"/>
              <a:t>The IASB and </a:t>
            </a:r>
            <a:br>
              <a:rPr lang="en-GB" sz="2800" dirty="0" smtClean="0"/>
            </a:br>
            <a:r>
              <a:rPr lang="en-GB" sz="2800" dirty="0" smtClean="0"/>
              <a:t>Alternative Performance Measures</a:t>
            </a:r>
            <a:endParaRPr lang="en-GB" sz="2800" dirty="0"/>
          </a:p>
        </p:txBody>
      </p:sp>
      <p:sp>
        <p:nvSpPr>
          <p:cNvPr id="4" name="Footer Placeholder 3"/>
          <p:cNvSpPr>
            <a:spLocks noGrp="1"/>
          </p:cNvSpPr>
          <p:nvPr>
            <p:ph type="ftr" sz="quarter" idx="10"/>
          </p:nvPr>
        </p:nvSpPr>
        <p:spPr/>
        <p:txBody>
          <a:bodyPr/>
          <a:lstStyle/>
          <a:p>
            <a:pPr>
              <a:defRPr/>
            </a:pPr>
            <a:r>
              <a:rPr lang="en-GB" dirty="0" smtClean="0">
                <a:solidFill>
                  <a:srgbClr val="5F6062"/>
                </a:solidFill>
              </a:rPr>
              <a:t>© IFRS Foundation.  30 Cannon Street  |  London EC4M 6XH  |  UK.  www.ifrs.org</a:t>
            </a:r>
            <a:endParaRPr lang="en-GB" dirty="0">
              <a:solidFill>
                <a:srgbClr val="5F6062"/>
              </a:solidFill>
            </a:endParaRPr>
          </a:p>
        </p:txBody>
      </p:sp>
      <p:sp>
        <p:nvSpPr>
          <p:cNvPr id="5" name="Slide Number Placeholder 4"/>
          <p:cNvSpPr>
            <a:spLocks noGrp="1"/>
          </p:cNvSpPr>
          <p:nvPr>
            <p:ph type="sldNum" sz="quarter" idx="11"/>
          </p:nvPr>
        </p:nvSpPr>
        <p:spPr/>
        <p:txBody>
          <a:bodyPr/>
          <a:lstStyle/>
          <a:p>
            <a:fld id="{EDA62B69-D284-4E23-9676-1FE14B90795F}" type="slidenum">
              <a:rPr lang="en-GB" smtClean="0">
                <a:solidFill>
                  <a:srgbClr val="FFFFFF"/>
                </a:solidFill>
              </a:rPr>
              <a:pPr/>
              <a:t>14</a:t>
            </a:fld>
            <a:endParaRPr lang="en-GB" dirty="0">
              <a:solidFill>
                <a:srgbClr val="FFFFFF"/>
              </a:solidFill>
            </a:endParaRPr>
          </a:p>
        </p:txBody>
      </p:sp>
    </p:spTree>
    <p:extLst>
      <p:ext uri="{BB962C8B-B14F-4D97-AF65-F5344CB8AC3E}">
        <p14:creationId xmlns:p14="http://schemas.microsoft.com/office/powerpoint/2010/main" val="12960140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GB" dirty="0" smtClean="0"/>
              <a:t>We </a:t>
            </a:r>
            <a:r>
              <a:rPr lang="en-GB" dirty="0"/>
              <a:t>have </a:t>
            </a:r>
            <a:r>
              <a:rPr lang="en-GB" dirty="0" smtClean="0"/>
              <a:t>recently brought together in one team:</a:t>
            </a:r>
          </a:p>
          <a:p>
            <a:pPr lvl="1">
              <a:spcAft>
                <a:spcPts val="1200"/>
              </a:spcAft>
            </a:pPr>
            <a:r>
              <a:rPr lang="en-GB" dirty="0"/>
              <a:t>Primary Financial </a:t>
            </a:r>
            <a:r>
              <a:rPr lang="en-GB" dirty="0" smtClean="0"/>
              <a:t>Statements project; </a:t>
            </a:r>
          </a:p>
          <a:p>
            <a:pPr lvl="1">
              <a:spcAft>
                <a:spcPts val="1200"/>
              </a:spcAft>
            </a:pPr>
            <a:r>
              <a:rPr lang="en-GB" dirty="0"/>
              <a:t>Disclosure </a:t>
            </a:r>
            <a:r>
              <a:rPr lang="en-GB" dirty="0" smtClean="0"/>
              <a:t>Initiative;</a:t>
            </a:r>
          </a:p>
          <a:p>
            <a:pPr lvl="1">
              <a:spcAft>
                <a:spcPts val="1200"/>
              </a:spcAft>
            </a:pPr>
            <a:r>
              <a:rPr lang="en-GB" dirty="0" smtClean="0"/>
              <a:t>IFRS Taxonomy and Technology; and</a:t>
            </a:r>
          </a:p>
          <a:p>
            <a:pPr lvl="1"/>
            <a:r>
              <a:rPr lang="en-GB" dirty="0" smtClean="0"/>
              <a:t>New work stream, </a:t>
            </a:r>
            <a:r>
              <a:rPr lang="en-GB" dirty="0"/>
              <a:t>Corporate </a:t>
            </a:r>
            <a:r>
              <a:rPr lang="en-GB" dirty="0" smtClean="0"/>
              <a:t>Reporting.</a:t>
            </a:r>
          </a:p>
          <a:p>
            <a:pPr marL="542925" lvl="1" indent="0">
              <a:buNone/>
            </a:pPr>
            <a:r>
              <a:rPr lang="en-GB" dirty="0" smtClean="0"/>
              <a:t> </a:t>
            </a:r>
            <a:endParaRPr lang="en-GB" dirty="0"/>
          </a:p>
          <a:p>
            <a:pPr>
              <a:spcAft>
                <a:spcPts val="1200"/>
              </a:spcAft>
            </a:pPr>
            <a:r>
              <a:rPr lang="en-GB" dirty="0" smtClean="0"/>
              <a:t>One aim is to look at all these areas holistically and identify synergies between the areas.</a:t>
            </a:r>
          </a:p>
          <a:p>
            <a:r>
              <a:rPr lang="en-GB" dirty="0" smtClean="0"/>
              <a:t>Broader theme of communication effectiveness.</a:t>
            </a:r>
            <a:endParaRPr lang="en-GB" dirty="0"/>
          </a:p>
          <a:p>
            <a:endParaRPr lang="en-GB" dirty="0"/>
          </a:p>
          <a:p>
            <a:pPr marL="542925" lvl="1" indent="0">
              <a:buNone/>
            </a:pPr>
            <a:r>
              <a:rPr lang="en-GB" dirty="0" smtClean="0"/>
              <a:t> </a:t>
            </a:r>
          </a:p>
        </p:txBody>
      </p:sp>
      <p:sp>
        <p:nvSpPr>
          <p:cNvPr id="3" name="Title 2"/>
          <p:cNvSpPr>
            <a:spLocks noGrp="1"/>
          </p:cNvSpPr>
          <p:nvPr>
            <p:ph type="title"/>
          </p:nvPr>
        </p:nvSpPr>
        <p:spPr/>
        <p:txBody>
          <a:bodyPr/>
          <a:lstStyle/>
          <a:p>
            <a:r>
              <a:rPr lang="en-GB" sz="2800" dirty="0" smtClean="0"/>
              <a:t>The IASB and wider </a:t>
            </a:r>
            <a:br>
              <a:rPr lang="en-GB" sz="2800" dirty="0" smtClean="0"/>
            </a:br>
            <a:r>
              <a:rPr lang="en-GB" sz="2800" dirty="0" smtClean="0"/>
              <a:t>corporate reporting developments</a:t>
            </a:r>
            <a:endParaRPr lang="en-GB" sz="2800" dirty="0"/>
          </a:p>
        </p:txBody>
      </p:sp>
      <p:sp>
        <p:nvSpPr>
          <p:cNvPr id="4" name="Footer Placeholder 3"/>
          <p:cNvSpPr>
            <a:spLocks noGrp="1"/>
          </p:cNvSpPr>
          <p:nvPr>
            <p:ph type="ftr" sz="quarter" idx="10"/>
          </p:nvPr>
        </p:nvSpPr>
        <p:spPr/>
        <p:txBody>
          <a:bodyPr/>
          <a:lstStyle/>
          <a:p>
            <a:pPr>
              <a:defRPr/>
            </a:pPr>
            <a:r>
              <a:rPr lang="en-GB" dirty="0" smtClean="0">
                <a:solidFill>
                  <a:srgbClr val="5F6062"/>
                </a:solidFill>
              </a:rPr>
              <a:t>© IFRS Foundation.  30 Cannon Street  |  London EC4M 6XH  |  UK.  www.ifrs.org</a:t>
            </a:r>
            <a:endParaRPr lang="en-GB" dirty="0">
              <a:solidFill>
                <a:srgbClr val="5F6062"/>
              </a:solidFill>
            </a:endParaRPr>
          </a:p>
        </p:txBody>
      </p:sp>
      <p:sp>
        <p:nvSpPr>
          <p:cNvPr id="5" name="Slide Number Placeholder 4"/>
          <p:cNvSpPr>
            <a:spLocks noGrp="1"/>
          </p:cNvSpPr>
          <p:nvPr>
            <p:ph type="sldNum" sz="quarter" idx="11"/>
          </p:nvPr>
        </p:nvSpPr>
        <p:spPr/>
        <p:txBody>
          <a:bodyPr/>
          <a:lstStyle/>
          <a:p>
            <a:fld id="{EDA62B69-D284-4E23-9676-1FE14B90795F}" type="slidenum">
              <a:rPr lang="en-GB" smtClean="0">
                <a:solidFill>
                  <a:srgbClr val="FFFFFF"/>
                </a:solidFill>
              </a:rPr>
              <a:pPr/>
              <a:t>15</a:t>
            </a:fld>
            <a:endParaRPr lang="en-GB" dirty="0">
              <a:solidFill>
                <a:srgbClr val="FFFFFF"/>
              </a:solidFill>
            </a:endParaRPr>
          </a:p>
        </p:txBody>
      </p:sp>
    </p:spTree>
    <p:extLst>
      <p:ext uri="{BB962C8B-B14F-4D97-AF65-F5344CB8AC3E}">
        <p14:creationId xmlns:p14="http://schemas.microsoft.com/office/powerpoint/2010/main" val="99087308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dirty="0" smtClean="0"/>
              <a:t>In the Trustees</a:t>
            </a:r>
            <a:r>
              <a:rPr lang="en-GB" sz="2400" dirty="0"/>
              <a:t>’ Structure and Effectiveness Review </a:t>
            </a:r>
            <a:r>
              <a:rPr lang="en-GB" dirty="0" smtClean="0"/>
              <a:t>the </a:t>
            </a:r>
            <a:r>
              <a:rPr lang="en-GB" dirty="0"/>
              <a:t>Trustees took the view that the Board </a:t>
            </a:r>
            <a:r>
              <a:rPr lang="en-GB" dirty="0" smtClean="0"/>
              <a:t>should:</a:t>
            </a:r>
          </a:p>
          <a:p>
            <a:pPr marL="0" indent="0">
              <a:buNone/>
            </a:pPr>
            <a:r>
              <a:rPr lang="en-GB" dirty="0" smtClean="0"/>
              <a:t>	- play an active </a:t>
            </a:r>
            <a:r>
              <a:rPr lang="en-GB" dirty="0"/>
              <a:t>role in wider corporate </a:t>
            </a:r>
            <a:r>
              <a:rPr lang="en-GB" dirty="0" smtClean="0"/>
              <a:t>reporting; and</a:t>
            </a:r>
          </a:p>
          <a:p>
            <a:pPr marL="0" indent="0">
              <a:buNone/>
            </a:pPr>
            <a:r>
              <a:rPr lang="en-GB" dirty="0" smtClean="0"/>
              <a:t>   	- commit modest staff to this area.</a:t>
            </a:r>
            <a:endParaRPr lang="en-GB" dirty="0"/>
          </a:p>
          <a:p>
            <a:endParaRPr lang="en-GB" dirty="0" smtClean="0"/>
          </a:p>
          <a:p>
            <a:r>
              <a:rPr lang="en-GB" dirty="0" smtClean="0"/>
              <a:t>Respondents </a:t>
            </a:r>
            <a:r>
              <a:rPr lang="en-GB" dirty="0"/>
              <a:t>to the </a:t>
            </a:r>
            <a:r>
              <a:rPr lang="en-GB" dirty="0" smtClean="0"/>
              <a:t>Trustees’ Request For Views generally </a:t>
            </a:r>
            <a:r>
              <a:rPr lang="en-GB" dirty="0"/>
              <a:t>supported that </a:t>
            </a:r>
            <a:r>
              <a:rPr lang="en-GB" dirty="0" smtClean="0"/>
              <a:t>strategy.</a:t>
            </a:r>
          </a:p>
          <a:p>
            <a:endParaRPr lang="en-GB" dirty="0" smtClean="0"/>
          </a:p>
          <a:p>
            <a:r>
              <a:rPr lang="en-GB" dirty="0" smtClean="0"/>
              <a:t>The </a:t>
            </a:r>
            <a:r>
              <a:rPr lang="en-GB" dirty="0"/>
              <a:t>Trustees reaffirmed </a:t>
            </a:r>
            <a:r>
              <a:rPr lang="en-GB" dirty="0" smtClean="0"/>
              <a:t>this view at their January </a:t>
            </a:r>
            <a:r>
              <a:rPr lang="en-GB" dirty="0"/>
              <a:t>2016 meeting.</a:t>
            </a:r>
            <a:r>
              <a:rPr lang="en-GB" dirty="0" smtClean="0"/>
              <a:t> </a:t>
            </a:r>
            <a:endParaRPr lang="en-GB" dirty="0"/>
          </a:p>
          <a:p>
            <a:pPr lvl="1"/>
            <a:endParaRPr lang="en-GB" dirty="0"/>
          </a:p>
        </p:txBody>
      </p:sp>
      <p:sp>
        <p:nvSpPr>
          <p:cNvPr id="3" name="Title 2"/>
          <p:cNvSpPr>
            <a:spLocks noGrp="1"/>
          </p:cNvSpPr>
          <p:nvPr>
            <p:ph type="title"/>
          </p:nvPr>
        </p:nvSpPr>
        <p:spPr/>
        <p:txBody>
          <a:bodyPr/>
          <a:lstStyle/>
          <a:p>
            <a:r>
              <a:rPr lang="en-GB" sz="2800" dirty="0"/>
              <a:t>The IASB and wider </a:t>
            </a:r>
            <a:br>
              <a:rPr lang="en-GB" sz="2800" dirty="0"/>
            </a:br>
            <a:r>
              <a:rPr lang="en-GB" sz="2800" dirty="0"/>
              <a:t>corporate reporting </a:t>
            </a:r>
            <a:r>
              <a:rPr lang="en-GB" sz="2800" dirty="0" smtClean="0"/>
              <a:t>developments</a:t>
            </a:r>
            <a:endParaRPr lang="en-GB" sz="2800" dirty="0"/>
          </a:p>
        </p:txBody>
      </p:sp>
      <p:sp>
        <p:nvSpPr>
          <p:cNvPr id="4" name="Footer Placeholder 3"/>
          <p:cNvSpPr>
            <a:spLocks noGrp="1"/>
          </p:cNvSpPr>
          <p:nvPr>
            <p:ph type="ftr" sz="quarter" idx="10"/>
          </p:nvPr>
        </p:nvSpPr>
        <p:spPr/>
        <p:txBody>
          <a:bodyPr/>
          <a:lstStyle/>
          <a:p>
            <a:pPr>
              <a:defRPr/>
            </a:pPr>
            <a:r>
              <a:rPr lang="en-GB" dirty="0" smtClean="0">
                <a:solidFill>
                  <a:srgbClr val="5F6062"/>
                </a:solidFill>
              </a:rPr>
              <a:t>© IFRS Foundation.  30 Cannon Street  |  London EC4M 6XH  |  UK.  www.ifrs.org</a:t>
            </a:r>
            <a:endParaRPr lang="en-GB" dirty="0">
              <a:solidFill>
                <a:srgbClr val="5F6062"/>
              </a:solidFill>
            </a:endParaRPr>
          </a:p>
        </p:txBody>
      </p:sp>
      <p:sp>
        <p:nvSpPr>
          <p:cNvPr id="5" name="Slide Number Placeholder 4"/>
          <p:cNvSpPr>
            <a:spLocks noGrp="1"/>
          </p:cNvSpPr>
          <p:nvPr>
            <p:ph type="sldNum" sz="quarter" idx="11"/>
          </p:nvPr>
        </p:nvSpPr>
        <p:spPr/>
        <p:txBody>
          <a:bodyPr/>
          <a:lstStyle/>
          <a:p>
            <a:fld id="{EDA62B69-D284-4E23-9676-1FE14B90795F}" type="slidenum">
              <a:rPr lang="en-GB" smtClean="0">
                <a:solidFill>
                  <a:srgbClr val="FFFFFF"/>
                </a:solidFill>
              </a:rPr>
              <a:pPr/>
              <a:t>16</a:t>
            </a:fld>
            <a:endParaRPr lang="en-GB" dirty="0">
              <a:solidFill>
                <a:srgbClr val="FFFFFF"/>
              </a:solidFill>
            </a:endParaRPr>
          </a:p>
        </p:txBody>
      </p:sp>
    </p:spTree>
    <p:extLst>
      <p:ext uri="{BB962C8B-B14F-4D97-AF65-F5344CB8AC3E}">
        <p14:creationId xmlns:p14="http://schemas.microsoft.com/office/powerpoint/2010/main" val="11508142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521" y="1302707"/>
            <a:ext cx="8708428" cy="5006018"/>
          </a:xfrm>
        </p:spPr>
        <p:txBody>
          <a:bodyPr/>
          <a:lstStyle/>
          <a:p>
            <a:pPr>
              <a:spcAft>
                <a:spcPts val="1200"/>
              </a:spcAft>
            </a:pPr>
            <a:r>
              <a:rPr lang="en-GB" dirty="0" smtClean="0"/>
              <a:t>The Board participates in the Corporate Reporting Dialogue (CRD).</a:t>
            </a:r>
          </a:p>
          <a:p>
            <a:pPr>
              <a:spcAft>
                <a:spcPts val="1200"/>
              </a:spcAft>
            </a:pPr>
            <a:r>
              <a:rPr lang="en-GB" dirty="0" smtClean="0"/>
              <a:t>The CRD is </a:t>
            </a:r>
            <a:r>
              <a:rPr lang="en-GB" dirty="0"/>
              <a:t>an initiative designed to respond to market calls for greater coherence, consistency and comparability between corporate reporting frameworks, standards and related </a:t>
            </a:r>
            <a:r>
              <a:rPr lang="en-GB" dirty="0" smtClean="0"/>
              <a:t>requirements.</a:t>
            </a:r>
            <a:endParaRPr lang="en-GB" sz="2000" dirty="0" smtClean="0"/>
          </a:p>
          <a:p>
            <a:r>
              <a:rPr lang="en-GB" dirty="0" smtClean="0"/>
              <a:t>Other participants are:</a:t>
            </a:r>
          </a:p>
          <a:p>
            <a:pPr marL="0" indent="0">
              <a:buNone/>
            </a:pPr>
            <a:r>
              <a:rPr lang="en-GB" sz="1800" dirty="0" smtClean="0"/>
              <a:t>	- Financial Accounting Standards Board;</a:t>
            </a:r>
          </a:p>
          <a:p>
            <a:pPr marL="0" indent="0">
              <a:buNone/>
            </a:pPr>
            <a:r>
              <a:rPr lang="en-GB" sz="1800" dirty="0" smtClean="0"/>
              <a:t>	- Sustainability </a:t>
            </a:r>
            <a:r>
              <a:rPr lang="en-GB" sz="1800" dirty="0"/>
              <a:t>Accounting Standards </a:t>
            </a:r>
            <a:r>
              <a:rPr lang="en-GB" sz="1800" dirty="0" smtClean="0"/>
              <a:t>Board;</a:t>
            </a:r>
          </a:p>
          <a:p>
            <a:pPr marL="0" indent="0">
              <a:buNone/>
            </a:pPr>
            <a:r>
              <a:rPr lang="en-GB" sz="1800" dirty="0" smtClean="0"/>
              <a:t>	- Global Reporting Initiative;</a:t>
            </a:r>
          </a:p>
          <a:p>
            <a:pPr marL="0" indent="0">
              <a:buNone/>
            </a:pPr>
            <a:r>
              <a:rPr lang="en-GB" sz="1800" dirty="0" smtClean="0"/>
              <a:t>	- International Standards Organisation;</a:t>
            </a:r>
          </a:p>
          <a:p>
            <a:pPr marL="0" indent="0">
              <a:buNone/>
            </a:pPr>
            <a:r>
              <a:rPr lang="en-GB" sz="1800" dirty="0" smtClean="0"/>
              <a:t>	- International Integrated Reporting Committee;</a:t>
            </a:r>
          </a:p>
          <a:p>
            <a:pPr marL="0" indent="0">
              <a:buNone/>
            </a:pPr>
            <a:r>
              <a:rPr lang="en-GB" sz="1800" dirty="0" smtClean="0"/>
              <a:t>	- Carbon Disclosure Project; and </a:t>
            </a:r>
          </a:p>
          <a:p>
            <a:pPr marL="0" indent="0">
              <a:buNone/>
            </a:pPr>
            <a:r>
              <a:rPr lang="en-GB" sz="1800" dirty="0" smtClean="0"/>
              <a:t>	- Climate Disclosure Standards Board.</a:t>
            </a:r>
          </a:p>
        </p:txBody>
      </p:sp>
      <p:sp>
        <p:nvSpPr>
          <p:cNvPr id="3" name="Title 2"/>
          <p:cNvSpPr>
            <a:spLocks noGrp="1"/>
          </p:cNvSpPr>
          <p:nvPr>
            <p:ph type="title"/>
          </p:nvPr>
        </p:nvSpPr>
        <p:spPr/>
        <p:txBody>
          <a:bodyPr/>
          <a:lstStyle/>
          <a:p>
            <a:r>
              <a:rPr lang="en-GB" sz="2800" dirty="0"/>
              <a:t>The IASB and wider </a:t>
            </a:r>
            <a:br>
              <a:rPr lang="en-GB" sz="2800" dirty="0"/>
            </a:br>
            <a:r>
              <a:rPr lang="en-GB" sz="2800" dirty="0"/>
              <a:t>corporate reporting </a:t>
            </a:r>
            <a:r>
              <a:rPr lang="en-GB" sz="2800" dirty="0" smtClean="0"/>
              <a:t>developments</a:t>
            </a:r>
            <a:endParaRPr lang="en-GB" sz="2800" dirty="0"/>
          </a:p>
        </p:txBody>
      </p:sp>
      <p:sp>
        <p:nvSpPr>
          <p:cNvPr id="4" name="Footer Placeholder 3"/>
          <p:cNvSpPr>
            <a:spLocks noGrp="1"/>
          </p:cNvSpPr>
          <p:nvPr>
            <p:ph type="ftr" sz="quarter" idx="10"/>
          </p:nvPr>
        </p:nvSpPr>
        <p:spPr/>
        <p:txBody>
          <a:bodyPr/>
          <a:lstStyle/>
          <a:p>
            <a:pPr>
              <a:defRPr/>
            </a:pPr>
            <a:r>
              <a:rPr lang="en-GB" dirty="0" smtClean="0">
                <a:solidFill>
                  <a:srgbClr val="5F6062"/>
                </a:solidFill>
              </a:rPr>
              <a:t>© IFRS Foundation.  30 Cannon Street  |  London EC4M 6XH  |  UK.  www.ifrs.org</a:t>
            </a:r>
            <a:endParaRPr lang="en-GB" dirty="0">
              <a:solidFill>
                <a:srgbClr val="5F6062"/>
              </a:solidFill>
            </a:endParaRPr>
          </a:p>
        </p:txBody>
      </p:sp>
      <p:sp>
        <p:nvSpPr>
          <p:cNvPr id="5" name="Slide Number Placeholder 4"/>
          <p:cNvSpPr>
            <a:spLocks noGrp="1"/>
          </p:cNvSpPr>
          <p:nvPr>
            <p:ph type="sldNum" sz="quarter" idx="11"/>
          </p:nvPr>
        </p:nvSpPr>
        <p:spPr/>
        <p:txBody>
          <a:bodyPr/>
          <a:lstStyle/>
          <a:p>
            <a:fld id="{EDA62B69-D284-4E23-9676-1FE14B90795F}" type="slidenum">
              <a:rPr lang="en-GB" smtClean="0">
                <a:solidFill>
                  <a:srgbClr val="FFFFFF"/>
                </a:solidFill>
              </a:rPr>
              <a:pPr/>
              <a:t>17</a:t>
            </a:fld>
            <a:endParaRPr lang="en-GB" dirty="0">
              <a:solidFill>
                <a:srgbClr val="FFFFFF"/>
              </a:solidFill>
            </a:endParaRPr>
          </a:p>
        </p:txBody>
      </p:sp>
    </p:spTree>
    <p:extLst>
      <p:ext uri="{BB962C8B-B14F-4D97-AF65-F5344CB8AC3E}">
        <p14:creationId xmlns:p14="http://schemas.microsoft.com/office/powerpoint/2010/main" val="422960426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p:txBody>
          <a:bodyPr/>
          <a:lstStyle/>
          <a:p>
            <a:r>
              <a:rPr lang="en-GB" dirty="0" smtClean="0"/>
              <a:t>Thank you</a:t>
            </a:r>
          </a:p>
        </p:txBody>
      </p:sp>
      <p:sp>
        <p:nvSpPr>
          <p:cNvPr id="27652" name="Slide Number Placeholder 4"/>
          <p:cNvSpPr>
            <a:spLocks noGrp="1"/>
          </p:cNvSpPr>
          <p:nvPr>
            <p:ph type="sldNum" sz="quarter" idx="14"/>
          </p:nvPr>
        </p:nvSpPr>
        <p:spPr>
          <a:ln>
            <a:miter lim="800000"/>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D07A163-2BC0-444B-BA06-40045CBF268C}" type="slidenum">
              <a:rPr lang="en-GB" sz="1600">
                <a:solidFill>
                  <a:srgbClr val="FFFFFF"/>
                </a:solidFill>
              </a:rPr>
              <a:pPr eaLnBrk="1" hangingPunct="1"/>
              <a:t>18</a:t>
            </a:fld>
            <a:endParaRPr lang="en-GB" sz="1600" dirty="0">
              <a:solidFill>
                <a:srgbClr val="FFFFFF"/>
              </a:solidFill>
            </a:endParaRPr>
          </a:p>
        </p:txBody>
      </p:sp>
      <p:pic>
        <p:nvPicPr>
          <p:cNvPr id="8213" name="Picture 21" descr="graphic_3"/>
          <p:cNvPicPr>
            <a:picLocks noChangeAspect="1" noChangeArrowheads="1"/>
          </p:cNvPicPr>
          <p:nvPr/>
        </p:nvPicPr>
        <p:blipFill>
          <a:blip r:embed="rId3">
            <a:extLst>
              <a:ext uri="{28A0092B-C50C-407E-A947-70E740481C1C}">
                <a14:useLocalDpi xmlns:a14="http://schemas.microsoft.com/office/drawing/2010/main" val="0"/>
              </a:ext>
            </a:extLst>
          </a:blip>
          <a:srcRect t="10161" b="3667"/>
          <a:stretch>
            <a:fillRect/>
          </a:stretch>
        </p:blipFill>
        <p:spPr bwMode="auto">
          <a:xfrm>
            <a:off x="633046" y="1447800"/>
            <a:ext cx="7948246"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3"/>
          </p:nvPr>
        </p:nvSpPr>
        <p:spPr/>
        <p:txBody>
          <a:bodyPr/>
          <a:lstStyle/>
          <a:p>
            <a:pPr>
              <a:defRPr/>
            </a:pPr>
            <a:r>
              <a:rPr lang="en-GB" dirty="0" smtClean="0">
                <a:solidFill>
                  <a:srgbClr val="5F6062"/>
                </a:solidFill>
              </a:rPr>
              <a:t>© FRS Foundation.  30 Cannon Street  |  London EC4M 6XH  |  UK.  www.ifrs.org</a:t>
            </a:r>
            <a:endParaRPr lang="en-GB" dirty="0">
              <a:solidFill>
                <a:srgbClr val="5F6062"/>
              </a:solidFill>
            </a:endParaRPr>
          </a:p>
        </p:txBody>
      </p:sp>
    </p:spTree>
    <p:extLst>
      <p:ext uri="{BB962C8B-B14F-4D97-AF65-F5344CB8AC3E}">
        <p14:creationId xmlns:p14="http://schemas.microsoft.com/office/powerpoint/2010/main" val="326040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
            </a:r>
            <a:br>
              <a:rPr lang="en-GB" b="1" dirty="0" smtClean="0"/>
            </a:br>
            <a:r>
              <a:rPr lang="en-GB" b="1" dirty="0"/>
              <a:t/>
            </a:r>
            <a:br>
              <a:rPr lang="en-GB" b="1" dirty="0"/>
            </a:br>
            <a:r>
              <a:rPr lang="en-GB" b="1" dirty="0" smtClean="0">
                <a:solidFill>
                  <a:schemeClr val="tx1"/>
                </a:solidFill>
              </a:rPr>
              <a:t>DEEPA </a:t>
            </a:r>
            <a:r>
              <a:rPr lang="en-GB" b="1" dirty="0">
                <a:solidFill>
                  <a:schemeClr val="tx1"/>
                </a:solidFill>
              </a:rPr>
              <a:t>RAVAL</a:t>
            </a:r>
            <a:r>
              <a:rPr lang="en-GB" dirty="0">
                <a:solidFill>
                  <a:schemeClr val="tx1"/>
                </a:solidFill>
              </a:rPr>
              <a:t>, Project Director, Accounting and Reporting Policy Team, UK Financial Reporting Council</a:t>
            </a:r>
            <a:r>
              <a:rPr lang="en-GB" dirty="0"/>
              <a:t/>
            </a:r>
            <a:br>
              <a:rPr lang="en-GB" dirty="0"/>
            </a:br>
            <a:r>
              <a:rPr lang="en-GB" b="1" dirty="0" smtClean="0">
                <a:solidFill>
                  <a:schemeClr val="tx1"/>
                </a:solidFill>
              </a:rPr>
              <a:t> </a:t>
            </a:r>
            <a:r>
              <a:rPr lang="en-GB" dirty="0"/>
              <a:t/>
            </a:r>
            <a:br>
              <a:rPr lang="en-GB" dirty="0"/>
            </a:br>
            <a:endParaRPr lang="en-GB" dirty="0"/>
          </a:p>
        </p:txBody>
      </p:sp>
    </p:spTree>
    <p:extLst>
      <p:ext uri="{BB962C8B-B14F-4D97-AF65-F5344CB8AC3E}">
        <p14:creationId xmlns:p14="http://schemas.microsoft.com/office/powerpoint/2010/main" val="2580012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Speakers</a:t>
            </a:r>
            <a:endParaRPr lang="en-GB" dirty="0">
              <a:solidFill>
                <a:schemeClr val="tx1"/>
              </a:solidFill>
            </a:endParaRPr>
          </a:p>
        </p:txBody>
      </p:sp>
      <p:sp>
        <p:nvSpPr>
          <p:cNvPr id="3" name="Content Placeholder 2"/>
          <p:cNvSpPr>
            <a:spLocks noGrp="1"/>
          </p:cNvSpPr>
          <p:nvPr>
            <p:ph idx="1"/>
          </p:nvPr>
        </p:nvSpPr>
        <p:spPr>
          <a:xfrm>
            <a:off x="1443038" y="1588168"/>
            <a:ext cx="7243762" cy="4537995"/>
          </a:xfrm>
        </p:spPr>
        <p:txBody>
          <a:bodyPr/>
          <a:lstStyle/>
          <a:p>
            <a:r>
              <a:rPr lang="en-GB" sz="2000" b="1" cap="all" dirty="0" smtClean="0"/>
              <a:t>STEFANO ZAMBON - </a:t>
            </a:r>
            <a:r>
              <a:rPr lang="en-GB" sz="2000" dirty="0" smtClean="0"/>
              <a:t>Professor </a:t>
            </a:r>
            <a:r>
              <a:rPr lang="en-GB" sz="2000" dirty="0"/>
              <a:t>of Accounting and Business Economics, University of </a:t>
            </a:r>
            <a:r>
              <a:rPr lang="en-GB" sz="2000" dirty="0" smtClean="0"/>
              <a:t>Ferrara and ICAS </a:t>
            </a:r>
            <a:r>
              <a:rPr lang="en-GB" sz="2000" dirty="0"/>
              <a:t>Research </a:t>
            </a:r>
            <a:r>
              <a:rPr lang="en-GB" sz="2000" dirty="0" smtClean="0"/>
              <a:t>Committee</a:t>
            </a:r>
            <a:endParaRPr lang="en-GB" sz="2000" dirty="0"/>
          </a:p>
          <a:p>
            <a:r>
              <a:rPr lang="en-GB" sz="2000" b="1" dirty="0"/>
              <a:t>HILARY EASTMAN - </a:t>
            </a:r>
            <a:r>
              <a:rPr lang="en-GB" sz="2000" dirty="0"/>
              <a:t>Director, Head of Global Investor Engagement, PwC and ICAS Research Committee</a:t>
            </a:r>
            <a:r>
              <a:rPr lang="en-GB" sz="2000" b="1" dirty="0"/>
              <a:t> </a:t>
            </a:r>
            <a:endParaRPr lang="en-GB" sz="2000" dirty="0"/>
          </a:p>
          <a:p>
            <a:r>
              <a:rPr lang="en-GB" sz="2000" b="1" dirty="0"/>
              <a:t>HUGH SHIELDS</a:t>
            </a:r>
            <a:r>
              <a:rPr lang="en-GB" sz="2000" dirty="0"/>
              <a:t>, Executive Technical Director, IASB </a:t>
            </a:r>
          </a:p>
          <a:p>
            <a:r>
              <a:rPr lang="en-GB" sz="2000" b="1" dirty="0"/>
              <a:t>DEEPA RAVAL</a:t>
            </a:r>
            <a:r>
              <a:rPr lang="en-GB" sz="2000" dirty="0"/>
              <a:t>, Project Director, Accounting and Reporting Policy Team, UK Financial Reporting Council</a:t>
            </a:r>
          </a:p>
          <a:p>
            <a:r>
              <a:rPr lang="en-GB" sz="2000" b="1" cap="all" dirty="0" smtClean="0"/>
              <a:t>Peter </a:t>
            </a:r>
            <a:r>
              <a:rPr lang="en-GB" sz="2000" b="1" cap="all" dirty="0" err="1" smtClean="0"/>
              <a:t>MalmqvisT</a:t>
            </a:r>
            <a:r>
              <a:rPr lang="en-GB" sz="2000" b="1" cap="all" dirty="0" smtClean="0"/>
              <a:t> - </a:t>
            </a:r>
            <a:r>
              <a:rPr lang="en-GB" sz="2000" dirty="0" smtClean="0"/>
              <a:t>Chief </a:t>
            </a:r>
            <a:r>
              <a:rPr lang="en-GB" sz="2000" dirty="0"/>
              <a:t>Equity Analyst, </a:t>
            </a:r>
            <a:r>
              <a:rPr lang="en-GB" sz="2000" dirty="0" err="1"/>
              <a:t>Remium</a:t>
            </a:r>
            <a:r>
              <a:rPr lang="en-GB" sz="2000" dirty="0"/>
              <a:t> Nordic </a:t>
            </a:r>
            <a:r>
              <a:rPr lang="en-GB" sz="2000" dirty="0" smtClean="0"/>
              <a:t>and </a:t>
            </a:r>
            <a:r>
              <a:rPr lang="en-GB" sz="2000" dirty="0"/>
              <a:t>Chairman, The Swedish Society of Financial </a:t>
            </a:r>
            <a:r>
              <a:rPr lang="en-GB" sz="2000" dirty="0" smtClean="0"/>
              <a:t>Analysts </a:t>
            </a:r>
            <a:r>
              <a:rPr lang="en-GB" sz="2000" dirty="0"/>
              <a:t> </a:t>
            </a:r>
          </a:p>
          <a:p>
            <a:endParaRPr lang="en-GB" dirty="0"/>
          </a:p>
        </p:txBody>
      </p:sp>
    </p:spTree>
    <p:extLst>
      <p:ext uri="{BB962C8B-B14F-4D97-AF65-F5344CB8AC3E}">
        <p14:creationId xmlns:p14="http://schemas.microsoft.com/office/powerpoint/2010/main" val="1476624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ctrTitle" idx="4294967295"/>
          </p:nvPr>
        </p:nvSpPr>
        <p:spPr>
          <a:xfrm>
            <a:off x="4" y="211495"/>
            <a:ext cx="7130561" cy="950362"/>
          </a:xfrm>
        </p:spPr>
        <p:txBody>
          <a:bodyPr/>
          <a:lstStyle/>
          <a:p>
            <a:pPr marL="714375"/>
            <a:r>
              <a:rPr lang="en-GB" sz="4000" b="1" dirty="0" smtClean="0"/>
              <a:t>What is performance?</a:t>
            </a:r>
            <a:br>
              <a:rPr lang="en-GB" sz="4000" b="1" dirty="0" smtClean="0"/>
            </a:br>
            <a:r>
              <a:rPr lang="en-GB" sz="1400" b="1" dirty="0" smtClean="0"/>
              <a:t>Peter </a:t>
            </a:r>
            <a:r>
              <a:rPr lang="en-GB" sz="1400" b="1" dirty="0" err="1" smtClean="0"/>
              <a:t>Malmqvist</a:t>
            </a:r>
            <a:r>
              <a:rPr lang="en-GB" sz="1400" b="1" dirty="0" smtClean="0"/>
              <a:t>, Chief Equity Analyst</a:t>
            </a:r>
            <a:endParaRPr lang="en-GB" sz="1400" b="1" dirty="0"/>
          </a:p>
        </p:txBody>
      </p:sp>
      <p:sp>
        <p:nvSpPr>
          <p:cNvPr id="3" name="Platshållare för text 2"/>
          <p:cNvSpPr>
            <a:spLocks noGrp="1"/>
          </p:cNvSpPr>
          <p:nvPr>
            <p:ph type="body" sz="quarter" idx="11"/>
          </p:nvPr>
        </p:nvSpPr>
        <p:spPr>
          <a:xfrm>
            <a:off x="274364" y="1470982"/>
            <a:ext cx="6621835" cy="366389"/>
          </a:xfrm>
        </p:spPr>
        <p:txBody>
          <a:bodyPr/>
          <a:lstStyle/>
          <a:p>
            <a:r>
              <a:rPr lang="en-GB" b="1" dirty="0" smtClean="0"/>
              <a:t>Earnings – the the long-term trend 1975-2015 (NASDAQ Stockholm)</a:t>
            </a:r>
            <a:endParaRPr lang="en-GB" b="1" dirty="0"/>
          </a:p>
        </p:txBody>
      </p:sp>
      <p:pic>
        <p:nvPicPr>
          <p:cNvPr id="2" name="Bildobjekt 1"/>
          <p:cNvPicPr>
            <a:picLocks noChangeAspect="1"/>
          </p:cNvPicPr>
          <p:nvPr/>
        </p:nvPicPr>
        <p:blipFill>
          <a:blip r:embed="rId2"/>
          <a:stretch>
            <a:fillRect/>
          </a:stretch>
        </p:blipFill>
        <p:spPr>
          <a:xfrm>
            <a:off x="1723292" y="1854979"/>
            <a:ext cx="5685692" cy="4445000"/>
          </a:xfrm>
          <a:prstGeom prst="rect">
            <a:avLst/>
          </a:prstGeom>
        </p:spPr>
      </p:pic>
      <p:cxnSp>
        <p:nvCxnSpPr>
          <p:cNvPr id="7" name="Rak pil 6"/>
          <p:cNvCxnSpPr/>
          <p:nvPr/>
        </p:nvCxnSpPr>
        <p:spPr bwMode="auto">
          <a:xfrm flipH="1" flipV="1">
            <a:off x="4514324" y="3998952"/>
            <a:ext cx="673407" cy="81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textruta 7"/>
          <p:cNvSpPr txBox="1"/>
          <p:nvPr/>
        </p:nvSpPr>
        <p:spPr>
          <a:xfrm>
            <a:off x="5212678" y="3917895"/>
            <a:ext cx="764953" cy="307777"/>
          </a:xfrm>
          <a:prstGeom prst="rect">
            <a:avLst/>
          </a:prstGeom>
          <a:noFill/>
        </p:spPr>
        <p:txBody>
          <a:bodyPr wrap="none" rtlCol="0">
            <a:spAutoFit/>
          </a:bodyPr>
          <a:lstStyle/>
          <a:p>
            <a:pPr defTabSz="914179" fontAlgn="auto">
              <a:spcBef>
                <a:spcPts val="0"/>
              </a:spcBef>
              <a:spcAft>
                <a:spcPts val="0"/>
              </a:spcAft>
            </a:pPr>
            <a:r>
              <a:rPr lang="en-GB" sz="1400" dirty="0" smtClean="0">
                <a:solidFill>
                  <a:srgbClr val="000000"/>
                </a:solidFill>
                <a:latin typeface="Arial Narrow"/>
                <a:ea typeface="+mn-ea"/>
              </a:rPr>
              <a:t>Earnings</a:t>
            </a:r>
            <a:endParaRPr lang="en-GB" sz="1400" dirty="0">
              <a:solidFill>
                <a:srgbClr val="000000"/>
              </a:solidFill>
              <a:latin typeface="Arial Narrow"/>
              <a:ea typeface="+mn-ea"/>
            </a:endParaRPr>
          </a:p>
        </p:txBody>
      </p:sp>
      <p:cxnSp>
        <p:nvCxnSpPr>
          <p:cNvPr id="10" name="Rak pil 9"/>
          <p:cNvCxnSpPr/>
          <p:nvPr/>
        </p:nvCxnSpPr>
        <p:spPr bwMode="auto">
          <a:xfrm>
            <a:off x="4152680" y="2837109"/>
            <a:ext cx="99764" cy="5674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ruta 10"/>
          <p:cNvSpPr txBox="1"/>
          <p:nvPr/>
        </p:nvSpPr>
        <p:spPr>
          <a:xfrm>
            <a:off x="3728685" y="2553400"/>
            <a:ext cx="1207382" cy="307777"/>
          </a:xfrm>
          <a:prstGeom prst="rect">
            <a:avLst/>
          </a:prstGeom>
          <a:noFill/>
        </p:spPr>
        <p:txBody>
          <a:bodyPr wrap="none" rtlCol="0">
            <a:spAutoFit/>
          </a:bodyPr>
          <a:lstStyle/>
          <a:p>
            <a:pPr defTabSz="914179" fontAlgn="auto">
              <a:spcBef>
                <a:spcPts val="0"/>
              </a:spcBef>
              <a:spcAft>
                <a:spcPts val="0"/>
              </a:spcAft>
            </a:pPr>
            <a:r>
              <a:rPr lang="sv-SE" sz="1400" dirty="0" smtClean="0">
                <a:solidFill>
                  <a:srgbClr val="000000"/>
                </a:solidFill>
                <a:latin typeface="Arial Narrow"/>
                <a:ea typeface="+mn-ea"/>
              </a:rPr>
              <a:t>Inflation + 5,3%</a:t>
            </a:r>
            <a:endParaRPr lang="sv-SE" sz="1400" dirty="0">
              <a:solidFill>
                <a:srgbClr val="000000"/>
              </a:solidFill>
              <a:latin typeface="Arial Narrow"/>
              <a:ea typeface="+mn-ea"/>
            </a:endParaRPr>
          </a:p>
        </p:txBody>
      </p:sp>
    </p:spTree>
    <p:extLst>
      <p:ext uri="{BB962C8B-B14F-4D97-AF65-F5344CB8AC3E}">
        <p14:creationId xmlns:p14="http://schemas.microsoft.com/office/powerpoint/2010/main" val="1130124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ctrTitle" idx="4294967295"/>
          </p:nvPr>
        </p:nvSpPr>
        <p:spPr>
          <a:xfrm>
            <a:off x="4" y="211495"/>
            <a:ext cx="7130561" cy="950362"/>
          </a:xfrm>
        </p:spPr>
        <p:txBody>
          <a:bodyPr/>
          <a:lstStyle/>
          <a:p>
            <a:pPr marL="714375"/>
            <a:r>
              <a:rPr lang="en-GB" sz="4000" b="1" dirty="0" smtClean="0"/>
              <a:t>What is performance?</a:t>
            </a:r>
            <a:br>
              <a:rPr lang="en-GB" sz="4000" b="1" dirty="0" smtClean="0"/>
            </a:br>
            <a:r>
              <a:rPr lang="en-GB" sz="1400" b="1" dirty="0" smtClean="0"/>
              <a:t>Peter </a:t>
            </a:r>
            <a:r>
              <a:rPr lang="en-GB" sz="1400" b="1" dirty="0" err="1" smtClean="0"/>
              <a:t>Malmqvist</a:t>
            </a:r>
            <a:r>
              <a:rPr lang="en-GB" sz="1400" b="1" dirty="0" smtClean="0"/>
              <a:t>, Chief Equity Analyst</a:t>
            </a:r>
            <a:endParaRPr lang="en-GB" sz="1400" b="1" dirty="0"/>
          </a:p>
        </p:txBody>
      </p:sp>
      <p:sp>
        <p:nvSpPr>
          <p:cNvPr id="3" name="Platshållare för text 2"/>
          <p:cNvSpPr>
            <a:spLocks noGrp="1"/>
          </p:cNvSpPr>
          <p:nvPr>
            <p:ph type="body" sz="quarter" idx="11"/>
          </p:nvPr>
        </p:nvSpPr>
        <p:spPr>
          <a:xfrm>
            <a:off x="7" y="1498002"/>
            <a:ext cx="5836199" cy="366389"/>
          </a:xfrm>
        </p:spPr>
        <p:txBody>
          <a:bodyPr/>
          <a:lstStyle/>
          <a:p>
            <a:r>
              <a:rPr lang="en-GB" b="1" dirty="0" smtClean="0"/>
              <a:t>Earnings – non-recurring items (NASDAQ Stockholm)</a:t>
            </a:r>
            <a:endParaRPr lang="en-GB" b="1" dirty="0"/>
          </a:p>
        </p:txBody>
      </p:sp>
      <p:pic>
        <p:nvPicPr>
          <p:cNvPr id="7" name="Bildobjekt 6"/>
          <p:cNvPicPr>
            <a:picLocks noChangeAspect="1"/>
          </p:cNvPicPr>
          <p:nvPr/>
        </p:nvPicPr>
        <p:blipFill>
          <a:blip r:embed="rId2"/>
          <a:stretch>
            <a:fillRect/>
          </a:stretch>
        </p:blipFill>
        <p:spPr>
          <a:xfrm>
            <a:off x="1250847" y="1743950"/>
            <a:ext cx="6334778" cy="4295008"/>
          </a:xfrm>
          <a:prstGeom prst="rect">
            <a:avLst/>
          </a:prstGeom>
        </p:spPr>
      </p:pic>
      <p:sp>
        <p:nvSpPr>
          <p:cNvPr id="8" name="textruta 7"/>
          <p:cNvSpPr txBox="1"/>
          <p:nvPr/>
        </p:nvSpPr>
        <p:spPr>
          <a:xfrm>
            <a:off x="1758347" y="5944389"/>
            <a:ext cx="6404317" cy="369332"/>
          </a:xfrm>
          <a:prstGeom prst="rect">
            <a:avLst/>
          </a:prstGeom>
          <a:noFill/>
        </p:spPr>
        <p:txBody>
          <a:bodyPr wrap="none" rtlCol="0">
            <a:spAutoFit/>
          </a:bodyPr>
          <a:lstStyle/>
          <a:p>
            <a:pPr defTabSz="914179" fontAlgn="auto">
              <a:spcBef>
                <a:spcPts val="0"/>
              </a:spcBef>
              <a:spcAft>
                <a:spcPts val="0"/>
              </a:spcAft>
            </a:pPr>
            <a:r>
              <a:rPr lang="en-AU" dirty="0" smtClean="0">
                <a:solidFill>
                  <a:srgbClr val="000000"/>
                </a:solidFill>
                <a:latin typeface="Arial Narrow"/>
                <a:ea typeface="+mn-ea"/>
              </a:rPr>
              <a:t>Approximately 50 per cent is restructuring costs, 20 per cent write-downs  </a:t>
            </a:r>
            <a:endParaRPr lang="en-AU" dirty="0">
              <a:solidFill>
                <a:srgbClr val="000000"/>
              </a:solidFill>
              <a:latin typeface="Arial Narrow"/>
              <a:ea typeface="+mn-ea"/>
            </a:endParaRPr>
          </a:p>
        </p:txBody>
      </p:sp>
    </p:spTree>
    <p:extLst>
      <p:ext uri="{BB962C8B-B14F-4D97-AF65-F5344CB8AC3E}">
        <p14:creationId xmlns:p14="http://schemas.microsoft.com/office/powerpoint/2010/main" val="3987992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ctrTitle" idx="4294967295"/>
          </p:nvPr>
        </p:nvSpPr>
        <p:spPr>
          <a:xfrm>
            <a:off x="4" y="211495"/>
            <a:ext cx="7130561" cy="950362"/>
          </a:xfrm>
        </p:spPr>
        <p:txBody>
          <a:bodyPr/>
          <a:lstStyle/>
          <a:p>
            <a:pPr marL="714375"/>
            <a:r>
              <a:rPr lang="en-GB" sz="4000" b="1" dirty="0" smtClean="0"/>
              <a:t>What is performance?</a:t>
            </a:r>
            <a:br>
              <a:rPr lang="en-GB" sz="4000" b="1" dirty="0" smtClean="0"/>
            </a:br>
            <a:r>
              <a:rPr lang="en-GB" sz="1400" b="1" dirty="0" smtClean="0"/>
              <a:t>Peter </a:t>
            </a:r>
            <a:r>
              <a:rPr lang="en-GB" sz="1400" b="1" dirty="0" err="1" smtClean="0"/>
              <a:t>Malmqvist</a:t>
            </a:r>
            <a:r>
              <a:rPr lang="en-GB" sz="1400" b="1" dirty="0" smtClean="0"/>
              <a:t>, Chief Equity Analyst</a:t>
            </a:r>
            <a:endParaRPr lang="en-GB" sz="1400" b="1" dirty="0"/>
          </a:p>
        </p:txBody>
      </p:sp>
      <p:sp>
        <p:nvSpPr>
          <p:cNvPr id="3" name="Platshållare för text 2"/>
          <p:cNvSpPr>
            <a:spLocks noGrp="1"/>
          </p:cNvSpPr>
          <p:nvPr>
            <p:ph type="body" sz="quarter" idx="11"/>
          </p:nvPr>
        </p:nvSpPr>
        <p:spPr>
          <a:xfrm>
            <a:off x="7" y="1498002"/>
            <a:ext cx="7033367" cy="366389"/>
          </a:xfrm>
        </p:spPr>
        <p:txBody>
          <a:bodyPr/>
          <a:lstStyle/>
          <a:p>
            <a:r>
              <a:rPr lang="en-GB" b="1" dirty="0" smtClean="0"/>
              <a:t>Earnings – non-recurring items, trailing 4 quarters (NASDAQ Stockholm)</a:t>
            </a:r>
            <a:endParaRPr lang="en-GB" b="1" dirty="0"/>
          </a:p>
        </p:txBody>
      </p:sp>
      <p:pic>
        <p:nvPicPr>
          <p:cNvPr id="2" name="Bildobjekt 1"/>
          <p:cNvPicPr>
            <a:picLocks noChangeAspect="1"/>
          </p:cNvPicPr>
          <p:nvPr/>
        </p:nvPicPr>
        <p:blipFill>
          <a:blip r:embed="rId2"/>
          <a:stretch>
            <a:fillRect/>
          </a:stretch>
        </p:blipFill>
        <p:spPr>
          <a:xfrm>
            <a:off x="1237688" y="1879050"/>
            <a:ext cx="6357813" cy="4295008"/>
          </a:xfrm>
          <a:prstGeom prst="rect">
            <a:avLst/>
          </a:prstGeom>
        </p:spPr>
      </p:pic>
    </p:spTree>
    <p:extLst>
      <p:ext uri="{BB962C8B-B14F-4D97-AF65-F5344CB8AC3E}">
        <p14:creationId xmlns:p14="http://schemas.microsoft.com/office/powerpoint/2010/main" val="2362836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ctrTitle" idx="4294967295"/>
          </p:nvPr>
        </p:nvSpPr>
        <p:spPr>
          <a:xfrm>
            <a:off x="4" y="211495"/>
            <a:ext cx="7130561" cy="950362"/>
          </a:xfrm>
        </p:spPr>
        <p:txBody>
          <a:bodyPr/>
          <a:lstStyle/>
          <a:p>
            <a:pPr marL="714375"/>
            <a:r>
              <a:rPr lang="en-GB" sz="4000" b="1" dirty="0" smtClean="0"/>
              <a:t>What is performance?</a:t>
            </a:r>
            <a:br>
              <a:rPr lang="en-GB" sz="4000" b="1" dirty="0" smtClean="0"/>
            </a:br>
            <a:r>
              <a:rPr lang="en-GB" sz="1400" b="1" dirty="0" smtClean="0"/>
              <a:t>Peter </a:t>
            </a:r>
            <a:r>
              <a:rPr lang="en-GB" sz="1400" b="1" dirty="0" err="1" smtClean="0"/>
              <a:t>Malmqvist</a:t>
            </a:r>
            <a:r>
              <a:rPr lang="en-GB" sz="1400" b="1" dirty="0" smtClean="0"/>
              <a:t>, Chief Equity Analyst</a:t>
            </a:r>
            <a:endParaRPr lang="en-GB" sz="1400" b="1" dirty="0"/>
          </a:p>
        </p:txBody>
      </p:sp>
      <p:sp>
        <p:nvSpPr>
          <p:cNvPr id="3" name="Platshållare för text 2"/>
          <p:cNvSpPr>
            <a:spLocks noGrp="1"/>
          </p:cNvSpPr>
          <p:nvPr>
            <p:ph type="body" sz="quarter" idx="11"/>
          </p:nvPr>
        </p:nvSpPr>
        <p:spPr>
          <a:xfrm>
            <a:off x="7" y="1498002"/>
            <a:ext cx="5836199" cy="366389"/>
          </a:xfrm>
        </p:spPr>
        <p:txBody>
          <a:bodyPr/>
          <a:lstStyle/>
          <a:p>
            <a:r>
              <a:rPr lang="en-GB" b="1" dirty="0" smtClean="0"/>
              <a:t>Earnings – non-recurring items (NASDAQ Stockholm)</a:t>
            </a:r>
            <a:endParaRPr lang="en-GB" b="1" dirty="0"/>
          </a:p>
        </p:txBody>
      </p:sp>
      <p:pic>
        <p:nvPicPr>
          <p:cNvPr id="5" name="Bildobjekt 4"/>
          <p:cNvPicPr>
            <a:picLocks noChangeAspect="1"/>
          </p:cNvPicPr>
          <p:nvPr/>
        </p:nvPicPr>
        <p:blipFill>
          <a:blip r:embed="rId2"/>
          <a:stretch>
            <a:fillRect/>
          </a:stretch>
        </p:blipFill>
        <p:spPr>
          <a:xfrm>
            <a:off x="1636744" y="2041168"/>
            <a:ext cx="5608622" cy="4026270"/>
          </a:xfrm>
          <a:prstGeom prst="rect">
            <a:avLst/>
          </a:prstGeom>
        </p:spPr>
      </p:pic>
    </p:spTree>
    <p:extLst>
      <p:ext uri="{BB962C8B-B14F-4D97-AF65-F5344CB8AC3E}">
        <p14:creationId xmlns:p14="http://schemas.microsoft.com/office/powerpoint/2010/main" val="4217666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ctrTitle" idx="4294967295"/>
          </p:nvPr>
        </p:nvSpPr>
        <p:spPr>
          <a:xfrm>
            <a:off x="4" y="211495"/>
            <a:ext cx="7130561" cy="950362"/>
          </a:xfrm>
        </p:spPr>
        <p:txBody>
          <a:bodyPr/>
          <a:lstStyle/>
          <a:p>
            <a:pPr marL="714375"/>
            <a:r>
              <a:rPr lang="en-GB" sz="4000" b="1" dirty="0" smtClean="0"/>
              <a:t>What is performance?</a:t>
            </a:r>
            <a:br>
              <a:rPr lang="en-GB" sz="4000" b="1" dirty="0" smtClean="0"/>
            </a:br>
            <a:r>
              <a:rPr lang="en-GB" sz="1400" b="1" dirty="0" smtClean="0"/>
              <a:t>Peter </a:t>
            </a:r>
            <a:r>
              <a:rPr lang="en-GB" sz="1400" b="1" dirty="0" err="1" smtClean="0"/>
              <a:t>Malmqvist</a:t>
            </a:r>
            <a:r>
              <a:rPr lang="en-GB" sz="1400" b="1" dirty="0" smtClean="0"/>
              <a:t>, Chief Equity Analyst</a:t>
            </a:r>
            <a:endParaRPr lang="en-GB" sz="1400" b="1" dirty="0"/>
          </a:p>
        </p:txBody>
      </p:sp>
      <p:sp>
        <p:nvSpPr>
          <p:cNvPr id="3" name="Platshållare för text 2"/>
          <p:cNvSpPr>
            <a:spLocks noGrp="1"/>
          </p:cNvSpPr>
          <p:nvPr>
            <p:ph type="body" sz="quarter" idx="11"/>
          </p:nvPr>
        </p:nvSpPr>
        <p:spPr>
          <a:xfrm>
            <a:off x="-1" y="1498002"/>
            <a:ext cx="6696664" cy="366389"/>
          </a:xfrm>
        </p:spPr>
        <p:txBody>
          <a:bodyPr/>
          <a:lstStyle/>
          <a:p>
            <a:r>
              <a:rPr lang="en-GB" b="1" dirty="0" smtClean="0"/>
              <a:t>Earnings – hedge net effect in OCI, in % of equity (NASDAQ Stockholm)</a:t>
            </a:r>
            <a:endParaRPr lang="en-GB" b="1" dirty="0"/>
          </a:p>
        </p:txBody>
      </p:sp>
      <p:pic>
        <p:nvPicPr>
          <p:cNvPr id="5" name="Bildobjekt 4"/>
          <p:cNvPicPr>
            <a:picLocks noChangeAspect="1"/>
          </p:cNvPicPr>
          <p:nvPr/>
        </p:nvPicPr>
        <p:blipFill>
          <a:blip r:embed="rId2"/>
          <a:stretch>
            <a:fillRect/>
          </a:stretch>
        </p:blipFill>
        <p:spPr>
          <a:xfrm>
            <a:off x="1582615" y="1901729"/>
            <a:ext cx="5967046" cy="4203700"/>
          </a:xfrm>
          <a:prstGeom prst="rect">
            <a:avLst/>
          </a:prstGeom>
        </p:spPr>
      </p:pic>
    </p:spTree>
    <p:extLst>
      <p:ext uri="{BB962C8B-B14F-4D97-AF65-F5344CB8AC3E}">
        <p14:creationId xmlns:p14="http://schemas.microsoft.com/office/powerpoint/2010/main" val="1160862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ctrTitle" idx="4294967295"/>
          </p:nvPr>
        </p:nvSpPr>
        <p:spPr>
          <a:xfrm>
            <a:off x="4" y="211495"/>
            <a:ext cx="7130561" cy="950362"/>
          </a:xfrm>
        </p:spPr>
        <p:txBody>
          <a:bodyPr/>
          <a:lstStyle/>
          <a:p>
            <a:pPr marL="714375"/>
            <a:r>
              <a:rPr lang="en-GB" sz="4000" b="1" dirty="0" smtClean="0"/>
              <a:t>What is performance?</a:t>
            </a:r>
            <a:br>
              <a:rPr lang="en-GB" sz="4000" b="1" dirty="0" smtClean="0"/>
            </a:br>
            <a:r>
              <a:rPr lang="en-GB" sz="1400" b="1" dirty="0" smtClean="0"/>
              <a:t>Peter </a:t>
            </a:r>
            <a:r>
              <a:rPr lang="en-GB" sz="1400" b="1" dirty="0" err="1" smtClean="0"/>
              <a:t>Malmqvist</a:t>
            </a:r>
            <a:r>
              <a:rPr lang="en-GB" sz="1400" b="1" dirty="0" smtClean="0"/>
              <a:t>, Chief Equity Analyst</a:t>
            </a:r>
            <a:endParaRPr lang="en-GB" sz="1400" b="1" dirty="0"/>
          </a:p>
        </p:txBody>
      </p:sp>
      <p:sp>
        <p:nvSpPr>
          <p:cNvPr id="3" name="Platshållare för text 2"/>
          <p:cNvSpPr>
            <a:spLocks noGrp="1"/>
          </p:cNvSpPr>
          <p:nvPr>
            <p:ph type="body" sz="quarter" idx="11"/>
          </p:nvPr>
        </p:nvSpPr>
        <p:spPr>
          <a:xfrm>
            <a:off x="7" y="1498002"/>
            <a:ext cx="5836199" cy="366389"/>
          </a:xfrm>
        </p:spPr>
        <p:txBody>
          <a:bodyPr/>
          <a:lstStyle/>
          <a:p>
            <a:r>
              <a:rPr lang="en-GB" b="1" dirty="0" smtClean="0"/>
              <a:t>Pensions – effect in OCI in % of equity (NASDAQ Stockholm)</a:t>
            </a:r>
            <a:endParaRPr lang="en-GB" b="1" dirty="0"/>
          </a:p>
        </p:txBody>
      </p:sp>
      <p:pic>
        <p:nvPicPr>
          <p:cNvPr id="4" name="Bildobjekt 3"/>
          <p:cNvPicPr>
            <a:picLocks noChangeAspect="1"/>
          </p:cNvPicPr>
          <p:nvPr/>
        </p:nvPicPr>
        <p:blipFill>
          <a:blip r:embed="rId2"/>
          <a:stretch>
            <a:fillRect/>
          </a:stretch>
        </p:blipFill>
        <p:spPr>
          <a:xfrm>
            <a:off x="1239224" y="1887148"/>
            <a:ext cx="6230610" cy="4197372"/>
          </a:xfrm>
          <a:prstGeom prst="rect">
            <a:avLst/>
          </a:prstGeom>
        </p:spPr>
      </p:pic>
    </p:spTree>
    <p:extLst>
      <p:ext uri="{BB962C8B-B14F-4D97-AF65-F5344CB8AC3E}">
        <p14:creationId xmlns:p14="http://schemas.microsoft.com/office/powerpoint/2010/main" val="3334706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ctrTitle" idx="4294967295"/>
          </p:nvPr>
        </p:nvSpPr>
        <p:spPr>
          <a:xfrm>
            <a:off x="4" y="211495"/>
            <a:ext cx="7130561" cy="950362"/>
          </a:xfrm>
        </p:spPr>
        <p:txBody>
          <a:bodyPr/>
          <a:lstStyle/>
          <a:p>
            <a:pPr marL="714375"/>
            <a:r>
              <a:rPr lang="en-GB" sz="4000" b="1" dirty="0" smtClean="0"/>
              <a:t>What is performance?</a:t>
            </a:r>
            <a:br>
              <a:rPr lang="en-GB" sz="4000" b="1" dirty="0" smtClean="0"/>
            </a:br>
            <a:r>
              <a:rPr lang="en-GB" sz="1400" b="1" dirty="0" smtClean="0"/>
              <a:t>Peter </a:t>
            </a:r>
            <a:r>
              <a:rPr lang="en-GB" sz="1400" b="1" dirty="0" err="1" smtClean="0"/>
              <a:t>Malmqvist</a:t>
            </a:r>
            <a:r>
              <a:rPr lang="en-GB" sz="1400" b="1" dirty="0" smtClean="0"/>
              <a:t>, Chief Equity Analyst</a:t>
            </a:r>
            <a:endParaRPr lang="en-GB" sz="1400" b="1" dirty="0"/>
          </a:p>
        </p:txBody>
      </p:sp>
      <p:sp>
        <p:nvSpPr>
          <p:cNvPr id="3" name="Platshållare för text 2"/>
          <p:cNvSpPr>
            <a:spLocks noGrp="1"/>
          </p:cNvSpPr>
          <p:nvPr>
            <p:ph type="body" sz="quarter" idx="11"/>
          </p:nvPr>
        </p:nvSpPr>
        <p:spPr>
          <a:xfrm>
            <a:off x="-1" y="1498002"/>
            <a:ext cx="7544658" cy="366389"/>
          </a:xfrm>
        </p:spPr>
        <p:txBody>
          <a:bodyPr/>
          <a:lstStyle/>
          <a:p>
            <a:r>
              <a:rPr lang="en-GB" b="1" dirty="0" smtClean="0"/>
              <a:t>Pensions – accumulated company effect in OCI, % of equity (NASDAQ Stockholm)</a:t>
            </a:r>
            <a:endParaRPr lang="en-GB" b="1" dirty="0"/>
          </a:p>
        </p:txBody>
      </p:sp>
      <p:pic>
        <p:nvPicPr>
          <p:cNvPr id="6" name="Bildobjekt 5"/>
          <p:cNvPicPr>
            <a:picLocks noChangeAspect="1"/>
          </p:cNvPicPr>
          <p:nvPr/>
        </p:nvPicPr>
        <p:blipFill>
          <a:blip r:embed="rId2"/>
          <a:stretch>
            <a:fillRect/>
          </a:stretch>
        </p:blipFill>
        <p:spPr>
          <a:xfrm>
            <a:off x="1781907" y="1876329"/>
            <a:ext cx="5568462" cy="4254500"/>
          </a:xfrm>
          <a:prstGeom prst="rect">
            <a:avLst/>
          </a:prstGeom>
        </p:spPr>
      </p:pic>
    </p:spTree>
    <p:extLst>
      <p:ext uri="{BB962C8B-B14F-4D97-AF65-F5344CB8AC3E}">
        <p14:creationId xmlns:p14="http://schemas.microsoft.com/office/powerpoint/2010/main" val="3694636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Polling questions</a:t>
            </a:r>
            <a:endParaRPr lang="en-GB" dirty="0">
              <a:solidFill>
                <a:schemeClr val="tx1"/>
              </a:solidFill>
            </a:endParaRPr>
          </a:p>
        </p:txBody>
      </p:sp>
      <p:sp>
        <p:nvSpPr>
          <p:cNvPr id="3" name="Content Placeholder 2"/>
          <p:cNvSpPr>
            <a:spLocks noGrp="1"/>
          </p:cNvSpPr>
          <p:nvPr>
            <p:ph idx="1"/>
          </p:nvPr>
        </p:nvSpPr>
        <p:spPr>
          <a:xfrm>
            <a:off x="1443038" y="1189974"/>
            <a:ext cx="7243762" cy="5185774"/>
          </a:xfrm>
        </p:spPr>
        <p:txBody>
          <a:bodyPr/>
          <a:lstStyle/>
          <a:p>
            <a:pPr marL="0" indent="0">
              <a:buNone/>
            </a:pPr>
            <a:r>
              <a:rPr lang="en-GB" dirty="0" smtClean="0"/>
              <a:t>Q2 	Do </a:t>
            </a:r>
            <a:r>
              <a:rPr lang="en-GB" dirty="0"/>
              <a:t>we need to have different </a:t>
            </a:r>
            <a:r>
              <a:rPr lang="en-GB" dirty="0" smtClean="0"/>
              <a:t>reporting 				frameworks </a:t>
            </a:r>
            <a:r>
              <a:rPr lang="en-GB" dirty="0"/>
              <a:t>to meet the needs of </a:t>
            </a:r>
            <a:r>
              <a:rPr lang="en-GB" dirty="0" smtClean="0"/>
              <a:t>different 			stakeholder groups?			</a:t>
            </a:r>
            <a:br>
              <a:rPr lang="en-GB" dirty="0" smtClean="0"/>
            </a:br>
            <a:r>
              <a:rPr lang="en-GB" dirty="0" smtClean="0"/>
              <a:t>		a</a:t>
            </a:r>
            <a:r>
              <a:rPr lang="en-GB" dirty="0"/>
              <a:t>) yes</a:t>
            </a:r>
            <a:br>
              <a:rPr lang="en-GB" dirty="0"/>
            </a:br>
            <a:r>
              <a:rPr lang="en-GB" dirty="0" smtClean="0"/>
              <a:t>		b</a:t>
            </a:r>
            <a:r>
              <a:rPr lang="en-GB" dirty="0"/>
              <a:t>) </a:t>
            </a:r>
            <a:r>
              <a:rPr lang="en-GB" dirty="0" smtClean="0"/>
              <a:t>no</a:t>
            </a:r>
            <a:endParaRPr lang="en-GB" sz="1600" dirty="0" smtClean="0"/>
          </a:p>
          <a:p>
            <a:pPr marL="0" indent="0">
              <a:buNone/>
            </a:pPr>
            <a:endParaRPr lang="fr-FR" sz="1600" dirty="0" smtClean="0">
              <a:hlinkClick r:id="rId2"/>
            </a:endParaRPr>
          </a:p>
          <a:p>
            <a:pPr marL="0" indent="0">
              <a:buNone/>
            </a:pPr>
            <a:r>
              <a:rPr lang="fr-FR" sz="1600" dirty="0" smtClean="0">
                <a:hlinkClick r:id="rId2"/>
              </a:rPr>
              <a:t>https</a:t>
            </a:r>
            <a:r>
              <a:rPr lang="fr-FR" sz="1600" dirty="0">
                <a:hlinkClick r:id="rId2"/>
              </a:rPr>
              <a:t>://</a:t>
            </a:r>
            <a:r>
              <a:rPr lang="fr-FR" sz="1600" dirty="0" smtClean="0">
                <a:hlinkClick r:id="rId2"/>
              </a:rPr>
              <a:t>api.cvent.com/polling/v1/api/polls/spp5xi5n</a:t>
            </a:r>
            <a:endParaRPr lang="en-GB" sz="1600" dirty="0"/>
          </a:p>
          <a:p>
            <a:pPr marL="0" indent="0">
              <a:buNone/>
            </a:pPr>
            <a:endParaRPr lang="en-GB" sz="1600" dirty="0" smtClean="0"/>
          </a:p>
          <a:p>
            <a:pPr marL="0" indent="0">
              <a:buNone/>
            </a:pPr>
            <a:r>
              <a:rPr lang="en-GB" dirty="0" smtClean="0"/>
              <a:t>Q3		Should different communication channels be 		used to meet the needs of different 					stakeholder groups?</a:t>
            </a:r>
          </a:p>
          <a:p>
            <a:pPr marL="0" indent="0">
              <a:buNone/>
            </a:pPr>
            <a:r>
              <a:rPr lang="en-GB" dirty="0" smtClean="0"/>
              <a:t>		a</a:t>
            </a:r>
            <a:r>
              <a:rPr lang="en-GB" dirty="0"/>
              <a:t>) yes</a:t>
            </a:r>
            <a:br>
              <a:rPr lang="en-GB" dirty="0"/>
            </a:br>
            <a:r>
              <a:rPr lang="en-GB" dirty="0"/>
              <a:t>		b) </a:t>
            </a:r>
            <a:r>
              <a:rPr lang="en-GB" dirty="0" smtClean="0"/>
              <a:t>no</a:t>
            </a:r>
            <a:endParaRPr lang="en-GB" sz="1600" dirty="0" smtClean="0"/>
          </a:p>
          <a:p>
            <a:pPr marL="0" indent="0">
              <a:buNone/>
            </a:pPr>
            <a:endParaRPr lang="en-GB" sz="1600" dirty="0"/>
          </a:p>
          <a:p>
            <a:pPr marL="0" indent="0">
              <a:buNone/>
            </a:pPr>
            <a:r>
              <a:rPr lang="en-US" sz="1600" u="sng">
                <a:hlinkClick r:id="rId3"/>
              </a:rPr>
              <a:t>https://api.cvent.com/polling/v1/api/polls/sp68gzl0</a:t>
            </a:r>
            <a:r>
              <a:rPr lang="en-US" sz="1600"/>
              <a:t> </a:t>
            </a:r>
            <a:r>
              <a:rPr lang="fr-FR" sz="1600" dirty="0"/>
              <a:t/>
            </a:r>
            <a:br>
              <a:rPr lang="fr-FR" sz="1600" dirty="0"/>
            </a:br>
            <a:endParaRPr lang="en-GB" dirty="0" smtClean="0"/>
          </a:p>
          <a:p>
            <a:pPr marL="0" indent="0" algn="ctr">
              <a:buNone/>
            </a:pPr>
            <a:r>
              <a:rPr lang="en-GB" dirty="0"/>
              <a:t/>
            </a:r>
            <a:br>
              <a:rPr lang="en-GB" dirty="0"/>
            </a:br>
            <a:endParaRPr lang="en-GB" dirty="0"/>
          </a:p>
        </p:txBody>
      </p:sp>
    </p:spTree>
    <p:extLst>
      <p:ext uri="{BB962C8B-B14F-4D97-AF65-F5344CB8AC3E}">
        <p14:creationId xmlns:p14="http://schemas.microsoft.com/office/powerpoint/2010/main" val="1852575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Polling questions</a:t>
            </a:r>
            <a:endParaRPr lang="en-GB" dirty="0">
              <a:solidFill>
                <a:schemeClr val="tx1"/>
              </a:solidFill>
            </a:endParaRPr>
          </a:p>
        </p:txBody>
      </p:sp>
      <p:sp>
        <p:nvSpPr>
          <p:cNvPr id="3" name="Content Placeholder 2"/>
          <p:cNvSpPr>
            <a:spLocks noGrp="1"/>
          </p:cNvSpPr>
          <p:nvPr>
            <p:ph idx="1"/>
          </p:nvPr>
        </p:nvSpPr>
        <p:spPr>
          <a:xfrm>
            <a:off x="1417986" y="1224425"/>
            <a:ext cx="7243762" cy="5101221"/>
          </a:xfrm>
        </p:spPr>
        <p:txBody>
          <a:bodyPr/>
          <a:lstStyle/>
          <a:p>
            <a:pPr marL="0" indent="0">
              <a:buNone/>
            </a:pPr>
            <a:r>
              <a:rPr lang="en-GB" dirty="0" smtClean="0"/>
              <a:t>Q4 	Would </a:t>
            </a:r>
            <a:r>
              <a:rPr lang="en-GB" dirty="0"/>
              <a:t>a 'through the eyes of management' </a:t>
            </a:r>
            <a:r>
              <a:rPr lang="en-GB" dirty="0" smtClean="0"/>
              <a:t>			approach </a:t>
            </a:r>
            <a:r>
              <a:rPr lang="en-GB" dirty="0"/>
              <a:t>work for reporting performance</a:t>
            </a:r>
            <a:r>
              <a:rPr lang="en-GB" dirty="0" smtClean="0"/>
              <a:t>?</a:t>
            </a:r>
          </a:p>
          <a:p>
            <a:pPr marL="0" indent="0">
              <a:buNone/>
            </a:pPr>
            <a:r>
              <a:rPr lang="en-GB" dirty="0"/>
              <a:t>	</a:t>
            </a:r>
            <a:r>
              <a:rPr lang="en-GB" dirty="0" smtClean="0"/>
              <a:t>	a</a:t>
            </a:r>
            <a:r>
              <a:rPr lang="en-GB" dirty="0"/>
              <a:t>) yes</a:t>
            </a:r>
            <a:br>
              <a:rPr lang="en-GB" dirty="0"/>
            </a:br>
            <a:r>
              <a:rPr lang="en-GB" dirty="0" smtClean="0"/>
              <a:t>		b</a:t>
            </a:r>
            <a:r>
              <a:rPr lang="en-GB" dirty="0"/>
              <a:t>) yes, but only if audited</a:t>
            </a:r>
            <a:br>
              <a:rPr lang="en-GB" dirty="0"/>
            </a:br>
            <a:r>
              <a:rPr lang="en-GB" dirty="0" smtClean="0"/>
              <a:t>		c</a:t>
            </a:r>
            <a:r>
              <a:rPr lang="en-GB" dirty="0"/>
              <a:t>) </a:t>
            </a:r>
            <a:r>
              <a:rPr lang="en-GB" dirty="0" smtClean="0"/>
              <a:t>no</a:t>
            </a:r>
          </a:p>
          <a:p>
            <a:pPr marL="0" indent="0">
              <a:buNone/>
            </a:pPr>
            <a:endParaRPr lang="en-GB" sz="1600" dirty="0" smtClean="0"/>
          </a:p>
          <a:p>
            <a:pPr marL="0" indent="0">
              <a:buNone/>
            </a:pPr>
            <a:r>
              <a:rPr lang="fr-FR" sz="1600" dirty="0" smtClean="0">
                <a:hlinkClick r:id="rId2"/>
              </a:rPr>
              <a:t>https</a:t>
            </a:r>
            <a:r>
              <a:rPr lang="fr-FR" sz="1600" dirty="0">
                <a:hlinkClick r:id="rId2"/>
              </a:rPr>
              <a:t>://api.cvent.com/polling/v1/api/polls/spoyms83</a:t>
            </a:r>
            <a:r>
              <a:rPr lang="fr-FR" sz="1600" dirty="0"/>
              <a:t> </a:t>
            </a:r>
            <a:endParaRPr lang="fr-FR" sz="1600" dirty="0" smtClean="0"/>
          </a:p>
          <a:p>
            <a:pPr marL="0" indent="0">
              <a:buNone/>
            </a:pPr>
            <a:r>
              <a:rPr lang="en-GB" sz="1600" dirty="0"/>
              <a:t/>
            </a:r>
            <a:br>
              <a:rPr lang="en-GB" sz="1600" dirty="0"/>
            </a:br>
            <a:r>
              <a:rPr lang="en-GB" dirty="0" smtClean="0"/>
              <a:t>Q5 	Would </a:t>
            </a:r>
            <a:r>
              <a:rPr lang="en-GB" dirty="0"/>
              <a:t>you be in favour of sector-orientated </a:t>
            </a:r>
            <a:r>
              <a:rPr lang="en-GB" dirty="0" smtClean="0"/>
              <a:t>			performance </a:t>
            </a:r>
            <a:r>
              <a:rPr lang="en-GB" dirty="0"/>
              <a:t>reporting</a:t>
            </a:r>
            <a:r>
              <a:rPr lang="en-GB" dirty="0" smtClean="0"/>
              <a:t>?</a:t>
            </a:r>
          </a:p>
          <a:p>
            <a:pPr marL="0" indent="0">
              <a:buNone/>
            </a:pPr>
            <a:r>
              <a:rPr lang="en-GB" dirty="0"/>
              <a:t>	</a:t>
            </a:r>
            <a:r>
              <a:rPr lang="en-GB" dirty="0" smtClean="0"/>
              <a:t>	a</a:t>
            </a:r>
            <a:r>
              <a:rPr lang="en-GB" dirty="0"/>
              <a:t>) yes</a:t>
            </a:r>
            <a:br>
              <a:rPr lang="en-GB" dirty="0"/>
            </a:br>
            <a:r>
              <a:rPr lang="en-GB" dirty="0" smtClean="0"/>
              <a:t>		b</a:t>
            </a:r>
            <a:r>
              <a:rPr lang="en-GB" dirty="0"/>
              <a:t>) </a:t>
            </a:r>
            <a:r>
              <a:rPr lang="en-GB" dirty="0" smtClean="0"/>
              <a:t>yes, </a:t>
            </a:r>
            <a:r>
              <a:rPr lang="en-GB" dirty="0"/>
              <a:t>but only for some </a:t>
            </a:r>
            <a:r>
              <a:rPr lang="en-GB" dirty="0" smtClean="0"/>
              <a:t>sectors</a:t>
            </a:r>
            <a:r>
              <a:rPr lang="en-GB" dirty="0"/>
              <a:t/>
            </a:r>
            <a:br>
              <a:rPr lang="en-GB" dirty="0"/>
            </a:br>
            <a:r>
              <a:rPr lang="en-GB" dirty="0" smtClean="0"/>
              <a:t>		c)</a:t>
            </a:r>
            <a:r>
              <a:rPr lang="en-GB" dirty="0"/>
              <a:t> no</a:t>
            </a:r>
            <a:r>
              <a:rPr lang="en-GB" sz="1600" dirty="0"/>
              <a:t/>
            </a:r>
            <a:br>
              <a:rPr lang="en-GB" sz="1600" dirty="0"/>
            </a:br>
            <a:endParaRPr lang="en-GB" sz="1600" dirty="0" smtClean="0"/>
          </a:p>
          <a:p>
            <a:pPr marL="0" indent="0">
              <a:buNone/>
            </a:pPr>
            <a:r>
              <a:rPr lang="fr-FR" sz="1600" dirty="0" smtClean="0">
                <a:hlinkClick r:id="rId3"/>
              </a:rPr>
              <a:t>https</a:t>
            </a:r>
            <a:r>
              <a:rPr lang="fr-FR" sz="1600" dirty="0">
                <a:hlinkClick r:id="rId3"/>
              </a:rPr>
              <a:t>://api.cvent.com/polling/v1/api/polls/sp-lluy9s</a:t>
            </a:r>
            <a:endParaRPr lang="en-GB" sz="1600" dirty="0"/>
          </a:p>
        </p:txBody>
      </p:sp>
    </p:spTree>
    <p:extLst>
      <p:ext uri="{BB962C8B-B14F-4D97-AF65-F5344CB8AC3E}">
        <p14:creationId xmlns:p14="http://schemas.microsoft.com/office/powerpoint/2010/main" val="3442004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038" y="642188"/>
            <a:ext cx="7243762" cy="5483989"/>
          </a:xfrm>
        </p:spPr>
        <p:txBody>
          <a:bodyPr/>
          <a:lstStyle/>
          <a:p>
            <a:pPr marL="0" indent="0" algn="ctr">
              <a:buNone/>
            </a:pPr>
            <a:endParaRPr lang="en-GB" sz="4000" dirty="0" smtClean="0"/>
          </a:p>
          <a:p>
            <a:pPr marL="0" indent="0" algn="ctr">
              <a:buNone/>
            </a:pPr>
            <a:endParaRPr lang="en-GB" sz="4000" dirty="0"/>
          </a:p>
          <a:p>
            <a:pPr marL="0" indent="0" algn="ctr">
              <a:buNone/>
            </a:pPr>
            <a:endParaRPr lang="en-GB" sz="4000" dirty="0" smtClean="0"/>
          </a:p>
          <a:p>
            <a:pPr marL="0" indent="0" algn="ctr">
              <a:buNone/>
            </a:pPr>
            <a:r>
              <a:rPr lang="en-GB" sz="4000" b="1" dirty="0" smtClean="0"/>
              <a:t>Questions?</a:t>
            </a:r>
          </a:p>
          <a:p>
            <a:pPr marL="0" indent="0" algn="ctr">
              <a:buNone/>
            </a:pPr>
            <a:endParaRPr lang="en-GB" sz="4000" b="1" dirty="0"/>
          </a:p>
          <a:p>
            <a:pPr marL="0" indent="0" algn="ctr">
              <a:buNone/>
            </a:pPr>
            <a:endParaRPr lang="en-GB" sz="4000" b="1" dirty="0" smtClean="0"/>
          </a:p>
          <a:p>
            <a:pPr marL="0" indent="0" algn="ctr">
              <a:buNone/>
            </a:pPr>
            <a:r>
              <a:rPr lang="en-GB" sz="2000" b="1" dirty="0" smtClean="0"/>
              <a:t>For further information contact: research@icas.com</a:t>
            </a:r>
            <a:endParaRPr lang="en-GB" sz="2000" b="1" dirty="0"/>
          </a:p>
        </p:txBody>
      </p:sp>
    </p:spTree>
    <p:extLst>
      <p:ext uri="{BB962C8B-B14F-4D97-AF65-F5344CB8AC3E}">
        <p14:creationId xmlns:p14="http://schemas.microsoft.com/office/powerpoint/2010/main" val="2018268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629400"/>
            <a:ext cx="2895600" cy="228600"/>
          </a:xfrm>
          <a:prstGeom prst="rect">
            <a:avLst/>
          </a:prstGeom>
        </p:spPr>
        <p:txBody>
          <a:bodyPr/>
          <a:lstStyle/>
          <a:p>
            <a:endParaRPr lang="en-US" dirty="0"/>
          </a:p>
        </p:txBody>
      </p:sp>
      <p:sp>
        <p:nvSpPr>
          <p:cNvPr id="3" name="Slide Number Placeholder 2"/>
          <p:cNvSpPr>
            <a:spLocks noGrp="1"/>
          </p:cNvSpPr>
          <p:nvPr>
            <p:ph type="sldNum" sz="quarter" idx="4294967295"/>
          </p:nvPr>
        </p:nvSpPr>
        <p:spPr>
          <a:xfrm>
            <a:off x="7239000" y="6629400"/>
            <a:ext cx="1905000" cy="228600"/>
          </a:xfrm>
          <a:prstGeom prst="rect">
            <a:avLst/>
          </a:prstGeom>
        </p:spPr>
        <p:txBody>
          <a:bodyPr/>
          <a:lstStyle/>
          <a:p>
            <a:fld id="{DC40C83D-E769-49CD-A97B-6CE4F4D31969}" type="slidenum">
              <a:rPr lang="en-US" smtClean="0"/>
              <a:pPr/>
              <a:t>3</a:t>
            </a:fld>
            <a:endParaRPr lang="en-US" dirty="0"/>
          </a:p>
        </p:txBody>
      </p:sp>
      <p:sp>
        <p:nvSpPr>
          <p:cNvPr id="4" name="TextBox 3"/>
          <p:cNvSpPr txBox="1"/>
          <p:nvPr/>
        </p:nvSpPr>
        <p:spPr>
          <a:xfrm>
            <a:off x="58191" y="116367"/>
            <a:ext cx="9144000" cy="584775"/>
          </a:xfrm>
          <a:prstGeom prst="rect">
            <a:avLst/>
          </a:prstGeom>
          <a:noFill/>
        </p:spPr>
        <p:txBody>
          <a:bodyPr wrap="square" rtlCol="0">
            <a:spAutoFit/>
          </a:bodyPr>
          <a:lstStyle/>
          <a:p>
            <a:pPr algn="r"/>
            <a:r>
              <a:rPr lang="en-US" sz="3150" b="1" dirty="0" smtClean="0">
                <a:latin typeface="+mj-lt"/>
              </a:rPr>
              <a:t>Deteriorating Usefulness of Financial Information</a:t>
            </a:r>
            <a:endParaRPr lang="en-US" sz="3150" b="1" dirty="0">
              <a:latin typeface="+mj-lt"/>
            </a:endParaRPr>
          </a:p>
        </p:txBody>
      </p:sp>
      <p:graphicFrame>
        <p:nvGraphicFramePr>
          <p:cNvPr id="5" name="Chart 4"/>
          <p:cNvGraphicFramePr/>
          <p:nvPr>
            <p:extLst>
              <p:ext uri="{D42A27DB-BD31-4B8C-83A1-F6EECF244321}">
                <p14:modId xmlns:p14="http://schemas.microsoft.com/office/powerpoint/2010/main" val="3848739929"/>
              </p:ext>
            </p:extLst>
          </p:nvPr>
        </p:nvGraphicFramePr>
        <p:xfrm>
          <a:off x="174567" y="822960"/>
          <a:ext cx="8911244" cy="5877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2884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629400"/>
            <a:ext cx="2895600" cy="228600"/>
          </a:xfrm>
          <a:prstGeom prst="rect">
            <a:avLst/>
          </a:prstGeom>
        </p:spPr>
        <p:txBody>
          <a:bodyPr/>
          <a:lstStyle/>
          <a:p>
            <a:endParaRPr lang="en-US" dirty="0"/>
          </a:p>
        </p:txBody>
      </p:sp>
      <p:sp>
        <p:nvSpPr>
          <p:cNvPr id="3" name="Slide Number Placeholder 2"/>
          <p:cNvSpPr>
            <a:spLocks noGrp="1"/>
          </p:cNvSpPr>
          <p:nvPr>
            <p:ph type="sldNum" sz="quarter" idx="4294967295"/>
          </p:nvPr>
        </p:nvSpPr>
        <p:spPr>
          <a:xfrm>
            <a:off x="7239000" y="6629400"/>
            <a:ext cx="1905000" cy="228600"/>
          </a:xfrm>
          <a:prstGeom prst="rect">
            <a:avLst/>
          </a:prstGeom>
        </p:spPr>
        <p:txBody>
          <a:bodyPr/>
          <a:lstStyle/>
          <a:p>
            <a:fld id="{DC40C83D-E769-49CD-A97B-6CE4F4D31969}" type="slidenum">
              <a:rPr lang="en-US" smtClean="0"/>
              <a:pPr/>
              <a:t>4</a:t>
            </a:fld>
            <a:endParaRPr lang="en-US" dirty="0"/>
          </a:p>
        </p:txBody>
      </p:sp>
      <p:sp>
        <p:nvSpPr>
          <p:cNvPr id="4" name="TextBox 3"/>
          <p:cNvSpPr txBox="1"/>
          <p:nvPr/>
        </p:nvSpPr>
        <p:spPr>
          <a:xfrm>
            <a:off x="914399" y="96975"/>
            <a:ext cx="8354291" cy="1077218"/>
          </a:xfrm>
          <a:prstGeom prst="rect">
            <a:avLst/>
          </a:prstGeom>
          <a:noFill/>
        </p:spPr>
        <p:txBody>
          <a:bodyPr wrap="square" rtlCol="0">
            <a:spAutoFit/>
          </a:bodyPr>
          <a:lstStyle/>
          <a:p>
            <a:pPr algn="ctr"/>
            <a:r>
              <a:rPr lang="en-US" sz="3200" b="1" dirty="0" smtClean="0">
                <a:latin typeface="+mj-lt"/>
              </a:rPr>
              <a:t>The Relationship between All-company related information and Financial reports</a:t>
            </a:r>
            <a:endParaRPr lang="en-US" sz="3200" b="1" dirty="0">
              <a:latin typeface="+mj-lt"/>
            </a:endParaRPr>
          </a:p>
        </p:txBody>
      </p:sp>
      <p:graphicFrame>
        <p:nvGraphicFramePr>
          <p:cNvPr id="5" name="Chart 4"/>
          <p:cNvGraphicFramePr/>
          <p:nvPr>
            <p:extLst>
              <p:ext uri="{D42A27DB-BD31-4B8C-83A1-F6EECF244321}">
                <p14:modId xmlns:p14="http://schemas.microsoft.com/office/powerpoint/2010/main" val="3945678645"/>
              </p:ext>
            </p:extLst>
          </p:nvPr>
        </p:nvGraphicFramePr>
        <p:xfrm>
          <a:off x="324196" y="1263535"/>
          <a:ext cx="8711739" cy="54032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p:cNvSpPr txBox="1">
            <a:spLocks noChangeArrowheads="1"/>
          </p:cNvSpPr>
          <p:nvPr/>
        </p:nvSpPr>
        <p:spPr bwMode="auto">
          <a:xfrm>
            <a:off x="576348" y="1234428"/>
            <a:ext cx="8318268" cy="10363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Figure 4.1: The Increasing Contribution to Investors of All Company-Related Information (Top Curve) and the Decreasing Contribution of Financial Information (Bottom Curve)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Percentage of all information used by investors jointly contributed by: analysts' and managers' forecasts, important non-accounting events, and financial reports (top curve), and financial reports only information (bottom curve), all firms, years 1993-2012</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9230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Polling questions</a:t>
            </a:r>
            <a:endParaRPr lang="en-GB" dirty="0">
              <a:solidFill>
                <a:schemeClr val="tx1"/>
              </a:solidFill>
            </a:endParaRPr>
          </a:p>
        </p:txBody>
      </p:sp>
      <p:sp>
        <p:nvSpPr>
          <p:cNvPr id="3" name="Content Placeholder 2"/>
          <p:cNvSpPr>
            <a:spLocks noGrp="1"/>
          </p:cNvSpPr>
          <p:nvPr>
            <p:ph idx="1"/>
          </p:nvPr>
        </p:nvSpPr>
        <p:spPr/>
        <p:txBody>
          <a:bodyPr/>
          <a:lstStyle/>
          <a:p>
            <a:pPr marL="0" indent="0" algn="ctr">
              <a:buNone/>
            </a:pPr>
            <a:r>
              <a:rPr lang="en-GB" b="1" dirty="0" smtClean="0"/>
              <a:t>Go to the EAA app</a:t>
            </a:r>
          </a:p>
          <a:p>
            <a:pPr marL="0" indent="0" algn="ctr">
              <a:buNone/>
            </a:pPr>
            <a:r>
              <a:rPr lang="en-GB" b="1" dirty="0" smtClean="0"/>
              <a:t>Click the ‘polling’ icon</a:t>
            </a:r>
          </a:p>
          <a:p>
            <a:pPr marL="0" indent="0" algn="ctr">
              <a:buNone/>
            </a:pPr>
            <a:r>
              <a:rPr lang="en-GB" b="1" dirty="0" smtClean="0"/>
              <a:t>Choose Symposium 5 – Question 1 </a:t>
            </a:r>
            <a:r>
              <a:rPr lang="en-GB" b="1" dirty="0" err="1" smtClean="0"/>
              <a:t>etc</a:t>
            </a:r>
            <a:endParaRPr lang="en-GB" b="1" dirty="0" smtClean="0"/>
          </a:p>
          <a:p>
            <a:pPr marL="0" indent="0">
              <a:buNone/>
            </a:pPr>
            <a:endParaRPr lang="en-GB" dirty="0"/>
          </a:p>
          <a:p>
            <a:pPr marL="0" indent="0">
              <a:buNone/>
            </a:pPr>
            <a:r>
              <a:rPr lang="en-GB" dirty="0" smtClean="0"/>
              <a:t>Q1 	How </a:t>
            </a:r>
            <a:r>
              <a:rPr lang="en-GB" dirty="0"/>
              <a:t>broken do you think the current financial </a:t>
            </a:r>
            <a:r>
              <a:rPr lang="en-GB" dirty="0" smtClean="0"/>
              <a:t>		reporting </a:t>
            </a:r>
            <a:r>
              <a:rPr lang="en-GB" dirty="0"/>
              <a:t>model is</a:t>
            </a:r>
            <a:r>
              <a:rPr lang="en-GB" dirty="0" smtClean="0"/>
              <a:t>?</a:t>
            </a:r>
            <a:r>
              <a:rPr lang="en-GB" dirty="0"/>
              <a:t/>
            </a:r>
            <a:br>
              <a:rPr lang="en-GB" dirty="0"/>
            </a:br>
            <a:r>
              <a:rPr lang="en-GB" dirty="0" smtClean="0"/>
              <a:t>		a</a:t>
            </a:r>
            <a:r>
              <a:rPr lang="en-GB" dirty="0"/>
              <a:t>) it is not broken at all</a:t>
            </a:r>
            <a:br>
              <a:rPr lang="en-GB" dirty="0"/>
            </a:br>
            <a:r>
              <a:rPr lang="en-GB" dirty="0" smtClean="0"/>
              <a:t>		b</a:t>
            </a:r>
            <a:r>
              <a:rPr lang="en-GB" dirty="0"/>
              <a:t>) it is broken beyond repair</a:t>
            </a:r>
            <a:br>
              <a:rPr lang="en-GB" dirty="0"/>
            </a:br>
            <a:r>
              <a:rPr lang="en-GB" dirty="0" smtClean="0"/>
              <a:t>		c</a:t>
            </a:r>
            <a:r>
              <a:rPr lang="en-GB" dirty="0"/>
              <a:t>) it is broken, but it is </a:t>
            </a:r>
            <a:r>
              <a:rPr lang="en-GB" dirty="0" smtClean="0"/>
              <a:t>salvageable</a:t>
            </a:r>
            <a:r>
              <a:rPr lang="en-GB" sz="1600" dirty="0"/>
              <a:t/>
            </a:r>
            <a:br>
              <a:rPr lang="en-GB" sz="1600" dirty="0"/>
            </a:br>
            <a:endParaRPr lang="en-GB" sz="1600" dirty="0"/>
          </a:p>
          <a:p>
            <a:pPr marL="0" indent="0">
              <a:buNone/>
            </a:pPr>
            <a:r>
              <a:rPr lang="fr-FR" sz="1600" dirty="0" smtClean="0">
                <a:hlinkClick r:id="rId2"/>
              </a:rPr>
              <a:t>https://api.cvent.com/polling/v1/api/polls/sp-q930ec</a:t>
            </a:r>
            <a:r>
              <a:rPr lang="fr-FR" sz="1600" dirty="0" smtClean="0"/>
              <a:t> </a:t>
            </a:r>
            <a:endParaRPr lang="fr-FR" sz="1600" dirty="0"/>
          </a:p>
        </p:txBody>
      </p:sp>
    </p:spTree>
    <p:extLst>
      <p:ext uri="{BB962C8B-B14F-4D97-AF65-F5344CB8AC3E}">
        <p14:creationId xmlns:p14="http://schemas.microsoft.com/office/powerpoint/2010/main" val="619400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NEW ICAS PUBLICATION</a:t>
            </a:r>
          </a:p>
        </p:txBody>
      </p:sp>
      <p:sp>
        <p:nvSpPr>
          <p:cNvPr id="4" name="Content Placeholder 3"/>
          <p:cNvSpPr>
            <a:spLocks noGrp="1"/>
          </p:cNvSpPr>
          <p:nvPr>
            <p:ph sz="half" idx="2"/>
          </p:nvPr>
        </p:nvSpPr>
        <p:spPr>
          <a:xfrm>
            <a:off x="4997885" y="1600202"/>
            <a:ext cx="3845489" cy="4671291"/>
          </a:xfrm>
        </p:spPr>
        <p:txBody>
          <a:bodyPr/>
          <a:lstStyle/>
          <a:p>
            <a:r>
              <a:rPr lang="en-GB" sz="2400" dirty="0" smtClean="0"/>
              <a:t>Discussion paper and call for research</a:t>
            </a:r>
          </a:p>
          <a:p>
            <a:r>
              <a:rPr lang="en-GB" sz="2400" dirty="0" smtClean="0"/>
              <a:t>Seeks to move the debate forward</a:t>
            </a:r>
          </a:p>
          <a:p>
            <a:r>
              <a:rPr lang="en-GB" sz="2400" dirty="0" smtClean="0"/>
              <a:t>Research applications deadline – 30 Sept 2016</a:t>
            </a:r>
          </a:p>
          <a:p>
            <a:r>
              <a:rPr lang="en-GB" sz="2400" dirty="0" smtClean="0"/>
              <a:t>Copies available at the ICAS stand or visit icas.com and search for what is performance</a:t>
            </a:r>
            <a:endParaRPr lang="en-GB" sz="2400" dirty="0"/>
          </a:p>
        </p:txBody>
      </p:sp>
      <p:pic>
        <p:nvPicPr>
          <p:cNvPr id="7" name="Content Placeholder 6" descr="Cover - 5.5.16 (PDF).pdf"/>
          <p:cNvPicPr>
            <a:picLocks noGrp="1" noChangeAspect="1"/>
          </p:cNvPicPr>
          <p:nvPr>
            <p:ph sz="half" idx="1"/>
          </p:nvPr>
        </p:nvPicPr>
        <p:blipFill>
          <a:blip r:embed="rId2">
            <a:extLst>
              <a:ext uri="{28A0092B-C50C-407E-A947-70E740481C1C}">
                <a14:useLocalDpi xmlns:a14="http://schemas.microsoft.com/office/drawing/2010/main" val="0"/>
              </a:ext>
            </a:extLst>
          </a:blip>
          <a:srcRect l="-2287" r="-2287"/>
          <a:stretch>
            <a:fillRect/>
          </a:stretch>
        </p:blipFill>
        <p:spPr>
          <a:xfrm>
            <a:off x="1443478" y="1600202"/>
            <a:ext cx="3344546" cy="4525963"/>
          </a:xfrm>
        </p:spPr>
      </p:pic>
    </p:spTree>
    <p:extLst>
      <p:ext uri="{BB962C8B-B14F-4D97-AF65-F5344CB8AC3E}">
        <p14:creationId xmlns:p14="http://schemas.microsoft.com/office/powerpoint/2010/main" val="543362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tx1"/>
                </a:solidFill>
              </a:rPr>
              <a:t/>
            </a:r>
            <a:br>
              <a:rPr lang="en-GB" b="1" dirty="0" smtClean="0">
                <a:solidFill>
                  <a:schemeClr val="tx1"/>
                </a:solidFill>
              </a:rPr>
            </a:br>
            <a:r>
              <a:rPr lang="en-GB" b="1" dirty="0" smtClean="0">
                <a:solidFill>
                  <a:schemeClr val="tx1"/>
                </a:solidFill>
              </a:rPr>
              <a:t>HILARY </a:t>
            </a:r>
            <a:r>
              <a:rPr lang="en-GB" b="1" dirty="0">
                <a:solidFill>
                  <a:schemeClr val="tx1"/>
                </a:solidFill>
              </a:rPr>
              <a:t>EASTMAN - </a:t>
            </a:r>
            <a:r>
              <a:rPr lang="en-GB" dirty="0">
                <a:solidFill>
                  <a:schemeClr val="tx1"/>
                </a:solidFill>
              </a:rPr>
              <a:t>Director, Head of Global Investor Engagement, PwC and ICAS Research Committee</a:t>
            </a:r>
            <a:r>
              <a:rPr lang="en-GB" b="1" dirty="0">
                <a:solidFill>
                  <a:schemeClr val="tx1"/>
                </a:solidFill>
              </a:rPr>
              <a:t> </a:t>
            </a:r>
            <a:r>
              <a:rPr lang="en-GB" dirty="0"/>
              <a:t/>
            </a:r>
            <a:br>
              <a:rPr lang="en-GB" dirty="0"/>
            </a:br>
            <a:endParaRPr lang="en-GB" dirty="0"/>
          </a:p>
        </p:txBody>
      </p:sp>
    </p:spTree>
    <p:extLst>
      <p:ext uri="{BB962C8B-B14F-4D97-AF65-F5344CB8AC3E}">
        <p14:creationId xmlns:p14="http://schemas.microsoft.com/office/powerpoint/2010/main" val="4245761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p:cNvSpPr>
            <a:spLocks noGrp="1" noChangeArrowheads="1"/>
          </p:cNvSpPr>
          <p:nvPr>
            <p:ph type="ctrTitle"/>
          </p:nvPr>
        </p:nvSpPr>
        <p:spPr>
          <a:xfrm>
            <a:off x="3247131" y="1802451"/>
            <a:ext cx="5445942" cy="2850703"/>
          </a:xfrm>
        </p:spPr>
        <p:txBody>
          <a:bodyPr/>
          <a:lstStyle/>
          <a:p>
            <a:r>
              <a:rPr lang="en-GB" sz="1800" b="1" dirty="0" smtClean="0"/>
              <a:t/>
            </a:r>
            <a:br>
              <a:rPr lang="en-GB" sz="1800" b="1" dirty="0" smtClean="0"/>
            </a:br>
            <a:endParaRPr lang="en-GB" dirty="0" smtClean="0"/>
          </a:p>
        </p:txBody>
      </p:sp>
      <p:sp>
        <p:nvSpPr>
          <p:cNvPr id="5123" name="Rectangle 4"/>
          <p:cNvSpPr>
            <a:spLocks noChangeArrowheads="1"/>
          </p:cNvSpPr>
          <p:nvPr/>
        </p:nvSpPr>
        <p:spPr bwMode="gray">
          <a:xfrm>
            <a:off x="3947947" y="4221088"/>
            <a:ext cx="487807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defTabSz="914400">
              <a:lnSpc>
                <a:spcPct val="90000"/>
              </a:lnSpc>
              <a:spcBef>
                <a:spcPct val="30000"/>
              </a:spcBef>
              <a:buClr>
                <a:srgbClr val="B31E3B"/>
              </a:buClr>
            </a:pPr>
            <a:r>
              <a:rPr lang="en-GB" sz="1200" b="1" dirty="0" smtClean="0">
                <a:solidFill>
                  <a:srgbClr val="FFFFFF"/>
                </a:solidFill>
              </a:rPr>
              <a:t>                              </a:t>
            </a:r>
            <a:r>
              <a:rPr lang="en-GB" sz="1600" b="1" dirty="0" smtClean="0">
                <a:solidFill>
                  <a:srgbClr val="FFFFFF"/>
                </a:solidFill>
              </a:rPr>
              <a:t>Hugh Shields</a:t>
            </a:r>
          </a:p>
          <a:p>
            <a:pPr algn="r" defTabSz="914400">
              <a:lnSpc>
                <a:spcPct val="90000"/>
              </a:lnSpc>
              <a:spcBef>
                <a:spcPct val="30000"/>
              </a:spcBef>
              <a:buClr>
                <a:srgbClr val="B31E3B"/>
              </a:buClr>
            </a:pPr>
            <a:r>
              <a:rPr lang="en-GB" sz="1600" b="1" dirty="0">
                <a:solidFill>
                  <a:srgbClr val="FFFFFF"/>
                </a:solidFill>
              </a:rPr>
              <a:t>	</a:t>
            </a:r>
            <a:r>
              <a:rPr lang="en-GB" sz="1600" b="1" dirty="0" smtClean="0">
                <a:solidFill>
                  <a:srgbClr val="FFFFFF"/>
                </a:solidFill>
              </a:rPr>
              <a:t>		May 2016</a:t>
            </a:r>
            <a:endParaRPr lang="en-GB" sz="1600" b="1" i="1" dirty="0" smtClean="0">
              <a:solidFill>
                <a:srgbClr val="FFFFFF"/>
              </a:solidFill>
            </a:endParaRPr>
          </a:p>
        </p:txBody>
      </p:sp>
      <p:sp>
        <p:nvSpPr>
          <p:cNvPr id="2" name="Footer Placeholder 1"/>
          <p:cNvSpPr>
            <a:spLocks noGrp="1"/>
          </p:cNvSpPr>
          <p:nvPr>
            <p:ph type="ftr" sz="quarter" idx="11"/>
          </p:nvPr>
        </p:nvSpPr>
        <p:spPr/>
        <p:txBody>
          <a:bodyPr/>
          <a:lstStyle/>
          <a:p>
            <a:pPr>
              <a:defRPr/>
            </a:pPr>
            <a:r>
              <a:rPr lang="en-GB" dirty="0" smtClean="0">
                <a:solidFill>
                  <a:srgbClr val="5F6062"/>
                </a:solidFill>
              </a:rPr>
              <a:t>© IFRS Foundation.  30 Cannon Street  |  London EC4M 6XH  |  UK.  www.ifrs.org</a:t>
            </a:r>
            <a:endParaRPr lang="en-GB" dirty="0">
              <a:solidFill>
                <a:srgbClr val="5F6062"/>
              </a:solidFill>
            </a:endParaRPr>
          </a:p>
        </p:txBody>
      </p:sp>
      <p:sp>
        <p:nvSpPr>
          <p:cNvPr id="4" name="Rectangle 3"/>
          <p:cNvSpPr/>
          <p:nvPr/>
        </p:nvSpPr>
        <p:spPr>
          <a:xfrm>
            <a:off x="3508497" y="2420888"/>
            <a:ext cx="5516921" cy="1569660"/>
          </a:xfrm>
          <a:prstGeom prst="rect">
            <a:avLst/>
          </a:prstGeom>
        </p:spPr>
        <p:txBody>
          <a:bodyPr wrap="square">
            <a:spAutoFit/>
          </a:bodyPr>
          <a:lstStyle/>
          <a:p>
            <a:pPr algn="ctr" defTabSz="914400"/>
            <a:r>
              <a:rPr lang="en-GB" sz="2800" b="1" dirty="0">
                <a:solidFill>
                  <a:srgbClr val="FFFFFF"/>
                </a:solidFill>
              </a:rPr>
              <a:t> </a:t>
            </a:r>
            <a:r>
              <a:rPr lang="en-GB" sz="2800" b="1" dirty="0" smtClean="0">
                <a:solidFill>
                  <a:srgbClr val="FFFFFF"/>
                </a:solidFill>
              </a:rPr>
              <a:t>ICAS </a:t>
            </a:r>
            <a:r>
              <a:rPr lang="en-GB" sz="2800" b="1" dirty="0">
                <a:solidFill>
                  <a:srgbClr val="FFFFFF"/>
                </a:solidFill>
              </a:rPr>
              <a:t>Symposium on </a:t>
            </a:r>
            <a:r>
              <a:rPr lang="en-GB" sz="2800" b="1" dirty="0" smtClean="0">
                <a:solidFill>
                  <a:srgbClr val="FFFFFF"/>
                </a:solidFill>
              </a:rPr>
              <a:t>Performance</a:t>
            </a:r>
          </a:p>
          <a:p>
            <a:pPr algn="ctr" defTabSz="914400"/>
            <a:endParaRPr lang="en-GB" sz="2000" b="1" dirty="0" smtClean="0">
              <a:solidFill>
                <a:srgbClr val="FFFFFF"/>
              </a:solidFill>
            </a:endParaRPr>
          </a:p>
          <a:p>
            <a:pPr algn="ctr" defTabSz="914400"/>
            <a:r>
              <a:rPr lang="en-GB" sz="2000" b="1" dirty="0" smtClean="0">
                <a:solidFill>
                  <a:srgbClr val="FFFFFF"/>
                </a:solidFill>
              </a:rPr>
              <a:t>	 </a:t>
            </a:r>
            <a:endParaRPr lang="en-GB" dirty="0">
              <a:solidFill>
                <a:srgbClr val="FFFFFF"/>
              </a:solidFill>
            </a:endParaRPr>
          </a:p>
        </p:txBody>
      </p:sp>
    </p:spTree>
    <p:extLst>
      <p:ext uri="{BB962C8B-B14F-4D97-AF65-F5344CB8AC3E}">
        <p14:creationId xmlns:p14="http://schemas.microsoft.com/office/powerpoint/2010/main" val="237148479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0458" y="1438275"/>
            <a:ext cx="8324965" cy="4870450"/>
          </a:xfrm>
        </p:spPr>
        <p:txBody>
          <a:bodyPr/>
          <a:lstStyle/>
          <a:p>
            <a:r>
              <a:rPr lang="en-GB" sz="2400" dirty="0"/>
              <a:t>Performance and the Conceptual Framework  </a:t>
            </a:r>
            <a:endParaRPr lang="en-GB" sz="2400" dirty="0" smtClean="0"/>
          </a:p>
          <a:p>
            <a:endParaRPr lang="en-GB" sz="2400" dirty="0"/>
          </a:p>
          <a:p>
            <a:r>
              <a:rPr lang="en-GB" sz="2400" dirty="0"/>
              <a:t>The IASB and </a:t>
            </a:r>
            <a:r>
              <a:rPr lang="en-GB" sz="2400" dirty="0" smtClean="0"/>
              <a:t>Alternative </a:t>
            </a:r>
            <a:r>
              <a:rPr lang="en-GB" sz="2400" dirty="0"/>
              <a:t>Performance </a:t>
            </a:r>
            <a:r>
              <a:rPr lang="en-GB" sz="2400" dirty="0" smtClean="0"/>
              <a:t>Measures</a:t>
            </a:r>
          </a:p>
          <a:p>
            <a:endParaRPr lang="en-GB" dirty="0" smtClean="0"/>
          </a:p>
          <a:p>
            <a:r>
              <a:rPr lang="en-GB" sz="2400" dirty="0"/>
              <a:t>The IASB and wider </a:t>
            </a:r>
            <a:r>
              <a:rPr lang="en-GB" sz="2400" dirty="0" smtClean="0"/>
              <a:t>corporate </a:t>
            </a:r>
            <a:r>
              <a:rPr lang="en-GB" sz="2400" dirty="0"/>
              <a:t>reporting developments</a:t>
            </a:r>
            <a:r>
              <a:rPr lang="en-GB" dirty="0" smtClean="0"/>
              <a:t>  </a:t>
            </a:r>
          </a:p>
          <a:p>
            <a:endParaRPr lang="en-GB" dirty="0"/>
          </a:p>
        </p:txBody>
      </p:sp>
      <p:sp>
        <p:nvSpPr>
          <p:cNvPr id="4" name="Footer Placeholder 3"/>
          <p:cNvSpPr>
            <a:spLocks noGrp="1"/>
          </p:cNvSpPr>
          <p:nvPr>
            <p:ph type="ftr" sz="quarter" idx="10"/>
          </p:nvPr>
        </p:nvSpPr>
        <p:spPr/>
        <p:txBody>
          <a:bodyPr/>
          <a:lstStyle/>
          <a:p>
            <a:pPr>
              <a:defRPr/>
            </a:pPr>
            <a:r>
              <a:rPr lang="en-GB" dirty="0" smtClean="0">
                <a:solidFill>
                  <a:srgbClr val="5F6062"/>
                </a:solidFill>
              </a:rPr>
              <a:t>© IFRS Foundation.  30 Cannon Street  |  London EC4M 6XH  |  UK.  www.ifrs.org</a:t>
            </a:r>
            <a:endParaRPr lang="en-GB" dirty="0">
              <a:solidFill>
                <a:srgbClr val="5F6062"/>
              </a:solidFill>
            </a:endParaRPr>
          </a:p>
        </p:txBody>
      </p:sp>
      <p:sp>
        <p:nvSpPr>
          <p:cNvPr id="5" name="Slide Number Placeholder 4"/>
          <p:cNvSpPr>
            <a:spLocks noGrp="1"/>
          </p:cNvSpPr>
          <p:nvPr>
            <p:ph type="sldNum" sz="quarter" idx="11"/>
          </p:nvPr>
        </p:nvSpPr>
        <p:spPr/>
        <p:txBody>
          <a:bodyPr/>
          <a:lstStyle/>
          <a:p>
            <a:fld id="{EDA62B69-D284-4E23-9676-1FE14B90795F}" type="slidenum">
              <a:rPr lang="en-GB" smtClean="0">
                <a:solidFill>
                  <a:srgbClr val="FFFFFF"/>
                </a:solidFill>
              </a:rPr>
              <a:pPr/>
              <a:t>9</a:t>
            </a:fld>
            <a:endParaRPr lang="en-GB" dirty="0">
              <a:solidFill>
                <a:srgbClr val="FFFFFF"/>
              </a:solidFill>
            </a:endParaRPr>
          </a:p>
        </p:txBody>
      </p:sp>
    </p:spTree>
    <p:extLst>
      <p:ext uri="{BB962C8B-B14F-4D97-AF65-F5344CB8AC3E}">
        <p14:creationId xmlns:p14="http://schemas.microsoft.com/office/powerpoint/2010/main" val="185042482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orporate title and end templates 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rporat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rporate title and end templates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ASB update progress + plans - Dubai Aug 2012">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orporat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om presentation">
  <a:themeElements>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m present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charset="0"/>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31E8D4A11C734AA546BDE6FE934EA3" ma:contentTypeVersion="0" ma:contentTypeDescription="Create a new document." ma:contentTypeScope="" ma:versionID="458664b746e5489255b7f05ca1bfb67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6D117C-4550-48E9-AFEC-87BF86963C39}">
  <ds:schemaRefs>
    <ds:schemaRef ds:uri="http://schemas.microsoft.com/sharepoint/v3/contenttype/forms"/>
  </ds:schemaRefs>
</ds:datastoreItem>
</file>

<file path=customXml/itemProps2.xml><?xml version="1.0" encoding="utf-8"?>
<ds:datastoreItem xmlns:ds="http://schemas.openxmlformats.org/officeDocument/2006/customXml" ds:itemID="{E215A8F9-9858-4B0A-9D57-FD7BF29033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2E011B3-2349-432F-B20F-74A677FE7079}">
  <ds:schemaRefs>
    <ds:schemaRef ds:uri="http://purl.org/dc/terms/"/>
    <ds:schemaRef ds:uri="http://purl.org/dc/dcmitype/"/>
    <ds:schemaRef ds:uri="http://schemas.microsoft.com/office/2006/metadata/properties"/>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405</TotalTime>
  <Words>986</Words>
  <Application>Microsoft Office PowerPoint</Application>
  <PresentationFormat>On-screen Show (4:3)</PresentationFormat>
  <Paragraphs>189</Paragraphs>
  <Slides>29</Slides>
  <Notes>2</Notes>
  <HiddenSlides>0</HiddenSlides>
  <MMClips>0</MMClips>
  <ScaleCrop>false</ScaleCrop>
  <HeadingPairs>
    <vt:vector size="4" baseType="variant">
      <vt:variant>
        <vt:lpstr>Theme</vt:lpstr>
      </vt:variant>
      <vt:variant>
        <vt:i4>6</vt:i4>
      </vt:variant>
      <vt:variant>
        <vt:lpstr>Slide Titles</vt:lpstr>
      </vt:variant>
      <vt:variant>
        <vt:i4>29</vt:i4>
      </vt:variant>
    </vt:vector>
  </HeadingPairs>
  <TitlesOfParts>
    <vt:vector size="35" baseType="lpstr">
      <vt:lpstr>Corporate title and end templates black</vt:lpstr>
      <vt:lpstr>corporate presentation template</vt:lpstr>
      <vt:lpstr>Corporate title and end templates white</vt:lpstr>
      <vt:lpstr>IASB update progress + plans - Dubai Aug 2012</vt:lpstr>
      <vt:lpstr>1_corporate presentation template</vt:lpstr>
      <vt:lpstr>Tom presentation</vt:lpstr>
      <vt:lpstr>What is performance?  EAA – Maastricht – 12 May 2016 </vt:lpstr>
      <vt:lpstr>Speakers</vt:lpstr>
      <vt:lpstr>PowerPoint Presentation</vt:lpstr>
      <vt:lpstr>PowerPoint Presentation</vt:lpstr>
      <vt:lpstr>Polling questions</vt:lpstr>
      <vt:lpstr>NEW ICAS PUBLICATION</vt:lpstr>
      <vt:lpstr> HILARY EASTMAN - Director, Head of Global Investor Engagement, PwC and ICAS Research Committee  </vt:lpstr>
      <vt:lpstr> </vt:lpstr>
      <vt:lpstr>PowerPoint Presentation</vt:lpstr>
      <vt:lpstr>Performance and the  Conceptual Framework</vt:lpstr>
      <vt:lpstr>Performance and the  Conceptual Framework</vt:lpstr>
      <vt:lpstr>Performance and the  Conceptual Framework</vt:lpstr>
      <vt:lpstr>Performance and the  Conceptual Framework</vt:lpstr>
      <vt:lpstr>The IASB and  Alternative Performance Measures</vt:lpstr>
      <vt:lpstr>The IASB and wider  corporate reporting developments</vt:lpstr>
      <vt:lpstr>The IASB and wider  corporate reporting developments</vt:lpstr>
      <vt:lpstr>The IASB and wider  corporate reporting developments</vt:lpstr>
      <vt:lpstr>Thank you</vt:lpstr>
      <vt:lpstr>  DEEPA RAVAL, Project Director, Accounting and Reporting Policy Team, UK Financial Reporting Council   </vt:lpstr>
      <vt:lpstr>What is performance? Peter Malmqvist, Chief Equity Analyst</vt:lpstr>
      <vt:lpstr>What is performance? Peter Malmqvist, Chief Equity Analyst</vt:lpstr>
      <vt:lpstr>What is performance? Peter Malmqvist, Chief Equity Analyst</vt:lpstr>
      <vt:lpstr>What is performance? Peter Malmqvist, Chief Equity Analyst</vt:lpstr>
      <vt:lpstr>What is performance? Peter Malmqvist, Chief Equity Analyst</vt:lpstr>
      <vt:lpstr>What is performance? Peter Malmqvist, Chief Equity Analyst</vt:lpstr>
      <vt:lpstr>What is performance? Peter Malmqvist, Chief Equity Analyst</vt:lpstr>
      <vt:lpstr>Polling questions</vt:lpstr>
      <vt:lpstr>Polling questions</vt:lpstr>
      <vt:lpstr>PowerPoint Presentation</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 Styler</dc:creator>
  <cp:lastModifiedBy>User</cp:lastModifiedBy>
  <cp:revision>52</cp:revision>
  <cp:lastPrinted>2015-04-20T10:35:51Z</cp:lastPrinted>
  <dcterms:created xsi:type="dcterms:W3CDTF">2011-07-22T12:15:29Z</dcterms:created>
  <dcterms:modified xsi:type="dcterms:W3CDTF">2016-05-12T08:47:45Z</dcterms:modified>
</cp:coreProperties>
</file>