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354" r:id="rId2"/>
    <p:sldId id="369" r:id="rId3"/>
    <p:sldId id="371" r:id="rId4"/>
    <p:sldId id="349" r:id="rId5"/>
    <p:sldId id="365" r:id="rId6"/>
    <p:sldId id="372" r:id="rId7"/>
    <p:sldId id="351" r:id="rId8"/>
    <p:sldId id="352" r:id="rId9"/>
    <p:sldId id="370" r:id="rId10"/>
    <p:sldId id="353" r:id="rId11"/>
    <p:sldId id="366" r:id="rId12"/>
    <p:sldId id="368" r:id="rId13"/>
    <p:sldId id="355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A83"/>
    <a:srgbClr val="F8A968"/>
    <a:srgbClr val="4F81BD"/>
    <a:srgbClr val="C0504D"/>
    <a:srgbClr val="808080"/>
    <a:srgbClr val="0000FF"/>
    <a:srgbClr val="FF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44" autoAdjust="0"/>
    <p:restoredTop sz="94660" autoAdjust="0"/>
  </p:normalViewPr>
  <p:slideViewPr>
    <p:cSldViewPr snapToGrid="0" snapToObjects="1">
      <p:cViewPr varScale="1">
        <p:scale>
          <a:sx n="74" d="100"/>
          <a:sy n="74" d="100"/>
        </p:scale>
        <p:origin x="-8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1858" y="-87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\Google%20Drive\EU%20PIE\AA%20Europe\EU%20Archive%20&amp;%20Working%20Docs\AC-AF%20Research%20&amp;%20QC\Client%20&amp;%20Mgmt%20Requested%20Ad%20Hoc%20Research\201604_IVES%20Data%20for%20Mark%20Cheffers%20EU%20Presentation\BH%20Interesting%20Inv%205-5-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\Google%20Drive\EU%20PIE\AA%20Europe\EU%20Archive%20&amp;%20Working%20Docs\AC-AF%20Research%20&amp;%20QC\Client%20&amp;%20Mgmt%20Requested%20Ad%20Hoc%20Research\201604_IVES%20Data%20for%20Mark%20Cheffers%20EU%20Presentation\MF%20Interesting%20Inv%202016-05-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EU Member State</a:t>
            </a:r>
          </a:p>
          <a:p>
            <a:pPr>
              <a:defRPr/>
            </a:pPr>
            <a:r>
              <a:rPr lang="en-US"/>
              <a:t>Auditor Rotation</a:t>
            </a:r>
            <a:r>
              <a:rPr lang="en-US" baseline="0"/>
              <a:t> Implications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'Tenure Rot Implications'!$Y$36:$AJ$36</c:f>
              <c:strCache>
                <c:ptCount val="12"/>
                <c:pt idx="0">
                  <c:v>Recently rotated auditor</c:v>
                </c:pt>
                <c:pt idx="1">
                  <c:v>Rotate by 2020</c:v>
                </c:pt>
                <c:pt idx="2">
                  <c:v>Rotate by 2023</c:v>
                </c:pt>
                <c:pt idx="3">
                  <c:v>Subject to tender, may be subject to rotation in 2016</c:v>
                </c:pt>
                <c:pt idx="4">
                  <c:v>Subject to tender, may be subject to rotation in 2017</c:v>
                </c:pt>
                <c:pt idx="5">
                  <c:v>Subject to tender, may be subject to rotation in 2018</c:v>
                </c:pt>
                <c:pt idx="6">
                  <c:v>Subject to tender, may be subject to rotation in 2019</c:v>
                </c:pt>
                <c:pt idx="7">
                  <c:v>Subject to tender, may be subject to rotation in 2020</c:v>
                </c:pt>
                <c:pt idx="8">
                  <c:v>Subject to tender, may be subject to rotation in 2021</c:v>
                </c:pt>
                <c:pt idx="9">
                  <c:v>Subject to tender, may be subject to rotation in 2022</c:v>
                </c:pt>
                <c:pt idx="10">
                  <c:v>Subject to tender, may be subject to rotation in 2023</c:v>
                </c:pt>
                <c:pt idx="11">
                  <c:v>Subject to tender, may be subject to rotation in 2024</c:v>
                </c:pt>
              </c:strCache>
            </c:strRef>
          </c:cat>
          <c:val>
            <c:numRef>
              <c:f>'Tenure Rot Implications'!$Y$37:$AJ$37</c:f>
              <c:numCache>
                <c:formatCode>General</c:formatCode>
                <c:ptCount val="12"/>
                <c:pt idx="0">
                  <c:v>218</c:v>
                </c:pt>
                <c:pt idx="1">
                  <c:v>227</c:v>
                </c:pt>
                <c:pt idx="2">
                  <c:v>1214</c:v>
                </c:pt>
                <c:pt idx="3">
                  <c:v>955</c:v>
                </c:pt>
                <c:pt idx="4">
                  <c:v>410</c:v>
                </c:pt>
                <c:pt idx="5">
                  <c:v>396</c:v>
                </c:pt>
                <c:pt idx="6">
                  <c:v>542</c:v>
                </c:pt>
                <c:pt idx="7">
                  <c:v>624</c:v>
                </c:pt>
                <c:pt idx="8">
                  <c:v>631</c:v>
                </c:pt>
                <c:pt idx="9">
                  <c:v>686</c:v>
                </c:pt>
                <c:pt idx="10">
                  <c:v>797</c:v>
                </c:pt>
                <c:pt idx="11">
                  <c:v>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48544"/>
        <c:axId val="80752000"/>
      </c:barChart>
      <c:catAx>
        <c:axId val="80748544"/>
        <c:scaling>
          <c:orientation val="minMax"/>
        </c:scaling>
        <c:delete val="0"/>
        <c:axPos val="b"/>
        <c:majorTickMark val="out"/>
        <c:minorTickMark val="none"/>
        <c:tickLblPos val="nextTo"/>
        <c:crossAx val="80752000"/>
        <c:crosses val="autoZero"/>
        <c:auto val="1"/>
        <c:lblAlgn val="ctr"/>
        <c:lblOffset val="100"/>
        <c:noMultiLvlLbl val="0"/>
      </c:catAx>
      <c:valAx>
        <c:axId val="8075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748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Subsidiaries of </a:t>
            </a:r>
            <a:r>
              <a:rPr lang="en-US" b="1" dirty="0" smtClean="0"/>
              <a:t>Exchange-listed EU </a:t>
            </a:r>
            <a:r>
              <a:rPr lang="en-US" b="1" dirty="0"/>
              <a:t>PIES, by Country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'[MF Interesting Inv 2016-05-05.xlsx]EU PIE EMEA Subs Chart'!$B$131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18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'[MF Interesting Inv 2016-05-05.xlsx]EU PIE EMEA Subs Chart'!$A$132:$A$163</c:f>
              <c:strCache>
                <c:ptCount val="32"/>
                <c:pt idx="0">
                  <c:v>Germany</c:v>
                </c:pt>
                <c:pt idx="1">
                  <c:v>United Kingdom</c:v>
                </c:pt>
                <c:pt idx="2">
                  <c:v>France</c:v>
                </c:pt>
                <c:pt idx="3">
                  <c:v>Spain</c:v>
                </c:pt>
                <c:pt idx="4">
                  <c:v>Netherlands</c:v>
                </c:pt>
                <c:pt idx="5">
                  <c:v>Italy</c:v>
                </c:pt>
                <c:pt idx="6">
                  <c:v>Poland</c:v>
                </c:pt>
                <c:pt idx="7">
                  <c:v>Austria</c:v>
                </c:pt>
                <c:pt idx="8">
                  <c:v>Sweden</c:v>
                </c:pt>
                <c:pt idx="9">
                  <c:v>Belgium</c:v>
                </c:pt>
                <c:pt idx="10">
                  <c:v>Ireland</c:v>
                </c:pt>
                <c:pt idx="11">
                  <c:v>Luxembourg</c:v>
                </c:pt>
                <c:pt idx="12">
                  <c:v>Czech Republic</c:v>
                </c:pt>
                <c:pt idx="13">
                  <c:v>Norway</c:v>
                </c:pt>
                <c:pt idx="14">
                  <c:v>Portugal</c:v>
                </c:pt>
                <c:pt idx="15">
                  <c:v>Hungary</c:v>
                </c:pt>
                <c:pt idx="16">
                  <c:v>Denmark</c:v>
                </c:pt>
                <c:pt idx="17">
                  <c:v>Finland</c:v>
                </c:pt>
                <c:pt idx="18">
                  <c:v>Romania</c:v>
                </c:pt>
                <c:pt idx="19">
                  <c:v>Greece</c:v>
                </c:pt>
                <c:pt idx="20">
                  <c:v>Cyprus</c:v>
                </c:pt>
                <c:pt idx="21">
                  <c:v>Slovakia</c:v>
                </c:pt>
                <c:pt idx="22">
                  <c:v>Bulgaria</c:v>
                </c:pt>
                <c:pt idx="23">
                  <c:v>Malta</c:v>
                </c:pt>
                <c:pt idx="24">
                  <c:v>Croatia</c:v>
                </c:pt>
                <c:pt idx="25">
                  <c:v>Slovenia</c:v>
                </c:pt>
                <c:pt idx="26">
                  <c:v>Lithuania</c:v>
                </c:pt>
                <c:pt idx="27">
                  <c:v>Estonia</c:v>
                </c:pt>
                <c:pt idx="28">
                  <c:v>Latvia</c:v>
                </c:pt>
                <c:pt idx="29">
                  <c:v>Iceland</c:v>
                </c:pt>
                <c:pt idx="30">
                  <c:v>Liechtenstein</c:v>
                </c:pt>
                <c:pt idx="31">
                  <c:v>All Non-EU Countries</c:v>
                </c:pt>
              </c:strCache>
            </c:strRef>
          </c:cat>
          <c:val>
            <c:numRef>
              <c:f>'[MF Interesting Inv 2016-05-05.xlsx]EU PIE EMEA Subs Chart'!$B$132:$B$163</c:f>
              <c:numCache>
                <c:formatCode>General</c:formatCode>
                <c:ptCount val="32"/>
                <c:pt idx="0">
                  <c:v>13102</c:v>
                </c:pt>
                <c:pt idx="1">
                  <c:v>12057</c:v>
                </c:pt>
                <c:pt idx="2">
                  <c:v>10357</c:v>
                </c:pt>
                <c:pt idx="3">
                  <c:v>5967</c:v>
                </c:pt>
                <c:pt idx="4">
                  <c:v>3860</c:v>
                </c:pt>
                <c:pt idx="5">
                  <c:v>3530</c:v>
                </c:pt>
                <c:pt idx="6">
                  <c:v>3093</c:v>
                </c:pt>
                <c:pt idx="7">
                  <c:v>2989</c:v>
                </c:pt>
                <c:pt idx="8">
                  <c:v>2735</c:v>
                </c:pt>
                <c:pt idx="9">
                  <c:v>1890</c:v>
                </c:pt>
                <c:pt idx="10">
                  <c:v>1693</c:v>
                </c:pt>
                <c:pt idx="11">
                  <c:v>1587</c:v>
                </c:pt>
                <c:pt idx="12">
                  <c:v>1350</c:v>
                </c:pt>
                <c:pt idx="13">
                  <c:v>1342</c:v>
                </c:pt>
                <c:pt idx="14">
                  <c:v>1275</c:v>
                </c:pt>
                <c:pt idx="15">
                  <c:v>975</c:v>
                </c:pt>
                <c:pt idx="16">
                  <c:v>967</c:v>
                </c:pt>
                <c:pt idx="17">
                  <c:v>940</c:v>
                </c:pt>
                <c:pt idx="18">
                  <c:v>796</c:v>
                </c:pt>
                <c:pt idx="19">
                  <c:v>616</c:v>
                </c:pt>
                <c:pt idx="20">
                  <c:v>614</c:v>
                </c:pt>
                <c:pt idx="21">
                  <c:v>515</c:v>
                </c:pt>
                <c:pt idx="22">
                  <c:v>467</c:v>
                </c:pt>
                <c:pt idx="23">
                  <c:v>304</c:v>
                </c:pt>
                <c:pt idx="24">
                  <c:v>295</c:v>
                </c:pt>
                <c:pt idx="25">
                  <c:v>271</c:v>
                </c:pt>
                <c:pt idx="26">
                  <c:v>213</c:v>
                </c:pt>
                <c:pt idx="27">
                  <c:v>161</c:v>
                </c:pt>
                <c:pt idx="28">
                  <c:v>151</c:v>
                </c:pt>
                <c:pt idx="29">
                  <c:v>50</c:v>
                </c:pt>
                <c:pt idx="30">
                  <c:v>24</c:v>
                </c:pt>
                <c:pt idx="31">
                  <c:v>9282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0"/>
        <c:axId val="85712256"/>
        <c:axId val="85998592"/>
      </c:barChart>
      <c:catAx>
        <c:axId val="85712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Country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98592"/>
        <c:crosses val="autoZero"/>
        <c:auto val="1"/>
        <c:lblAlgn val="ctr"/>
        <c:lblOffset val="100"/>
        <c:noMultiLvlLbl val="0"/>
      </c:catAx>
      <c:valAx>
        <c:axId val="8599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Count of Subsidiaries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1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18" tIns="48559" rIns="97118" bIns="48559" numCol="1" anchor="t" anchorCtr="0" compatLnSpc="1">
            <a:prstTxWarp prst="textNoShape">
              <a:avLst/>
            </a:prstTxWarp>
          </a:bodyPr>
          <a:lstStyle>
            <a:lvl1pPr algn="l" defTabSz="971019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5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18" tIns="48559" rIns="97118" bIns="48559" numCol="1" anchor="t" anchorCtr="0" compatLnSpc="1">
            <a:prstTxWarp prst="textNoShape">
              <a:avLst/>
            </a:prstTxWarp>
          </a:bodyPr>
          <a:lstStyle>
            <a:lvl1pPr algn="r" defTabSz="971019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18" tIns="48559" rIns="97118" bIns="48559" numCol="1" anchor="b" anchorCtr="0" compatLnSpc="1">
            <a:prstTxWarp prst="textNoShape">
              <a:avLst/>
            </a:prstTxWarp>
          </a:bodyPr>
          <a:lstStyle>
            <a:lvl1pPr algn="l" defTabSz="971019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5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18" tIns="48559" rIns="97118" bIns="48559" numCol="1" anchor="b" anchorCtr="0" compatLnSpc="1">
            <a:prstTxWarp prst="textNoShape">
              <a:avLst/>
            </a:prstTxWarp>
          </a:bodyPr>
          <a:lstStyle>
            <a:lvl1pPr algn="r" defTabSz="971019">
              <a:defRPr sz="1300">
                <a:cs typeface="+mn-cs"/>
              </a:defRPr>
            </a:lvl1pPr>
          </a:lstStyle>
          <a:p>
            <a:pPr>
              <a:defRPr/>
            </a:pPr>
            <a:fld id="{71E323FC-84C6-4D21-801A-A82BAD29C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61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18" tIns="48559" rIns="97118" bIns="48559" numCol="1" anchor="t" anchorCtr="0" compatLnSpc="1">
            <a:prstTxWarp prst="textNoShape">
              <a:avLst/>
            </a:prstTxWarp>
          </a:bodyPr>
          <a:lstStyle>
            <a:lvl1pPr algn="l" defTabSz="971019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5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18" tIns="48559" rIns="97118" bIns="48559" numCol="1" anchor="t" anchorCtr="0" compatLnSpc="1">
            <a:prstTxWarp prst="textNoShape">
              <a:avLst/>
            </a:prstTxWarp>
          </a:bodyPr>
          <a:lstStyle>
            <a:lvl1pPr algn="r" defTabSz="971019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18" tIns="48559" rIns="97118" bIns="485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18" tIns="48559" rIns="97118" bIns="48559" numCol="1" anchor="b" anchorCtr="0" compatLnSpc="1">
            <a:prstTxWarp prst="textNoShape">
              <a:avLst/>
            </a:prstTxWarp>
          </a:bodyPr>
          <a:lstStyle>
            <a:lvl1pPr algn="l" defTabSz="971019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5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18" tIns="48559" rIns="97118" bIns="48559" numCol="1" anchor="b" anchorCtr="0" compatLnSpc="1">
            <a:prstTxWarp prst="textNoShape">
              <a:avLst/>
            </a:prstTxWarp>
          </a:bodyPr>
          <a:lstStyle>
            <a:lvl1pPr algn="r" defTabSz="971019">
              <a:defRPr sz="1300">
                <a:cs typeface="+mn-cs"/>
              </a:defRPr>
            </a:lvl1pPr>
          </a:lstStyle>
          <a:p>
            <a:pPr>
              <a:defRPr/>
            </a:pPr>
            <a:fld id="{A284306F-8848-4E0C-B270-8FE4D5BCC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10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vesinc.com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vesinc.com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vesinc.com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vesinc.com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vesinc.com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7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93807-2D4F-4BF8-B3DA-96C072017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C8D9C-AD62-4B1F-B41F-19094DA71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6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1371600" y="6400800"/>
            <a:ext cx="632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latin typeface="Verdana" pitchFamily="34" charset="0"/>
              </a:rPr>
              <a:t>IVES Group Inc.  phone: (508) 476-7007   e-mail: </a:t>
            </a:r>
            <a:r>
              <a:rPr lang="en-US" sz="1200" u="sng">
                <a:latin typeface="Verdana" pitchFamily="34" charset="0"/>
                <a:hlinkClick r:id="rId2"/>
              </a:rPr>
              <a:t>info@auditanalytics.com</a:t>
            </a:r>
            <a:r>
              <a:rPr lang="en-US" sz="1200">
                <a:latin typeface="Verdana" pitchFamily="34" charset="0"/>
              </a:rPr>
              <a:t> </a:t>
            </a:r>
            <a:endParaRPr lang="en-US" sz="1200" u="sng">
              <a:latin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5DCF-43D4-4CB6-8ACE-549C1A8171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2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1371600" y="6400800"/>
            <a:ext cx="632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latin typeface="Verdana" pitchFamily="34" charset="0"/>
              </a:rPr>
              <a:t>IVES Group Inc.  phone: (508) 476-7007   e-mail: </a:t>
            </a:r>
            <a:r>
              <a:rPr lang="en-US" sz="1200" u="sng">
                <a:latin typeface="Verdana" pitchFamily="34" charset="0"/>
                <a:hlinkClick r:id="rId2"/>
              </a:rPr>
              <a:t>info@auditanalytics.com</a:t>
            </a:r>
            <a:r>
              <a:rPr lang="en-US" sz="1200">
                <a:latin typeface="Verdana" pitchFamily="34" charset="0"/>
              </a:rPr>
              <a:t> </a:t>
            </a:r>
            <a:endParaRPr lang="en-US" sz="1200" u="sng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49E0-EE7C-480D-99BA-88FA3FAD8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9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7E16-3F47-4D01-ACDE-C37C881400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4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1371600" y="6400800"/>
            <a:ext cx="632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latin typeface="Verdana" pitchFamily="34" charset="0"/>
              </a:rPr>
              <a:t>IVES Group Inc.  phone: (508) 476-7007   e-mail: </a:t>
            </a:r>
            <a:r>
              <a:rPr lang="en-US" sz="1200" u="sng">
                <a:latin typeface="Verdana" pitchFamily="34" charset="0"/>
                <a:hlinkClick r:id="rId2"/>
              </a:rPr>
              <a:t>info@auditanalytics.com</a:t>
            </a:r>
            <a:r>
              <a:rPr lang="en-US" sz="1200">
                <a:latin typeface="Verdana" pitchFamily="34" charset="0"/>
              </a:rPr>
              <a:t> </a:t>
            </a:r>
            <a:endParaRPr lang="en-US" sz="1200" u="sng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9B66-19A8-483E-9521-992713D03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6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F2F7A-6D61-4A36-A103-B563D46ACA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5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1371600" y="6400800"/>
            <a:ext cx="632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latin typeface="Verdana" pitchFamily="34" charset="0"/>
              </a:rPr>
              <a:t>IVES Group Inc.  phone: (508) 476-7007   e-mail: </a:t>
            </a:r>
            <a:r>
              <a:rPr lang="en-US" sz="1200" u="sng">
                <a:latin typeface="Verdana" pitchFamily="34" charset="0"/>
                <a:hlinkClick r:id="rId2"/>
              </a:rPr>
              <a:t>info@auditanalytics.com</a:t>
            </a:r>
            <a:r>
              <a:rPr lang="en-US" sz="1200">
                <a:latin typeface="Verdana" pitchFamily="34" charset="0"/>
              </a:rPr>
              <a:t> </a:t>
            </a:r>
            <a:endParaRPr lang="en-US" sz="1200" u="sng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8F8E-2259-4C50-9583-5D0914E537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1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5DEB7-0CA3-4D48-B6D8-F7EE0E7D75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8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1371600" y="6400800"/>
            <a:ext cx="632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latin typeface="Verdana" pitchFamily="34" charset="0"/>
              </a:rPr>
              <a:t>IVES Group Inc.  phone: (508) 476-7007   e-mail: </a:t>
            </a:r>
            <a:r>
              <a:rPr lang="en-US" sz="1200" u="sng">
                <a:latin typeface="Verdana" pitchFamily="34" charset="0"/>
                <a:hlinkClick r:id="rId2"/>
              </a:rPr>
              <a:t>info@auditanalytics.com</a:t>
            </a:r>
            <a:r>
              <a:rPr lang="en-US" sz="1200">
                <a:latin typeface="Verdana" pitchFamily="34" charset="0"/>
              </a:rPr>
              <a:t> </a:t>
            </a:r>
            <a:endParaRPr lang="en-US" sz="1200" u="sng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F025-C961-44DF-857A-61C76D275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3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697E4-95F8-4A14-8F4A-1AAB9B7D31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400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1C46375-5153-42BD-918D-2818A8C87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77" r:id="rId3"/>
    <p:sldLayoutId id="2147484085" r:id="rId4"/>
    <p:sldLayoutId id="2147484078" r:id="rId5"/>
    <p:sldLayoutId id="2147484086" r:id="rId6"/>
    <p:sldLayoutId id="2147484079" r:id="rId7"/>
    <p:sldLayoutId id="2147484087" r:id="rId8"/>
    <p:sldLayoutId id="2147484080" r:id="rId9"/>
    <p:sldLayoutId id="2147484081" r:id="rId10"/>
    <p:sldLayoutId id="2147484082" r:id="rId11"/>
    <p:sldLayoutId id="214748408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European Union</a:t>
            </a:r>
          </a:p>
          <a:p>
            <a:pPr algn="ctr">
              <a:buFontTx/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Public Interest Entities (PIEs)</a:t>
            </a:r>
          </a:p>
          <a:p>
            <a:pPr algn="ctr">
              <a:buFontTx/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Databases</a:t>
            </a:r>
          </a:p>
          <a:p>
            <a:pPr algn="ctr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Featured Research May 2016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22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55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 Subsidiaries of PIEs by Country (from top 2000 listed companies)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613781"/>
              </p:ext>
            </p:extLst>
          </p:nvPr>
        </p:nvGraphicFramePr>
        <p:xfrm>
          <a:off x="457200" y="2196269"/>
          <a:ext cx="8011682" cy="392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38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6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 Exchange-listed PIEs: Disclosed Fees Paid to Audit Firms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91" y="2057696"/>
            <a:ext cx="7099419" cy="403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5878" y="3466214"/>
            <a:ext cx="256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2013 to 2014 : 5.06% increase in Audit Fees</a:t>
            </a:r>
          </a:p>
          <a:p>
            <a:r>
              <a:rPr lang="en-US" sz="1000" dirty="0" smtClean="0"/>
              <a:t>2012 to 2013 : 2.22% increase in Audit Fees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057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4AB77C6-6CF9-4F07-9723-D58D423DAB31}" type="slidenum">
              <a:rPr lang="en-US" sz="1400" smtClean="0"/>
              <a:pPr algn="r" eaLnBrk="1" hangingPunct="1"/>
              <a:t>12</a:t>
            </a:fld>
            <a:endParaRPr lang="en-US" sz="1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73" y="943275"/>
            <a:ext cx="5007871" cy="311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06" y="3071543"/>
            <a:ext cx="5345688" cy="3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0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998538"/>
            <a:ext cx="8229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smtClean="0"/>
              <a:t>Contact Information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4AB77C6-6CF9-4F07-9723-D58D423DAB31}" type="slidenum">
              <a:rPr lang="en-US" sz="1400" smtClean="0"/>
              <a:pPr algn="r" eaLnBrk="1" hangingPunct="1"/>
              <a:t>13</a:t>
            </a:fld>
            <a:endParaRPr lang="en-US" sz="14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45759" y="2548890"/>
            <a:ext cx="5433237" cy="21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sz="2000" b="1" kern="0" dirty="0" smtClean="0"/>
              <a:t>Mark Cheffers </a:t>
            </a:r>
            <a:r>
              <a:rPr lang="en-US" sz="2000" dirty="0" smtClean="0"/>
              <a:t>CPA</a:t>
            </a:r>
            <a:r>
              <a:rPr lang="en-US" sz="2000" dirty="0"/>
              <a:t>, ABV</a:t>
            </a:r>
            <a:endParaRPr lang="en-US" sz="2000" b="1" kern="0" dirty="0" smtClean="0"/>
          </a:p>
          <a:p>
            <a:pPr lvl="1">
              <a:buFontTx/>
              <a:buNone/>
            </a:pPr>
            <a:r>
              <a:rPr lang="en-US" sz="2000" kern="0" dirty="0" smtClean="0"/>
              <a:t>Audit Analytics </a:t>
            </a:r>
          </a:p>
          <a:p>
            <a:pPr lvl="1">
              <a:buFontTx/>
              <a:buNone/>
            </a:pPr>
            <a:r>
              <a:rPr lang="en-US" sz="2000" kern="0" dirty="0" smtClean="0"/>
              <a:t>CEO and Founder</a:t>
            </a:r>
          </a:p>
          <a:p>
            <a:pPr lvl="1">
              <a:buFontTx/>
              <a:buNone/>
            </a:pPr>
            <a:r>
              <a:rPr lang="en-US" sz="2000" kern="0" dirty="0" smtClean="0"/>
              <a:t>Office:   (508) 476-7007 ext. 223</a:t>
            </a:r>
          </a:p>
          <a:p>
            <a:pPr lvl="1">
              <a:buFontTx/>
              <a:buNone/>
            </a:pPr>
            <a:r>
              <a:rPr lang="en-US" sz="2000" kern="0" dirty="0" smtClean="0"/>
              <a:t>E-mail:  mcheffers@auditanalytics.com</a:t>
            </a:r>
          </a:p>
        </p:txBody>
      </p:sp>
    </p:spTree>
    <p:extLst>
      <p:ext uri="{BB962C8B-B14F-4D97-AF65-F5344CB8AC3E}">
        <p14:creationId xmlns:p14="http://schemas.microsoft.com/office/powerpoint/2010/main" val="20052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826415"/>
            <a:ext cx="8229600" cy="7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smtClean="0"/>
              <a:t>Databases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4275" y="1527586"/>
            <a:ext cx="7693926" cy="4873214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Who audits EU PIEs</a:t>
            </a:r>
          </a:p>
          <a:p>
            <a:pPr marL="914400" lvl="1" indent="-5143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 smtClean="0"/>
              <a:t>EU Listed Companies</a:t>
            </a:r>
          </a:p>
          <a:p>
            <a:pPr marL="914400" lvl="1" indent="-5143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 smtClean="0"/>
              <a:t>Credit Institutions</a:t>
            </a:r>
          </a:p>
          <a:p>
            <a:pPr marL="914400" lvl="1" indent="-5143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 smtClean="0"/>
              <a:t>Insurance Undertakings</a:t>
            </a:r>
          </a:p>
          <a:p>
            <a:pPr marL="914400" lvl="1" indent="-5143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 smtClean="0"/>
              <a:t>Other Member State Defined PIEs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Auditor Tenure (with most recent audit fees)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Auditor Fees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Auditor Changes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Transparency Reports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Subsidiaries </a:t>
            </a:r>
            <a:endParaRPr lang="en-US" sz="1800" dirty="0"/>
          </a:p>
          <a:p>
            <a:pPr marL="914400" lvl="1" indent="-5143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 smtClean="0"/>
              <a:t>US SEC Audit Client Subs that are EU PIEs</a:t>
            </a:r>
          </a:p>
          <a:p>
            <a:pPr marL="914400" lvl="1" indent="-5143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 smtClean="0"/>
              <a:t>EU PIE Subs that are US SEC Registrants &amp; other EU PIEs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Expanded Audit Reports (EARs)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Audit </a:t>
            </a:r>
            <a:r>
              <a:rPr lang="en-US" sz="1800" dirty="0"/>
              <a:t>Opinions with Issues Taxonomy</a:t>
            </a:r>
          </a:p>
          <a:p>
            <a:pPr marL="914400" lvl="1" indent="-5143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 smtClean="0"/>
              <a:t>Lead Engagement Partners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dirty="0"/>
              <a:t>EU Member State Laws and Regulatory </a:t>
            </a:r>
            <a:r>
              <a:rPr lang="en-US" sz="1800" dirty="0" smtClean="0"/>
              <a:t>Frameworks</a:t>
            </a:r>
            <a:endParaRPr lang="en-US" sz="1800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064CEE1-C827-4021-A67C-49F848CA3FD3}" type="slidenum">
              <a:rPr lang="en-US" sz="1400" smtClean="0"/>
              <a:pPr algn="r" eaLnBrk="1" hangingPunct="1"/>
              <a:t>2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5710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96883" y="998538"/>
            <a:ext cx="864523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/>
            <a:r>
              <a:rPr lang="en-US" sz="3200" dirty="0"/>
              <a:t>Population – </a:t>
            </a:r>
            <a:r>
              <a:rPr lang="en-US" sz="3200" dirty="0" smtClean="0"/>
              <a:t>EU Public </a:t>
            </a:r>
            <a:r>
              <a:rPr lang="en-US" sz="3200" dirty="0"/>
              <a:t>Interest Entities (PIEs)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71521"/>
            <a:ext cx="7772400" cy="2442339"/>
          </a:xfrm>
        </p:spPr>
        <p:txBody>
          <a:bodyPr/>
          <a:lstStyle/>
          <a:p>
            <a:r>
              <a:rPr lang="en-US" sz="1600" dirty="0" smtClean="0">
                <a:solidFill>
                  <a:srgbClr val="000000"/>
                </a:solidFill>
              </a:rPr>
              <a:t>All entities that are both governed by the law of a Member State and </a:t>
            </a:r>
            <a:r>
              <a:rPr lang="en-US" sz="1600" b="1" dirty="0" smtClean="0">
                <a:solidFill>
                  <a:srgbClr val="000000"/>
                </a:solidFill>
              </a:rPr>
              <a:t>listed</a:t>
            </a:r>
            <a:r>
              <a:rPr lang="en-US" sz="1600" dirty="0" smtClean="0">
                <a:solidFill>
                  <a:srgbClr val="000000"/>
                </a:solidFill>
              </a:rPr>
              <a:t> on a regulated market.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b="1" dirty="0" smtClean="0">
                <a:solidFill>
                  <a:srgbClr val="000000"/>
                </a:solidFill>
              </a:rPr>
              <a:t>credit institutions </a:t>
            </a:r>
            <a:r>
              <a:rPr lang="en-US" sz="1600" dirty="0" smtClean="0">
                <a:solidFill>
                  <a:srgbClr val="000000"/>
                </a:solidFill>
              </a:rPr>
              <a:t>in the EU, irrespective of whether they are listed or not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b="1" dirty="0" smtClean="0">
                <a:solidFill>
                  <a:srgbClr val="000000"/>
                </a:solidFill>
              </a:rPr>
              <a:t>insurance undertakings </a:t>
            </a:r>
            <a:r>
              <a:rPr lang="en-US" sz="1600" dirty="0" smtClean="0">
                <a:solidFill>
                  <a:srgbClr val="000000"/>
                </a:solidFill>
              </a:rPr>
              <a:t>in the EU, irrespective of whether they are listed or not and irrespective of whether they are life, non-life, insurance or reinsurance undertakings.</a:t>
            </a:r>
          </a:p>
          <a:p>
            <a:r>
              <a:rPr lang="en-US" sz="1600" dirty="0" smtClean="0"/>
              <a:t>Entities </a:t>
            </a:r>
            <a:r>
              <a:rPr lang="en-US" sz="1600" b="1" dirty="0" smtClean="0"/>
              <a:t>designated</a:t>
            </a:r>
            <a:r>
              <a:rPr lang="en-US" sz="1600" dirty="0" smtClean="0"/>
              <a:t> </a:t>
            </a:r>
            <a:r>
              <a:rPr lang="en-US" sz="1600" dirty="0"/>
              <a:t>by Member States as public-interest entities, for instance undertakings that are of significant public relevance because of the nature of their business, their size or the number of their </a:t>
            </a:r>
            <a:r>
              <a:rPr lang="en-US" sz="1600" dirty="0" smtClean="0"/>
              <a:t>employees.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lvl="1"/>
            <a:endParaRPr lang="en-US" sz="1200" dirty="0" smtClean="0">
              <a:solidFill>
                <a:srgbClr val="000000"/>
              </a:solidFill>
            </a:endParaRPr>
          </a:p>
          <a:p>
            <a:pPr lvl="1"/>
            <a:endParaRPr lang="en-US" sz="1600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064CEE1-C827-4021-A67C-49F848CA3FD3}" type="slidenum">
              <a:rPr lang="en-US" sz="1400" smtClean="0"/>
              <a:pPr algn="r" eaLnBrk="1" hangingPunct="1"/>
              <a:t>3</a:t>
            </a:fld>
            <a:endParaRPr lang="en-US" sz="14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17128"/>
              </p:ext>
            </p:extLst>
          </p:nvPr>
        </p:nvGraphicFramePr>
        <p:xfrm>
          <a:off x="1049572" y="4104781"/>
          <a:ext cx="7251590" cy="1669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9700"/>
                <a:gridCol w="1701490"/>
                <a:gridCol w="1377397"/>
                <a:gridCol w="1377397"/>
                <a:gridCol w="1235606"/>
              </a:tblGrid>
              <a:tr h="10274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Exchange-listed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Entities </a:t>
                      </a:r>
                    </a:p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(ELE)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EIOPA Insurance </a:t>
                      </a:r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Undertakings 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(IU)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EBA Credit Institutions (CI)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Member State PIEs 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(TR PIE</a:t>
                      </a:r>
                      <a:r>
                        <a:rPr lang="en-US" sz="1400" u="none" strike="noStrike" baseline="0" dirty="0" smtClean="0">
                          <a:effectLst/>
                          <a:latin typeface="+mj-lt"/>
                        </a:rPr>
                        <a:t>s That Are N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ot 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ELE,</a:t>
                      </a:r>
                      <a:r>
                        <a:rPr lang="en-US" sz="1400" u="none" strike="noStrike" baseline="0" dirty="0" smtClean="0">
                          <a:effectLst/>
                          <a:latin typeface="+mj-lt"/>
                        </a:rPr>
                        <a:t> IU, or CI)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PIEs*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2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                    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7,934</a:t>
                      </a:r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                    </a:t>
                      </a:r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4,325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4,466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               </a:t>
                      </a:r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26,782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43,507       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7331" y="5820836"/>
            <a:ext cx="8064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* Figures as of May 2016. 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90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 Audit Firm Market Share Listed PIEs</a:t>
            </a:r>
            <a:endParaRPr lang="en-US" dirty="0"/>
          </a:p>
        </p:txBody>
      </p:sp>
      <p:pic>
        <p:nvPicPr>
          <p:cNvPr id="3" name="Content Placeholder 2" descr="Auditor market share EU countri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r="1586"/>
          <a:stretch>
            <a:fillRect/>
          </a:stretch>
        </p:blipFill>
        <p:spPr>
          <a:xfrm>
            <a:off x="1154751" y="2094096"/>
            <a:ext cx="6834499" cy="4154303"/>
          </a:xfrm>
        </p:spPr>
      </p:pic>
    </p:spTree>
    <p:extLst>
      <p:ext uri="{BB962C8B-B14F-4D97-AF65-F5344CB8AC3E}">
        <p14:creationId xmlns:p14="http://schemas.microsoft.com/office/powerpoint/2010/main" val="955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 Auditor Market Share </a:t>
            </a:r>
            <a:br>
              <a:rPr lang="en-US" dirty="0" smtClean="0"/>
            </a:br>
            <a:r>
              <a:rPr lang="en-US" dirty="0" smtClean="0"/>
              <a:t>Listed PIEs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7333" y="6170064"/>
            <a:ext cx="72935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Note: Market share percentages are relative to the entire audit market of exchange-listed entities for the United Kingdom. </a:t>
            </a:r>
            <a:endParaRPr lang="en-US" sz="11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13" y="1905712"/>
            <a:ext cx="6976775" cy="421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7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 Auditor Market Share </a:t>
            </a:r>
            <a:br>
              <a:rPr lang="en-US" dirty="0" smtClean="0"/>
            </a:br>
            <a:r>
              <a:rPr lang="en-US" dirty="0" smtClean="0"/>
              <a:t>Listed PIEs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7333" y="6170064"/>
            <a:ext cx="72935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Note: Market share percentages are relative to the entire audit market for exchange-listed entities in Spain. </a:t>
            </a:r>
            <a:endParaRPr 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0" y="1350235"/>
            <a:ext cx="7696861" cy="463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4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 Audit Firm Rotation Projected Effect For Listed Companies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309150"/>
              </p:ext>
            </p:extLst>
          </p:nvPr>
        </p:nvGraphicFramePr>
        <p:xfrm>
          <a:off x="457200" y="2093720"/>
          <a:ext cx="8045865" cy="4032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24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67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 PIE Subsidiaries by Location (top 2,000 listed companies)</a:t>
            </a:r>
            <a:endParaRPr lang="en-US" dirty="0"/>
          </a:p>
        </p:txBody>
      </p:sp>
      <p:pic>
        <p:nvPicPr>
          <p:cNvPr id="6" name="Content Placeholder 5" descr="EU Subsidiary Locations by Countr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7" b="15707"/>
          <a:stretch>
            <a:fillRect/>
          </a:stretch>
        </p:blipFill>
        <p:spPr>
          <a:xfrm>
            <a:off x="861345" y="2044729"/>
            <a:ext cx="7421310" cy="4081434"/>
          </a:xfrm>
        </p:spPr>
      </p:pic>
      <p:sp>
        <p:nvSpPr>
          <p:cNvPr id="7" name="TextBox 6"/>
          <p:cNvSpPr txBox="1"/>
          <p:nvPr/>
        </p:nvSpPr>
        <p:spPr>
          <a:xfrm>
            <a:off x="3810000" y="4495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264300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133600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59865" y="2333655"/>
            <a:ext cx="116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4060" y="2333655"/>
            <a:ext cx="1333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Middle   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4AB77C6-6CF9-4F07-9723-D58D423DAB31}" type="slidenum">
              <a:rPr lang="en-US" sz="1400" smtClean="0"/>
              <a:pPr algn="r" eaLnBrk="1" hangingPunct="1"/>
              <a:t>9</a:t>
            </a:fld>
            <a:endParaRPr lang="en-US" sz="1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2" y="1021277"/>
            <a:ext cx="8372634" cy="520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5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esInc_Over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vesInc_Overview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esInc_Overview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esInc_Overview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esInc_Overview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esInc_Overview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esInc_Overview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esInc_Overview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16034</TotalTime>
  <Words>417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IvesInc_Overview_template</vt:lpstr>
      <vt:lpstr>PowerPoint Presentation</vt:lpstr>
      <vt:lpstr>Databases</vt:lpstr>
      <vt:lpstr>Population – EU Public Interest Entities (PIEs)</vt:lpstr>
      <vt:lpstr>EU Audit Firm Market Share Listed PIEs</vt:lpstr>
      <vt:lpstr>EU Auditor Market Share  Listed PIEs</vt:lpstr>
      <vt:lpstr>EU Auditor Market Share  Listed PIEs</vt:lpstr>
      <vt:lpstr>EU Audit Firm Rotation Projected Effect For Listed Companies</vt:lpstr>
      <vt:lpstr>EU PIE Subsidiaries by Location (top 2,000 listed companies)</vt:lpstr>
      <vt:lpstr>PowerPoint Presentation</vt:lpstr>
      <vt:lpstr>EU Subsidiaries of PIEs by Country (from top 2000 listed companies)</vt:lpstr>
      <vt:lpstr>EU Exchange-listed PIEs: Disclosed Fees Paid to Audit Firms</vt:lpstr>
      <vt:lpstr>PowerPoint Presentation</vt:lpstr>
      <vt:lpstr>Contact Information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Analytics Services Overview 2013</dc:title>
  <dc:creator>Owner</dc:creator>
  <dc:description>508-476-7007 ext. 230</dc:description>
  <cp:lastModifiedBy>Owner</cp:lastModifiedBy>
  <cp:revision>789</cp:revision>
  <cp:lastPrinted>2016-05-12T07:57:00Z</cp:lastPrinted>
  <dcterms:created xsi:type="dcterms:W3CDTF">2003-03-03T17:35:25Z</dcterms:created>
  <dcterms:modified xsi:type="dcterms:W3CDTF">2016-05-12T07:57:16Z</dcterms:modified>
</cp:coreProperties>
</file>