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FE37BB-3713-4B89-A73A-7BC09C2B62C2}" type="datetimeFigureOut">
              <a:rPr lang="fr-CH" smtClean="0"/>
              <a:t>12.05.2016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9D6C9B-B960-45A7-9D1B-EDEDDB531BC6}" type="slidenum">
              <a:rPr lang="fr-CH" smtClean="0"/>
              <a:t>‹#›</a:t>
            </a:fld>
            <a:endParaRPr lang="fr-C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043535"/>
          </a:xfrm>
        </p:spPr>
        <p:txBody>
          <a:bodyPr/>
          <a:lstStyle/>
          <a:p>
            <a:pPr marL="182880"/>
            <a:r>
              <a:rPr lang="fr-CH" dirty="0" smtClean="0"/>
              <a:t>CONDUCT AND CULTURE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48072"/>
          </a:xfrm>
        </p:spPr>
        <p:txBody>
          <a:bodyPr>
            <a:normAutofit fontScale="85000" lnSpcReduction="20000"/>
          </a:bodyPr>
          <a:lstStyle/>
          <a:p>
            <a:r>
              <a:rPr lang="fr-CH" b="1" dirty="0" smtClean="0"/>
              <a:t>EAA MAASTRICHT – May 2016 (16.00-17.30)</a:t>
            </a:r>
          </a:p>
          <a:p>
            <a:r>
              <a:rPr lang="fr-CH" b="1" dirty="0" smtClean="0"/>
              <a:t>SYMPOSIUM </a:t>
            </a:r>
            <a:r>
              <a:rPr lang="fr-CH" b="1" dirty="0"/>
              <a:t>9 – Auditorium 2</a:t>
            </a:r>
          </a:p>
        </p:txBody>
      </p:sp>
    </p:spTree>
    <p:extLst>
      <p:ext uri="{BB962C8B-B14F-4D97-AF65-F5344CB8AC3E}">
        <p14:creationId xmlns:p14="http://schemas.microsoft.com/office/powerpoint/2010/main" val="29208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algn="l"/>
            <a:r>
              <a:rPr lang="en-US" sz="2400" dirty="0" smtClean="0"/>
              <a:t>Many </a:t>
            </a:r>
            <a:r>
              <a:rPr lang="en-US" sz="2400" dirty="0" smtClean="0"/>
              <a:t>researchers analyze the association between culture and accounting/economic outcomes: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 Culture </a:t>
            </a:r>
            <a:r>
              <a:rPr lang="en-US" sz="2400" dirty="0"/>
              <a:t>o</a:t>
            </a:r>
            <a:r>
              <a:rPr lang="en-US" sz="2400" dirty="0" smtClean="0"/>
              <a:t>f weak compliance</a:t>
            </a:r>
            <a:br>
              <a:rPr lang="en-US" sz="2400" dirty="0" smtClean="0"/>
            </a:br>
            <a:r>
              <a:rPr lang="en-US" sz="2400" dirty="0" smtClean="0"/>
              <a:t>&gt; Corporate culture and insider trading</a:t>
            </a:r>
            <a:br>
              <a:rPr lang="en-US" sz="2400" dirty="0" smtClean="0"/>
            </a:br>
            <a:r>
              <a:rPr lang="en-US" sz="2400" dirty="0" smtClean="0"/>
              <a:t>&gt; Culture and corporate risk management</a:t>
            </a:r>
            <a:br>
              <a:rPr lang="en-US" sz="2400" dirty="0" smtClean="0"/>
            </a:br>
            <a:r>
              <a:rPr lang="en-US" sz="2400" dirty="0" smtClean="0"/>
              <a:t>&gt; Culture and R&amp;D intensity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&gt; National culture and trade credit of SME</a:t>
            </a:r>
            <a:br>
              <a:rPr lang="en-US" sz="2400" dirty="0" smtClean="0"/>
            </a:br>
            <a:r>
              <a:rPr lang="en-US" sz="2400" dirty="0" smtClean="0"/>
              <a:t>&gt; National culture and application of IFRS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fr-CH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48072"/>
          </a:xfrm>
        </p:spPr>
        <p:txBody>
          <a:bodyPr>
            <a:normAutofit fontScale="85000" lnSpcReduction="20000"/>
          </a:bodyPr>
          <a:lstStyle/>
          <a:p>
            <a:r>
              <a:rPr lang="fr-CH" b="1" dirty="0" smtClean="0"/>
              <a:t>EAA MAASTRICHT – May 2016 (16.00-17.30)</a:t>
            </a:r>
          </a:p>
          <a:p>
            <a:r>
              <a:rPr lang="fr-CH" b="1" dirty="0" smtClean="0"/>
              <a:t>SYMPOSIUM </a:t>
            </a:r>
            <a:r>
              <a:rPr lang="fr-CH" b="1" dirty="0"/>
              <a:t>9 – Auditorium 2</a:t>
            </a:r>
          </a:p>
        </p:txBody>
      </p:sp>
    </p:spTree>
    <p:extLst>
      <p:ext uri="{BB962C8B-B14F-4D97-AF65-F5344CB8AC3E}">
        <p14:creationId xmlns:p14="http://schemas.microsoft.com/office/powerpoint/2010/main" val="29414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4267200"/>
          </a:xfrm>
        </p:spPr>
        <p:txBody>
          <a:bodyPr/>
          <a:lstStyle/>
          <a:p>
            <a:pPr algn="l"/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en-US" sz="2400" b="1" u="sng" dirty="0" smtClean="0">
                <a:effectLst/>
              </a:rPr>
              <a:t>Speakers</a:t>
            </a:r>
            <a:r>
              <a:rPr lang="en-US" sz="2400" b="1" dirty="0" smtClean="0">
                <a:effectLst/>
              </a:rPr>
              <a:t/>
            </a:r>
            <a:br>
              <a:rPr lang="en-US" sz="2400" b="1" dirty="0" smtClean="0">
                <a:effectLst/>
              </a:rPr>
            </a:br>
            <a:r>
              <a:rPr lang="en-US" sz="1000" b="1" dirty="0" smtClean="0">
                <a:effectLst/>
              </a:rPr>
              <a:t> </a:t>
            </a:r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en-US" sz="2400" dirty="0">
                <a:effectLst/>
              </a:rPr>
              <a:t>Jo </a:t>
            </a:r>
            <a:r>
              <a:rPr lang="en-US" sz="2400" dirty="0" smtClean="0">
                <a:effectLst/>
              </a:rPr>
              <a:t>Iwasaki - </a:t>
            </a:r>
            <a:r>
              <a:rPr lang="en-US" sz="2400" i="1" dirty="0">
                <a:effectLst/>
              </a:rPr>
              <a:t>Head corporate governance </a:t>
            </a:r>
            <a:r>
              <a:rPr lang="en-US" sz="2400" i="1" dirty="0" smtClean="0">
                <a:effectLst/>
              </a:rPr>
              <a:t>ACCA (Association </a:t>
            </a:r>
            <a:r>
              <a:rPr lang="en-US" sz="2400" i="1" dirty="0">
                <a:effectLst/>
              </a:rPr>
              <a:t>of Chartered Certified </a:t>
            </a:r>
            <a:r>
              <a:rPr lang="en-US" sz="2400" i="1" dirty="0" smtClean="0">
                <a:effectLst/>
              </a:rPr>
              <a:t>Accountants)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1000" dirty="0" smtClean="0">
                <a:effectLst/>
              </a:rPr>
              <a:t/>
            </a:r>
            <a:br>
              <a:rPr lang="en-US" sz="1000" dirty="0" smtClean="0">
                <a:effectLst/>
              </a:rPr>
            </a:br>
            <a:r>
              <a:rPr lang="en-US" sz="2400" dirty="0" smtClean="0">
                <a:effectLst/>
              </a:rPr>
              <a:t>Jan </a:t>
            </a:r>
            <a:r>
              <a:rPr lang="en-US" sz="2400" dirty="0" err="1" smtClean="0">
                <a:effectLst/>
              </a:rPr>
              <a:t>Bouwens</a:t>
            </a:r>
            <a:r>
              <a:rPr lang="en-US" sz="2400" dirty="0" smtClean="0">
                <a:effectLst/>
              </a:rPr>
              <a:t> - </a:t>
            </a:r>
            <a:r>
              <a:rPr lang="en-US" sz="2400" i="1" dirty="0">
                <a:effectLst/>
              </a:rPr>
              <a:t>University of Amsterdam</a:t>
            </a:r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fr-CH" sz="1000" dirty="0" smtClean="0">
                <a:effectLst/>
              </a:rPr>
              <a:t/>
            </a:r>
            <a:br>
              <a:rPr lang="fr-CH" sz="1000" dirty="0" smtClean="0">
                <a:effectLst/>
              </a:rPr>
            </a:br>
            <a:r>
              <a:rPr lang="en-US" sz="2400" dirty="0" err="1" smtClean="0">
                <a:effectLst/>
              </a:rPr>
              <a:t>Arjan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Brouwer</a:t>
            </a:r>
            <a:r>
              <a:rPr lang="en-US" sz="2400" dirty="0" smtClean="0">
                <a:effectLst/>
              </a:rPr>
              <a:t> - </a:t>
            </a:r>
            <a:r>
              <a:rPr lang="en-US" sz="2400" i="1" dirty="0" smtClean="0">
                <a:effectLst/>
              </a:rPr>
              <a:t>Partner </a:t>
            </a:r>
            <a:r>
              <a:rPr lang="en-US" sz="2400" i="1" dirty="0">
                <a:effectLst/>
              </a:rPr>
              <a:t>PwC Netherlands </a:t>
            </a:r>
            <a:r>
              <a:rPr lang="en-US" sz="2400" i="1" dirty="0" smtClean="0">
                <a:effectLst/>
              </a:rPr>
              <a:t>(Member </a:t>
            </a:r>
            <a:r>
              <a:rPr lang="en-US" sz="2400" i="1" dirty="0">
                <a:effectLst/>
              </a:rPr>
              <a:t>of the taskforce on the future of the accounting profession in the </a:t>
            </a:r>
            <a:r>
              <a:rPr lang="en-US" sz="2400" i="1" dirty="0" smtClean="0">
                <a:effectLst/>
              </a:rPr>
              <a:t>Netherlands</a:t>
            </a:r>
            <a:r>
              <a:rPr lang="en-US" sz="2400" i="1" dirty="0">
                <a:effectLst/>
              </a:rPr>
              <a:t>) </a:t>
            </a:r>
            <a:r>
              <a:rPr lang="en-US" sz="2400" i="1" dirty="0" smtClean="0">
                <a:effectLst/>
              </a:rPr>
              <a:t>&amp; </a:t>
            </a:r>
            <a:r>
              <a:rPr lang="en-US" sz="2400" i="1" dirty="0">
                <a:effectLst/>
              </a:rPr>
              <a:t>University of Amsterdam</a:t>
            </a:r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fr-CH" sz="1000" dirty="0" smtClean="0">
                <a:effectLst/>
              </a:rPr>
              <a:t/>
            </a:r>
            <a:br>
              <a:rPr lang="fr-CH" sz="1000" dirty="0" smtClean="0">
                <a:effectLst/>
              </a:rPr>
            </a:br>
            <a:r>
              <a:rPr lang="en-US" sz="2400" dirty="0" smtClean="0">
                <a:effectLst/>
              </a:rPr>
              <a:t>Karla Johnstone - </a:t>
            </a:r>
            <a:r>
              <a:rPr lang="en-US" sz="2400" i="1" dirty="0">
                <a:effectLst/>
              </a:rPr>
              <a:t>University of Wisconsin Madison</a:t>
            </a:r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fr-CH" sz="1000" dirty="0" smtClean="0">
                <a:effectLst/>
              </a:rPr>
              <a:t/>
            </a:r>
            <a:br>
              <a:rPr lang="fr-CH" sz="1000" dirty="0" smtClean="0">
                <a:effectLst/>
              </a:rPr>
            </a:br>
            <a:r>
              <a:rPr lang="fr-CH" sz="1000" dirty="0" smtClean="0">
                <a:effectLst/>
              </a:rPr>
              <a:t/>
            </a:r>
            <a:br>
              <a:rPr lang="fr-CH" sz="1000" dirty="0" smtClean="0">
                <a:effectLst/>
              </a:rPr>
            </a:br>
            <a:r>
              <a:rPr lang="en-US" sz="2400" b="1" u="sng" dirty="0" smtClean="0">
                <a:effectLst/>
              </a:rPr>
              <a:t>Chair</a:t>
            </a:r>
            <a:r>
              <a:rPr lang="fr-CH" sz="2400" dirty="0">
                <a:effectLst/>
              </a:rPr>
              <a:t/>
            </a:r>
            <a:br>
              <a:rPr lang="fr-CH" sz="2400" dirty="0">
                <a:effectLst/>
              </a:rPr>
            </a:br>
            <a:r>
              <a:rPr lang="fr-CH" sz="1000" dirty="0" smtClean="0">
                <a:effectLst/>
              </a:rPr>
              <a:t/>
            </a:r>
            <a:br>
              <a:rPr lang="fr-CH" sz="1000" dirty="0" smtClean="0">
                <a:effectLst/>
              </a:rPr>
            </a:br>
            <a:r>
              <a:rPr lang="en-US" sz="2400" dirty="0" smtClean="0">
                <a:effectLst/>
              </a:rPr>
              <a:t>Alain </a:t>
            </a:r>
            <a:r>
              <a:rPr lang="en-US" sz="2400" dirty="0" err="1" smtClean="0">
                <a:effectLst/>
              </a:rPr>
              <a:t>Schatt</a:t>
            </a:r>
            <a:r>
              <a:rPr lang="en-US" sz="2400" dirty="0" smtClean="0">
                <a:effectLst/>
              </a:rPr>
              <a:t> - </a:t>
            </a:r>
            <a:r>
              <a:rPr lang="en-US" sz="2400" i="1" dirty="0">
                <a:effectLst/>
              </a:rPr>
              <a:t>HEC </a:t>
            </a:r>
            <a:r>
              <a:rPr lang="en-US" sz="2400" i="1" dirty="0" smtClean="0">
                <a:effectLst/>
              </a:rPr>
              <a:t>Lausanne</a:t>
            </a:r>
            <a:endParaRPr lang="fr-CH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48072"/>
          </a:xfrm>
        </p:spPr>
        <p:txBody>
          <a:bodyPr>
            <a:normAutofit fontScale="85000" lnSpcReduction="20000"/>
          </a:bodyPr>
          <a:lstStyle/>
          <a:p>
            <a:r>
              <a:rPr lang="fr-CH" b="1" dirty="0" smtClean="0"/>
              <a:t>EAA MAASTRICHT – May 2016 (16.00-17.30)</a:t>
            </a:r>
          </a:p>
          <a:p>
            <a:r>
              <a:rPr lang="fr-CH" b="1" dirty="0" smtClean="0"/>
              <a:t>SYMPOSIUM </a:t>
            </a:r>
            <a:r>
              <a:rPr lang="fr-CH" b="1" dirty="0"/>
              <a:t>9 – Auditorium 2</a:t>
            </a:r>
          </a:p>
        </p:txBody>
      </p:sp>
    </p:spTree>
    <p:extLst>
      <p:ext uri="{BB962C8B-B14F-4D97-AF65-F5344CB8AC3E}">
        <p14:creationId xmlns:p14="http://schemas.microsoft.com/office/powerpoint/2010/main" val="37906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CONDUCT AND CULTURE</vt:lpstr>
      <vt:lpstr>Many researchers analyze the association between culture and accounting/economic outcomes:  &gt; Culture of weak compliance &gt; Corporate culture and insider trading &gt; Culture and corporate risk management &gt; Culture and R&amp;D intensity  &gt; National culture and trade credit of SME &gt; National culture and application of IFRS  </vt:lpstr>
      <vt:lpstr> Speakers   Jo Iwasaki - Head corporate governance ACCA (Association of Chartered Certified Accountants)  Jan Bouwens - University of Amsterdam  Arjan Brouwer - Partner PwC Netherlands (Member of the taskforce on the future of the accounting profession in the Netherlands) &amp; University of Amsterdam  Karla Johnstone - University of Wisconsin Madison   Chair  Alain Schatt - HEC Lausanne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 AND CULTURE</dc:title>
  <dc:creator>aschatt</dc:creator>
  <cp:lastModifiedBy>aschatt</cp:lastModifiedBy>
  <cp:revision>8</cp:revision>
  <dcterms:created xsi:type="dcterms:W3CDTF">2016-05-11T07:17:49Z</dcterms:created>
  <dcterms:modified xsi:type="dcterms:W3CDTF">2016-05-12T12:41:06Z</dcterms:modified>
</cp:coreProperties>
</file>