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58" r:id="rId6"/>
    <p:sldId id="259" r:id="rId7"/>
    <p:sldId id="271" r:id="rId8"/>
    <p:sldId id="272" r:id="rId9"/>
    <p:sldId id="261" r:id="rId10"/>
    <p:sldId id="263" r:id="rId11"/>
    <p:sldId id="274" r:id="rId12"/>
    <p:sldId id="281" r:id="rId13"/>
    <p:sldId id="264" r:id="rId14"/>
    <p:sldId id="265" r:id="rId15"/>
    <p:sldId id="266" r:id="rId16"/>
    <p:sldId id="282" r:id="rId17"/>
    <p:sldId id="267" r:id="rId18"/>
    <p:sldId id="270" r:id="rId19"/>
    <p:sldId id="276" r:id="rId20"/>
    <p:sldId id="279" r:id="rId21"/>
    <p:sldId id="28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400"/>
    <a:srgbClr val="CC0033"/>
    <a:srgbClr val="8A2432"/>
    <a:srgbClr val="FFC72A"/>
    <a:srgbClr val="37B0C9"/>
    <a:srgbClr val="00577D"/>
    <a:srgbClr val="00AB53"/>
    <a:srgbClr val="286142"/>
    <a:srgbClr val="0B1F8F"/>
    <a:srgbClr val="003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8" autoAdjust="0"/>
    <p:restoredTop sz="94561" autoAdjust="0"/>
  </p:normalViewPr>
  <p:slideViewPr>
    <p:cSldViewPr snapToGrid="0">
      <p:cViewPr>
        <p:scale>
          <a:sx n="85" d="100"/>
          <a:sy n="85" d="100"/>
        </p:scale>
        <p:origin x="1120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FD8F-7F97-4A4D-8FCA-17A94A646DBB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02534-4955-439D-8A92-3E05E4C3B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2534-4955-439D-8A92-3E05E4C3B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16AF-81E3-42E9-99C7-4365C36DB838}" type="datetime1">
              <a:rPr lang="en-US" smtClean="0"/>
              <a:t>5/12/16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1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DD48-784E-4886-BC5F-B08EB80D4469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7155-D693-4236-9F75-A59B749D48B3}" type="datetime1">
              <a:rPr lang="en-US" smtClean="0"/>
              <a:t>5/12/16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0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051-7159-47B6-84F8-2EC3084B524B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D16-7A50-4E89-A451-F3A688C99501}" type="datetime1">
              <a:rPr lang="en-US" smtClean="0"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0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1BDC-5964-4244-9738-D5B6F9B4F656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A9C-F444-4F8B-8D29-1930F3CD8DB1}" type="datetime1">
              <a:rPr lang="en-US" smtClean="0"/>
              <a:t>5/12/16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85A7-DB0C-48E6-A73C-6F32E319DB1D}" type="datetime1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06A9-A6E9-4C95-8D96-3AC17DFFCA10}" type="datetime1">
              <a:rPr lang="en-US" smtClean="0"/>
              <a:t>5/12/16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9FBF-8566-402A-81A8-320F89C75CA2}" type="datetime1">
              <a:rPr lang="en-US" smtClean="0"/>
              <a:t>5/12/16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5FE9-2088-43FF-AC2D-0C4155558BCC}" type="datetime1">
              <a:rPr lang="en-US" smtClean="0"/>
              <a:t>5/12/16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0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0E5D0F-CA1B-4F40-B78D-0D76854D1DC0}" type="datetime1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22DB848-6931-4132-8648-BC696E2421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622_DO_PPt_WSB_red_skinny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4622_DO_PPt_WSB_redskinny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0342"/>
            <a:ext cx="7886700" cy="94514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Us:</a:t>
            </a: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Wisconsin - Madison School of Business</a:t>
            </a:r>
            <a:endParaRPr lang="en-US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08" y="1522140"/>
            <a:ext cx="2937726" cy="4259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Founded in 1900, the Wisconsin School of Business at the University of Wisconsin-Madison </a:t>
            </a:r>
            <a:r>
              <a:rPr lang="en-US" sz="1600" dirty="0" smtClean="0"/>
              <a:t>established </a:t>
            </a:r>
            <a:r>
              <a:rPr lang="en-US" sz="1600" b="1" dirty="0">
                <a:solidFill>
                  <a:srgbClr val="C00000"/>
                </a:solidFill>
              </a:rPr>
              <a:t>one of the first five</a:t>
            </a:r>
            <a:r>
              <a:rPr lang="en-US" sz="1600" b="1" dirty="0"/>
              <a:t> </a:t>
            </a:r>
            <a:r>
              <a:rPr lang="en-US" sz="1600" dirty="0"/>
              <a:t>business programs in the nation. That entrepreneurial spirit remains strong.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Located within one of the world's leading public research universities, the Wisconsin School of Business is a vibrant community that honors our university's </a:t>
            </a:r>
            <a:r>
              <a:rPr lang="en-US" sz="1600" b="1" dirty="0">
                <a:solidFill>
                  <a:srgbClr val="C00000"/>
                </a:solidFill>
              </a:rPr>
              <a:t>commitment to research and public </a:t>
            </a:r>
            <a:r>
              <a:rPr lang="en-US" sz="1600" b="1" dirty="0" smtClean="0">
                <a:solidFill>
                  <a:srgbClr val="C00000"/>
                </a:solidFill>
              </a:rPr>
              <a:t>service</a:t>
            </a:r>
            <a:r>
              <a:rPr lang="en-US" sz="1600" dirty="0" smtClean="0"/>
              <a:t>. </a:t>
            </a:r>
          </a:p>
          <a:p>
            <a:pPr marL="0" indent="0">
              <a:buNone/>
            </a:pPr>
            <a:r>
              <a:rPr lang="en-US" sz="1600" dirty="0"/>
              <a:t>Together, we foster a </a:t>
            </a:r>
            <a:r>
              <a:rPr lang="en-US" sz="1600" b="1" dirty="0">
                <a:solidFill>
                  <a:srgbClr val="C00000"/>
                </a:solidFill>
              </a:rPr>
              <a:t>passionate and diverse community </a:t>
            </a:r>
            <a:r>
              <a:rPr lang="en-US" sz="1600" dirty="0"/>
              <a:t>of scholars, leaders and learners to </a:t>
            </a:r>
            <a:r>
              <a:rPr lang="en-US" sz="1600" dirty="0" smtClean="0"/>
              <a:t>address business </a:t>
            </a:r>
            <a:r>
              <a:rPr lang="en-US" sz="1600" dirty="0"/>
              <a:t>challenges, inspire leadership, and improve lives</a:t>
            </a:r>
            <a:r>
              <a:rPr lang="en-US" sz="16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191" y="1522141"/>
            <a:ext cx="4789809" cy="4259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3" y="1549324"/>
            <a:ext cx="341313" cy="329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0" y="2962682"/>
            <a:ext cx="341313" cy="3296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3" y="4363845"/>
            <a:ext cx="341313" cy="329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106" y="5698855"/>
            <a:ext cx="3010211" cy="373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 Forward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7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168274"/>
            <a:ext cx="824552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Methods: Subjects and Procedures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7290"/>
            <a:ext cx="7886700" cy="5199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Participants are 37 staff and 32 senior auditors.</a:t>
            </a:r>
          </a:p>
          <a:p>
            <a:r>
              <a:rPr lang="en-US" dirty="0" smtClean="0"/>
              <a:t>2X2 experimental design (knowledge X psychological </a:t>
            </a:r>
            <a:r>
              <a:rPr lang="en-US" dirty="0"/>
              <a:t>s</a:t>
            </a:r>
            <a:r>
              <a:rPr lang="en-US" dirty="0" smtClean="0"/>
              <a:t>afety)</a:t>
            </a:r>
          </a:p>
          <a:p>
            <a:r>
              <a:rPr lang="en-US" dirty="0" smtClean="0"/>
              <a:t>Procedures: </a:t>
            </a:r>
          </a:p>
          <a:p>
            <a:pPr lvl="1"/>
            <a:r>
              <a:rPr lang="en-US" dirty="0"/>
              <a:t>Review </a:t>
            </a:r>
            <a:r>
              <a:rPr lang="en-US" dirty="0" smtClean="0"/>
              <a:t>case </a:t>
            </a:r>
            <a:r>
              <a:rPr lang="en-US" dirty="0"/>
              <a:t>materials.</a:t>
            </a:r>
            <a:endParaRPr lang="en-US" sz="2000" dirty="0"/>
          </a:p>
          <a:p>
            <a:pPr lvl="1"/>
            <a:r>
              <a:rPr lang="en-US" dirty="0"/>
              <a:t>Rate willingness to share twelve qualitative fraud risks during </a:t>
            </a:r>
            <a:r>
              <a:rPr lang="en-US" dirty="0" smtClean="0"/>
              <a:t>brainstorming </a:t>
            </a:r>
            <a:r>
              <a:rPr lang="en-US" dirty="0"/>
              <a:t>on a scale of zero (</a:t>
            </a:r>
            <a:r>
              <a:rPr lang="en-US" dirty="0" smtClean="0"/>
              <a:t>not at all) </a:t>
            </a:r>
            <a:r>
              <a:rPr lang="en-US" dirty="0"/>
              <a:t>to ten (extremely comfortable</a:t>
            </a:r>
            <a:r>
              <a:rPr lang="en-US" dirty="0" smtClean="0"/>
              <a:t>).</a:t>
            </a:r>
          </a:p>
          <a:p>
            <a:pPr lvl="2"/>
            <a:r>
              <a:rPr lang="en-US" sz="1800" b="1" i="1" dirty="0" smtClean="0"/>
              <a:t>Of which, participants </a:t>
            </a:r>
            <a:r>
              <a:rPr lang="en-US" sz="1800" b="1" i="1" dirty="0"/>
              <a:t>are aware that they alone possess four privately-known, </a:t>
            </a:r>
            <a:r>
              <a:rPr lang="en-US" sz="1800" b="1" i="1" dirty="0" smtClean="0"/>
              <a:t>fraud-relevant </a:t>
            </a:r>
            <a:r>
              <a:rPr lang="en-US" sz="1800" b="1" i="1" dirty="0"/>
              <a:t>risks.</a:t>
            </a:r>
          </a:p>
          <a:p>
            <a:pPr lvl="1"/>
            <a:r>
              <a:rPr lang="en-US" dirty="0" smtClean="0"/>
              <a:t>View brainstorming video (hi vs. low psych. </a:t>
            </a:r>
            <a:r>
              <a:rPr lang="en-US" dirty="0"/>
              <a:t>s</a:t>
            </a:r>
            <a:r>
              <a:rPr lang="en-US" dirty="0" smtClean="0"/>
              <a:t>afety).</a:t>
            </a:r>
            <a:endParaRPr lang="en-US" sz="2000" dirty="0"/>
          </a:p>
          <a:p>
            <a:pPr lvl="1"/>
            <a:r>
              <a:rPr lang="en-US" dirty="0"/>
              <a:t>Rate willingness to add the same twelve qualitative </a:t>
            </a:r>
            <a:r>
              <a:rPr lang="en-US" dirty="0" smtClean="0"/>
              <a:t>risks.</a:t>
            </a:r>
            <a:endParaRPr lang="en-US" sz="2000" dirty="0"/>
          </a:p>
          <a:p>
            <a:pPr lvl="1"/>
            <a:r>
              <a:rPr lang="en-US" dirty="0"/>
              <a:t>Respond to manipulation checks and </a:t>
            </a:r>
            <a:r>
              <a:rPr lang="en-US" dirty="0" smtClean="0"/>
              <a:t>demographics.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case </a:t>
            </a:r>
            <a:r>
              <a:rPr lang="en-US" dirty="0"/>
              <a:t>is based on an SEC </a:t>
            </a:r>
            <a:r>
              <a:rPr lang="en-US" dirty="0" smtClean="0"/>
              <a:t>enforcement action that </a:t>
            </a:r>
            <a:r>
              <a:rPr lang="en-US" dirty="0"/>
              <a:t>documents </a:t>
            </a:r>
            <a:r>
              <a:rPr lang="en-US" dirty="0" smtClean="0"/>
              <a:t>fraud relating to an </a:t>
            </a:r>
            <a:r>
              <a:rPr lang="en-US" dirty="0"/>
              <a:t>executive </a:t>
            </a:r>
            <a:r>
              <a:rPr lang="en-US" dirty="0" smtClean="0"/>
              <a:t>compensation </a:t>
            </a:r>
            <a:r>
              <a:rPr lang="en-US" dirty="0"/>
              <a:t>plan and franchise reacquisitions (for specific case details, see SEC </a:t>
            </a:r>
            <a:r>
              <a:rPr lang="en-US" dirty="0" smtClean="0"/>
              <a:t>2009 Krispy Kreme doughnuts).</a:t>
            </a:r>
          </a:p>
          <a:p>
            <a:r>
              <a:rPr lang="en-US" dirty="0" smtClean="0"/>
              <a:t>More </a:t>
            </a:r>
            <a:r>
              <a:rPr lang="en-US" dirty="0"/>
              <a:t>safe: http://</a:t>
            </a:r>
            <a:r>
              <a:rPr lang="en-US" dirty="0" err="1"/>
              <a:t>youtu.be</a:t>
            </a:r>
            <a:r>
              <a:rPr lang="en-US" dirty="0"/>
              <a:t>/AF1uwH9o_l0. </a:t>
            </a:r>
            <a:endParaRPr lang="en-US" dirty="0" smtClean="0"/>
          </a:p>
          <a:p>
            <a:r>
              <a:rPr lang="en-US" dirty="0" smtClean="0"/>
              <a:t>Less </a:t>
            </a:r>
            <a:r>
              <a:rPr lang="en-US" dirty="0"/>
              <a:t>safe: http://</a:t>
            </a:r>
            <a:r>
              <a:rPr lang="en-US" dirty="0" err="1"/>
              <a:t>youtu.be</a:t>
            </a:r>
            <a:r>
              <a:rPr lang="en-US" dirty="0"/>
              <a:t>/l0AAZRZ9cvc.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4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variable</a:t>
            </a:r>
          </a:p>
          <a:p>
            <a:pPr lvl="1"/>
            <a:r>
              <a:rPr lang="en-US" dirty="0" smtClean="0"/>
              <a:t>Main analysis: participants</a:t>
            </a:r>
            <a:r>
              <a:rPr lang="en-US" dirty="0"/>
              <a:t>’ mean change in willingness to share </a:t>
            </a:r>
            <a:r>
              <a:rPr lang="en-US" dirty="0" smtClean="0"/>
              <a:t>the four </a:t>
            </a:r>
            <a:r>
              <a:rPr lang="en-US" b="1" dirty="0" smtClean="0"/>
              <a:t>privately-known, fraud-relevant </a:t>
            </a:r>
            <a:r>
              <a:rPr lang="en-US" dirty="0" smtClean="0"/>
              <a:t>information before and after viewing the brainstorming session, </a:t>
            </a:r>
            <a:r>
              <a:rPr lang="en-US" i="1" dirty="0" smtClean="0"/>
              <a:t>∆SHARE_PRIVATE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Depiction of Operational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0" y="1354602"/>
            <a:ext cx="9736414" cy="48513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Main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9" y="1259174"/>
            <a:ext cx="10198777" cy="4991724"/>
          </a:xfrm>
        </p:spPr>
      </p:pic>
    </p:spTree>
    <p:extLst>
      <p:ext uri="{BB962C8B-B14F-4D97-AF65-F5344CB8AC3E}">
        <p14:creationId xmlns:p14="http://schemas.microsoft.com/office/powerpoint/2010/main" val="33329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9545"/>
            <a:ext cx="78867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1186"/>
            <a:ext cx="7886700" cy="50998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Higher psychological safety encourages sharing of privately-known, fraud-relevant cues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This effect is more pronounced for </a:t>
            </a:r>
            <a:r>
              <a:rPr lang="en-US" dirty="0" smtClean="0"/>
              <a:t>less</a:t>
            </a:r>
            <a:r>
              <a:rPr lang="en-US" dirty="0" smtClean="0"/>
              <a:t>-knowledgeable </a:t>
            </a:r>
            <a:r>
              <a:rPr lang="en-US" dirty="0" smtClean="0"/>
              <a:t>subordinates.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Making partners aware of this may aid effectiveness of brainstorming sessions in practice.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And may help understand one possible source of process loss in brainstorming teams.</a:t>
            </a:r>
          </a:p>
          <a:p>
            <a:r>
              <a:rPr lang="en-US" dirty="0" smtClean="0"/>
              <a:t>Researchers can manipulate perceptions of psychological safety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Measuring auditors’ perceptions of superiors’ psychological safety in the field (as is done in the psychology literature) would yield interesting implications for audit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4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5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Levels Analysis Using Rank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042150" cy="43108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8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Rank the Inferences are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74800"/>
            <a:ext cx="7600950" cy="4280694"/>
          </a:xfrm>
        </p:spPr>
      </p:pic>
    </p:spTree>
    <p:extLst>
      <p:ext uri="{BB962C8B-B14F-4D97-AF65-F5344CB8AC3E}">
        <p14:creationId xmlns:p14="http://schemas.microsoft.com/office/powerpoint/2010/main" val="102962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70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Information Sharing During Auditors’ Fraud Brainstorming: Effects of Psychological Safety and Auditor Knowledge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Karla </a:t>
            </a:r>
            <a:r>
              <a:rPr lang="en-US" sz="3600" dirty="0" err="1"/>
              <a:t>Johnstone</a:t>
            </a:r>
            <a:r>
              <a:rPr lang="en-US" sz="3600" dirty="0"/>
              <a:t>, </a:t>
            </a:r>
            <a:r>
              <a:rPr lang="en-US" sz="3600" dirty="0" smtClean="0"/>
              <a:t>EY Professor (University </a:t>
            </a:r>
            <a:r>
              <a:rPr lang="en-US" sz="3600" dirty="0"/>
              <a:t>of Wisconsin </a:t>
            </a:r>
            <a:r>
              <a:rPr lang="en-US" sz="3600" dirty="0" smtClean="0"/>
              <a:t>– Madison)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with Jodi </a:t>
            </a:r>
            <a:r>
              <a:rPr lang="en-US" sz="3100" i="1" dirty="0" err="1" smtClean="0"/>
              <a:t>Gissel</a:t>
            </a:r>
            <a:r>
              <a:rPr lang="en-US" sz="3100" i="1" dirty="0" smtClean="0"/>
              <a:t> (Marquette University)</a:t>
            </a:r>
            <a:br>
              <a:rPr lang="en-US" sz="3100" i="1" dirty="0" smtClean="0"/>
            </a:br>
            <a:endParaRPr lang="en-US" sz="3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Psychological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/>
          </a:bodyPr>
          <a:lstStyle/>
          <a:p>
            <a:r>
              <a:rPr lang="en-US" dirty="0" smtClean="0"/>
              <a:t>Psychological safety is a </a:t>
            </a:r>
          </a:p>
          <a:p>
            <a:pPr lvl="1"/>
            <a:r>
              <a:rPr lang="en-US" sz="2800" dirty="0" smtClean="0"/>
              <a:t>“sense </a:t>
            </a:r>
            <a:r>
              <a:rPr lang="en-US" sz="2800" dirty="0"/>
              <a:t>of being able to show and employ self without fear of negative consequences to self-image, status, or career” (Kahn 1990, 705</a:t>
            </a:r>
            <a:r>
              <a:rPr lang="en-US" sz="2800" dirty="0" smtClean="0"/>
              <a:t>)”.</a:t>
            </a:r>
          </a:p>
          <a:p>
            <a:pPr lvl="1"/>
            <a:r>
              <a:rPr lang="en-US" sz="2800" dirty="0" smtClean="0"/>
              <a:t>“shared </a:t>
            </a:r>
            <a:r>
              <a:rPr lang="en-US" sz="2800" dirty="0"/>
              <a:t>belief that the team is safe for interpersonal risk taking… (and is meant to suggest)… a sense of confidence that the team will not </a:t>
            </a:r>
            <a:r>
              <a:rPr lang="en-US" sz="2800" i="1" dirty="0"/>
              <a:t>embarrass</a:t>
            </a:r>
            <a:r>
              <a:rPr lang="en-US" sz="2800" dirty="0"/>
              <a:t>, </a:t>
            </a:r>
            <a:r>
              <a:rPr lang="en-US" sz="2800" i="1" dirty="0"/>
              <a:t>reject</a:t>
            </a:r>
            <a:r>
              <a:rPr lang="en-US" sz="2800" dirty="0"/>
              <a:t>, or </a:t>
            </a:r>
            <a:r>
              <a:rPr lang="en-US" sz="2800" i="1" dirty="0"/>
              <a:t>punish</a:t>
            </a:r>
            <a:r>
              <a:rPr lang="en-US" sz="2800" dirty="0"/>
              <a:t> someone for speaking up” (Edmondson 1999, 354). 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74518"/>
            <a:ext cx="7886700" cy="1325563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1230"/>
            <a:ext cx="8245527" cy="5159786"/>
          </a:xfrm>
        </p:spPr>
        <p:txBody>
          <a:bodyPr>
            <a:normAutofit/>
          </a:bodyPr>
          <a:lstStyle/>
          <a:p>
            <a:r>
              <a:rPr lang="en-US" sz="2600" dirty="0"/>
              <a:t>L</a:t>
            </a:r>
            <a:r>
              <a:rPr lang="en-US" sz="2600" dirty="0" smtClean="0"/>
              <a:t>ess knowledgeable </a:t>
            </a:r>
            <a:r>
              <a:rPr lang="en-US" sz="2600" dirty="0"/>
              <a:t>auditors likely possess valuable information that is known only to them from their </a:t>
            </a:r>
            <a:r>
              <a:rPr lang="en-US" sz="2600" dirty="0" smtClean="0"/>
              <a:t>daily </a:t>
            </a:r>
            <a:r>
              <a:rPr lang="en-US" sz="2600" dirty="0"/>
              <a:t>interactions with client personnel </a:t>
            </a:r>
            <a:r>
              <a:rPr lang="en-US" sz="2600" dirty="0" smtClean="0"/>
              <a:t>(privately-known</a:t>
            </a:r>
            <a:r>
              <a:rPr lang="en-US" sz="2600" dirty="0"/>
              <a:t>, fraud-relevant </a:t>
            </a:r>
            <a:r>
              <a:rPr lang="en-US" sz="2600" dirty="0" smtClean="0"/>
              <a:t>information). </a:t>
            </a:r>
          </a:p>
          <a:p>
            <a:r>
              <a:rPr lang="en-US" sz="2600" dirty="0" smtClean="0"/>
              <a:t>Auditors </a:t>
            </a:r>
            <a:r>
              <a:rPr lang="en-US" sz="2600" dirty="0"/>
              <a:t>may hesitate to share </a:t>
            </a:r>
            <a:r>
              <a:rPr lang="en-US" sz="2600" dirty="0" smtClean="0"/>
              <a:t>privately-known </a:t>
            </a:r>
            <a:r>
              <a:rPr lang="en-US" sz="2600" dirty="0"/>
              <a:t>information because of </a:t>
            </a:r>
            <a:r>
              <a:rPr lang="en-US" sz="2600" dirty="0" smtClean="0"/>
              <a:t>team </a:t>
            </a:r>
            <a:r>
              <a:rPr lang="en-US" sz="2600" dirty="0"/>
              <a:t>dynamics that highlight the risks of doing </a:t>
            </a:r>
            <a:r>
              <a:rPr lang="en-US" sz="2600" dirty="0" smtClean="0"/>
              <a:t>so.</a:t>
            </a:r>
          </a:p>
          <a:p>
            <a:r>
              <a:rPr lang="en-US" sz="2600" dirty="0" smtClean="0"/>
              <a:t>Yet, such </a:t>
            </a:r>
            <a:r>
              <a:rPr lang="en-US" sz="2600" dirty="0"/>
              <a:t>information contains cues that can assist the </a:t>
            </a:r>
            <a:r>
              <a:rPr lang="en-US" sz="2600" dirty="0" smtClean="0"/>
              <a:t>team </a:t>
            </a:r>
            <a:r>
              <a:rPr lang="en-US" sz="2600" dirty="0"/>
              <a:t>in forming </a:t>
            </a:r>
            <a:r>
              <a:rPr lang="en-US" sz="2600" dirty="0" smtClean="0"/>
              <a:t>a problem </a:t>
            </a:r>
            <a:r>
              <a:rPr lang="en-US" sz="2600" dirty="0"/>
              <a:t>representation about an existing, incomplete pattern of cues that, taken as a </a:t>
            </a:r>
            <a:r>
              <a:rPr lang="en-US" sz="2600" dirty="0" smtClean="0"/>
              <a:t>whole</a:t>
            </a:r>
            <a:r>
              <a:rPr lang="en-US" sz="2600" dirty="0"/>
              <a:t>, are suggestive of </a:t>
            </a:r>
            <a:r>
              <a:rPr lang="en-US" sz="2600" dirty="0" smtClean="0"/>
              <a:t>fraud.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5286"/>
            <a:ext cx="7886700" cy="1325563"/>
          </a:xfrm>
        </p:spPr>
        <p:txBody>
          <a:bodyPr/>
          <a:lstStyle/>
          <a:p>
            <a:r>
              <a:rPr lang="en-US" dirty="0" smtClean="0"/>
              <a:t>Purpose and Experimental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588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We investigate the effects of psychological safety and auditor </a:t>
            </a:r>
            <a:r>
              <a:rPr lang="en-US" dirty="0" smtClean="0"/>
              <a:t>knowledge </a:t>
            </a:r>
            <a:r>
              <a:rPr lang="en-US" dirty="0"/>
              <a:t>on </a:t>
            </a:r>
            <a:r>
              <a:rPr lang="en-US" dirty="0" smtClean="0"/>
              <a:t>subordinates’ willingness </a:t>
            </a:r>
            <a:r>
              <a:rPr lang="en-US" dirty="0"/>
              <a:t>to share privately-known, fraud-relevant </a:t>
            </a:r>
            <a:r>
              <a:rPr lang="en-US" dirty="0" smtClean="0"/>
              <a:t>information.</a:t>
            </a:r>
          </a:p>
          <a:p>
            <a:r>
              <a:rPr lang="en-US" dirty="0"/>
              <a:t>We use a video of a simulated brainstorming session and alter </a:t>
            </a:r>
            <a:r>
              <a:rPr lang="en-US" i="1" dirty="0"/>
              <a:t>how</a:t>
            </a:r>
            <a:r>
              <a:rPr lang="en-US" dirty="0"/>
              <a:t> the audit partner leads the session </a:t>
            </a:r>
            <a:r>
              <a:rPr lang="en-US" dirty="0" smtClean="0"/>
              <a:t>(e.g., body-language behaviors) </a:t>
            </a:r>
            <a:r>
              <a:rPr lang="en-US" dirty="0"/>
              <a:t>rather than </a:t>
            </a:r>
            <a:r>
              <a:rPr lang="en-US" dirty="0" smtClean="0"/>
              <a:t>the substantive content of the communications to manipulate psychological safety.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and </a:t>
            </a:r>
            <a:r>
              <a:rPr lang="en-US" dirty="0" smtClean="0"/>
              <a:t>Hypotheses: Psych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Psychological Safety and Information Sharing</a:t>
            </a:r>
            <a:endParaRPr lang="en-US" dirty="0" smtClean="0"/>
          </a:p>
          <a:p>
            <a:pPr lvl="1"/>
            <a:r>
              <a:rPr lang="en-US" dirty="0" smtClean="0"/>
              <a:t>Psychologically </a:t>
            </a:r>
            <a:r>
              <a:rPr lang="en-US" dirty="0"/>
              <a:t>safe settings display </a:t>
            </a:r>
            <a:r>
              <a:rPr lang="en-US" dirty="0" smtClean="0"/>
              <a:t>non-threatening </a:t>
            </a:r>
            <a:r>
              <a:rPr lang="en-US" dirty="0"/>
              <a:t>group dynamics and a </a:t>
            </a:r>
            <a:r>
              <a:rPr lang="en-US" dirty="0" smtClean="0"/>
              <a:t>leadership </a:t>
            </a:r>
            <a:r>
              <a:rPr lang="en-US" dirty="0"/>
              <a:t>style that encourages </a:t>
            </a:r>
            <a:r>
              <a:rPr lang="en-US" dirty="0" smtClean="0"/>
              <a:t>members </a:t>
            </a:r>
            <a:r>
              <a:rPr lang="en-US" dirty="0"/>
              <a:t>to share ideas without fear of </a:t>
            </a:r>
            <a:r>
              <a:rPr lang="en-US" dirty="0" smtClean="0"/>
              <a:t>criticism (Kahn </a:t>
            </a:r>
            <a:r>
              <a:rPr lang="en-US" dirty="0"/>
              <a:t>1990).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hen members </a:t>
            </a:r>
            <a:r>
              <a:rPr lang="en-US" dirty="0"/>
              <a:t>fear negative consequences from speaking </a:t>
            </a:r>
            <a:r>
              <a:rPr lang="en-US" dirty="0" smtClean="0"/>
              <a:t>up, they may choose </a:t>
            </a:r>
            <a:r>
              <a:rPr lang="en-US" dirty="0"/>
              <a:t>“defensive silence”, i.e., self-protective behavior based on fear in which an individual intentionally withholds ideas, information, and/or opinions (Van Dyne et al. 2003).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and </a:t>
            </a:r>
            <a:r>
              <a:rPr lang="en-US" dirty="0" smtClean="0"/>
              <a:t>Hypotheses: Task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Auditor Knowledge and Information Sharing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knowledgeable </a:t>
            </a:r>
            <a:r>
              <a:rPr lang="en-US" dirty="0"/>
              <a:t>auditors likely possess less </a:t>
            </a:r>
            <a:r>
              <a:rPr lang="en-US" dirty="0" smtClean="0"/>
              <a:t>underlying ACCT/AUD knowledge and knowledge about </a:t>
            </a:r>
            <a:r>
              <a:rPr lang="en-US" dirty="0"/>
              <a:t>the </a:t>
            </a:r>
            <a:r>
              <a:rPr lang="en-US" dirty="0" smtClean="0"/>
              <a:t>importance </a:t>
            </a:r>
            <a:r>
              <a:rPr lang="en-US" dirty="0"/>
              <a:t>of sharing privately-known, fraud-relevant </a:t>
            </a:r>
            <a:r>
              <a:rPr lang="en-US" dirty="0" smtClean="0"/>
              <a:t>information.</a:t>
            </a:r>
          </a:p>
          <a:p>
            <a:pPr lvl="1"/>
            <a:r>
              <a:rPr lang="en-US" dirty="0" smtClean="0"/>
              <a:t>In addition, teams </a:t>
            </a:r>
            <a:r>
              <a:rPr lang="en-US" dirty="0"/>
              <a:t>are comprised hierarchically, </a:t>
            </a:r>
            <a:r>
              <a:rPr lang="en-US" dirty="0" smtClean="0"/>
              <a:t>whereby partners </a:t>
            </a:r>
            <a:r>
              <a:rPr lang="en-US" dirty="0"/>
              <a:t>possess </a:t>
            </a:r>
            <a:r>
              <a:rPr lang="en-US" dirty="0" smtClean="0"/>
              <a:t>greater power, status</a:t>
            </a:r>
            <a:r>
              <a:rPr lang="en-US" dirty="0"/>
              <a:t>, and </a:t>
            </a:r>
            <a:r>
              <a:rPr lang="en-US" dirty="0" smtClean="0"/>
              <a:t>authority.</a:t>
            </a:r>
          </a:p>
          <a:p>
            <a:pPr lvl="1"/>
            <a:r>
              <a:rPr lang="en-US" dirty="0"/>
              <a:t>“less experienced auditors are more likely to think that their inputs to group performance are dispensable”… in fraud hypothesis generation (Chen et al. 2015, 177).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and </a:t>
            </a:r>
            <a:r>
              <a:rPr lang="en-US" dirty="0" smtClean="0"/>
              <a:t>Hypotheses: Task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Auditor Knowledge and Information Sharing</a:t>
            </a:r>
          </a:p>
          <a:p>
            <a:r>
              <a:rPr lang="en-US" b="1" dirty="0"/>
              <a:t>H1:</a:t>
            </a:r>
            <a:r>
              <a:rPr lang="en-US" dirty="0"/>
              <a:t> </a:t>
            </a:r>
            <a:r>
              <a:rPr lang="en-US" u="sng" dirty="0"/>
              <a:t>Less-knowledgeable</a:t>
            </a:r>
            <a:r>
              <a:rPr lang="en-US" dirty="0"/>
              <a:t> subordinates’ willingness to share privately-known, fraud-relevant information is </a:t>
            </a:r>
            <a:r>
              <a:rPr lang="en-US" b="1" i="1" dirty="0"/>
              <a:t>positively associated </a:t>
            </a:r>
            <a:r>
              <a:rPr lang="en-US" dirty="0"/>
              <a:t>with perceived psychological </a:t>
            </a:r>
            <a:r>
              <a:rPr lang="en-US" dirty="0" smtClean="0"/>
              <a:t>safety, </a:t>
            </a:r>
            <a:r>
              <a:rPr lang="en-US" dirty="0"/>
              <a:t>whereas </a:t>
            </a:r>
            <a:r>
              <a:rPr lang="en-US" u="sng" dirty="0"/>
              <a:t>more-knowledgeable</a:t>
            </a:r>
            <a:r>
              <a:rPr lang="en-US" dirty="0"/>
              <a:t> subordinates’ willingness to share is </a:t>
            </a:r>
            <a:r>
              <a:rPr lang="en-US" b="1" i="1" dirty="0"/>
              <a:t>insensitive </a:t>
            </a:r>
            <a:r>
              <a:rPr lang="en-US" dirty="0"/>
              <a:t>to perceived psychological safety.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184"/>
            <a:ext cx="9986964" cy="50850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B848-6931-4132-8648-BC696E2421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</p:sld>
</file>

<file path=ppt/theme/theme1.xml><?xml version="1.0" encoding="utf-8"?>
<a:theme xmlns:a="http://schemas.openxmlformats.org/drawingml/2006/main" name="UWSB-PPT-Template-C (1)_TOMA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SB-PPT-Template-C (1)_TOMAH" id="{21310180-B2E8-4044-9AF1-50B889631A50}" vid="{5B5A9545-778F-418C-8112-739C740EF2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40AD87D7951469960290DC9309327" ma:contentTypeVersion="1" ma:contentTypeDescription="Create a new document." ma:contentTypeScope="" ma:versionID="5ed2f3c85f295a7dc544acbcb98e1a3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D76087-91C7-470D-92F9-A3686CBAB7A0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7D00BB-7BF1-4B3E-9B01-716FDF627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D419A9-3188-4F38-B691-7E2B0F3E4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4622_DO_PPt_WSB_Covers_Thin</Template>
  <TotalTime>24035</TotalTime>
  <Words>799</Words>
  <Application>Microsoft Macintosh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Tahoma</vt:lpstr>
      <vt:lpstr>Arial</vt:lpstr>
      <vt:lpstr>UWSB-PPT-Template-C (1)_TOMAH</vt:lpstr>
      <vt:lpstr>About Us:  University of Wisconsin - Madison School of Business</vt:lpstr>
      <vt:lpstr>Information Sharing During Auditors’ Fraud Brainstorming: Effects of Psychological Safety and Auditor Knowledge  Karla Johnstone, EY Professor (University of Wisconsin – Madison)  with Jodi Gissel (Marquette University) </vt:lpstr>
      <vt:lpstr>Definition of Psychological Safety</vt:lpstr>
      <vt:lpstr>Motivation</vt:lpstr>
      <vt:lpstr>Purpose and Experimental Manipulation</vt:lpstr>
      <vt:lpstr>Literature Review and Hypotheses: Psych Safety</vt:lpstr>
      <vt:lpstr>Literature Review and Hypotheses: Task Knowledge</vt:lpstr>
      <vt:lpstr>Literature Review and Hypotheses: Task Knowledge</vt:lpstr>
      <vt:lpstr>Conceptual Model</vt:lpstr>
      <vt:lpstr>Methods: Subjects and Procedures</vt:lpstr>
      <vt:lpstr>Methods: Case</vt:lpstr>
      <vt:lpstr>Methods</vt:lpstr>
      <vt:lpstr>Depiction of Operational Model</vt:lpstr>
      <vt:lpstr>Results: Main Analysis</vt:lpstr>
      <vt:lpstr>Conclusions</vt:lpstr>
      <vt:lpstr>Thank you!</vt:lpstr>
      <vt:lpstr>Alternative Levels Analysis Using Rank</vt:lpstr>
      <vt:lpstr>Using Rank the Inferences are the same</vt:lpstr>
    </vt:vector>
  </TitlesOfParts>
  <Company>WSOB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WSB PR HIGHLIGHTS</dc:title>
  <dc:creator>Alyson Kim</dc:creator>
  <cp:lastModifiedBy>Microsoft Office User</cp:lastModifiedBy>
  <cp:revision>56</cp:revision>
  <cp:lastPrinted>2013-05-07T00:05:18Z</cp:lastPrinted>
  <dcterms:created xsi:type="dcterms:W3CDTF">2015-07-20T19:21:27Z</dcterms:created>
  <dcterms:modified xsi:type="dcterms:W3CDTF">2016-05-12T12:45:59Z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0x01010060C40AD87D7951469960290DC9309327</vt:lpwstr>
  </property>
</Properties>
</file>