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72" r:id="rId3"/>
    <p:sldMasterId id="2147483683" r:id="rId4"/>
    <p:sldMasterId id="2147483694" r:id="rId5"/>
    <p:sldMasterId id="2147483705" r:id="rId6"/>
    <p:sldMasterId id="2147483717" r:id="rId7"/>
  </p:sldMasterIdLst>
  <p:notesMasterIdLst>
    <p:notesMasterId r:id="rId21"/>
  </p:notesMasterIdLst>
  <p:handoutMasterIdLst>
    <p:handoutMasterId r:id="rId22"/>
  </p:handoutMasterIdLst>
  <p:sldIdLst>
    <p:sldId id="363" r:id="rId8"/>
    <p:sldId id="297" r:id="rId9"/>
    <p:sldId id="298" r:id="rId10"/>
    <p:sldId id="293" r:id="rId11"/>
    <p:sldId id="299" r:id="rId12"/>
    <p:sldId id="300" r:id="rId13"/>
    <p:sldId id="294" r:id="rId14"/>
    <p:sldId id="357" r:id="rId15"/>
    <p:sldId id="358" r:id="rId16"/>
    <p:sldId id="359" r:id="rId17"/>
    <p:sldId id="362" r:id="rId18"/>
    <p:sldId id="364" r:id="rId19"/>
    <p:sldId id="295" r:id="rId20"/>
  </p:sldIdLst>
  <p:sldSz cx="9906000" cy="6858000" type="A4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ygina Yulia" initials="YF" lastIdx="7" clrIdx="0">
    <p:extLst>
      <p:ext uri="{19B8F6BF-5375-455C-9EA6-DF929625EA0E}">
        <p15:presenceInfo xmlns:p15="http://schemas.microsoft.com/office/powerpoint/2012/main" userId="Feygina Yulia" providerId="None"/>
      </p:ext>
    </p:extLst>
  </p:cmAuthor>
  <p:cmAuthor id="2" name="Ji, David" initials="JD" lastIdx="1" clrIdx="1">
    <p:extLst>
      <p:ext uri="{19B8F6BF-5375-455C-9EA6-DF929625EA0E}">
        <p15:presenceInfo xmlns:p15="http://schemas.microsoft.com/office/powerpoint/2012/main" userId="Ji, David" providerId="None"/>
      </p:ext>
    </p:extLst>
  </p:cmAuthor>
  <p:cmAuthor id="3" name="Fujiwara, Yuki" initials="YKF" lastIdx="2" clrIdx="2">
    <p:extLst>
      <p:ext uri="{19B8F6BF-5375-455C-9EA6-DF929625EA0E}">
        <p15:presenceInfo xmlns:p15="http://schemas.microsoft.com/office/powerpoint/2012/main" userId="Fujiwara, Yuki" providerId="None"/>
      </p:ext>
    </p:extLst>
  </p:cmAuthor>
  <p:cmAuthor id="4" name="jvoilo@iasbint.com" initials="j" lastIdx="7" clrIdx="3">
    <p:extLst>
      <p:ext uri="{19B8F6BF-5375-455C-9EA6-DF929625EA0E}">
        <p15:presenceInfo xmlns:p15="http://schemas.microsoft.com/office/powerpoint/2012/main" userId="jvoilo@iasbin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5F5F"/>
    <a:srgbClr val="B31E3B"/>
    <a:srgbClr val="8DA381"/>
    <a:srgbClr val="B3AA7E"/>
    <a:srgbClr val="4F7033"/>
    <a:srgbClr val="784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75465" autoAdjust="0"/>
  </p:normalViewPr>
  <p:slideViewPr>
    <p:cSldViewPr>
      <p:cViewPr varScale="1">
        <p:scale>
          <a:sx n="55" d="100"/>
          <a:sy n="55" d="100"/>
        </p:scale>
        <p:origin x="1704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CE780-1DED-452A-BE02-E0F629202659}" type="datetimeFigureOut">
              <a:rPr lang="en-GB" smtClean="0"/>
              <a:t>26/05/2018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2A2B5-06C3-489B-9036-8E291366A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107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hdr" sz="quarter"/>
          </p:nvPr>
        </p:nvSpPr>
        <p:spPr bwMode="auto">
          <a:xfrm>
            <a:off x="7" y="8"/>
            <a:ext cx="288718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/>
          </p:cNvSpPr>
          <p:nvPr>
            <p:ph type="dt" idx="1"/>
          </p:nvPr>
        </p:nvSpPr>
        <p:spPr bwMode="auto">
          <a:xfrm>
            <a:off x="3775553" y="8"/>
            <a:ext cx="288718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2938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888365" y="4715153"/>
            <a:ext cx="4886008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7" y="9430314"/>
            <a:ext cx="288718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775553" y="9430314"/>
            <a:ext cx="288718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DDF86D4-E9EF-974B-9856-C59086808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22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D0B14-F4B9-5541-8BAE-03C08A009A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Arial" charset="0"/>
                <a:sym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F6062"/>
              </a:solidFill>
              <a:effectLst/>
              <a:uLnTx/>
              <a:uFillTx/>
              <a:latin typeface="Arial" charset="0"/>
              <a:sym typeface="Arial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39775"/>
            <a:ext cx="5338762" cy="36957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000" u="none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108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178A2A-F2E5-F04A-A4B2-B7E2BB4BB4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  <a:latin typeface="Arial" charset="0"/>
                <a:sym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6062"/>
              </a:solidFill>
              <a:effectLst/>
              <a:uLnTx/>
              <a:uFillTx/>
              <a:latin typeface="Arial" charset="0"/>
              <a:sym typeface="Arial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39775"/>
            <a:ext cx="5338762" cy="36957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15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4AC6F-5097-8D4C-AF02-F10B64DCB1D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39775"/>
            <a:ext cx="5335588" cy="3695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36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78A2A-F2E5-F04A-A4B2-B7E2BB4BB4E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39775"/>
            <a:ext cx="5335588" cy="3695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19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78A2A-F2E5-F04A-A4B2-B7E2BB4BB4E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39775"/>
            <a:ext cx="5335588" cy="3695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F86D4-E9EF-974B-9856-C59086808C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8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78A2A-F2E5-F04A-A4B2-B7E2BB4BB4E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39775"/>
            <a:ext cx="5335588" cy="3695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7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1988" y="739775"/>
            <a:ext cx="5338762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67869-B912-47BA-9603-28EFF21E14F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24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1988" y="739775"/>
            <a:ext cx="5338762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67869-B912-47BA-9603-28EFF21E14F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13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461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39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0"/>
            <a:ext cx="7337425" cy="908721"/>
          </a:xfrm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06104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25208" y="61560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E157E24-94FB-5547-89B9-DD231CECEE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301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0"/>
            <a:ext cx="7337425" cy="974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87354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4023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77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065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0"/>
            <a:ext cx="7337425" cy="908721"/>
          </a:xfrm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06104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62405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825" y="1438275"/>
            <a:ext cx="4171950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175" y="1438275"/>
            <a:ext cx="4173538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9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0062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5065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3042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978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0"/>
            <a:ext cx="7337425" cy="908721"/>
          </a:xfrm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06104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8000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7455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64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2490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9751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438275"/>
            <a:ext cx="8497888" cy="4870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6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53450" y="711200"/>
            <a:ext cx="684213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460A3FB-9367-40CD-AEB5-97AD27462D7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392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438275"/>
            <a:ext cx="8497888" cy="4870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66700" indent="-266700">
              <a:lnSpc>
                <a:spcPct val="100000"/>
              </a:lnSpc>
              <a:spcBef>
                <a:spcPts val="936"/>
              </a:spcBef>
              <a:buClr>
                <a:schemeClr val="bg2"/>
              </a:buClr>
              <a:buFont typeface="Arial" pitchFamily="34" charset="0"/>
              <a:buChar char="•"/>
              <a:defRPr sz="2600"/>
            </a:lvl2pPr>
            <a:lvl3pPr marL="619125" indent="-266700">
              <a:defRPr sz="2400"/>
            </a:lvl3pPr>
            <a:lvl4pPr marL="990600" indent="-266700">
              <a:defRPr/>
            </a:lvl4pPr>
            <a:lvl5pPr marL="1352550" indent="-2667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53450" y="711200"/>
            <a:ext cx="684213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C1AA67-B064-49E0-9F8F-E9C7F46DBB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043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438275"/>
            <a:ext cx="8497888" cy="4870450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895350" indent="-361950">
              <a:spcBef>
                <a:spcPts val="936"/>
              </a:spcBef>
              <a:buClr>
                <a:schemeClr val="bg2"/>
              </a:buClr>
              <a:buFont typeface="Wingdings" pitchFamily="2" charset="2"/>
              <a:buChar char=""/>
              <a:defRPr sz="2400"/>
            </a:lvl2pPr>
            <a:lvl3pPr marL="1352550" indent="-266700">
              <a:defRPr sz="2200"/>
            </a:lvl3pPr>
            <a:lvl4pPr marL="1352550" indent="-266700">
              <a:tabLst/>
              <a:defRPr sz="2200"/>
            </a:lvl4pPr>
            <a:lvl5pPr marL="1352550" indent="-266700">
              <a:tabLst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53450" y="711200"/>
            <a:ext cx="684213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5D6D089-7E91-4AB4-AC1A-CC664F5F1D0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998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6" name="Picture 11" descr="11275 PPT divider_150_rgb_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0"/>
            <a:ext cx="918210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738188" y="952500"/>
            <a:ext cx="64262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758825" y="5883275"/>
            <a:ext cx="4049713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The views expressed in this presentation are those of the presenter, </a:t>
            </a:r>
            <a:b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</a:b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not necessarily those of the IASB or IFRS Foundation</a:t>
            </a:r>
          </a:p>
        </p:txBody>
      </p:sp>
      <p:pic>
        <p:nvPicPr>
          <p:cNvPr id="9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1900" y="1914525"/>
            <a:ext cx="5467350" cy="1951038"/>
          </a:xfrm>
          <a:prstGeom prst="rect">
            <a:avLst/>
          </a:prstGeo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1900" y="3962400"/>
            <a:ext cx="5467350" cy="52863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2087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60413" y="371475"/>
            <a:ext cx="1289050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2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536" y="1340768"/>
            <a:ext cx="409550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536" y="2132856"/>
            <a:ext cx="4095502" cy="3951288"/>
          </a:xfrm>
          <a:prstGeom prst="rect">
            <a:avLst/>
          </a:prstGeo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340768"/>
            <a:ext cx="424110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6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32856"/>
            <a:ext cx="4241105" cy="3951288"/>
          </a:xfrm>
          <a:prstGeom prst="rect">
            <a:avLst/>
          </a:prstGeo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53450" y="711200"/>
            <a:ext cx="684213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92BE15-2587-42C2-B78E-85C56F46548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695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825" y="1438275"/>
            <a:ext cx="4050159" cy="4870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663" y="1438275"/>
            <a:ext cx="4050000" cy="4870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53450" y="711200"/>
            <a:ext cx="684213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D44AE6-A716-4132-9D80-DC647E7333E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0"/>
            <a:ext cx="7337425" cy="908721"/>
          </a:xfrm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06104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3065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438275"/>
            <a:ext cx="3978151" cy="4870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00"/>
            </a:lvl1pPr>
            <a:lvl2pPr marL="342900" indent="-342900">
              <a:spcBef>
                <a:spcPts val="36"/>
              </a:spcBef>
              <a:buClr>
                <a:schemeClr val="bg2"/>
              </a:buClr>
              <a:buFont typeface="Arial" pitchFamily="34" charset="0"/>
              <a:buChar char="•"/>
              <a:defRPr sz="2400"/>
            </a:lvl2pPr>
            <a:lvl3pPr marL="619125" indent="-266700">
              <a:defRPr sz="2200"/>
            </a:lvl3pPr>
            <a:lvl4pPr marL="990600" indent="-266700">
              <a:defRPr sz="2200"/>
            </a:lvl4pPr>
            <a:lvl5pPr marL="990600" indent="-266700"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37100" y="1412875"/>
            <a:ext cx="4537075" cy="4895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553450" y="711200"/>
            <a:ext cx="684213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B9E9C1D-BDE8-4CCE-8E5C-C0AD2A70273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3584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53450" y="711200"/>
            <a:ext cx="684213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A883149-21D5-4593-99F1-9130053ED1A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1352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784648" y="1988840"/>
            <a:ext cx="5832648" cy="4176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758825" y="6462713"/>
            <a:ext cx="6118225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553450" y="711200"/>
            <a:ext cx="684213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D359CB6-6D6A-41F8-B89F-F16BDB380B0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5772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p templat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/>
          <a:stretch>
            <a:fillRect/>
          </a:stretch>
        </p:blipFill>
        <p:spPr bwMode="auto">
          <a:xfrm>
            <a:off x="288925" y="0"/>
            <a:ext cx="9326563" cy="4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762000" y="6019800"/>
            <a:ext cx="40497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>
                <a:solidFill>
                  <a:srgbClr val="5F6062"/>
                </a:solidFill>
                <a:cs typeface="+mn-cs"/>
              </a:rPr>
              <a:t>The views expressed in this presentation are those of the presenter, </a:t>
            </a:r>
            <a:br>
              <a:rPr lang="en-GB" sz="900">
                <a:solidFill>
                  <a:srgbClr val="5F6062"/>
                </a:solidFill>
                <a:cs typeface="+mn-cs"/>
              </a:rPr>
            </a:br>
            <a:r>
              <a:rPr lang="en-GB" sz="900">
                <a:solidFill>
                  <a:srgbClr val="5F6062"/>
                </a:solidFill>
                <a:cs typeface="+mn-cs"/>
              </a:rPr>
              <a:t>not necessarily those of the IASB or IFRS Foundation.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gray">
          <a:xfrm>
            <a:off x="762000" y="6462713"/>
            <a:ext cx="5648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700" dirty="0">
              <a:ea typeface="ＭＳ Ｐゴシック" charset="-128"/>
              <a:cs typeface="+mn-cs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gray">
          <a:xfrm>
            <a:off x="738188" y="914400"/>
            <a:ext cx="64262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pic>
        <p:nvPicPr>
          <p:cNvPr id="8" name="Picture 1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1900" y="1914525"/>
            <a:ext cx="5467350" cy="1951038"/>
          </a:xfr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1900" y="3962400"/>
            <a:ext cx="5467350" cy="528638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60413" y="371475"/>
            <a:ext cx="1289050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8825" y="6462713"/>
            <a:ext cx="6118225" cy="1905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</p:spTree>
    <p:extLst>
      <p:ext uri="{BB962C8B-B14F-4D97-AF65-F5344CB8AC3E}">
        <p14:creationId xmlns:p14="http://schemas.microsoft.com/office/powerpoint/2010/main" val="103959032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6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0A3FB-9367-40CD-AEB5-97AD27462D7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5771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66700" indent="-266700">
              <a:lnSpc>
                <a:spcPct val="100000"/>
              </a:lnSpc>
              <a:spcBef>
                <a:spcPts val="936"/>
              </a:spcBef>
              <a:buClr>
                <a:schemeClr val="bg2"/>
              </a:buClr>
              <a:buFont typeface="Arial" pitchFamily="34" charset="0"/>
              <a:buChar char="•"/>
              <a:defRPr sz="2600"/>
            </a:lvl2pPr>
            <a:lvl3pPr marL="619125" indent="-266700">
              <a:defRPr sz="2400"/>
            </a:lvl3pPr>
            <a:lvl4pPr marL="990600" indent="-266700">
              <a:defRPr/>
            </a:lvl4pPr>
            <a:lvl5pPr marL="1352550" indent="-2667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1AA67-B064-49E0-9F8F-E9C7F46DBB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3284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895350" indent="-361950">
              <a:spcBef>
                <a:spcPts val="936"/>
              </a:spcBef>
              <a:buClr>
                <a:schemeClr val="bg2"/>
              </a:buClr>
              <a:buFont typeface="Wingdings" pitchFamily="2" charset="2"/>
              <a:buChar char=""/>
              <a:defRPr sz="2400"/>
            </a:lvl2pPr>
            <a:lvl3pPr marL="1352550" indent="-266700">
              <a:defRPr sz="2200"/>
            </a:lvl3pPr>
            <a:lvl4pPr marL="1352550" indent="-266700">
              <a:tabLst/>
              <a:defRPr sz="2200"/>
            </a:lvl4pPr>
            <a:lvl5pPr marL="1352550" indent="-266700">
              <a:tabLst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6D089-7E91-4AB4-AC1A-CC664F5F1D0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9748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6" name="Picture 11" descr="11275 PPT divider_150_rgb_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0"/>
            <a:ext cx="918210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738188" y="952500"/>
            <a:ext cx="64262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758825" y="5883275"/>
            <a:ext cx="4049713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The views expressed in this presentation are those of the presenter, </a:t>
            </a:r>
            <a:b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</a:b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not necessarily those of the IASB or IFRS Foundation</a:t>
            </a:r>
          </a:p>
        </p:txBody>
      </p:sp>
      <p:pic>
        <p:nvPicPr>
          <p:cNvPr id="9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1900" y="1914525"/>
            <a:ext cx="5467350" cy="1951038"/>
          </a:xfr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1900" y="3962400"/>
            <a:ext cx="5467350" cy="528638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2087"/>
          </a:xfr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60413" y="371475"/>
            <a:ext cx="1289050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311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536" y="1340768"/>
            <a:ext cx="4095502" cy="639762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536" y="2132856"/>
            <a:ext cx="4095502" cy="3951288"/>
          </a:xfr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340768"/>
            <a:ext cx="4241105" cy="639762"/>
          </a:xfrm>
        </p:spPr>
        <p:txBody>
          <a:bodyPr anchor="b"/>
          <a:lstStyle>
            <a:lvl1pPr marL="0" indent="0">
              <a:buNone/>
              <a:defRPr lang="en-US" sz="26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32856"/>
            <a:ext cx="4241105" cy="3951288"/>
          </a:xfr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2BE15-2587-42C2-B78E-85C56F46548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4074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825" y="1438275"/>
            <a:ext cx="4050159" cy="4870450"/>
          </a:xfr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663" y="1438275"/>
            <a:ext cx="4050000" cy="4870450"/>
          </a:xfr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44AE6-A716-4132-9D80-DC647E7333E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08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0"/>
            <a:ext cx="7337425" cy="974725"/>
          </a:xfrm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22136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438275"/>
            <a:ext cx="3978151" cy="48704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600"/>
            </a:lvl1pPr>
            <a:lvl2pPr marL="342900" indent="-342900">
              <a:spcBef>
                <a:spcPts val="36"/>
              </a:spcBef>
              <a:buClr>
                <a:schemeClr val="bg2"/>
              </a:buClr>
              <a:buFont typeface="Arial" pitchFamily="34" charset="0"/>
              <a:buChar char="•"/>
              <a:defRPr sz="2400"/>
            </a:lvl2pPr>
            <a:lvl3pPr marL="619125" indent="-266700">
              <a:defRPr sz="2200"/>
            </a:lvl3pPr>
            <a:lvl4pPr marL="990600" indent="-266700">
              <a:defRPr sz="2200"/>
            </a:lvl4pPr>
            <a:lvl5pPr marL="990600" indent="-266700"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37100" y="1412875"/>
            <a:ext cx="4537075" cy="4895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E9C1D-BDE8-4CCE-8E5C-C0AD2A70273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5766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83149-21D5-4593-99F1-9130053ED1A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6138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784648" y="1988840"/>
            <a:ext cx="5832648" cy="417646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59CB6-6D6A-41F8-B89F-F16BDB380B0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30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p templat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/>
          <a:stretch>
            <a:fillRect/>
          </a:stretch>
        </p:blipFill>
        <p:spPr bwMode="auto">
          <a:xfrm>
            <a:off x="288925" y="0"/>
            <a:ext cx="9326563" cy="4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762000" y="6019800"/>
            <a:ext cx="40497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>
                <a:solidFill>
                  <a:srgbClr val="5F6062"/>
                </a:solidFill>
                <a:cs typeface="+mn-cs"/>
              </a:rPr>
              <a:t>The views expressed in this presentation are those of the presenter, </a:t>
            </a:r>
            <a:br>
              <a:rPr lang="en-GB" sz="900">
                <a:solidFill>
                  <a:srgbClr val="5F6062"/>
                </a:solidFill>
                <a:cs typeface="+mn-cs"/>
              </a:rPr>
            </a:br>
            <a:r>
              <a:rPr lang="en-GB" sz="900">
                <a:solidFill>
                  <a:srgbClr val="5F6062"/>
                </a:solidFill>
                <a:cs typeface="+mn-cs"/>
              </a:rPr>
              <a:t>not necessarily those of the IASB or IFRS Foundation.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gray">
          <a:xfrm>
            <a:off x="762000" y="6462713"/>
            <a:ext cx="56483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700" dirty="0">
              <a:ea typeface="ＭＳ Ｐゴシック" charset="-128"/>
              <a:cs typeface="+mn-cs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gray">
          <a:xfrm>
            <a:off x="738188" y="914400"/>
            <a:ext cx="64262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pic>
        <p:nvPicPr>
          <p:cNvPr id="8" name="Picture 1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1900" y="1914525"/>
            <a:ext cx="5467350" cy="1951038"/>
          </a:xfr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1900" y="3962400"/>
            <a:ext cx="5467350" cy="528638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60413" y="371475"/>
            <a:ext cx="1289050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8825" y="6462713"/>
            <a:ext cx="6118225" cy="1905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</p:spTree>
    <p:extLst>
      <p:ext uri="{BB962C8B-B14F-4D97-AF65-F5344CB8AC3E}">
        <p14:creationId xmlns:p14="http://schemas.microsoft.com/office/powerpoint/2010/main" val="239023494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6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0A3FB-9367-40CD-AEB5-97AD27462D7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9814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66700" indent="-266700">
              <a:lnSpc>
                <a:spcPct val="100000"/>
              </a:lnSpc>
              <a:spcBef>
                <a:spcPts val="936"/>
              </a:spcBef>
              <a:buClr>
                <a:schemeClr val="bg2"/>
              </a:buClr>
              <a:buFont typeface="Arial" pitchFamily="34" charset="0"/>
              <a:buChar char="•"/>
              <a:defRPr sz="2600"/>
            </a:lvl2pPr>
            <a:lvl3pPr marL="619125" indent="-266700">
              <a:defRPr sz="2400"/>
            </a:lvl3pPr>
            <a:lvl4pPr marL="990600" indent="-266700">
              <a:defRPr/>
            </a:lvl4pPr>
            <a:lvl5pPr marL="1352550" indent="-2667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1AA67-B064-49E0-9F8F-E9C7F46DBB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0344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895350" indent="-361950">
              <a:spcBef>
                <a:spcPts val="936"/>
              </a:spcBef>
              <a:buClr>
                <a:schemeClr val="bg2"/>
              </a:buClr>
              <a:buFont typeface="Wingdings" pitchFamily="2" charset="2"/>
              <a:buChar char=""/>
              <a:defRPr sz="2400"/>
            </a:lvl2pPr>
            <a:lvl3pPr marL="1352550" indent="-266700">
              <a:defRPr sz="2200"/>
            </a:lvl3pPr>
            <a:lvl4pPr marL="1352550" indent="-266700">
              <a:tabLst/>
              <a:defRPr sz="2200"/>
            </a:lvl4pPr>
            <a:lvl5pPr marL="1352550" indent="-266700">
              <a:tabLst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6D089-7E91-4AB4-AC1A-CC664F5F1D0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9136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6" name="Picture 11" descr="11275 PPT divider_150_rgb_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0"/>
            <a:ext cx="918210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738188" y="952500"/>
            <a:ext cx="64262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758825" y="5883275"/>
            <a:ext cx="4049713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The views expressed in this presentation are those of the presenter, </a:t>
            </a:r>
            <a:b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</a:b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not necessarily those of the IASB or IFRS Foundation</a:t>
            </a:r>
          </a:p>
        </p:txBody>
      </p:sp>
      <p:pic>
        <p:nvPicPr>
          <p:cNvPr id="9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1900" y="1914525"/>
            <a:ext cx="5467350" cy="1951038"/>
          </a:xfr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1900" y="3962400"/>
            <a:ext cx="5467350" cy="528638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758825" y="6462713"/>
            <a:ext cx="6118225" cy="192087"/>
          </a:xfr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60413" y="371475"/>
            <a:ext cx="1289050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017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536" y="1340768"/>
            <a:ext cx="4095502" cy="639762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536" y="2132856"/>
            <a:ext cx="4095502" cy="3951288"/>
          </a:xfr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340768"/>
            <a:ext cx="4241105" cy="639762"/>
          </a:xfrm>
        </p:spPr>
        <p:txBody>
          <a:bodyPr anchor="b"/>
          <a:lstStyle>
            <a:lvl1pPr marL="0" indent="0">
              <a:buNone/>
              <a:defRPr lang="en-US" sz="26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32856"/>
            <a:ext cx="4241105" cy="3951288"/>
          </a:xfr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5650" y="182563"/>
            <a:ext cx="73374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2BE15-2587-42C2-B78E-85C56F46548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5155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825" y="1438275"/>
            <a:ext cx="4050159" cy="4870450"/>
          </a:xfr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663" y="1438275"/>
            <a:ext cx="4050000" cy="4870450"/>
          </a:xfr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44AE6-A716-4132-9D80-DC647E7333E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7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05740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438275"/>
            <a:ext cx="3978151" cy="48704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600"/>
            </a:lvl1pPr>
            <a:lvl2pPr marL="342900" indent="-342900">
              <a:spcBef>
                <a:spcPts val="36"/>
              </a:spcBef>
              <a:buClr>
                <a:schemeClr val="bg2"/>
              </a:buClr>
              <a:buFont typeface="Arial" pitchFamily="34" charset="0"/>
              <a:buChar char="•"/>
              <a:defRPr sz="2400"/>
            </a:lvl2pPr>
            <a:lvl3pPr marL="619125" indent="-266700">
              <a:defRPr sz="2200"/>
            </a:lvl3pPr>
            <a:lvl4pPr marL="990600" indent="-266700">
              <a:defRPr sz="2200"/>
            </a:lvl4pPr>
            <a:lvl5pPr marL="990600" indent="-266700"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37100" y="1412875"/>
            <a:ext cx="4537075" cy="4895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E9C1D-BDE8-4CCE-8E5C-C0AD2A70273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8288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83149-21D5-4593-99F1-9130053ED1A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5888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784648" y="1988840"/>
            <a:ext cx="5832648" cy="417646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59CB6-6D6A-41F8-B89F-F16BDB380B0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5958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57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7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148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32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86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11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1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0"/>
            <a:ext cx="7337425" cy="908721"/>
          </a:xfrm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06104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17595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392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83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552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17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26/05/2018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1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17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1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40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85" indent="0" algn="ctr">
              <a:buNone/>
              <a:defRPr/>
            </a:lvl2pPr>
            <a:lvl3pPr marL="742969" indent="0" algn="ctr">
              <a:buNone/>
              <a:defRPr/>
            </a:lvl3pPr>
            <a:lvl4pPr marL="1114453" indent="0" algn="ctr">
              <a:buNone/>
              <a:defRPr/>
            </a:lvl4pPr>
            <a:lvl5pPr marL="1485937" indent="0" algn="ctr">
              <a:buNone/>
              <a:defRPr/>
            </a:lvl5pPr>
            <a:lvl6pPr marL="1857421" indent="0" algn="ctr">
              <a:buNone/>
              <a:defRPr/>
            </a:lvl6pPr>
            <a:lvl7pPr marL="2228906" indent="0" algn="ctr">
              <a:buNone/>
              <a:defRPr/>
            </a:lvl7pPr>
            <a:lvl8pPr marL="2600390" indent="0" algn="ctr">
              <a:buNone/>
              <a:defRPr/>
            </a:lvl8pPr>
            <a:lvl9pPr marL="2971874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3188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9731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55653" y="2"/>
            <a:ext cx="7337425" cy="908721"/>
          </a:xfrm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06104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08801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825" y="1438275"/>
            <a:ext cx="4171950" cy="5419725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175" y="1438275"/>
            <a:ext cx="4173538" cy="5419725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3270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9803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529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60807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40525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88181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27915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4627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82045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r="4224"/>
          <a:stretch/>
        </p:blipFill>
        <p:spPr bwMode="auto">
          <a:xfrm rot="10800000">
            <a:off x="350489" y="1268759"/>
            <a:ext cx="9177190" cy="465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88505" y="0"/>
            <a:ext cx="8064897" cy="979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2600" b="1" dirty="0">
                <a:solidFill>
                  <a:schemeClr val="tx1"/>
                </a:solidFill>
              </a:rPr>
              <a:t>Keep up to date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18130" y="1220755"/>
            <a:ext cx="4680520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25" b="0" dirty="0">
                <a:solidFill>
                  <a:schemeClr val="bg1"/>
                </a:solidFill>
              </a:rPr>
              <a:t>www.ifrs.org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2" t="8166" r="34008" b="48927"/>
          <a:stretch/>
        </p:blipFill>
        <p:spPr>
          <a:xfrm>
            <a:off x="1679014" y="1956042"/>
            <a:ext cx="755033" cy="914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8166" r="62358" b="50000"/>
          <a:stretch/>
        </p:blipFill>
        <p:spPr>
          <a:xfrm>
            <a:off x="1640296" y="4782078"/>
            <a:ext cx="793751" cy="8917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51072" r="63083" b="7094"/>
          <a:stretch/>
        </p:blipFill>
        <p:spPr>
          <a:xfrm>
            <a:off x="1667843" y="2909870"/>
            <a:ext cx="755033" cy="8917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9" t="51072" r="4932" b="7093"/>
          <a:stretch/>
        </p:blipFill>
        <p:spPr>
          <a:xfrm>
            <a:off x="1667843" y="3845974"/>
            <a:ext cx="755033" cy="891745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2434047" y="2157831"/>
            <a:ext cx="280948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>
                <a:solidFill>
                  <a:schemeClr val="bg1"/>
                </a:solidFill>
              </a:rPr>
              <a:t>@</a:t>
            </a:r>
            <a:r>
              <a:rPr lang="en-GB" sz="1950" dirty="0" err="1">
                <a:solidFill>
                  <a:schemeClr val="bg1"/>
                </a:solidFill>
              </a:rPr>
              <a:t>IFRSFoundation</a:t>
            </a:r>
            <a:endParaRPr lang="en-GB" sz="195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434046" y="2938668"/>
            <a:ext cx="70936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>
                <a:solidFill>
                  <a:schemeClr val="bg1"/>
                </a:solidFill>
              </a:rPr>
              <a:t>IFRS Foundation</a:t>
            </a:r>
          </a:p>
          <a:p>
            <a:r>
              <a:rPr lang="en-GB" sz="1950" dirty="0">
                <a:solidFill>
                  <a:schemeClr val="bg1"/>
                </a:solidFill>
              </a:rPr>
              <a:t>International</a:t>
            </a:r>
            <a:r>
              <a:rPr lang="en-GB" sz="1950" baseline="0" dirty="0">
                <a:solidFill>
                  <a:schemeClr val="bg1"/>
                </a:solidFill>
              </a:rPr>
              <a:t> Accounting Standards Board</a:t>
            </a:r>
            <a:endParaRPr lang="en-GB" sz="195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422876" y="4034053"/>
            <a:ext cx="280948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>
                <a:solidFill>
                  <a:schemeClr val="bg1"/>
                </a:solidFill>
              </a:rPr>
              <a:t>IFRS Foundation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434047" y="4971401"/>
            <a:ext cx="280948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>
                <a:solidFill>
                  <a:schemeClr val="bg1"/>
                </a:solidFill>
              </a:rPr>
              <a:t>IFRS Foundation</a:t>
            </a:r>
          </a:p>
        </p:txBody>
      </p:sp>
      <p:cxnSp>
        <p:nvCxnSpPr>
          <p:cNvPr id="23" name="Straight Connector 22"/>
          <p:cNvCxnSpPr>
            <a:cxnSpLocks/>
          </p:cNvCxnSpPr>
          <p:nvPr userDrawn="1"/>
        </p:nvCxnSpPr>
        <p:spPr>
          <a:xfrm>
            <a:off x="1679016" y="1785388"/>
            <a:ext cx="179153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00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8944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373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8537575" y="0"/>
            <a:ext cx="719138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8775" y="1042988"/>
            <a:ext cx="9180513" cy="1587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8551863" y="711200"/>
            <a:ext cx="78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60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9" name="Picture 2" descr="IFRS reg logo201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6093296"/>
            <a:ext cx="1536105" cy="3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25208" y="61560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E157E24-94FB-5547-89B9-DD231CECEE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584200" indent="-266700" algn="l" rtl="0" eaLnBrk="1" fontAlgn="base" hangingPunct="1">
        <a:spcBef>
          <a:spcPts val="900"/>
        </a:spcBef>
        <a:spcAft>
          <a:spcPct val="0"/>
        </a:spcAft>
        <a:buClr>
          <a:srgbClr val="B31E3B"/>
        </a:buClr>
        <a:buSzPct val="100000"/>
        <a:buFont typeface="Arial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1271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605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034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368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1940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6512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1084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5656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8825" y="1438275"/>
            <a:ext cx="8497888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73374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18550" y="711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FFFFFF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5740AAD-675A-1544-8EC4-E863FD8B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8537575" y="0"/>
            <a:ext cx="719138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8551863" y="711200"/>
            <a:ext cx="78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60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7" name="Picture 2" descr="IFRS reg logo201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6093296"/>
            <a:ext cx="1536105" cy="3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358775" y="1042988"/>
            <a:ext cx="9180513" cy="1587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825208" y="61560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266700" indent="-266700" algn="l" rtl="0" eaLnBrk="0" fontAlgn="base" hangingPunct="0">
        <a:spcBef>
          <a:spcPts val="900"/>
        </a:spcBef>
        <a:spcAft>
          <a:spcPct val="0"/>
        </a:spcAft>
        <a:buClr>
          <a:srgbClr val="B31E3B"/>
        </a:buClr>
        <a:buSzPct val="100000"/>
        <a:buFont typeface="Arial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809625" indent="-2667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343025" indent="-2667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885950" indent="-2667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419350" indent="-2667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876550" indent="-2667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333750" indent="-2667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790950" indent="-2667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248150" indent="-2667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80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/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8096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3430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8859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4193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765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6pPr>
      <a:lvl7pPr marL="33337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7pPr>
      <a:lvl8pPr marL="37909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8pPr>
      <a:lvl9pPr marL="42481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58825" y="1438275"/>
            <a:ext cx="8497888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55650" y="182563"/>
            <a:ext cx="7337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58825" y="6462713"/>
            <a:ext cx="6118225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2012 IFRS Foundation.  30 Cannon Street  |  London EC4M 6XH  |  UK.  www.ifrs.org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53450" y="711200"/>
            <a:ext cx="684213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FFDF01F6-1B21-404F-89FC-C1729DF9497D}" type="slidenum">
              <a:rPr lang="en-GB">
                <a:solidFill>
                  <a:srgbClr val="FFFFFF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en-GB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1033" name="Picture 9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ransition/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8096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3430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8859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4193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765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6pPr>
      <a:lvl7pPr marL="33337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7pPr>
      <a:lvl8pPr marL="37909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8pPr>
      <a:lvl9pPr marL="42481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58825" y="1438275"/>
            <a:ext cx="8497888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8537575" y="0"/>
            <a:ext cx="719138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55650" y="182563"/>
            <a:ext cx="7337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58825" y="6462713"/>
            <a:ext cx="6118225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2012 IFRS Foundation.  30 Cannon Street  |  London EC4M 6XH  |  UK.  www.ifrs.org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53450" y="711200"/>
            <a:ext cx="684213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FFDF01F6-1B21-404F-89FC-C1729DF9497D}" type="slidenum">
              <a:rPr lang="en-GB">
                <a:solidFill>
                  <a:srgbClr val="FFFFFF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en-GB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58775" y="1042988"/>
            <a:ext cx="918051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1033" name="Picture 9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3763"/>
            <a:ext cx="30019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8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ransition/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8096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3430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8859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4193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765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6pPr>
      <a:lvl7pPr marL="33337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7pPr>
      <a:lvl8pPr marL="37909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8pPr>
      <a:lvl9pPr marL="42481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40AAD-675A-1544-8EC4-E863FD8B55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8827" y="1438275"/>
            <a:ext cx="8497888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3" y="5"/>
            <a:ext cx="73374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18550" y="711200"/>
            <a:ext cx="34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FFFFFF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5740AAD-675A-1544-8EC4-E863FD8B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8537577" y="0"/>
            <a:ext cx="719138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975"/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8551863" y="711200"/>
            <a:ext cx="78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30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7" name="Picture 2" descr="IFRS reg logo201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31" y="6093296"/>
            <a:ext cx="1536105" cy="3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358778" y="1042988"/>
            <a:ext cx="9180513" cy="1587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975"/>
          </a:p>
        </p:txBody>
      </p:sp>
      <p:sp>
        <p:nvSpPr>
          <p:cNvPr id="10" name="Slide Number Placeholder 1"/>
          <p:cNvSpPr txBox="1">
            <a:spLocks/>
          </p:cNvSpPr>
          <p:nvPr userDrawn="1"/>
        </p:nvSpPr>
        <p:spPr>
          <a:xfrm>
            <a:off x="6825208" y="615609"/>
            <a:ext cx="231140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z="1463" smtClean="0"/>
              <a:pPr/>
              <a:t>‹#›</a:t>
            </a:fld>
            <a:endParaRPr lang="en-US" sz="1463" dirty="0"/>
          </a:p>
        </p:txBody>
      </p:sp>
    </p:spTree>
    <p:extLst>
      <p:ext uri="{BB962C8B-B14F-4D97-AF65-F5344CB8AC3E}">
        <p14:creationId xmlns:p14="http://schemas.microsoft.com/office/powerpoint/2010/main" val="262742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371485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742969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114453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485937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216699" indent="-216699" algn="l" rtl="0" eaLnBrk="0" fontAlgn="base" hangingPunct="0">
        <a:spcBef>
          <a:spcPts val="731"/>
        </a:spcBef>
        <a:spcAft>
          <a:spcPct val="0"/>
        </a:spcAft>
        <a:buClr>
          <a:srgbClr val="B31E3B"/>
        </a:buClr>
        <a:buSzPct val="100000"/>
        <a:buFont typeface="Arial" charset="0"/>
        <a:buChar char="•"/>
        <a:defRPr sz="2113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657837" indent="-216699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95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091235" indent="-216699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788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32373" indent="-216699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788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65771" indent="-216699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788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337255" indent="-216699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788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08740" indent="-216699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788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080224" indent="-216699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788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451708" indent="-216699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1788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5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37148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9" y="556"/>
            <a:ext cx="9369338" cy="5228643"/>
          </a:xfrm>
          <a:prstGeom prst="rect">
            <a:avLst/>
          </a:prstGeom>
        </p:spPr>
      </p:pic>
      <p:sp>
        <p:nvSpPr>
          <p:cNvPr id="8194" name="Rectangle 2"/>
          <p:cNvSpPr>
            <a:spLocks/>
          </p:cNvSpPr>
          <p:nvPr/>
        </p:nvSpPr>
        <p:spPr bwMode="auto">
          <a:xfrm>
            <a:off x="762001" y="5534025"/>
            <a:ext cx="4152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742950" rtl="0" eaLnBrk="1" fontAlgn="base" latinLnBrk="0" hangingPunct="1">
              <a:lnSpc>
                <a:spcPct val="100000"/>
              </a:lnSpc>
              <a:spcBef>
                <a:spcPts val="46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The views expressed in this presentation are those of the presenter, </a:t>
            </a:r>
            <a:br>
              <a:rPr kumimoji="0" lang="en-US" sz="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charset="0"/>
                <a:sym typeface="ＭＳ Ｐゴシック" charset="0"/>
              </a:rPr>
            </a:br>
            <a:r>
              <a:rPr kumimoji="0" lang="en-US" sz="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not necessarily those of the International Accounting Standards Board (Board) or IFRS Foundation.</a:t>
            </a: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740533" y="6003287"/>
            <a:ext cx="5759449" cy="7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742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Copyright © IFRS Foundation. All rights reserved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738188" y="980728"/>
            <a:ext cx="6527801" cy="17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marL="0" marR="0" lvl="0" indent="0" algn="l" defTabSz="742950" rtl="0" eaLnBrk="1" fontAlgn="base" latinLnBrk="0" hangingPunct="1">
              <a:lnSpc>
                <a:spcPct val="100000"/>
              </a:lnSpc>
              <a:spcBef>
                <a:spcPts val="83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1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IFRS</a:t>
            </a:r>
            <a:r>
              <a:rPr kumimoji="0" lang="en-US" sz="1517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®</a:t>
            </a:r>
            <a:r>
              <a:rPr kumimoji="0" lang="en-US" sz="151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 Foundation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232920" y="2059805"/>
            <a:ext cx="5107931" cy="1585219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sz="4000" dirty="0">
                <a:solidFill>
                  <a:srgbClr val="FFFFFF"/>
                </a:solidFill>
              </a:rPr>
              <a:t>Conceptual Framework for Financial Reporting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Part 1</a:t>
            </a:r>
            <a:br>
              <a:rPr lang="en-US" sz="2383" dirty="0">
                <a:solidFill>
                  <a:srgbClr val="FFFFFF"/>
                </a:solidFill>
              </a:rPr>
            </a:br>
            <a:br>
              <a:rPr lang="en-US" sz="2383" dirty="0">
                <a:solidFill>
                  <a:srgbClr val="FFFFFF"/>
                </a:solidFill>
              </a:rPr>
            </a:br>
            <a:r>
              <a:rPr lang="en-US" sz="2900" dirty="0">
                <a:solidFill>
                  <a:srgbClr val="FFFFFF"/>
                </a:solidFill>
              </a:rPr>
              <a:t>EAA Congress IFRS workshop</a:t>
            </a:r>
            <a:endParaRPr lang="en-US" sz="2900" i="1" dirty="0">
              <a:solidFill>
                <a:srgbClr val="FFFFFF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4419601" y="4483785"/>
            <a:ext cx="4902200" cy="45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r" defTabSz="742950" rtl="0" eaLnBrk="1" fontAlgn="base" latinLnBrk="0" hangingPunct="1">
              <a:lnSpc>
                <a:spcPct val="90000"/>
              </a:lnSpc>
              <a:spcBef>
                <a:spcPts val="46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350797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Clarifying aspects of faithful representation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57545" y="1484784"/>
            <a:ext cx="8541000" cy="1242139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endParaRPr lang="en-GB" sz="195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64568" y="1700808"/>
            <a:ext cx="2457273" cy="832593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50"/>
            <a:r>
              <a:rPr lang="en-GB" sz="1950" dirty="0">
                <a:solidFill>
                  <a:schemeClr val="bg1"/>
                </a:solidFill>
              </a:rPr>
              <a:t>Prudence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58494" y="2843935"/>
            <a:ext cx="8541000" cy="1228637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endParaRPr lang="en-GB" sz="195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8864" y="1628800"/>
            <a:ext cx="5441105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463" dirty="0"/>
              <a:t>Exercise of caution under conditions of uncertainty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463" dirty="0"/>
              <a:t>Does not allow for overstatement or understatement of assets, liabilities, income or expenses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463" dirty="0"/>
              <a:t>Supports neutrality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33065" y="3077961"/>
            <a:ext cx="2457273" cy="760585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50"/>
            <a:r>
              <a:rPr lang="en-GB" sz="1950" dirty="0">
                <a:solidFill>
                  <a:schemeClr val="bg1"/>
                </a:solidFill>
              </a:rPr>
              <a:t>Measurement uncertainty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4363" y="2843935"/>
            <a:ext cx="5441105" cy="12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463" dirty="0"/>
              <a:t>Arises when monetary amounts cannot be observed directly and need to be estimated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463" dirty="0"/>
              <a:t>Does not prevent information from being useful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463" dirty="0"/>
              <a:t>If very high, may affect whether a sufficiently faithful representation can be achieved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857545" y="4189585"/>
            <a:ext cx="8541000" cy="1287143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endParaRPr lang="en-GB" sz="195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033065" y="4423610"/>
            <a:ext cx="2457273" cy="760585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50"/>
            <a:r>
              <a:rPr lang="en-GB" sz="1950" dirty="0">
                <a:solidFill>
                  <a:schemeClr val="bg1"/>
                </a:solidFill>
              </a:rPr>
              <a:t>Substance over form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8864" y="4293096"/>
            <a:ext cx="5382598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463" dirty="0"/>
              <a:t>Economic substance of the underlying economic phenomenon is normally the same as the legal form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1463" dirty="0"/>
              <a:t>If not, need to represent the substance to provide faithful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1359957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entity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5650" y="1232164"/>
            <a:ext cx="8541000" cy="1053117"/>
            <a:chOff x="857545" y="1673805"/>
            <a:chExt cx="8541000" cy="105311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857545" y="1673805"/>
              <a:ext cx="8541000" cy="1053117"/>
            </a:xfrm>
            <a:prstGeom prst="roundRect">
              <a:avLst/>
            </a:prstGeom>
            <a:noFill/>
            <a:ln w="12700" cap="flat" cmpd="sng" algn="ctr">
              <a:solidFill>
                <a:srgbClr val="8DA38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defTabSz="742950"/>
              <a:endParaRPr lang="en-GB" sz="1950">
                <a:solidFill>
                  <a:srgbClr val="0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033065" y="1790818"/>
              <a:ext cx="2457273" cy="760585"/>
            </a:xfrm>
            <a:prstGeom prst="roundRect">
              <a:avLst/>
            </a:prstGeom>
            <a:solidFill>
              <a:srgbClr val="8DA381"/>
            </a:solidFill>
            <a:ln w="9525" cap="flat" cmpd="sng" algn="ctr">
              <a:solidFill>
                <a:srgbClr val="4F703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74295" tIns="37148" rIns="74295" bIns="3714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42950"/>
              <a:r>
                <a:rPr lang="en-GB" sz="1950" dirty="0">
                  <a:solidFill>
                    <a:schemeClr val="bg1"/>
                  </a:solidFill>
                </a:rPr>
                <a:t>Reporting entity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24363" y="1732312"/>
              <a:ext cx="5441105" cy="99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2172" indent="-232172">
                <a:buFont typeface="Arial" panose="020B0604020202020204" pitchFamily="34" charset="0"/>
                <a:buChar char="•"/>
              </a:pPr>
              <a:r>
                <a:rPr lang="en-GB" sz="1463" dirty="0"/>
                <a:t>an entity that is required, or chooses, to prepare financial statements</a:t>
              </a:r>
            </a:p>
            <a:p>
              <a:pPr marL="232172" indent="-232172">
                <a:buFont typeface="Arial" panose="020B0604020202020204" pitchFamily="34" charset="0"/>
                <a:buChar char="•"/>
              </a:pPr>
              <a:r>
                <a:rPr lang="en-GB" sz="1463" dirty="0"/>
                <a:t>not necessarily a legal entity—could be a portion of an entity or comprise more than one entity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6599" y="2402294"/>
            <a:ext cx="8541000" cy="1057881"/>
            <a:chOff x="858494" y="2843935"/>
            <a:chExt cx="8541000" cy="1057881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858494" y="2843935"/>
              <a:ext cx="8541000" cy="1057881"/>
            </a:xfrm>
            <a:prstGeom prst="roundRect">
              <a:avLst/>
            </a:prstGeom>
            <a:noFill/>
            <a:ln w="12700" cap="flat" cmpd="sng" algn="ctr">
              <a:solidFill>
                <a:srgbClr val="8DA38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defTabSz="742950"/>
              <a:endParaRPr lang="en-GB" sz="195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033065" y="2992582"/>
              <a:ext cx="2457273" cy="760585"/>
            </a:xfrm>
            <a:prstGeom prst="roundRect">
              <a:avLst/>
            </a:prstGeom>
            <a:solidFill>
              <a:srgbClr val="8DA381"/>
            </a:solidFill>
            <a:ln w="9525" cap="flat" cmpd="sng" algn="ctr">
              <a:solidFill>
                <a:srgbClr val="4F703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74295" tIns="37148" rIns="74295" bIns="3714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42950"/>
              <a:r>
                <a:rPr lang="en-GB" sz="1950" dirty="0">
                  <a:solidFill>
                    <a:schemeClr val="bg1"/>
                  </a:solidFill>
                </a:rPr>
                <a:t>Financial statements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4363" y="3014423"/>
              <a:ext cx="5441105" cy="76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3" dirty="0"/>
                <a:t>a particular form of financial reports that provide information about the reporting entity’s assets, liabilities, equity, income and expenses</a:t>
              </a:r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755650" y="3630664"/>
            <a:ext cx="8541000" cy="2400682"/>
          </a:xfrm>
          <a:prstGeom prst="roundRect">
            <a:avLst>
              <a:gd name="adj" fmla="val 10506"/>
            </a:avLst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endParaRPr lang="en-GB" sz="195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7461" y="4545636"/>
            <a:ext cx="2394179" cy="1443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3" dirty="0"/>
              <a:t>provide information about assets, liabilities, equity, income and expenses of both the parent and its subsidiaries as a single reporting entity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07461" y="3776150"/>
            <a:ext cx="2394179" cy="7268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58500" tIns="58500" rIns="58500" bIns="585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 algn="ctr" defTabSz="577785">
              <a:lnSpc>
                <a:spcPct val="90000"/>
              </a:lnSpc>
              <a:spcAft>
                <a:spcPts val="0"/>
              </a:spcAft>
            </a:pPr>
            <a:r>
              <a:rPr lang="en-GB" sz="1800" dirty="0">
                <a:solidFill>
                  <a:schemeClr val="bg1"/>
                </a:solidFill>
              </a:rPr>
              <a:t>Consolidated financial statements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73255" y="3776150"/>
            <a:ext cx="2394179" cy="7268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58500" tIns="58500" rIns="58500" bIns="585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 algn="ctr" defTabSz="577785">
              <a:lnSpc>
                <a:spcPct val="90000"/>
              </a:lnSpc>
              <a:spcAft>
                <a:spcPts val="0"/>
              </a:spcAft>
            </a:pPr>
            <a:r>
              <a:rPr lang="en-GB" sz="1800" dirty="0">
                <a:solidFill>
                  <a:schemeClr val="bg1"/>
                </a:solidFill>
              </a:rPr>
              <a:t>Unconsolidated financial statements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39049" y="3776150"/>
            <a:ext cx="2531638" cy="7268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58500" tIns="58500" rIns="58500" bIns="585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 algn="ctr" defTabSz="577785">
              <a:lnSpc>
                <a:spcPct val="90000"/>
              </a:lnSpc>
              <a:spcAft>
                <a:spcPts val="0"/>
              </a:spcAft>
            </a:pPr>
            <a:r>
              <a:rPr lang="en-GB" sz="1800" dirty="0">
                <a:solidFill>
                  <a:schemeClr val="bg1"/>
                </a:solidFill>
              </a:rPr>
              <a:t>Combined financial statements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9334" y="4509176"/>
            <a:ext cx="2394179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3" dirty="0"/>
              <a:t>provide information about assets, liabilities, equity, income and expenses of the parent only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39049" y="4537311"/>
            <a:ext cx="2670413" cy="1443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3" dirty="0"/>
              <a:t>provide information about assets, liabilities, equity, income and expenses of two or more entities that are not all linked by a parent-subsidiary relationship</a:t>
            </a:r>
          </a:p>
        </p:txBody>
      </p:sp>
    </p:spTree>
    <p:extLst>
      <p:ext uri="{BB962C8B-B14F-4D97-AF65-F5344CB8AC3E}">
        <p14:creationId xmlns:p14="http://schemas.microsoft.com/office/powerpoint/2010/main" val="23266714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8537575" y="642938"/>
            <a:ext cx="719138" cy="84742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742950"/>
            <a:endParaRPr lang="en-US" sz="1300"/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8551863" y="1220788"/>
            <a:ext cx="787400" cy="17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742950"/>
            <a:endParaRPr lang="en-US" sz="1517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Q&amp;A</a:t>
            </a: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6825208" y="1143116"/>
            <a:ext cx="2311400" cy="296664"/>
          </a:xfrm>
          <a:prstGeom prst="rect">
            <a:avLst/>
          </a:prstGeom>
        </p:spPr>
        <p:txBody>
          <a:bodyPr vert="horz" lIns="84419" tIns="42210" rIns="84419" bIns="4221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defTabSz="742950"/>
            <a:fld id="{0E157E24-94FB-5547-89B9-DD231CECEEFB}" type="slidenum">
              <a:rPr lang="en-US" sz="1950">
                <a:solidFill>
                  <a:srgbClr val="FFFFFF"/>
                </a:solidFill>
              </a:rPr>
              <a:pPr defTabSz="742950"/>
              <a:t>12</a:t>
            </a:fld>
            <a:endParaRPr lang="en-US" sz="1950" dirty="0">
              <a:solidFill>
                <a:srgbClr val="FFFFFF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272480" y="2045564"/>
            <a:ext cx="9361040" cy="91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282" indent="-227282" algn="l" rtl="0" eaLnBrk="0" fontAlgn="base" hangingPunct="0">
              <a:spcBef>
                <a:spcPts val="767"/>
              </a:spcBef>
              <a:spcAft>
                <a:spcPct val="0"/>
              </a:spcAft>
              <a:buClr>
                <a:srgbClr val="B31E3B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689962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44526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607207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61770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451396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841022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30648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20273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 algn="ctr" defTabSz="742950">
              <a:spcBef>
                <a:spcPts val="0"/>
              </a:spcBef>
              <a:spcAft>
                <a:spcPts val="650"/>
              </a:spcAft>
              <a:buNone/>
            </a:pPr>
            <a:endParaRPr lang="en-GB" sz="1842" i="1" kern="0" dirty="0">
              <a:solidFill>
                <a:srgbClr val="5F6062"/>
              </a:solidFill>
              <a:latin typeface="Arial"/>
            </a:endParaRPr>
          </a:p>
        </p:txBody>
      </p:sp>
      <p:pic>
        <p:nvPicPr>
          <p:cNvPr id="7" name="Picture 21" descr="graphic_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3" r="1689" b="21487"/>
          <a:stretch/>
        </p:blipFill>
        <p:spPr bwMode="auto">
          <a:xfrm>
            <a:off x="384969" y="2570904"/>
            <a:ext cx="9170542" cy="273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/>
          </p:cNvSpPr>
          <p:nvPr/>
        </p:nvSpPr>
        <p:spPr bwMode="auto">
          <a:xfrm>
            <a:off x="8838416" y="711202"/>
            <a:ext cx="1952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600">
                <a:solidFill>
                  <a:srgbClr val="FFFFFF"/>
                </a:solidFill>
                <a:ea typeface="ＭＳ Ｐゴシック" charset="0"/>
              </a:rPr>
              <a:t>6</a:t>
            </a:r>
          </a:p>
        </p:txBody>
      </p:sp>
      <p:sp>
        <p:nvSpPr>
          <p:cNvPr id="12290" name="Rectangle 3"/>
          <p:cNvSpPr>
            <a:spLocks/>
          </p:cNvSpPr>
          <p:nvPr/>
        </p:nvSpPr>
        <p:spPr bwMode="auto">
          <a:xfrm>
            <a:off x="8537575" y="0"/>
            <a:ext cx="719138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358775" y="1042988"/>
            <a:ext cx="9180513" cy="1587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1" y="2"/>
            <a:ext cx="7337425" cy="974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Contact us</a:t>
            </a:r>
          </a:p>
        </p:txBody>
      </p:sp>
      <p:pic>
        <p:nvPicPr>
          <p:cNvPr id="122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768" y="1241425"/>
            <a:ext cx="9189478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FRS reg logo20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9" y="6093296"/>
            <a:ext cx="1536105" cy="3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6825208" y="61560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Snip Single Corner Rectangle 10"/>
          <p:cNvSpPr/>
          <p:nvPr/>
        </p:nvSpPr>
        <p:spPr bwMode="auto">
          <a:xfrm>
            <a:off x="848544" y="4077072"/>
            <a:ext cx="6768752" cy="864096"/>
          </a:xfrm>
          <a:prstGeom prst="snip1Rect">
            <a:avLst/>
          </a:pr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Snip Single Corner Rectangle 11"/>
          <p:cNvSpPr/>
          <p:nvPr/>
        </p:nvSpPr>
        <p:spPr bwMode="auto">
          <a:xfrm>
            <a:off x="848544" y="1700808"/>
            <a:ext cx="6768752" cy="2160240"/>
          </a:xfrm>
          <a:prstGeom prst="snip1Rect">
            <a:avLst/>
          </a:prstGeom>
          <a:solidFill>
            <a:schemeClr val="bg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64568" y="1772819"/>
            <a:ext cx="2376264" cy="21602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rgbClr val="B31E3B"/>
                </a:solidFill>
              </a:rPr>
              <a:t>Keep up to date</a:t>
            </a:r>
          </a:p>
        </p:txBody>
      </p:sp>
      <p:pic>
        <p:nvPicPr>
          <p:cNvPr id="14" name="Picture 13" descr="twitte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2132856"/>
            <a:ext cx="288032" cy="288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2516899"/>
            <a:ext cx="288032" cy="2880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2900942"/>
            <a:ext cx="288032" cy="2880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75319" y="3356993"/>
            <a:ext cx="134524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IFRS Foundation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75319" y="2940914"/>
            <a:ext cx="1020985" cy="196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dirty="0"/>
              <a:t>www</a:t>
            </a:r>
            <a:r>
              <a:rPr lang="en-US" sz="1200" dirty="0"/>
              <a:t>.ifrs.org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75319" y="2580874"/>
            <a:ext cx="134524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IFRS Foundation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75318" y="2204865"/>
            <a:ext cx="145745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@</a:t>
            </a:r>
            <a:r>
              <a:rPr lang="en-US" sz="1200" dirty="0" err="1"/>
              <a:t>IFRSFoundation</a:t>
            </a:r>
            <a:endParaRPr lang="en-US" sz="1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064568" y="4149080"/>
            <a:ext cx="187220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282" indent="-227282" algn="l" rtl="0" eaLnBrk="0" fontAlgn="base" hangingPunct="0">
              <a:spcBef>
                <a:spcPts val="767"/>
              </a:spcBef>
              <a:spcAft>
                <a:spcPct val="0"/>
              </a:spcAft>
              <a:buClr>
                <a:srgbClr val="B31E3B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689962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44526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607207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61770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451396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841022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30648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20273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200" b="1" dirty="0">
                <a:solidFill>
                  <a:srgbClr val="B31E3B"/>
                </a:solidFill>
              </a:rPr>
              <a:t>Comment on our work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75318" y="4509121"/>
            <a:ext cx="154241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200" dirty="0" err="1"/>
              <a:t>go.ifrs.org</a:t>
            </a:r>
            <a:r>
              <a:rPr lang="en-US" sz="1200" dirty="0"/>
              <a:t>/comment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4437112"/>
            <a:ext cx="288032" cy="288032"/>
          </a:xfrm>
          <a:prstGeom prst="rect">
            <a:avLst/>
          </a:prstGeom>
        </p:spPr>
      </p:pic>
      <p:pic>
        <p:nvPicPr>
          <p:cNvPr id="24" name="Picture 23" descr="YouTube-social-squircle_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3284984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094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8537575" y="0"/>
            <a:ext cx="719138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58775" y="1042988"/>
            <a:ext cx="9180513" cy="1587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8551863" y="711200"/>
            <a:ext cx="78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6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8504" y="1196752"/>
            <a:ext cx="8915400" cy="4061048"/>
          </a:xfrm>
        </p:spPr>
        <p:txBody>
          <a:bodyPr>
            <a:noAutofit/>
          </a:bodyPr>
          <a:lstStyle/>
          <a:p>
            <a:pPr marL="317500" indent="0" eaLnBrk="1" hangingPunct="1">
              <a:spcBef>
                <a:spcPts val="600"/>
              </a:spcBef>
              <a:buNone/>
              <a:defRPr/>
            </a:pPr>
            <a:r>
              <a:rPr lang="en-GB" sz="2000" dirty="0"/>
              <a:t>Part 1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sz="2000" dirty="0"/>
              <a:t>Conceptual Framework at a glance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sz="2000" dirty="0"/>
              <a:t>Objective and qualitative characteristics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sz="2000" dirty="0"/>
              <a:t>The reporting entity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sz="2000" dirty="0"/>
              <a:t>Q &amp; A</a:t>
            </a:r>
          </a:p>
          <a:p>
            <a:pPr marL="317500" indent="0" eaLnBrk="1" hangingPunct="1">
              <a:spcBef>
                <a:spcPts val="600"/>
              </a:spcBef>
              <a:buNone/>
              <a:defRPr/>
            </a:pPr>
            <a:r>
              <a:rPr lang="en-GB" sz="2000" dirty="0"/>
              <a:t>Part 2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sz="2000" dirty="0"/>
              <a:t>Elements of financial statements and recognition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sz="2000" dirty="0" err="1"/>
              <a:t>Derecognition</a:t>
            </a:r>
            <a:endParaRPr lang="en-GB" sz="2000" dirty="0"/>
          </a:p>
          <a:p>
            <a:pPr>
              <a:spcBef>
                <a:spcPts val="600"/>
              </a:spcBef>
              <a:defRPr/>
            </a:pPr>
            <a:r>
              <a:rPr lang="en-GB" sz="2000" dirty="0"/>
              <a:t>Q &amp; A</a:t>
            </a:r>
          </a:p>
          <a:p>
            <a:pPr marL="317500" indent="0" eaLnBrk="1" hangingPunct="1">
              <a:spcBef>
                <a:spcPts val="600"/>
              </a:spcBef>
              <a:buNone/>
              <a:defRPr/>
            </a:pPr>
            <a:r>
              <a:rPr lang="en-GB" sz="2000" dirty="0"/>
              <a:t>Part 3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sz="2000" dirty="0"/>
              <a:t>Measurement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sz="2000" dirty="0"/>
              <a:t>Profit or loss and other comprehensive income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/>
              <a:t>Q &amp; A</a:t>
            </a:r>
          </a:p>
        </p:txBody>
      </p:sp>
      <p:pic>
        <p:nvPicPr>
          <p:cNvPr id="9" name="Picture 2" descr="IFRS reg logo20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9" y="6093296"/>
            <a:ext cx="1536105" cy="3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"/>
          <p:cNvSpPr txBox="1">
            <a:spLocks/>
          </p:cNvSpPr>
          <p:nvPr/>
        </p:nvSpPr>
        <p:spPr>
          <a:xfrm>
            <a:off x="6825208" y="61560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054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8537575" y="0"/>
            <a:ext cx="719138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58775" y="1042988"/>
            <a:ext cx="9180513" cy="1587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8551863" y="711200"/>
            <a:ext cx="78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60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9" name="Picture 2" descr="IFRS reg logo20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9" y="6093296"/>
            <a:ext cx="1536105" cy="3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"/>
          <p:cNvSpPr txBox="1">
            <a:spLocks/>
          </p:cNvSpPr>
          <p:nvPr/>
        </p:nvSpPr>
        <p:spPr>
          <a:xfrm>
            <a:off x="6825208" y="61560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3" y="3"/>
            <a:ext cx="9514747" cy="5861049"/>
          </a:xfrm>
          <a:prstGeom prst="rect">
            <a:avLst/>
          </a:prstGeom>
        </p:spPr>
      </p:pic>
      <p:sp>
        <p:nvSpPr>
          <p:cNvPr id="18" name="Rectangle 6"/>
          <p:cNvSpPr>
            <a:spLocks noGrp="1" noChangeArrowheads="1"/>
          </p:cNvSpPr>
          <p:nvPr>
            <p:ph type="title"/>
          </p:nvPr>
        </p:nvSpPr>
        <p:spPr>
          <a:xfrm>
            <a:off x="4305300" y="2276475"/>
            <a:ext cx="5035550" cy="1951038"/>
          </a:xfrm>
        </p:spPr>
        <p:txBody>
          <a:bodyPr/>
          <a:lstStyle/>
          <a:p>
            <a:pPr algn="r">
              <a:defRPr/>
            </a:pPr>
            <a:r>
              <a:rPr lang="en-US" sz="3500" b="0" dirty="0">
                <a:solidFill>
                  <a:srgbClr val="FFFFFF"/>
                </a:solidFill>
              </a:rPr>
              <a:t>Conceptual Framework at a glance</a:t>
            </a:r>
            <a:endParaRPr lang="en-US" sz="3500" b="0" dirty="0">
              <a:solidFill>
                <a:srgbClr val="FFFFFF"/>
              </a:solidFill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464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 Framework at a glance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14279"/>
              </p:ext>
            </p:extLst>
          </p:nvPr>
        </p:nvGraphicFramePr>
        <p:xfrm>
          <a:off x="416496" y="1412294"/>
          <a:ext cx="8856984" cy="40572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975">
                  <a:extLst>
                    <a:ext uri="{9D8B030D-6E8A-4147-A177-3AD203B41FA5}">
                      <a16:colId xmlns:a16="http://schemas.microsoft.com/office/drawing/2014/main" val="1431110358"/>
                    </a:ext>
                  </a:extLst>
                </a:gridCol>
                <a:gridCol w="1591266">
                  <a:extLst>
                    <a:ext uri="{9D8B030D-6E8A-4147-A177-3AD203B41FA5}">
                      <a16:colId xmlns:a16="http://schemas.microsoft.com/office/drawing/2014/main" val="3708923621"/>
                    </a:ext>
                  </a:extLst>
                </a:gridCol>
                <a:gridCol w="2637856">
                  <a:extLst>
                    <a:ext uri="{9D8B030D-6E8A-4147-A177-3AD203B41FA5}">
                      <a16:colId xmlns:a16="http://schemas.microsoft.com/office/drawing/2014/main" val="1707720894"/>
                    </a:ext>
                  </a:extLst>
                </a:gridCol>
                <a:gridCol w="230229">
                  <a:extLst>
                    <a:ext uri="{9D8B030D-6E8A-4147-A177-3AD203B41FA5}">
                      <a16:colId xmlns:a16="http://schemas.microsoft.com/office/drawing/2014/main" val="1694443126"/>
                    </a:ext>
                  </a:extLst>
                </a:gridCol>
                <a:gridCol w="1316317">
                  <a:extLst>
                    <a:ext uri="{9D8B030D-6E8A-4147-A177-3AD203B41FA5}">
                      <a16:colId xmlns:a16="http://schemas.microsoft.com/office/drawing/2014/main" val="861711070"/>
                    </a:ext>
                  </a:extLst>
                </a:gridCol>
                <a:gridCol w="2650122">
                  <a:extLst>
                    <a:ext uri="{9D8B030D-6E8A-4147-A177-3AD203B41FA5}">
                      <a16:colId xmlns:a16="http://schemas.microsoft.com/office/drawing/2014/main" val="1255563182"/>
                    </a:ext>
                  </a:extLst>
                </a:gridCol>
                <a:gridCol w="209219">
                  <a:extLst>
                    <a:ext uri="{9D8B030D-6E8A-4147-A177-3AD203B41FA5}">
                      <a16:colId xmlns:a16="http://schemas.microsoft.com/office/drawing/2014/main" val="230797360"/>
                    </a:ext>
                  </a:extLst>
                </a:gridCol>
              </a:tblGrid>
              <a:tr h="441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</a:t>
                      </a:r>
                      <a:r>
                        <a:rPr lang="en-GB" sz="20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it?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391434"/>
                  </a:ext>
                </a:extLst>
              </a:tr>
              <a:tr h="1431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0" dirty="0">
                          <a:solidFill>
                            <a:schemeClr val="tx1"/>
                          </a:solidFill>
                          <a:effectLst/>
                          <a:latin typeface="Webdings" panose="05030102010509060703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</a:t>
                      </a:r>
                      <a:endParaRPr lang="en-GB" sz="6000" dirty="0">
                        <a:solidFill>
                          <a:schemeClr val="tx1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Underpins 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and applying IFRS Standards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tx1"/>
                          </a:solidFill>
                          <a:effectLst/>
                          <a:latin typeface="Webdings" panose="05030102010509060703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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identified in the Agenda Consultations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086947"/>
                  </a:ext>
                </a:extLst>
              </a:tr>
              <a:tr h="441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en-GB" sz="20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changed</a:t>
                      </a:r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52014"/>
                  </a:ext>
                </a:extLst>
              </a:tr>
              <a:tr h="1431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6000" kern="1200" dirty="0">
                          <a:solidFill>
                            <a:schemeClr val="tx1"/>
                          </a:solidFill>
                          <a:effectLst/>
                          <a:latin typeface="Webdings" panose="05030102010509060703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</a:t>
                      </a:r>
                      <a:endParaRPr lang="en-GB" sz="6000" kern="1200" dirty="0">
                        <a:solidFill>
                          <a:schemeClr val="tx1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concepts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that will result in better IFRS Standards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tx1"/>
                          </a:solidFill>
                          <a:effectLst/>
                          <a:latin typeface="Webdings" panose="05030102010509060703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</a:t>
                      </a:r>
                      <a:endParaRPr lang="en-GB" sz="6000" dirty="0">
                        <a:solidFill>
                          <a:schemeClr val="tx1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Immediately &amp;</a:t>
                      </a: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Board started using it immediately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preparers to use it from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Jan 2020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52067"/>
                  </a:ext>
                </a:extLst>
              </a:tr>
              <a:tr h="3123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3548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41032" y="142164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0"/>
              </a:spcAft>
            </a:pPr>
            <a:r>
              <a:rPr lang="en-GB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Why did we revise it?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1032" y="3326956"/>
            <a:ext cx="336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0"/>
              </a:spcAft>
            </a:pPr>
            <a:r>
              <a:rPr lang="en-GB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When is it effective?</a:t>
            </a:r>
          </a:p>
        </p:txBody>
      </p:sp>
    </p:spTree>
    <p:extLst>
      <p:ext uri="{BB962C8B-B14F-4D97-AF65-F5344CB8AC3E}">
        <p14:creationId xmlns:p14="http://schemas.microsoft.com/office/powerpoint/2010/main" val="3635284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new?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12108"/>
              </p:ext>
            </p:extLst>
          </p:nvPr>
        </p:nvGraphicFramePr>
        <p:xfrm>
          <a:off x="416496" y="1412294"/>
          <a:ext cx="8856984" cy="412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975">
                  <a:extLst>
                    <a:ext uri="{9D8B030D-6E8A-4147-A177-3AD203B41FA5}">
                      <a16:colId xmlns:a16="http://schemas.microsoft.com/office/drawing/2014/main" val="1431110358"/>
                    </a:ext>
                  </a:extLst>
                </a:gridCol>
                <a:gridCol w="1800487">
                  <a:extLst>
                    <a:ext uri="{9D8B030D-6E8A-4147-A177-3AD203B41FA5}">
                      <a16:colId xmlns:a16="http://schemas.microsoft.com/office/drawing/2014/main" val="3708923621"/>
                    </a:ext>
                  </a:extLst>
                </a:gridCol>
                <a:gridCol w="2428635">
                  <a:extLst>
                    <a:ext uri="{9D8B030D-6E8A-4147-A177-3AD203B41FA5}">
                      <a16:colId xmlns:a16="http://schemas.microsoft.com/office/drawing/2014/main" val="3653400800"/>
                    </a:ext>
                  </a:extLst>
                </a:gridCol>
                <a:gridCol w="230229">
                  <a:extLst>
                    <a:ext uri="{9D8B030D-6E8A-4147-A177-3AD203B41FA5}">
                      <a16:colId xmlns:a16="http://schemas.microsoft.com/office/drawing/2014/main" val="1694443126"/>
                    </a:ext>
                  </a:extLst>
                </a:gridCol>
                <a:gridCol w="1525538">
                  <a:extLst>
                    <a:ext uri="{9D8B030D-6E8A-4147-A177-3AD203B41FA5}">
                      <a16:colId xmlns:a16="http://schemas.microsoft.com/office/drawing/2014/main" val="861711070"/>
                    </a:ext>
                  </a:extLst>
                </a:gridCol>
                <a:gridCol w="2440901">
                  <a:extLst>
                    <a:ext uri="{9D8B030D-6E8A-4147-A177-3AD203B41FA5}">
                      <a16:colId xmlns:a16="http://schemas.microsoft.com/office/drawing/2014/main" val="738236615"/>
                    </a:ext>
                  </a:extLst>
                </a:gridCol>
                <a:gridCol w="209219">
                  <a:extLst>
                    <a:ext uri="{9D8B030D-6E8A-4147-A177-3AD203B41FA5}">
                      <a16:colId xmlns:a16="http://schemas.microsoft.com/office/drawing/2014/main" val="230797360"/>
                    </a:ext>
                  </a:extLst>
                </a:gridCol>
              </a:tblGrid>
              <a:tr h="441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391434"/>
                  </a:ext>
                </a:extLst>
              </a:tr>
              <a:tr h="1503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tx1"/>
                          </a:solidFill>
                          <a:effectLst/>
                          <a:latin typeface="Webdings" panose="05030102010509060703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</a:t>
                      </a:r>
                      <a:endParaRPr lang="en-GB" sz="6000" dirty="0">
                        <a:solidFill>
                          <a:schemeClr val="tx1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Clarified 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 and qualitative characteristics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6000" kern="1200" dirty="0">
                          <a:solidFill>
                            <a:schemeClr val="tx1"/>
                          </a:solidFill>
                          <a:effectLst/>
                          <a:latin typeface="Webdings" panose="05030102010509060703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</a:t>
                      </a:r>
                      <a:endParaRPr lang="en-GB" sz="6000" kern="1200" dirty="0">
                        <a:solidFill>
                          <a:schemeClr val="tx1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reporting entity, presentation &amp; disclosure, derecognition and measurement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086947"/>
                  </a:ext>
                </a:extLst>
              </a:tr>
              <a:tr h="441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52014"/>
                  </a:ext>
                </a:extLst>
              </a:tr>
              <a:tr h="1431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6000" kern="1200" dirty="0">
                          <a:solidFill>
                            <a:schemeClr val="tx1"/>
                          </a:solidFill>
                          <a:effectLst/>
                          <a:latin typeface="Webdings" panose="05030102010509060703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</a:t>
                      </a:r>
                      <a:endParaRPr lang="en-GB" sz="6000" kern="1200" dirty="0">
                        <a:solidFill>
                          <a:schemeClr val="tx1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elements and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recognition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6000" kern="1200" dirty="0">
                          <a:solidFill>
                            <a:schemeClr val="tx1"/>
                          </a:solidFill>
                          <a:effectLst/>
                          <a:latin typeface="Webdings" panose="05030102010509060703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</a:t>
                      </a:r>
                      <a:endParaRPr lang="en-GB" sz="6000" kern="1200" dirty="0">
                        <a:solidFill>
                          <a:schemeClr val="tx1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continued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distinction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between liabilities and equity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52067"/>
                  </a:ext>
                </a:extLst>
              </a:tr>
              <a:tr h="3123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35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8202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we get feedback?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23584"/>
              </p:ext>
            </p:extLst>
          </p:nvPr>
        </p:nvGraphicFramePr>
        <p:xfrm>
          <a:off x="416496" y="1412294"/>
          <a:ext cx="8856984" cy="412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975">
                  <a:extLst>
                    <a:ext uri="{9D8B030D-6E8A-4147-A177-3AD203B41FA5}">
                      <a16:colId xmlns:a16="http://schemas.microsoft.com/office/drawing/2014/main" val="1431110358"/>
                    </a:ext>
                  </a:extLst>
                </a:gridCol>
                <a:gridCol w="1800487">
                  <a:extLst>
                    <a:ext uri="{9D8B030D-6E8A-4147-A177-3AD203B41FA5}">
                      <a16:colId xmlns:a16="http://schemas.microsoft.com/office/drawing/2014/main" val="3708923621"/>
                    </a:ext>
                  </a:extLst>
                </a:gridCol>
                <a:gridCol w="2428635">
                  <a:extLst>
                    <a:ext uri="{9D8B030D-6E8A-4147-A177-3AD203B41FA5}">
                      <a16:colId xmlns:a16="http://schemas.microsoft.com/office/drawing/2014/main" val="3653400800"/>
                    </a:ext>
                  </a:extLst>
                </a:gridCol>
                <a:gridCol w="230229">
                  <a:extLst>
                    <a:ext uri="{9D8B030D-6E8A-4147-A177-3AD203B41FA5}">
                      <a16:colId xmlns:a16="http://schemas.microsoft.com/office/drawing/2014/main" val="1694443126"/>
                    </a:ext>
                  </a:extLst>
                </a:gridCol>
                <a:gridCol w="1525538">
                  <a:extLst>
                    <a:ext uri="{9D8B030D-6E8A-4147-A177-3AD203B41FA5}">
                      <a16:colId xmlns:a16="http://schemas.microsoft.com/office/drawing/2014/main" val="861711070"/>
                    </a:ext>
                  </a:extLst>
                </a:gridCol>
                <a:gridCol w="2440901">
                  <a:extLst>
                    <a:ext uri="{9D8B030D-6E8A-4147-A177-3AD203B41FA5}">
                      <a16:colId xmlns:a16="http://schemas.microsoft.com/office/drawing/2014/main" val="738236615"/>
                    </a:ext>
                  </a:extLst>
                </a:gridCol>
                <a:gridCol w="209219">
                  <a:extLst>
                    <a:ext uri="{9D8B030D-6E8A-4147-A177-3AD203B41FA5}">
                      <a16:colId xmlns:a16="http://schemas.microsoft.com/office/drawing/2014/main" val="230797360"/>
                    </a:ext>
                  </a:extLst>
                </a:gridCol>
              </a:tblGrid>
              <a:tr h="441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391434"/>
                  </a:ext>
                </a:extLst>
              </a:tr>
              <a:tr h="1503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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Publications 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Discussion Paper and Exposure Drafts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6000" kern="1200" dirty="0">
                          <a:solidFill>
                            <a:schemeClr val="tx1"/>
                          </a:solidFill>
                          <a:effectLst/>
                          <a:latin typeface="Webdings" panose="05030102010509060703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</a:t>
                      </a:r>
                      <a:endParaRPr lang="en-GB" sz="6000" kern="1200" dirty="0">
                        <a:solidFill>
                          <a:schemeClr val="tx1"/>
                        </a:solidFill>
                        <a:effectLst/>
                        <a:latin typeface="Webdings" panose="05030102010509060703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Outreach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 260 meetings and other events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086947"/>
                  </a:ext>
                </a:extLst>
              </a:tr>
              <a:tr h="441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52014"/>
                  </a:ext>
                </a:extLst>
              </a:tr>
              <a:tr h="1431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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Consultative</a:t>
                      </a: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group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Accounting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Standards Advisory Forum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6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</a:t>
                      </a:r>
                      <a:endParaRPr lang="en-GB" sz="6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Effects</a:t>
                      </a: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analysis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definitions of elements and effects on preparers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52067"/>
                  </a:ext>
                </a:extLst>
              </a:tr>
              <a:tr h="3123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A3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35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3720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8537575" y="0"/>
            <a:ext cx="719138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58775" y="1042988"/>
            <a:ext cx="9180513" cy="1587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8551863" y="711200"/>
            <a:ext cx="78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60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9" name="Picture 2" descr="IFRS reg logo20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9" y="6093296"/>
            <a:ext cx="1536105" cy="3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"/>
          <p:cNvSpPr txBox="1">
            <a:spLocks/>
          </p:cNvSpPr>
          <p:nvPr/>
        </p:nvSpPr>
        <p:spPr>
          <a:xfrm>
            <a:off x="6825208" y="61560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3" y="3"/>
            <a:ext cx="9514747" cy="5861049"/>
          </a:xfrm>
          <a:prstGeom prst="rect">
            <a:avLst/>
          </a:prstGeom>
        </p:spPr>
      </p:pic>
      <p:sp>
        <p:nvSpPr>
          <p:cNvPr id="18" name="Rectangle 6"/>
          <p:cNvSpPr>
            <a:spLocks noGrp="1" noChangeArrowheads="1"/>
          </p:cNvSpPr>
          <p:nvPr>
            <p:ph type="title"/>
          </p:nvPr>
        </p:nvSpPr>
        <p:spPr>
          <a:xfrm>
            <a:off x="4305300" y="2276475"/>
            <a:ext cx="5035550" cy="1951038"/>
          </a:xfrm>
        </p:spPr>
        <p:txBody>
          <a:bodyPr/>
          <a:lstStyle/>
          <a:p>
            <a:pPr algn="r">
              <a:defRPr/>
            </a:pPr>
            <a:r>
              <a:rPr lang="en-US" sz="3500" b="0" dirty="0">
                <a:solidFill>
                  <a:srgbClr val="FFFFFF"/>
                </a:solidFill>
              </a:rPr>
              <a:t>Objective and qualitative characteristics</a:t>
            </a:r>
            <a:br>
              <a:rPr lang="en-US" sz="3500" b="0" dirty="0">
                <a:solidFill>
                  <a:srgbClr val="FFFFFF"/>
                </a:solidFill>
              </a:rPr>
            </a:br>
            <a:br>
              <a:rPr lang="en-US" sz="3500" b="0" dirty="0">
                <a:solidFill>
                  <a:srgbClr val="FFFFFF"/>
                </a:solidFill>
              </a:rPr>
            </a:br>
            <a:endParaRPr lang="en-US" sz="3500" b="0" dirty="0">
              <a:solidFill>
                <a:srgbClr val="FFFFFF"/>
              </a:solidFill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395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Objective of financial reporting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7545" y="3838546"/>
            <a:ext cx="4124250" cy="526558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58500" tIns="58500" rIns="58500" bIns="58500" numCol="1" spcCol="1270" rtlCol="0" anchor="ctr" anchorCtr="0">
            <a:noAutofit/>
          </a:bodyPr>
          <a:lstStyle/>
          <a:p>
            <a:pPr marL="0" lvl="1" algn="ctr" defTabSz="577785">
              <a:lnSpc>
                <a:spcPct val="90000"/>
              </a:lnSpc>
              <a:spcAft>
                <a:spcPts val="0"/>
              </a:spcAft>
              <a:buClr>
                <a:schemeClr val="bg2"/>
              </a:buClr>
            </a:pPr>
            <a:r>
              <a:rPr lang="en-GB" sz="1600" kern="0" dirty="0">
                <a:solidFill>
                  <a:schemeClr val="tx1"/>
                </a:solidFill>
                <a:latin typeface="Arial"/>
              </a:rPr>
              <a:t>prospects for future net cash inflows to the entity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52235" y="3839015"/>
            <a:ext cx="4124250" cy="525600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58500" tIns="58500" rIns="58500" bIns="58500" numCol="1" spcCol="1270" rtlCol="0" anchor="ctr" anchorCtr="0">
            <a:noAutofit/>
          </a:bodyPr>
          <a:lstStyle/>
          <a:p>
            <a:pPr algn="ctr" defTabSz="90289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00" kern="0" dirty="0">
                <a:solidFill>
                  <a:schemeClr val="tx1"/>
                </a:solidFill>
                <a:latin typeface="Arial"/>
              </a:rPr>
              <a:t>management’s stewardship of the entity’s economic resources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0532" y="1340768"/>
            <a:ext cx="8541000" cy="476325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58500" tIns="58500" rIns="58500" bIns="585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Provide financial information useful to users in making decisions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7545" y="2636912"/>
            <a:ext cx="2720250" cy="50405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58500" tIns="58500" rIns="58500" bIns="585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289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00" kern="0" dirty="0">
                <a:solidFill>
                  <a:schemeClr val="tx1"/>
                </a:solidFill>
                <a:latin typeface="Arial"/>
                <a:ea typeface="+mn-ea"/>
              </a:rPr>
              <a:t>buying, holding or selling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36906" y="2636912"/>
            <a:ext cx="2720250" cy="50405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58500" tIns="58500" rIns="58500" bIns="585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289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00" kern="0" dirty="0">
                <a:solidFill>
                  <a:schemeClr val="tx1"/>
                </a:solidFill>
                <a:latin typeface="Arial"/>
                <a:ea typeface="+mn-ea"/>
              </a:rPr>
              <a:t>providing or settling loans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45218" y="2636912"/>
            <a:ext cx="2720250" cy="50405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58500" tIns="58500" rIns="58500" bIns="585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289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600" kern="0" dirty="0">
                <a:solidFill>
                  <a:schemeClr val="tx1"/>
                </a:solidFill>
                <a:latin typeface="Arial"/>
                <a:ea typeface="+mn-ea"/>
              </a:rPr>
              <a:t>voting and influencing management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0532" y="4464843"/>
            <a:ext cx="8541000" cy="476325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58500" tIns="58500" rIns="58500" bIns="585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To make both these assessments, users need information about both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0532" y="3253480"/>
            <a:ext cx="8541000" cy="476325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58500" tIns="58500" rIns="58500" bIns="585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To make these decisions, users assess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0532" y="2060848"/>
            <a:ext cx="8541000" cy="476325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58500" tIns="58500" rIns="58500" bIns="585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Users’ decisions involve decisions about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57545" y="5076183"/>
            <a:ext cx="4124250" cy="585065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58500" tIns="58500" rIns="58500" bIns="58500" numCol="1" spcCol="1270" rtlCol="0" anchor="ctr" anchorCtr="0">
            <a:noAutofit/>
          </a:bodyPr>
          <a:lstStyle/>
          <a:p>
            <a:pPr marL="0" lvl="1" algn="ctr" defTabSz="577785">
              <a:lnSpc>
                <a:spcPct val="90000"/>
              </a:lnSpc>
              <a:spcAft>
                <a:spcPts val="0"/>
              </a:spcAft>
              <a:buClr>
                <a:schemeClr val="bg2"/>
              </a:buClr>
            </a:pPr>
            <a:r>
              <a:rPr lang="en-GB" sz="1600" kern="0" dirty="0">
                <a:solidFill>
                  <a:schemeClr val="tx1"/>
                </a:solidFill>
                <a:latin typeface="Arial"/>
              </a:rPr>
              <a:t>economic resources, claims and changes in those resources and claims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70013" y="5076183"/>
            <a:ext cx="4124250" cy="585065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58500" tIns="58500" rIns="58500" bIns="58500" numCol="1" spcCol="1270" rtlCol="0" anchor="ctr" anchorCtr="0">
            <a:noAutofit/>
          </a:bodyPr>
          <a:lstStyle/>
          <a:p>
            <a:pPr marL="0" lvl="1" algn="ctr" defTabSz="577785">
              <a:lnSpc>
                <a:spcPct val="90000"/>
              </a:lnSpc>
              <a:spcAft>
                <a:spcPts val="0"/>
              </a:spcAft>
              <a:buClr>
                <a:schemeClr val="bg2"/>
              </a:buClr>
            </a:pPr>
            <a:r>
              <a:rPr lang="en-GB" sz="1600" kern="0" dirty="0">
                <a:solidFill>
                  <a:schemeClr val="tx1"/>
                </a:solidFill>
                <a:latin typeface="Arial"/>
              </a:rPr>
              <a:t>how efficiently and effectively management has discharged its responsibilities </a:t>
            </a:r>
          </a:p>
        </p:txBody>
      </p:sp>
    </p:spTree>
    <p:extLst>
      <p:ext uri="{BB962C8B-B14F-4D97-AF65-F5344CB8AC3E}">
        <p14:creationId xmlns:p14="http://schemas.microsoft.com/office/powerpoint/2010/main" val="3617883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Qualitative characteristics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40532" y="2317377"/>
            <a:ext cx="4212000" cy="555750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58500" tIns="58500" rIns="58500" bIns="585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289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b="1" kern="0" dirty="0">
                <a:solidFill>
                  <a:schemeClr val="tx1"/>
                </a:solidFill>
                <a:latin typeface="Arial"/>
                <a:ea typeface="+mn-ea"/>
              </a:rPr>
              <a:t>Relevance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7545" y="2960948"/>
            <a:ext cx="3919936" cy="56370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58500" tIns="58500" rIns="58500" bIns="58500" numCol="1" spcCol="1270" rtlCol="0" anchor="ctr" anchorCtr="0">
            <a:noAutofit/>
          </a:bodyPr>
          <a:lstStyle/>
          <a:p>
            <a:pPr marL="232172" lvl="1" indent="-232172" defTabSz="577785">
              <a:lnSpc>
                <a:spcPct val="90000"/>
              </a:lnSpc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63" kern="0" dirty="0">
                <a:solidFill>
                  <a:schemeClr val="tx1"/>
                </a:solidFill>
                <a:latin typeface="Arial"/>
              </a:rPr>
              <a:t>Information is relevant if it is capable of making a difference to the decisions made by users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70013" y="2317377"/>
            <a:ext cx="4212000" cy="555750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58500" tIns="58500" rIns="58500" bIns="585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289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b="1" kern="0" dirty="0">
                <a:solidFill>
                  <a:schemeClr val="tx1"/>
                </a:solidFill>
                <a:latin typeface="Arial"/>
                <a:ea typeface="+mn-ea"/>
              </a:rPr>
              <a:t>Faithful representation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0532" y="1673805"/>
            <a:ext cx="8541000" cy="526500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58500" tIns="58500" rIns="58500" bIns="585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788" b="1" dirty="0">
                <a:solidFill>
                  <a:schemeClr val="bg1"/>
                </a:solidFill>
              </a:rPr>
              <a:t>Fundamental qualitative characteristics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0532" y="3663026"/>
            <a:ext cx="8541000" cy="475171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Overflow="overflow" horzOverflow="overflow" vert="horz" wrap="square" lIns="58500" tIns="58500" rIns="58500" bIns="585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71475" lvl="2" algn="ctr" defTabSz="577785">
              <a:lnSpc>
                <a:spcPct val="90000"/>
              </a:lnSpc>
              <a:spcAft>
                <a:spcPts val="0"/>
              </a:spcAft>
            </a:pPr>
            <a:r>
              <a:rPr lang="en-GB" sz="1800" b="1" dirty="0">
                <a:solidFill>
                  <a:schemeClr val="bg1"/>
                </a:solidFill>
              </a:rPr>
              <a:t>Enhancing characteristics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0532" y="4950169"/>
            <a:ext cx="8541000" cy="475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58500" tIns="58500" rIns="58500" bIns="585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71475" lvl="2" algn="ctr" defTabSz="577785">
              <a:lnSpc>
                <a:spcPct val="90000"/>
              </a:lnSpc>
              <a:spcAft>
                <a:spcPts val="0"/>
              </a:spcAft>
            </a:pPr>
            <a:r>
              <a:rPr lang="en-GB" sz="1800" b="1" dirty="0">
                <a:solidFill>
                  <a:schemeClr val="bg1"/>
                </a:solidFill>
              </a:rPr>
              <a:t>Cost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>
                <a:solidFill>
                  <a:schemeClr val="bg1"/>
                </a:solidFill>
              </a:rPr>
              <a:t>constraint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28519" y="2960948"/>
            <a:ext cx="3802923" cy="54884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58500" tIns="58500" rIns="58500" bIns="58500" numCol="1" spcCol="1270" rtlCol="0" anchor="ctr" anchorCtr="0">
            <a:noAutofit/>
          </a:bodyPr>
          <a:lstStyle/>
          <a:p>
            <a:pPr marL="278606" indent="-278606" defTabSz="90289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GB" sz="1463" kern="0" dirty="0">
                <a:solidFill>
                  <a:schemeClr val="tx1"/>
                </a:solidFill>
                <a:latin typeface="Arial"/>
              </a:rPr>
              <a:t>Information must faithfully represent the substance of what it purports to represent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0013" y="4248091"/>
            <a:ext cx="2047500" cy="520052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58500" tIns="58500" rIns="58500" bIns="58500" numCol="1" spcCol="1270" rtlCol="0" anchor="ctr" anchorCtr="0">
            <a:noAutofit/>
          </a:bodyPr>
          <a:lstStyle/>
          <a:p>
            <a:pPr algn="ctr" defTabSz="90289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463" kern="0" dirty="0">
                <a:solidFill>
                  <a:schemeClr val="tx1"/>
                </a:solidFill>
                <a:latin typeface="Arial"/>
              </a:rPr>
              <a:t>Timeliness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34754" y="4248091"/>
            <a:ext cx="2047500" cy="520052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58500" tIns="58500" rIns="58500" bIns="58500" numCol="1" spcCol="1270" rtlCol="0" anchor="ctr" anchorCtr="0">
            <a:noAutofit/>
          </a:bodyPr>
          <a:lstStyle/>
          <a:p>
            <a:pPr algn="ctr" defTabSz="90289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463" kern="0" dirty="0" err="1">
                <a:solidFill>
                  <a:schemeClr val="tx1"/>
                </a:solidFill>
                <a:latin typeface="Arial"/>
              </a:rPr>
              <a:t>Understandability</a:t>
            </a:r>
            <a:endParaRPr lang="en-GB" sz="1463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05273" y="4248091"/>
            <a:ext cx="2047500" cy="520052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58500" tIns="58500" rIns="58500" bIns="58500" numCol="1" spcCol="1270" rtlCol="0" anchor="ctr" anchorCtr="0">
            <a:noAutofit/>
          </a:bodyPr>
          <a:lstStyle/>
          <a:p>
            <a:pPr algn="ctr" defTabSz="90289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463" kern="0" dirty="0">
                <a:solidFill>
                  <a:schemeClr val="tx1"/>
                </a:solidFill>
                <a:latin typeface="Arial"/>
              </a:rPr>
              <a:t>Verifiability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0532" y="4248091"/>
            <a:ext cx="2047500" cy="520052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58500" tIns="58500" rIns="58500" bIns="58500" numCol="1" spcCol="1270" rtlCol="0" anchor="ctr" anchorCtr="0">
            <a:noAutofit/>
          </a:bodyPr>
          <a:lstStyle/>
          <a:p>
            <a:pPr algn="ctr" defTabSz="90289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463" kern="0" dirty="0">
                <a:solidFill>
                  <a:schemeClr val="tx1"/>
                </a:solidFill>
                <a:latin typeface="Arial"/>
              </a:rPr>
              <a:t>Comparability</a:t>
            </a:r>
          </a:p>
        </p:txBody>
      </p:sp>
    </p:spTree>
    <p:extLst>
      <p:ext uri="{BB962C8B-B14F-4D97-AF65-F5344CB8AC3E}">
        <p14:creationId xmlns:p14="http://schemas.microsoft.com/office/powerpoint/2010/main" val="10168042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ation1_APPROVED">
  <a:themeElements>
    <a:clrScheme name="">
      <a:dk1>
        <a:srgbClr val="5F6062"/>
      </a:dk1>
      <a:lt1>
        <a:srgbClr val="FFFFFF"/>
      </a:lt1>
      <a:dk2>
        <a:srgbClr val="000000"/>
      </a:dk2>
      <a:lt2>
        <a:srgbClr val="808080"/>
      </a:lt2>
      <a:accent1>
        <a:srgbClr val="4184A9"/>
      </a:accent1>
      <a:accent2>
        <a:srgbClr val="333399"/>
      </a:accent2>
      <a:accent3>
        <a:srgbClr val="FFFFFF"/>
      </a:accent3>
      <a:accent4>
        <a:srgbClr val="505153"/>
      </a:accent4>
      <a:accent5>
        <a:srgbClr val="B0C2D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5F6062"/>
      </a:dk1>
      <a:lt1>
        <a:srgbClr val="FFFFFF"/>
      </a:lt1>
      <a:dk2>
        <a:srgbClr val="000000"/>
      </a:dk2>
      <a:lt2>
        <a:srgbClr val="808080"/>
      </a:lt2>
      <a:accent1>
        <a:srgbClr val="4184A9"/>
      </a:accent1>
      <a:accent2>
        <a:srgbClr val="333399"/>
      </a:accent2>
      <a:accent3>
        <a:srgbClr val="FFFFFF"/>
      </a:accent3>
      <a:accent4>
        <a:srgbClr val="505153"/>
      </a:accent4>
      <a:accent5>
        <a:srgbClr val="B0C2D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werpoint template update FC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owerpoint template update FC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owerpoint template update FC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">
      <a:dk1>
        <a:srgbClr val="5F6062"/>
      </a:dk1>
      <a:lt1>
        <a:srgbClr val="FFFFFF"/>
      </a:lt1>
      <a:dk2>
        <a:srgbClr val="000000"/>
      </a:dk2>
      <a:lt2>
        <a:srgbClr val="808080"/>
      </a:lt2>
      <a:accent1>
        <a:srgbClr val="4184A9"/>
      </a:accent1>
      <a:accent2>
        <a:srgbClr val="333399"/>
      </a:accent2>
      <a:accent3>
        <a:srgbClr val="FFFFFF"/>
      </a:accent3>
      <a:accent4>
        <a:srgbClr val="505153"/>
      </a:accent4>
      <a:accent5>
        <a:srgbClr val="B0C2D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Presentation1_APPROVED</Template>
  <TotalTime>13227</TotalTime>
  <Words>623</Words>
  <Application>Microsoft Office PowerPoint</Application>
  <PresentationFormat>A4 Paper (210x297 mm)</PresentationFormat>
  <Paragraphs>138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Times New Roman</vt:lpstr>
      <vt:lpstr>Webdings</vt:lpstr>
      <vt:lpstr>Wingdings</vt:lpstr>
      <vt:lpstr>ヒラギノ角ゴ ProN W3</vt:lpstr>
      <vt:lpstr>ヒラギノ角ゴ ProN W6</vt:lpstr>
      <vt:lpstr>Presentation1_APPROVED</vt:lpstr>
      <vt:lpstr>Office Theme</vt:lpstr>
      <vt:lpstr>Powerpoint template update FC</vt:lpstr>
      <vt:lpstr>1_Powerpoint template update FC</vt:lpstr>
      <vt:lpstr>2_Powerpoint template update FC</vt:lpstr>
      <vt:lpstr>6_Office Theme</vt:lpstr>
      <vt:lpstr>1_Office Theme</vt:lpstr>
      <vt:lpstr>Conceptual Framework for Financial Reporting Part 1  EAA Congress IFRS workshop</vt:lpstr>
      <vt:lpstr> Introduction</vt:lpstr>
      <vt:lpstr>Conceptual Framework at a glance</vt:lpstr>
      <vt:lpstr>Conceptual Framework at a glance</vt:lpstr>
      <vt:lpstr>What is new?</vt:lpstr>
      <vt:lpstr>How did we get feedback?</vt:lpstr>
      <vt:lpstr>Objective and qualitative characteristics  </vt:lpstr>
      <vt:lpstr> Objective of financial reporting</vt:lpstr>
      <vt:lpstr> Qualitative characteristics</vt:lpstr>
      <vt:lpstr>Clarifying aspects of faithful representation</vt:lpstr>
      <vt:lpstr>Reporting entity</vt:lpstr>
      <vt:lpstr>Q&amp;A</vt:lpstr>
      <vt:lpstr>Contact us</vt:lpstr>
    </vt:vector>
  </TitlesOfParts>
  <Company>IFRS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/ divider screen title</dc:title>
  <dc:creator>Corr, Fionnuala</dc:creator>
  <cp:lastModifiedBy>Nicole Coopman</cp:lastModifiedBy>
  <cp:revision>359</cp:revision>
  <cp:lastPrinted>2018-05-21T11:54:49Z</cp:lastPrinted>
  <dcterms:created xsi:type="dcterms:W3CDTF">2016-03-14T17:31:13Z</dcterms:created>
  <dcterms:modified xsi:type="dcterms:W3CDTF">2018-05-26T08:30:44Z</dcterms:modified>
</cp:coreProperties>
</file>