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4"/>
    <p:sldMasterId id="2147483672" r:id="rId5"/>
    <p:sldMasterId id="2147483683" r:id="rId6"/>
    <p:sldMasterId id="2147483694" r:id="rId7"/>
    <p:sldMasterId id="2147483816" r:id="rId8"/>
  </p:sldMasterIdLst>
  <p:notesMasterIdLst>
    <p:notesMasterId r:id="rId29"/>
  </p:notesMasterIdLst>
  <p:handoutMasterIdLst>
    <p:handoutMasterId r:id="rId30"/>
  </p:handoutMasterIdLst>
  <p:sldIdLst>
    <p:sldId id="507" r:id="rId9"/>
    <p:sldId id="528" r:id="rId10"/>
    <p:sldId id="522" r:id="rId11"/>
    <p:sldId id="527" r:id="rId12"/>
    <p:sldId id="514"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3" r:id="rId26"/>
    <p:sldId id="510" r:id="rId27"/>
    <p:sldId id="509" r:id="rId28"/>
  </p:sldIdLst>
  <p:sldSz cx="12192000" cy="6858000"/>
  <p:notesSz cx="6662738" cy="9926638"/>
  <p:defaultTextStyle>
    <a:defPPr>
      <a:defRPr lang="en-US"/>
    </a:defPPr>
    <a:lvl1pPr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voilo@iasbint.com" initials="j" lastIdx="3" clrIdx="6">
    <p:extLst>
      <p:ext uri="{19B8F6BF-5375-455C-9EA6-DF929625EA0E}">
        <p15:presenceInfo xmlns:p15="http://schemas.microsoft.com/office/powerpoint/2012/main" userId="jvoilo@iasbint.com" providerId="None"/>
      </p:ext>
    </p:extLst>
  </p:cmAuthor>
  <p:cmAuthor id="1" name="Smith, Craig" initials="CS" lastIdx="2" clrIdx="0">
    <p:extLst/>
  </p:cmAuthor>
  <p:cmAuthor id="2" name="Knubley Rachel" initials="RJK" lastIdx="7" clrIdx="1">
    <p:extLst/>
  </p:cmAuthor>
  <p:cmAuthor id="3" name="Fujiwara, Yuki" initials="YKF" lastIdx="2" clrIdx="2">
    <p:extLst/>
  </p:cmAuthor>
  <p:cmAuthor id="4" name="Clark Peter" initials="PC" lastIdx="5" clrIdx="3">
    <p:extLst/>
  </p:cmAuthor>
  <p:cmAuthor id="5" name="Voilo, Jelena" initials="VJ" lastIdx="6" clrIdx="4">
    <p:extLst>
      <p:ext uri="{19B8F6BF-5375-455C-9EA6-DF929625EA0E}">
        <p15:presenceInfo xmlns:p15="http://schemas.microsoft.com/office/powerpoint/2012/main" userId="Voilo, Jelena" providerId="None"/>
      </p:ext>
    </p:extLst>
  </p:cmAuthor>
  <p:cmAuthor id="6" name="Voilo, Jelena" initials="VJ [2]" lastIdx="2" clrIdx="5">
    <p:extLst>
      <p:ext uri="{19B8F6BF-5375-455C-9EA6-DF929625EA0E}">
        <p15:presenceInfo xmlns:p15="http://schemas.microsoft.com/office/powerpoint/2012/main" userId="S-1-5-21-1585443609-1864310354-1076300966-96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7032"/>
    <a:srgbClr val="B31E32"/>
    <a:srgbClr val="000000"/>
    <a:srgbClr val="4184A9"/>
    <a:srgbClr val="8DA381"/>
    <a:srgbClr val="B3AA7E"/>
    <a:srgbClr val="5F6062"/>
    <a:srgbClr val="B31E3B"/>
    <a:srgbClr val="78496A"/>
    <a:srgbClr val="8DA3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294" autoAdjust="0"/>
  </p:normalViewPr>
  <p:slideViewPr>
    <p:cSldViewPr>
      <p:cViewPr varScale="1">
        <p:scale>
          <a:sx n="62" d="100"/>
          <a:sy n="62" d="100"/>
        </p:scale>
        <p:origin x="1056"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8707"/>
    </p:cViewPr>
  </p:sorterViewPr>
  <p:notesViewPr>
    <p:cSldViewPr>
      <p:cViewPr varScale="1">
        <p:scale>
          <a:sx n="45" d="100"/>
          <a:sy n="45" d="100"/>
        </p:scale>
        <p:origin x="1556"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26980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p:cNvSpPr>
          <p:nvPr>
            <p:ph type="hdr" sz="quarter"/>
          </p:nvPr>
        </p:nvSpPr>
        <p:spPr bwMode="auto">
          <a:xfrm>
            <a:off x="8" y="10"/>
            <a:ext cx="2887186" cy="496331"/>
          </a:xfrm>
          <a:prstGeom prst="rect">
            <a:avLst/>
          </a:prstGeom>
          <a:noFill/>
          <a:ln>
            <a:noFill/>
          </a:ln>
          <a:effectLst/>
          <a:extLst>
            <a:ext uri="{909E8E84-426E-40dd-AFC4-6F175D3DCCD1}">
              <a14:hiddenFill xmlns="" xmlns:a14="http://schemas.microsoft.com/office/drawing/2010/main">
                <a:solidFill>
                  <a:srgbClr val="4184A9"/>
                </a:solidFill>
              </a14:hiddenFill>
            </a:ext>
            <a:ext uri="{91240B29-F687-4f45-9708-019B960494DF}">
              <a14:hiddenLine xmlns="" xmlns:a14="http://schemas.microsoft.com/office/drawing/2010/main" w="9525">
                <a:solidFill>
                  <a:srgbClr val="5F606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0" tIns="45710" rIns="91420" bIns="45710" numCol="1" anchor="t" anchorCtr="0" compatLnSpc="1">
            <a:prstTxWarp prst="textNoShape">
              <a:avLst/>
            </a:prstTxWarp>
          </a:bodyPr>
          <a:lstStyle>
            <a:lvl1pPr>
              <a:defRPr/>
            </a:lvl1pPr>
          </a:lstStyle>
          <a:p>
            <a:pPr>
              <a:defRPr/>
            </a:pPr>
            <a:endParaRPr lang="en-US"/>
          </a:p>
        </p:txBody>
      </p:sp>
      <p:sp>
        <p:nvSpPr>
          <p:cNvPr id="9219" name="Rectangle 3"/>
          <p:cNvSpPr>
            <a:spLocks noGrp="1"/>
          </p:cNvSpPr>
          <p:nvPr>
            <p:ph type="dt" idx="1"/>
          </p:nvPr>
        </p:nvSpPr>
        <p:spPr bwMode="auto">
          <a:xfrm>
            <a:off x="3775555" y="10"/>
            <a:ext cx="2887186" cy="496331"/>
          </a:xfrm>
          <a:prstGeom prst="rect">
            <a:avLst/>
          </a:prstGeom>
          <a:noFill/>
          <a:ln>
            <a:noFill/>
          </a:ln>
          <a:effectLst/>
          <a:extLst>
            <a:ext uri="{909E8E84-426E-40dd-AFC4-6F175D3DCCD1}">
              <a14:hiddenFill xmlns="" xmlns:a14="http://schemas.microsoft.com/office/drawing/2010/main">
                <a:solidFill>
                  <a:srgbClr val="4184A9"/>
                </a:solidFill>
              </a14:hiddenFill>
            </a:ext>
            <a:ext uri="{91240B29-F687-4f45-9708-019B960494DF}">
              <a14:hiddenLine xmlns="" xmlns:a14="http://schemas.microsoft.com/office/drawing/2010/main" w="9525">
                <a:solidFill>
                  <a:srgbClr val="5F606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0" tIns="45710" rIns="91420" bIns="45710" numCol="1" anchor="t" anchorCtr="0" compatLnSpc="1">
            <a:prstTxWarp prst="textNoShape">
              <a:avLst/>
            </a:prstTxWarp>
          </a:bodyPr>
          <a:lstStyle>
            <a:lvl1pPr algn="r">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23813" y="744538"/>
            <a:ext cx="6615112"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9221" name="Rectangle 5"/>
          <p:cNvSpPr>
            <a:spLocks noGrp="1"/>
          </p:cNvSpPr>
          <p:nvPr>
            <p:ph type="body" sz="quarter" idx="3"/>
          </p:nvPr>
        </p:nvSpPr>
        <p:spPr bwMode="auto">
          <a:xfrm>
            <a:off x="888371" y="4715155"/>
            <a:ext cx="4886007" cy="4466988"/>
          </a:xfrm>
          <a:prstGeom prst="rect">
            <a:avLst/>
          </a:prstGeom>
          <a:noFill/>
          <a:ln>
            <a:noFill/>
          </a:ln>
          <a:effectLst/>
          <a:extLst>
            <a:ext uri="{909E8E84-426E-40dd-AFC4-6F175D3DCCD1}">
              <a14:hiddenFill xmlns="" xmlns:a14="http://schemas.microsoft.com/office/drawing/2010/main">
                <a:solidFill>
                  <a:srgbClr val="4184A9"/>
                </a:solidFill>
              </a14:hiddenFill>
            </a:ext>
            <a:ext uri="{91240B29-F687-4f45-9708-019B960494DF}">
              <a14:hiddenLine xmlns="" xmlns:a14="http://schemas.microsoft.com/office/drawing/2010/main" w="9525">
                <a:solidFill>
                  <a:srgbClr val="5F606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0" tIns="45710" rIns="91420" bIns="457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p:cNvSpPr>
          <p:nvPr>
            <p:ph type="ftr" sz="quarter" idx="4"/>
          </p:nvPr>
        </p:nvSpPr>
        <p:spPr bwMode="auto">
          <a:xfrm>
            <a:off x="8" y="9430317"/>
            <a:ext cx="2887186" cy="496331"/>
          </a:xfrm>
          <a:prstGeom prst="rect">
            <a:avLst/>
          </a:prstGeom>
          <a:noFill/>
          <a:ln>
            <a:noFill/>
          </a:ln>
          <a:effectLst/>
          <a:extLst>
            <a:ext uri="{909E8E84-426E-40dd-AFC4-6F175D3DCCD1}">
              <a14:hiddenFill xmlns="" xmlns:a14="http://schemas.microsoft.com/office/drawing/2010/main">
                <a:solidFill>
                  <a:srgbClr val="4184A9"/>
                </a:solidFill>
              </a14:hiddenFill>
            </a:ext>
            <a:ext uri="{91240B29-F687-4f45-9708-019B960494DF}">
              <a14:hiddenLine xmlns="" xmlns:a14="http://schemas.microsoft.com/office/drawing/2010/main" w="9525">
                <a:solidFill>
                  <a:srgbClr val="5F606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0" tIns="45710" rIns="91420" bIns="45710" numCol="1" anchor="b" anchorCtr="0" compatLnSpc="1">
            <a:prstTxWarp prst="textNoShape">
              <a:avLst/>
            </a:prstTxWarp>
          </a:bodyPr>
          <a:lstStyle>
            <a:lvl1pPr>
              <a:defRPr/>
            </a:lvl1pPr>
          </a:lstStyle>
          <a:p>
            <a:pPr>
              <a:defRPr/>
            </a:pPr>
            <a:endParaRPr lang="en-US"/>
          </a:p>
        </p:txBody>
      </p:sp>
      <p:sp>
        <p:nvSpPr>
          <p:cNvPr id="9223" name="Rectangle 7"/>
          <p:cNvSpPr>
            <a:spLocks noGrp="1"/>
          </p:cNvSpPr>
          <p:nvPr>
            <p:ph type="sldNum" sz="quarter" idx="5"/>
          </p:nvPr>
        </p:nvSpPr>
        <p:spPr bwMode="auto">
          <a:xfrm>
            <a:off x="3775555" y="9430317"/>
            <a:ext cx="2887186" cy="496331"/>
          </a:xfrm>
          <a:prstGeom prst="rect">
            <a:avLst/>
          </a:prstGeom>
          <a:noFill/>
          <a:ln>
            <a:noFill/>
          </a:ln>
          <a:effectLst/>
          <a:extLst>
            <a:ext uri="{909E8E84-426E-40dd-AFC4-6F175D3DCCD1}">
              <a14:hiddenFill xmlns="" xmlns:a14="http://schemas.microsoft.com/office/drawing/2010/main">
                <a:solidFill>
                  <a:srgbClr val="4184A9"/>
                </a:solidFill>
              </a14:hiddenFill>
            </a:ext>
            <a:ext uri="{91240B29-F687-4f45-9708-019B960494DF}">
              <a14:hiddenLine xmlns="" xmlns:a14="http://schemas.microsoft.com/office/drawing/2010/main" w="9525">
                <a:solidFill>
                  <a:srgbClr val="5F606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20" tIns="45710" rIns="91420" bIns="45710" numCol="1" anchor="b" anchorCtr="0" compatLnSpc="1">
            <a:prstTxWarp prst="textNoShape">
              <a:avLst/>
            </a:prstTxWarp>
          </a:bodyPr>
          <a:lstStyle>
            <a:lvl1pPr algn="r">
              <a:defRPr/>
            </a:lvl1pPr>
          </a:lstStyle>
          <a:p>
            <a:pPr>
              <a:defRPr/>
            </a:pPr>
            <a:fld id="{2DDF86D4-E9EF-974B-9856-C59086808CCE}" type="slidenum">
              <a:rPr lang="en-US"/>
              <a:pPr>
                <a:defRPr/>
              </a:pPr>
              <a:t>‹#›</a:t>
            </a:fld>
            <a:endParaRPr lang="en-US"/>
          </a:p>
        </p:txBody>
      </p:sp>
    </p:spTree>
    <p:extLst>
      <p:ext uri="{BB962C8B-B14F-4D97-AF65-F5344CB8AC3E}">
        <p14:creationId xmlns:p14="http://schemas.microsoft.com/office/powerpoint/2010/main" val="8945222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981D0B14-F4B9-5541-8BAE-03C08A009AEA}" type="slidenum">
              <a:rPr lang="en-US"/>
              <a:pPr>
                <a:defRPr/>
              </a:pPr>
              <a:t>1</a:t>
            </a:fld>
            <a:endParaRPr lang="en-US" dirty="0"/>
          </a:p>
        </p:txBody>
      </p:sp>
      <p:sp>
        <p:nvSpPr>
          <p:cNvPr id="10242" name="Rectangle 2"/>
          <p:cNvSpPr>
            <a:spLocks noGrp="1" noRot="1" noChangeAspect="1" noChangeArrowheads="1" noTextEdit="1"/>
          </p:cNvSpPr>
          <p:nvPr>
            <p:ph type="sldImg"/>
          </p:nvPr>
        </p:nvSpPr>
        <p:spPr>
          <a:xfrm>
            <a:off x="114300" y="739775"/>
            <a:ext cx="6567488" cy="3695700"/>
          </a:xfrm>
          <a:ln/>
          <a:extLst>
            <a:ext uri="{FAA26D3D-D897-4be2-8F04-BA451C77F1D7}">
              <ma14:placeholderFlag xmlns="" xmlns:ma14="http://schemas.microsoft.com/office/mac/drawingml/2011/main" val="1"/>
            </a:ext>
          </a:extLst>
        </p:spPr>
      </p:sp>
      <p:sp>
        <p:nvSpPr>
          <p:cNvPr id="10243" name="Rectangle 3"/>
          <p:cNvSpPr>
            <a:spLocks noGrp="1"/>
          </p:cNvSpPr>
          <p:nvPr>
            <p:ph type="body" idx="1"/>
          </p:nvPr>
        </p:nvSpPr>
        <p:spPr/>
        <p:txBody>
          <a:bodyPr/>
          <a:lstStyle/>
          <a:p>
            <a:pPr eaLnBrk="1" hangingPunct="1">
              <a:defRPr/>
            </a:pPr>
            <a:endParaRPr lang="en-US" sz="1000" u="none" dirty="0">
              <a:solidFill>
                <a:schemeClr val="tx1"/>
              </a:solidFill>
              <a:cs typeface="+mn-cs"/>
            </a:endParaRPr>
          </a:p>
        </p:txBody>
      </p:sp>
    </p:spTree>
    <p:extLst>
      <p:ext uri="{BB962C8B-B14F-4D97-AF65-F5344CB8AC3E}">
        <p14:creationId xmlns:p14="http://schemas.microsoft.com/office/powerpoint/2010/main" val="1193476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11178A2A-F2E5-F04A-A4B2-B7E2BB4BB4E6}" type="slidenum">
              <a:rPr lang="en-US"/>
              <a:pPr>
                <a:defRPr/>
              </a:pPr>
              <a:t>2</a:t>
            </a:fld>
            <a:endParaRPr lang="en-US"/>
          </a:p>
        </p:txBody>
      </p:sp>
      <p:sp>
        <p:nvSpPr>
          <p:cNvPr id="11266" name="Rectangle 2"/>
          <p:cNvSpPr>
            <a:spLocks noGrp="1" noRot="1" noChangeAspect="1" noChangeArrowheads="1" noTextEdit="1"/>
          </p:cNvSpPr>
          <p:nvPr>
            <p:ph type="sldImg"/>
          </p:nvPr>
        </p:nvSpPr>
        <p:spPr>
          <a:xfrm>
            <a:off x="47625" y="739775"/>
            <a:ext cx="6567488" cy="3695700"/>
          </a:xfrm>
          <a:ln/>
          <a:extLst>
            <a:ext uri="{FAA26D3D-D897-4be2-8F04-BA451C77F1D7}">
              <ma14:placeholderFlag xmlns:ma14="http://schemas.microsoft.com/office/mac/drawingml/2011/main" xmlns="" val="1"/>
            </a:ext>
          </a:extLst>
        </p:spPr>
      </p:sp>
      <p:sp>
        <p:nvSpPr>
          <p:cNvPr id="11267" name="Rectangle 3"/>
          <p:cNvSpPr>
            <a:spLocks noGrp="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2705318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95246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endParaRPr lang="en-GB" dirty="0"/>
          </a:p>
        </p:txBody>
      </p:sp>
    </p:spTree>
    <p:extLst>
      <p:ext uri="{BB962C8B-B14F-4D97-AF65-F5344CB8AC3E}">
        <p14:creationId xmlns:p14="http://schemas.microsoft.com/office/powerpoint/2010/main" val="2353389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Tree>
    <p:extLst>
      <p:ext uri="{BB962C8B-B14F-4D97-AF65-F5344CB8AC3E}">
        <p14:creationId xmlns:p14="http://schemas.microsoft.com/office/powerpoint/2010/main" val="751452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375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p:txBody>
          <a:bodyPr/>
          <a:lstStyle/>
          <a:p>
            <a:pPr>
              <a:defRPr/>
            </a:pPr>
            <a:fld id="{11178A2A-F2E5-F04A-A4B2-B7E2BB4BB4E6}" type="slidenum">
              <a:rPr lang="en-US"/>
              <a:pPr>
                <a:defRPr/>
              </a:pPr>
              <a:t>19</a:t>
            </a:fld>
            <a:endParaRPr lang="en-US"/>
          </a:p>
        </p:txBody>
      </p:sp>
      <p:sp>
        <p:nvSpPr>
          <p:cNvPr id="11266" name="Rectangle 2"/>
          <p:cNvSpPr>
            <a:spLocks noGrp="1" noRot="1" noChangeAspect="1" noChangeArrowheads="1" noTextEdit="1"/>
          </p:cNvSpPr>
          <p:nvPr>
            <p:ph type="sldImg"/>
          </p:nvPr>
        </p:nvSpPr>
        <p:spPr>
          <a:xfrm>
            <a:off x="114300" y="739775"/>
            <a:ext cx="6567488" cy="3695700"/>
          </a:xfrm>
          <a:ln/>
          <a:extLst>
            <a:ext uri="{FAA26D3D-D897-4be2-8F04-BA451C77F1D7}">
              <ma14:placeholderFlag xmlns="" xmlns:ma14="http://schemas.microsoft.com/office/mac/drawingml/2011/main" val="1"/>
            </a:ext>
          </a:extLst>
        </p:spPr>
      </p:sp>
      <p:sp>
        <p:nvSpPr>
          <p:cNvPr id="11267" name="Rectangle 3"/>
          <p:cNvSpPr>
            <a:spLocks noGrp="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095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591261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2" indent="0" algn="ctr">
              <a:buNone/>
              <a:defRPr/>
            </a:lvl2pPr>
            <a:lvl3pPr marL="914423" indent="0" algn="ctr">
              <a:buNone/>
              <a:defRPr/>
            </a:lvl3pPr>
            <a:lvl4pPr marL="1371634" indent="0" algn="ctr">
              <a:buNone/>
              <a:defRPr/>
            </a:lvl4pPr>
            <a:lvl5pPr marL="1828846" indent="0" algn="ctr">
              <a:buNone/>
              <a:defRPr/>
            </a:lvl5pPr>
            <a:lvl6pPr marL="2286057" indent="0" algn="ctr">
              <a:buNone/>
              <a:defRPr/>
            </a:lvl6pPr>
            <a:lvl7pPr marL="2743269" indent="0" algn="ctr">
              <a:buNone/>
              <a:defRPr/>
            </a:lvl7pPr>
            <a:lvl8pPr marL="3200480" indent="0" algn="ctr">
              <a:buNone/>
              <a:defRPr/>
            </a:lvl8pPr>
            <a:lvl9pPr marL="3657691"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11493777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16652643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2490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act us">
    <p:spTree>
      <p:nvGrpSpPr>
        <p:cNvPr id="1" name=""/>
        <p:cNvGrpSpPr/>
        <p:nvPr/>
      </p:nvGrpSpPr>
      <p:grpSpPr>
        <a:xfrm>
          <a:off x="0" y="0"/>
          <a:ext cx="0" cy="0"/>
          <a:chOff x="0" y="0"/>
          <a:chExt cx="0" cy="0"/>
        </a:xfrm>
      </p:grpSpPr>
      <p:pic>
        <p:nvPicPr>
          <p:cNvPr id="4" name="Picture 2"/>
          <p:cNvPicPr>
            <a:picLocks noChangeAspect="1"/>
          </p:cNvPicPr>
          <p:nvPr userDrawn="1"/>
        </p:nvPicPr>
        <p:blipFill rotWithShape="1">
          <a:blip r:embed="rId2">
            <a:extLst>
              <a:ext uri="{28A0092B-C50C-407E-A947-70E740481C1C}">
                <a14:useLocalDpi xmlns:a14="http://schemas.microsoft.com/office/drawing/2010/main" val="0"/>
              </a:ext>
            </a:extLst>
          </a:blip>
          <a:srcRect l="3831" r="4224"/>
          <a:stretch/>
        </p:blipFill>
        <p:spPr bwMode="auto">
          <a:xfrm rot="10800000">
            <a:off x="431371" y="1268758"/>
            <a:ext cx="11295003" cy="465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userDrawn="1"/>
        </p:nvSpPr>
        <p:spPr>
          <a:xfrm>
            <a:off x="601236" y="0"/>
            <a:ext cx="9926027" cy="979200"/>
          </a:xfrm>
          <a:prstGeom prst="rect">
            <a:avLst/>
          </a:prstGeom>
          <a:noFill/>
        </p:spPr>
        <p:txBody>
          <a:bodyPr wrap="square" lIns="0" tIns="0" rIns="0" bIns="0" rtlCol="0" anchor="b" anchorCtr="0">
            <a:noAutofit/>
          </a:bodyPr>
          <a:lstStyle/>
          <a:p>
            <a:r>
              <a:rPr lang="en-GB" sz="3200" b="1" dirty="0">
                <a:solidFill>
                  <a:schemeClr val="tx1"/>
                </a:solidFill>
              </a:rPr>
              <a:t>Keep up to date</a:t>
            </a:r>
          </a:p>
        </p:txBody>
      </p:sp>
      <p:sp>
        <p:nvSpPr>
          <p:cNvPr id="14" name="TextBox 13"/>
          <p:cNvSpPr txBox="1"/>
          <p:nvPr userDrawn="1"/>
        </p:nvSpPr>
        <p:spPr>
          <a:xfrm>
            <a:off x="1991544" y="1220755"/>
            <a:ext cx="5760640" cy="646331"/>
          </a:xfrm>
          <a:prstGeom prst="rect">
            <a:avLst/>
          </a:prstGeom>
          <a:noFill/>
        </p:spPr>
        <p:txBody>
          <a:bodyPr wrap="square" rtlCol="0">
            <a:spAutoFit/>
          </a:bodyPr>
          <a:lstStyle/>
          <a:p>
            <a:r>
              <a:rPr lang="en-GB" sz="3600" b="0" dirty="0">
                <a:solidFill>
                  <a:schemeClr val="bg1"/>
                </a:solidFill>
              </a:rPr>
              <a:t>www.ifrs.org</a:t>
            </a:r>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l="37642" t="8166" r="34008" b="48927"/>
          <a:stretch/>
        </p:blipFill>
        <p:spPr>
          <a:xfrm>
            <a:off x="2066479" y="1956041"/>
            <a:ext cx="929271" cy="914611"/>
          </a:xfrm>
          <a:prstGeom prst="rect">
            <a:avLst/>
          </a:prstGeom>
        </p:spPr>
      </p:pic>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l="7839" t="8166" r="62358" b="50000"/>
          <a:stretch/>
        </p:blipFill>
        <p:spPr>
          <a:xfrm>
            <a:off x="2018826" y="4782077"/>
            <a:ext cx="976924" cy="891745"/>
          </a:xfrm>
          <a:prstGeom prst="rect">
            <a:avLst/>
          </a:prstGeom>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l="8567" t="51072" r="63083" b="7094"/>
          <a:stretch/>
        </p:blipFill>
        <p:spPr>
          <a:xfrm>
            <a:off x="2052730" y="2909869"/>
            <a:ext cx="929271" cy="891745"/>
          </a:xfrm>
          <a:prstGeom prst="rect">
            <a:avLst/>
          </a:prstGeom>
        </p:spPr>
      </p:pic>
      <p:pic>
        <p:nvPicPr>
          <p:cNvPr id="18" name="Picture 17"/>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19" t="51072" r="4932" b="7093"/>
          <a:stretch/>
        </p:blipFill>
        <p:spPr>
          <a:xfrm>
            <a:off x="2052730" y="3845973"/>
            <a:ext cx="929271" cy="891745"/>
          </a:xfrm>
          <a:prstGeom prst="rect">
            <a:avLst/>
          </a:prstGeom>
        </p:spPr>
      </p:pic>
      <p:sp>
        <p:nvSpPr>
          <p:cNvPr id="19" name="TextBox 18"/>
          <p:cNvSpPr txBox="1"/>
          <p:nvPr userDrawn="1"/>
        </p:nvSpPr>
        <p:spPr>
          <a:xfrm>
            <a:off x="2995750" y="2157830"/>
            <a:ext cx="3457833" cy="461665"/>
          </a:xfrm>
          <a:prstGeom prst="rect">
            <a:avLst/>
          </a:prstGeom>
          <a:noFill/>
        </p:spPr>
        <p:txBody>
          <a:bodyPr wrap="square" rtlCol="0">
            <a:spAutoFit/>
          </a:bodyPr>
          <a:lstStyle/>
          <a:p>
            <a:r>
              <a:rPr lang="en-GB" sz="2400" dirty="0">
                <a:solidFill>
                  <a:schemeClr val="bg1"/>
                </a:solidFill>
              </a:rPr>
              <a:t>@</a:t>
            </a:r>
            <a:r>
              <a:rPr lang="en-GB" sz="2400" dirty="0" err="1">
                <a:solidFill>
                  <a:schemeClr val="bg1"/>
                </a:solidFill>
              </a:rPr>
              <a:t>IFRSFoundation</a:t>
            </a:r>
            <a:endParaRPr lang="en-GB" sz="2400" dirty="0">
              <a:solidFill>
                <a:schemeClr val="bg1"/>
              </a:solidFill>
            </a:endParaRPr>
          </a:p>
        </p:txBody>
      </p:sp>
      <p:sp>
        <p:nvSpPr>
          <p:cNvPr id="20" name="TextBox 19"/>
          <p:cNvSpPr txBox="1"/>
          <p:nvPr userDrawn="1"/>
        </p:nvSpPr>
        <p:spPr>
          <a:xfrm>
            <a:off x="2995749" y="2938667"/>
            <a:ext cx="8730624" cy="830997"/>
          </a:xfrm>
          <a:prstGeom prst="rect">
            <a:avLst/>
          </a:prstGeom>
          <a:noFill/>
        </p:spPr>
        <p:txBody>
          <a:bodyPr wrap="square" rtlCol="0">
            <a:spAutoFit/>
          </a:bodyPr>
          <a:lstStyle/>
          <a:p>
            <a:r>
              <a:rPr lang="en-GB" sz="2400" dirty="0">
                <a:solidFill>
                  <a:schemeClr val="bg1"/>
                </a:solidFill>
              </a:rPr>
              <a:t>IFRS Foundation</a:t>
            </a:r>
          </a:p>
          <a:p>
            <a:r>
              <a:rPr lang="en-GB" sz="2400" dirty="0">
                <a:solidFill>
                  <a:schemeClr val="bg1"/>
                </a:solidFill>
              </a:rPr>
              <a:t>International</a:t>
            </a:r>
            <a:r>
              <a:rPr lang="en-GB" sz="2400" baseline="0" dirty="0">
                <a:solidFill>
                  <a:schemeClr val="bg1"/>
                </a:solidFill>
              </a:rPr>
              <a:t> Accounting Standards Board</a:t>
            </a:r>
            <a:endParaRPr lang="en-GB" sz="2400" dirty="0">
              <a:solidFill>
                <a:schemeClr val="bg1"/>
              </a:solidFill>
            </a:endParaRPr>
          </a:p>
        </p:txBody>
      </p:sp>
      <p:sp>
        <p:nvSpPr>
          <p:cNvPr id="21" name="TextBox 20"/>
          <p:cNvSpPr txBox="1"/>
          <p:nvPr userDrawn="1"/>
        </p:nvSpPr>
        <p:spPr>
          <a:xfrm>
            <a:off x="2982001" y="4034052"/>
            <a:ext cx="3457833" cy="461665"/>
          </a:xfrm>
          <a:prstGeom prst="rect">
            <a:avLst/>
          </a:prstGeom>
          <a:noFill/>
        </p:spPr>
        <p:txBody>
          <a:bodyPr wrap="square" rtlCol="0">
            <a:spAutoFit/>
          </a:bodyPr>
          <a:lstStyle/>
          <a:p>
            <a:r>
              <a:rPr lang="en-GB" sz="2400" dirty="0">
                <a:solidFill>
                  <a:schemeClr val="bg1"/>
                </a:solidFill>
              </a:rPr>
              <a:t>IFRS Foundation</a:t>
            </a:r>
          </a:p>
        </p:txBody>
      </p:sp>
      <p:sp>
        <p:nvSpPr>
          <p:cNvPr id="22" name="TextBox 21"/>
          <p:cNvSpPr txBox="1"/>
          <p:nvPr userDrawn="1"/>
        </p:nvSpPr>
        <p:spPr>
          <a:xfrm>
            <a:off x="2995750" y="4971400"/>
            <a:ext cx="3457833" cy="461665"/>
          </a:xfrm>
          <a:prstGeom prst="rect">
            <a:avLst/>
          </a:prstGeom>
          <a:noFill/>
        </p:spPr>
        <p:txBody>
          <a:bodyPr wrap="square" rtlCol="0">
            <a:spAutoFit/>
          </a:bodyPr>
          <a:lstStyle/>
          <a:p>
            <a:r>
              <a:rPr lang="en-GB" sz="2400" dirty="0">
                <a:solidFill>
                  <a:schemeClr val="bg1"/>
                </a:solidFill>
              </a:rPr>
              <a:t>IFRS Foundation</a:t>
            </a:r>
          </a:p>
        </p:txBody>
      </p:sp>
      <p:cxnSp>
        <p:nvCxnSpPr>
          <p:cNvPr id="23" name="Straight Connector 22"/>
          <p:cNvCxnSpPr>
            <a:cxnSpLocks/>
          </p:cNvCxnSpPr>
          <p:nvPr userDrawn="1"/>
        </p:nvCxnSpPr>
        <p:spPr>
          <a:xfrm>
            <a:off x="2066481" y="1785388"/>
            <a:ext cx="2204967"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1855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SignPo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99751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933941" y="1438275"/>
            <a:ext cx="10458939" cy="4870450"/>
          </a:xfrm>
          <a:prstGeom prst="rect">
            <a:avLst/>
          </a:prstGeom>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933942" y="6462713"/>
            <a:ext cx="7530123" cy="190500"/>
          </a:xfrm>
          <a:prstGeom prst="rect">
            <a:avLst/>
          </a:prstGeom>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10527325" y="711200"/>
            <a:ext cx="842108" cy="196850"/>
          </a:xfrm>
          <a:prstGeom prst="rect">
            <a:avLst/>
          </a:prstGeom>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9213392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a:xfrm>
            <a:off x="933941" y="1438275"/>
            <a:ext cx="10458939" cy="4870450"/>
          </a:xfrm>
          <a:prstGeom prst="rect">
            <a:avLst/>
          </a:prstGeom>
        </p:spPr>
        <p:txBody>
          <a:bodyPr/>
          <a:lstStyle>
            <a:lvl1pPr marL="0" indent="0">
              <a:lnSpc>
                <a:spcPct val="100000"/>
              </a:lnSpc>
              <a:buNone/>
              <a:defRPr b="1">
                <a:solidFill>
                  <a:schemeClr val="bg2"/>
                </a:solidFill>
              </a:defRPr>
            </a:lvl1pPr>
            <a:lvl2pPr marL="266706" indent="-266706">
              <a:lnSpc>
                <a:spcPct val="100000"/>
              </a:lnSpc>
              <a:spcBef>
                <a:spcPts val="936"/>
              </a:spcBef>
              <a:buClr>
                <a:schemeClr val="bg2"/>
              </a:buClr>
              <a:buFont typeface="Arial" pitchFamily="34" charset="0"/>
              <a:buChar char="•"/>
              <a:defRPr sz="2600"/>
            </a:lvl2pPr>
            <a:lvl3pPr marL="619140" indent="-266706">
              <a:defRPr sz="2400"/>
            </a:lvl3pPr>
            <a:lvl4pPr marL="990624" indent="-266706">
              <a:defRPr/>
            </a:lvl4pPr>
            <a:lvl5pPr marL="1352584" indent="-26670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10527325" y="711200"/>
            <a:ext cx="842108" cy="196850"/>
          </a:xfrm>
          <a:prstGeom prst="rect">
            <a:avLst/>
          </a:prstGeom>
          <a:ln/>
        </p:spPr>
        <p:txBody>
          <a:bodyPr/>
          <a:lstStyle>
            <a:lvl1pPr>
              <a:defRPr/>
            </a:lvl1pPr>
          </a:lstStyle>
          <a:p>
            <a:fld id="{B1C1AA67-B064-49E0-9F8F-E9C7F46DBB84}" type="slidenum">
              <a:rPr lang="en-GB">
                <a:solidFill>
                  <a:srgbClr val="FFFFFF"/>
                </a:solidFill>
              </a:rPr>
              <a:pPr/>
              <a:t>‹#›</a:t>
            </a:fld>
            <a:endParaRPr lang="en-GB" dirty="0">
              <a:solidFill>
                <a:srgbClr val="FFFFFF"/>
              </a:solidFill>
            </a:endParaRPr>
          </a:p>
        </p:txBody>
      </p:sp>
    </p:spTree>
    <p:extLst>
      <p:ext uri="{BB962C8B-B14F-4D97-AF65-F5344CB8AC3E}">
        <p14:creationId xmlns:p14="http://schemas.microsoft.com/office/powerpoint/2010/main" val="1796004311"/>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933941" y="1438275"/>
            <a:ext cx="10458939" cy="4870450"/>
          </a:xfrm>
          <a:prstGeom prst="rect">
            <a:avLst/>
          </a:prstGeom>
        </p:spPr>
        <p:txBody>
          <a:bodyPr/>
          <a:lstStyle>
            <a:lvl1pPr marL="361959" indent="-361959">
              <a:lnSpc>
                <a:spcPct val="100000"/>
              </a:lnSpc>
              <a:buFont typeface="Wingdings" pitchFamily="2" charset="2"/>
              <a:buChar char="ü"/>
              <a:defRPr/>
            </a:lvl1pPr>
            <a:lvl2pPr marL="895373" indent="-361959">
              <a:spcBef>
                <a:spcPts val="936"/>
              </a:spcBef>
              <a:buClr>
                <a:schemeClr val="bg2"/>
              </a:buClr>
              <a:buFont typeface="Wingdings" pitchFamily="2" charset="2"/>
              <a:buChar char=""/>
              <a:defRPr sz="2400"/>
            </a:lvl2pPr>
            <a:lvl3pPr marL="1352584" indent="-266706">
              <a:defRPr sz="2200"/>
            </a:lvl3pPr>
            <a:lvl4pPr marL="1352584" indent="-266706">
              <a:tabLst/>
              <a:defRPr sz="2200"/>
            </a:lvl4pPr>
            <a:lvl5pPr marL="1352584" indent="-266706">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xfrm>
            <a:off x="10527325" y="711200"/>
            <a:ext cx="842108" cy="196850"/>
          </a:xfrm>
          <a:prstGeom prst="rect">
            <a:avLst/>
          </a:prstGeom>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41479986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69" y="0"/>
            <a:ext cx="11301046" cy="470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908539" y="950758"/>
            <a:ext cx="7909169" cy="246221"/>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933939" y="5883277"/>
            <a:ext cx="4984262"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4642339" y="1914525"/>
            <a:ext cx="6729046" cy="1951038"/>
          </a:xfrm>
          <a:prstGeom prst="rect">
            <a:avLst/>
          </a:prstGeo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4642339" y="3962400"/>
            <a:ext cx="6729046" cy="528638"/>
          </a:xfrm>
          <a:prstGeom prst="rect">
            <a:avLst/>
          </a:prstGeo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Footer Placeholder 9"/>
          <p:cNvSpPr>
            <a:spLocks noGrp="1" noChangeArrowheads="1"/>
          </p:cNvSpPr>
          <p:nvPr>
            <p:ph type="ftr" sz="quarter" idx="10"/>
          </p:nvPr>
        </p:nvSpPr>
        <p:spPr>
          <a:xfrm>
            <a:off x="933942" y="6462718"/>
            <a:ext cx="7530123" cy="192087"/>
          </a:xfrm>
          <a:prstGeom prst="rect">
            <a:avLst/>
          </a:prstGeom>
        </p:spPr>
        <p:txBody>
          <a:bodyPr/>
          <a:lstStyle>
            <a:lvl1pPr>
              <a:defRPr sz="700"/>
            </a:lvl1pPr>
          </a:lstStyle>
          <a:p>
            <a:pPr>
              <a:defRPr/>
            </a:pPr>
            <a:r>
              <a:rPr lang="en-GB">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935893" y="371475"/>
            <a:ext cx="1586523"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Tree>
    <p:extLst>
      <p:ext uri="{BB962C8B-B14F-4D97-AF65-F5344CB8AC3E}">
        <p14:creationId xmlns:p14="http://schemas.microsoft.com/office/powerpoint/2010/main" val="2531829242"/>
      </p:ext>
    </p:extLst>
  </p:cSld>
  <p:clrMapOvr>
    <a:overrideClrMapping bg1="lt1" tx1="dk1" bg2="lt2" tx2="dk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5737" y="1340768"/>
            <a:ext cx="5040618" cy="639762"/>
          </a:xfrm>
          <a:prstGeom prst="rect">
            <a:avLst/>
          </a:prstGeom>
        </p:spPr>
        <p:txBody>
          <a:bodyPr anchor="b"/>
          <a:lstStyle>
            <a:lvl1pPr marL="0" indent="0">
              <a:buNone/>
              <a:defRPr sz="2600" b="1">
                <a:solidFill>
                  <a:schemeClr val="bg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955737" y="2132856"/>
            <a:ext cx="5040618"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695" y="1340768"/>
            <a:ext cx="5219822" cy="639762"/>
          </a:xfrm>
          <a:prstGeom prst="rect">
            <a:avLst/>
          </a:prstGeom>
        </p:spPr>
        <p:txBody>
          <a:bodyPr anchor="b"/>
          <a:lstStyle>
            <a:lvl1pPr marL="0" indent="0">
              <a:buNone/>
              <a:defRPr lang="en-US" sz="2600" b="1" dirty="0" smtClean="0">
                <a:solidFill>
                  <a:schemeClr val="bg2"/>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5" y="2132856"/>
            <a:ext cx="5219822" cy="3951288"/>
          </a:xfrm>
          <a:prstGeom prst="rect">
            <a:avLst/>
          </a:prstGeo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xfrm>
            <a:off x="10527325" y="711200"/>
            <a:ext cx="842108" cy="196850"/>
          </a:xfrm>
          <a:prstGeom prst="rect">
            <a:avLst/>
          </a:prstGeom>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9786950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933942" y="1438275"/>
            <a:ext cx="4984811"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84816" y="1438275"/>
            <a:ext cx="4984615" cy="4870450"/>
          </a:xfrm>
          <a:prstGeom prst="rect">
            <a:avLst/>
          </a:prstGeo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a:xfrm>
            <a:off x="933942" y="6462713"/>
            <a:ext cx="7530123" cy="190500"/>
          </a:xfrm>
          <a:prstGeom prst="rect">
            <a:avLst/>
          </a:prstGeom>
        </p:spPr>
        <p:txBody>
          <a:bodyPr/>
          <a:lstStyle>
            <a:lvl1pPr>
              <a:defRPr/>
            </a:lvl1pPr>
          </a:lstStyle>
          <a:p>
            <a:pPr>
              <a:defRPr/>
            </a:pPr>
            <a:r>
              <a:rPr lang="en-GB">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a:xfrm>
            <a:off x="10527325" y="711200"/>
            <a:ext cx="842108" cy="196850"/>
          </a:xfrm>
          <a:prstGeom prst="rect">
            <a:avLst/>
          </a:prstGeom>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62163344"/>
      </p:ext>
    </p:extLst>
  </p:cSld>
  <p:clrMapOvr>
    <a:overrideClrMapping bg1="lt1" tx1="dk1" bg2="lt2" tx2="dk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77410652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dirty="0"/>
          </a:p>
        </p:txBody>
      </p:sp>
      <p:sp>
        <p:nvSpPr>
          <p:cNvPr id="3" name="Content Placeholder 2"/>
          <p:cNvSpPr>
            <a:spLocks noGrp="1"/>
          </p:cNvSpPr>
          <p:nvPr>
            <p:ph idx="1"/>
          </p:nvPr>
        </p:nvSpPr>
        <p:spPr>
          <a:xfrm>
            <a:off x="933940" y="1438275"/>
            <a:ext cx="4896186" cy="4870450"/>
          </a:xfrm>
          <a:prstGeom prst="rect">
            <a:avLst/>
          </a:prstGeom>
        </p:spPr>
        <p:txBody>
          <a:bodyPr/>
          <a:lstStyle>
            <a:lvl1pPr marL="0" indent="0">
              <a:lnSpc>
                <a:spcPct val="100000"/>
              </a:lnSpc>
              <a:buNone/>
              <a:defRPr sz="2600"/>
            </a:lvl1pPr>
            <a:lvl2pPr marL="342908" indent="-342908">
              <a:spcBef>
                <a:spcPts val="36"/>
              </a:spcBef>
              <a:buClr>
                <a:schemeClr val="bg2"/>
              </a:buClr>
              <a:buFont typeface="Arial" pitchFamily="34" charset="0"/>
              <a:buChar char="•"/>
              <a:defRPr sz="2400"/>
            </a:lvl2pPr>
            <a:lvl3pPr marL="619140" indent="-266706">
              <a:defRPr sz="2200"/>
            </a:lvl3pPr>
            <a:lvl4pPr marL="990624" indent="-266706">
              <a:defRPr sz="2200"/>
            </a:lvl4pPr>
            <a:lvl5pPr marL="990624" indent="-266706">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5830280" y="1412875"/>
            <a:ext cx="5584092" cy="4895850"/>
          </a:xfrm>
          <a:prstGeom prst="rect">
            <a:avLst/>
          </a:prstGeo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xfrm>
            <a:off x="10527325" y="711200"/>
            <a:ext cx="842108" cy="196850"/>
          </a:xfrm>
          <a:prstGeom prst="rect">
            <a:avLst/>
          </a:prstGeom>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29293584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xfrm>
            <a:off x="10527325" y="711200"/>
            <a:ext cx="842108" cy="196850"/>
          </a:xfrm>
          <a:prstGeom prst="rect">
            <a:avLst/>
          </a:prstGeom>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87121352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0034" y="182563"/>
            <a:ext cx="9030677" cy="792162"/>
          </a:xfrm>
          <a:prstGeom prst="rect">
            <a:avLst/>
          </a:prstGeom>
        </p:spPr>
        <p:txBody>
          <a:bodyPr/>
          <a:lstStyle/>
          <a:p>
            <a:r>
              <a:rPr lang="en-US"/>
              <a:t>Click to edit Master title style</a:t>
            </a:r>
            <a:endParaRPr lang="en-GB"/>
          </a:p>
        </p:txBody>
      </p:sp>
      <p:sp>
        <p:nvSpPr>
          <p:cNvPr id="7" name="Chart Placeholder 6"/>
          <p:cNvSpPr>
            <a:spLocks noGrp="1"/>
          </p:cNvSpPr>
          <p:nvPr>
            <p:ph type="chart" sz="quarter" idx="12"/>
          </p:nvPr>
        </p:nvSpPr>
        <p:spPr>
          <a:xfrm>
            <a:off x="2196490" y="1988840"/>
            <a:ext cx="7178644" cy="4176464"/>
          </a:xfrm>
          <a:prstGeom prst="rect">
            <a:avLst/>
          </a:prstGeo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xfrm>
            <a:off x="933942" y="6462713"/>
            <a:ext cx="7530123" cy="190500"/>
          </a:xfrm>
          <a:prstGeom prst="rect">
            <a:avLst/>
          </a:prstGeom>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xfrm>
            <a:off x="10527325" y="711200"/>
            <a:ext cx="842108" cy="196850"/>
          </a:xfrm>
          <a:prstGeom prst="rect">
            <a:avLst/>
          </a:prstGeom>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20375772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355603" y="0"/>
            <a:ext cx="11478847" cy="47831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Box 21"/>
          <p:cNvSpPr txBox="1">
            <a:spLocks noChangeArrowheads="1"/>
          </p:cNvSpPr>
          <p:nvPr/>
        </p:nvSpPr>
        <p:spPr bwMode="gray">
          <a:xfrm>
            <a:off x="937848" y="6019805"/>
            <a:ext cx="4984262"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a:solidFill>
                  <a:srgbClr val="5F6062"/>
                </a:solidFill>
                <a:cs typeface="+mn-cs"/>
              </a:rPr>
              <a:t>The views expressed in this presentation are those of the presenter, </a:t>
            </a:r>
            <a:br>
              <a:rPr lang="en-GB" sz="900">
                <a:solidFill>
                  <a:srgbClr val="5F6062"/>
                </a:solidFill>
                <a:cs typeface="+mn-cs"/>
              </a:rPr>
            </a:br>
            <a:r>
              <a:rPr lang="en-GB" sz="900">
                <a:solidFill>
                  <a:srgbClr val="5F6062"/>
                </a:solidFill>
                <a:cs typeface="+mn-cs"/>
              </a:rPr>
              <a:t>not necessarily those of the IASB or IFRS Foundation.</a:t>
            </a:r>
          </a:p>
        </p:txBody>
      </p:sp>
      <p:sp>
        <p:nvSpPr>
          <p:cNvPr id="6" name="Rectangle 29"/>
          <p:cNvSpPr>
            <a:spLocks noChangeArrowheads="1"/>
          </p:cNvSpPr>
          <p:nvPr/>
        </p:nvSpPr>
        <p:spPr bwMode="gray">
          <a:xfrm>
            <a:off x="937849" y="6462713"/>
            <a:ext cx="695178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908539" y="912658"/>
            <a:ext cx="7909169" cy="246221"/>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642339" y="1914525"/>
            <a:ext cx="6729046"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4642339" y="3962400"/>
            <a:ext cx="6729046"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935893" y="371475"/>
            <a:ext cx="1586523"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0" name="Rectangle 5"/>
          <p:cNvSpPr>
            <a:spLocks noGrp="1" noChangeArrowheads="1"/>
          </p:cNvSpPr>
          <p:nvPr>
            <p:ph type="ftr" sz="quarter" idx="11"/>
          </p:nvPr>
        </p:nvSpPr>
        <p:spPr>
          <a:xfrm>
            <a:off x="933942" y="6462713"/>
            <a:ext cx="7530123" cy="190500"/>
          </a:xfrm>
          <a:ln/>
        </p:spPr>
        <p:txBody>
          <a:bodyPr/>
          <a:lstStyle>
            <a:lvl1pPr>
              <a:defRPr/>
            </a:lvl1pPr>
          </a:lstStyle>
          <a:p>
            <a:pPr>
              <a:defRPr/>
            </a:pPr>
            <a:r>
              <a:rPr lang="en-GB" dirty="0">
                <a:solidFill>
                  <a:srgbClr val="5F6062"/>
                </a:solidFill>
              </a:rPr>
              <a:t>© 2012 IFRS Foundation.  30 Cannon Street  |  London EC4M 6XH  |  UK.  www.ifrs.org</a:t>
            </a:r>
          </a:p>
        </p:txBody>
      </p:sp>
    </p:spTree>
    <p:extLst>
      <p:ext uri="{BB962C8B-B14F-4D97-AF65-F5344CB8AC3E}">
        <p14:creationId xmlns:p14="http://schemas.microsoft.com/office/powerpoint/2010/main" val="10395903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6112577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6" indent="-266706">
              <a:lnSpc>
                <a:spcPct val="100000"/>
              </a:lnSpc>
              <a:spcBef>
                <a:spcPts val="936"/>
              </a:spcBef>
              <a:buClr>
                <a:schemeClr val="bg2"/>
              </a:buClr>
              <a:buFont typeface="Arial" pitchFamily="34" charset="0"/>
              <a:buChar char="•"/>
              <a:defRPr sz="2600"/>
            </a:lvl2pPr>
            <a:lvl3pPr marL="619140" indent="-266706">
              <a:defRPr sz="2400"/>
            </a:lvl3pPr>
            <a:lvl4pPr marL="990624" indent="-266706">
              <a:defRPr/>
            </a:lvl4pPr>
            <a:lvl5pPr marL="1352584" indent="-26670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41243284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9" indent="-361959">
              <a:lnSpc>
                <a:spcPct val="100000"/>
              </a:lnSpc>
              <a:buFont typeface="Wingdings" pitchFamily="2" charset="2"/>
              <a:buChar char="ü"/>
              <a:defRPr/>
            </a:lvl1pPr>
            <a:lvl2pPr marL="895373" indent="-361959">
              <a:spcBef>
                <a:spcPts val="936"/>
              </a:spcBef>
              <a:buClr>
                <a:schemeClr val="bg2"/>
              </a:buClr>
              <a:buFont typeface="Wingdings" pitchFamily="2" charset="2"/>
              <a:buChar char=""/>
              <a:defRPr sz="2400"/>
            </a:lvl2pPr>
            <a:lvl3pPr marL="1352584" indent="-266706">
              <a:defRPr sz="2200"/>
            </a:lvl3pPr>
            <a:lvl4pPr marL="1352584" indent="-266706">
              <a:tabLst/>
              <a:defRPr sz="2200"/>
            </a:lvl4pPr>
            <a:lvl5pPr marL="1352584" indent="-266706">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56119748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69" y="0"/>
            <a:ext cx="11301046" cy="470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908539" y="950758"/>
            <a:ext cx="7909169" cy="246221"/>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933939" y="5883277"/>
            <a:ext cx="4984262"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4642339" y="1914525"/>
            <a:ext cx="6729046"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4642339" y="3962400"/>
            <a:ext cx="6729046"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933942" y="6462718"/>
            <a:ext cx="7530123" cy="192087"/>
          </a:xfrm>
        </p:spPr>
        <p:txBody>
          <a:bodyPr/>
          <a:lstStyle>
            <a:lvl1pPr>
              <a:defRPr sz="700"/>
            </a:lvl1pPr>
          </a:lstStyle>
          <a:p>
            <a:pPr>
              <a:defRPr/>
            </a:pPr>
            <a:r>
              <a:rPr lang="en-GB">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935893" y="371475"/>
            <a:ext cx="1586523"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Tree>
    <p:extLst>
      <p:ext uri="{BB962C8B-B14F-4D97-AF65-F5344CB8AC3E}">
        <p14:creationId xmlns:p14="http://schemas.microsoft.com/office/powerpoint/2010/main" val="4119311171"/>
      </p:ext>
    </p:extLst>
  </p:cSld>
  <p:clrMapOvr>
    <a:overrideClrMapping bg1="lt1" tx1="dk1" bg2="lt2" tx2="dk2" accent1="accent1" accent2="accent2" accent3="accent3" accent4="accent4" accent5="accent5" accent6="accent6" hlink="hlink" folHlink="folHlink"/>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5737" y="1340768"/>
            <a:ext cx="5040618" cy="639762"/>
          </a:xfrm>
        </p:spPr>
        <p:txBody>
          <a:bodyPr anchor="b"/>
          <a:lstStyle>
            <a:lvl1pPr marL="0" indent="0">
              <a:buNone/>
              <a:defRPr sz="2600" b="1">
                <a:solidFill>
                  <a:schemeClr val="bg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955737" y="2132856"/>
            <a:ext cx="5040618"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695" y="1340768"/>
            <a:ext cx="5219822" cy="639762"/>
          </a:xfrm>
        </p:spPr>
        <p:txBody>
          <a:bodyPr anchor="b"/>
          <a:lstStyle>
            <a:lvl1pPr marL="0" indent="0">
              <a:buNone/>
              <a:defRPr lang="en-US" sz="2600" b="1" dirty="0" smtClean="0">
                <a:solidFill>
                  <a:schemeClr val="bg2"/>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5" y="2132856"/>
            <a:ext cx="521982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930034" y="182563"/>
            <a:ext cx="9030677"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119407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33942" y="1438275"/>
            <a:ext cx="498481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84816" y="1438275"/>
            <a:ext cx="4984615"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037708483"/>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930034" y="2"/>
            <a:ext cx="9030677" cy="908721"/>
          </a:xfrm>
          <a:prstGeom prst="rect">
            <a:avLst/>
          </a:prstGeom>
        </p:spPr>
        <p:txBody>
          <a:bodyPr/>
          <a:lstStyle/>
          <a:p>
            <a:br>
              <a:rPr lang="en-US" dirty="0"/>
            </a:br>
            <a:r>
              <a:rPr lang="en-US" dirty="0"/>
              <a:t>Click to edit Master title style</a:t>
            </a:r>
          </a:p>
        </p:txBody>
      </p:sp>
      <p:sp>
        <p:nvSpPr>
          <p:cNvPr id="6" name="Content Placeholder 2"/>
          <p:cNvSpPr>
            <a:spLocks noGrp="1"/>
          </p:cNvSpPr>
          <p:nvPr>
            <p:ph idx="1"/>
          </p:nvPr>
        </p:nvSpPr>
        <p:spPr>
          <a:xfrm>
            <a:off x="609600" y="1600201"/>
            <a:ext cx="10972800" cy="4061048"/>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24055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933940" y="1438275"/>
            <a:ext cx="4896186" cy="4870450"/>
          </a:xfrm>
        </p:spPr>
        <p:txBody>
          <a:bodyPr/>
          <a:lstStyle>
            <a:lvl1pPr marL="0" indent="0">
              <a:lnSpc>
                <a:spcPct val="100000"/>
              </a:lnSpc>
              <a:buNone/>
              <a:defRPr sz="2600"/>
            </a:lvl1pPr>
            <a:lvl2pPr marL="342908" indent="-342908">
              <a:spcBef>
                <a:spcPts val="36"/>
              </a:spcBef>
              <a:buClr>
                <a:schemeClr val="bg2"/>
              </a:buClr>
              <a:buFont typeface="Arial" pitchFamily="34" charset="0"/>
              <a:buChar char="•"/>
              <a:defRPr sz="2400"/>
            </a:lvl2pPr>
            <a:lvl3pPr marL="619140" indent="-266706">
              <a:defRPr sz="2200"/>
            </a:lvl3pPr>
            <a:lvl4pPr marL="990624" indent="-266706">
              <a:defRPr sz="2200"/>
            </a:lvl4pPr>
            <a:lvl5pPr marL="990624" indent="-266706">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5830280" y="1412875"/>
            <a:ext cx="5584092" cy="4895850"/>
          </a:xfr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856576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74616138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2196490" y="1988840"/>
            <a:ext cx="7178644" cy="4176464"/>
          </a:xfr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9932304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 SignPost">
    <p:spTree>
      <p:nvGrpSpPr>
        <p:cNvPr id="1" name=""/>
        <p:cNvGrpSpPr/>
        <p:nvPr/>
      </p:nvGrpSpPr>
      <p:grpSpPr>
        <a:xfrm>
          <a:off x="0" y="0"/>
          <a:ext cx="0" cy="0"/>
          <a:chOff x="0" y="0"/>
          <a:chExt cx="0" cy="0"/>
        </a:xfrm>
      </p:grpSpPr>
      <p:pic>
        <p:nvPicPr>
          <p:cNvPr id="4" name="Picture 24" descr="pp template 8"/>
          <p:cNvPicPr>
            <a:picLocks noChangeAspect="1" noChangeArrowheads="1"/>
          </p:cNvPicPr>
          <p:nvPr/>
        </p:nvPicPr>
        <p:blipFill>
          <a:blip r:embed="rId2" cstate="print">
            <a:extLst>
              <a:ext uri="{28A0092B-C50C-407E-A947-70E740481C1C}">
                <a14:useLocalDpi xmlns:a14="http://schemas.microsoft.com/office/drawing/2010/main" val="0"/>
              </a:ext>
            </a:extLst>
          </a:blip>
          <a:srcRect t="3088"/>
          <a:stretch>
            <a:fillRect/>
          </a:stretch>
        </p:blipFill>
        <p:spPr bwMode="auto">
          <a:xfrm>
            <a:off x="355603" y="0"/>
            <a:ext cx="11478847" cy="4783138"/>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 Box 21"/>
          <p:cNvSpPr txBox="1">
            <a:spLocks noChangeArrowheads="1"/>
          </p:cNvSpPr>
          <p:nvPr/>
        </p:nvSpPr>
        <p:spPr bwMode="gray">
          <a:xfrm>
            <a:off x="937848" y="6019805"/>
            <a:ext cx="4984262" cy="276999"/>
          </a:xfrm>
          <a:prstGeom prst="rect">
            <a:avLst/>
          </a:prstGeom>
          <a:noFill/>
          <a:ln>
            <a:noFill/>
          </a:ln>
          <a:effectLst/>
          <a:extLst/>
        </p:spPr>
        <p:txBody>
          <a:bodyPr lIns="0" tIns="0" rIns="0" bIns="0">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spcBef>
                <a:spcPct val="50000"/>
              </a:spcBef>
            </a:pPr>
            <a:r>
              <a:rPr lang="en-GB" sz="900">
                <a:solidFill>
                  <a:srgbClr val="5F6062"/>
                </a:solidFill>
                <a:cs typeface="+mn-cs"/>
              </a:rPr>
              <a:t>The views expressed in this presentation are those of the presenter, </a:t>
            </a:r>
            <a:br>
              <a:rPr lang="en-GB" sz="900">
                <a:solidFill>
                  <a:srgbClr val="5F6062"/>
                </a:solidFill>
                <a:cs typeface="+mn-cs"/>
              </a:rPr>
            </a:br>
            <a:r>
              <a:rPr lang="en-GB" sz="900">
                <a:solidFill>
                  <a:srgbClr val="5F6062"/>
                </a:solidFill>
                <a:cs typeface="+mn-cs"/>
              </a:rPr>
              <a:t>not necessarily those of the IASB or IFRS Foundation.</a:t>
            </a:r>
          </a:p>
        </p:txBody>
      </p:sp>
      <p:sp>
        <p:nvSpPr>
          <p:cNvPr id="6" name="Rectangle 29"/>
          <p:cNvSpPr>
            <a:spLocks noChangeArrowheads="1"/>
          </p:cNvSpPr>
          <p:nvPr/>
        </p:nvSpPr>
        <p:spPr bwMode="gray">
          <a:xfrm>
            <a:off x="937849" y="6462713"/>
            <a:ext cx="6951785" cy="19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GB" sz="700" dirty="0">
              <a:ea typeface="ＭＳ Ｐゴシック" charset="-128"/>
              <a:cs typeface="+mn-cs"/>
            </a:endParaRPr>
          </a:p>
        </p:txBody>
      </p:sp>
      <p:sp>
        <p:nvSpPr>
          <p:cNvPr id="7" name="Text Box 20"/>
          <p:cNvSpPr txBox="1">
            <a:spLocks noChangeArrowheads="1"/>
          </p:cNvSpPr>
          <p:nvPr/>
        </p:nvSpPr>
        <p:spPr bwMode="gray">
          <a:xfrm>
            <a:off x="908539" y="912658"/>
            <a:ext cx="7909169" cy="246221"/>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pic>
        <p:nvPicPr>
          <p:cNvPr id="8" name="Picture 17"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642339" y="1914525"/>
            <a:ext cx="6729046"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3075" name="Rectangle 3"/>
          <p:cNvSpPr>
            <a:spLocks noGrp="1" noChangeArrowheads="1"/>
          </p:cNvSpPr>
          <p:nvPr>
            <p:ph type="subTitle" idx="1"/>
          </p:nvPr>
        </p:nvSpPr>
        <p:spPr>
          <a:xfrm>
            <a:off x="4642339" y="3962400"/>
            <a:ext cx="6729046"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9" name="Rectangle 4"/>
          <p:cNvSpPr>
            <a:spLocks noGrp="1" noChangeArrowheads="1"/>
          </p:cNvSpPr>
          <p:nvPr>
            <p:ph type="dt" sz="half" idx="10"/>
          </p:nvPr>
        </p:nvSpPr>
        <p:spPr bwMode="gray">
          <a:xfrm>
            <a:off x="935893" y="371475"/>
            <a:ext cx="1586523"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
        <p:nvSpPr>
          <p:cNvPr id="10" name="Rectangle 5"/>
          <p:cNvSpPr>
            <a:spLocks noGrp="1" noChangeArrowheads="1"/>
          </p:cNvSpPr>
          <p:nvPr>
            <p:ph type="ftr" sz="quarter" idx="11"/>
          </p:nvPr>
        </p:nvSpPr>
        <p:spPr>
          <a:xfrm>
            <a:off x="933942" y="6462713"/>
            <a:ext cx="7530123" cy="190500"/>
          </a:xfrm>
          <a:ln/>
        </p:spPr>
        <p:txBody>
          <a:bodyPr/>
          <a:lstStyle>
            <a:lvl1pPr>
              <a:defRPr/>
            </a:lvl1pPr>
          </a:lstStyle>
          <a:p>
            <a:pPr>
              <a:defRPr/>
            </a:pPr>
            <a:r>
              <a:rPr lang="en-GB" dirty="0">
                <a:solidFill>
                  <a:srgbClr val="5F6062"/>
                </a:solidFill>
              </a:rPr>
              <a:t>© 2012 IFRS Foundation.  30 Cannon Street  |  London EC4M 6XH  |  UK.  www.ifrs.org</a:t>
            </a:r>
          </a:p>
        </p:txBody>
      </p:sp>
    </p:spTree>
    <p:extLst>
      <p:ext uri="{BB962C8B-B14F-4D97-AF65-F5344CB8AC3E}">
        <p14:creationId xmlns:p14="http://schemas.microsoft.com/office/powerpoint/2010/main" val="239023494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a:lnSpc>
                <a:spcPct val="100000"/>
              </a:lnSpc>
              <a:defRPr/>
            </a:lvl1pPr>
            <a:lvl2pPr>
              <a:spcBef>
                <a:spcPts val="36"/>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dirty="0">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460A3FB-9367-40CD-AEB5-97AD27462D7E}"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05199814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ngle Col Text -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0" indent="0">
              <a:lnSpc>
                <a:spcPct val="100000"/>
              </a:lnSpc>
              <a:buNone/>
              <a:defRPr b="1">
                <a:solidFill>
                  <a:schemeClr val="bg2"/>
                </a:solidFill>
              </a:defRPr>
            </a:lvl1pPr>
            <a:lvl2pPr marL="266706" indent="-266706">
              <a:lnSpc>
                <a:spcPct val="100000"/>
              </a:lnSpc>
              <a:spcBef>
                <a:spcPts val="936"/>
              </a:spcBef>
              <a:buClr>
                <a:schemeClr val="bg2"/>
              </a:buClr>
              <a:buFont typeface="Arial" pitchFamily="34" charset="0"/>
              <a:buChar char="•"/>
              <a:defRPr sz="2600"/>
            </a:lvl2pPr>
            <a:lvl3pPr marL="619140" indent="-266706">
              <a:defRPr sz="2400"/>
            </a:lvl3pPr>
            <a:lvl4pPr marL="990624" indent="-266706">
              <a:defRPr/>
            </a:lvl4pPr>
            <a:lvl5pPr marL="1352584" indent="-266706">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B1C1AA67-B064-49E0-9F8F-E9C7F46DBB84}"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4109034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Bullet Emphas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1pPr marL="361959" indent="-361959">
              <a:lnSpc>
                <a:spcPct val="100000"/>
              </a:lnSpc>
              <a:buFont typeface="Wingdings" pitchFamily="2" charset="2"/>
              <a:buChar char="ü"/>
              <a:defRPr/>
            </a:lvl1pPr>
            <a:lvl2pPr marL="895373" indent="-361959">
              <a:spcBef>
                <a:spcPts val="936"/>
              </a:spcBef>
              <a:buClr>
                <a:schemeClr val="bg2"/>
              </a:buClr>
              <a:buFont typeface="Wingdings" pitchFamily="2" charset="2"/>
              <a:buChar char=""/>
              <a:defRPr sz="2400"/>
            </a:lvl2pPr>
            <a:lvl3pPr marL="1352584" indent="-266706">
              <a:defRPr sz="2200"/>
            </a:lvl3pPr>
            <a:lvl4pPr marL="1352584" indent="-266706">
              <a:tabLst/>
              <a:defRPr sz="2200"/>
            </a:lvl4pPr>
            <a:lvl5pPr marL="1352584" indent="-266706">
              <a:tabLst/>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1"/>
          </p:nvPr>
        </p:nvSpPr>
        <p:spPr>
          <a:ln/>
        </p:spPr>
        <p:txBody>
          <a:bodyPr/>
          <a:lstStyle>
            <a:lvl1pPr>
              <a:defRPr/>
            </a:lvl1pPr>
          </a:lstStyle>
          <a:p>
            <a:fld id="{55D6D089-7E91-4AB4-AC1A-CC664F5F1D0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7988913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4"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5"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6" name="Picture 11" descr="11275 PPT divider_150_rgb_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569" y="0"/>
            <a:ext cx="11301046" cy="4700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gray">
          <a:xfrm>
            <a:off x="908539" y="950758"/>
            <a:ext cx="7909169" cy="246221"/>
          </a:xfrm>
          <a:prstGeom prst="rect">
            <a:avLst/>
          </a:prstGeom>
          <a:noFill/>
          <a:ln>
            <a:noFill/>
          </a:ln>
          <a:effectLs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600">
                <a:solidFill>
                  <a:srgbClr val="FFFFFF"/>
                </a:solidFill>
                <a:ea typeface="ＭＳ Ｐゴシック" charset="-128"/>
                <a:cs typeface="+mn-cs"/>
              </a:rPr>
              <a:t>International Financial Reporting Standards</a:t>
            </a:r>
          </a:p>
        </p:txBody>
      </p:sp>
      <p:sp>
        <p:nvSpPr>
          <p:cNvPr id="8" name="Text Box 9"/>
          <p:cNvSpPr txBox="1">
            <a:spLocks noChangeArrowheads="1"/>
          </p:cNvSpPr>
          <p:nvPr/>
        </p:nvSpPr>
        <p:spPr bwMode="gray">
          <a:xfrm>
            <a:off x="933939" y="5883277"/>
            <a:ext cx="4984262" cy="307777"/>
          </a:xfrm>
          <a:prstGeom prst="rect">
            <a:avLst/>
          </a:prstGeom>
          <a:noFill/>
          <a:ln>
            <a:noFill/>
          </a:ln>
          <a:effectLs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GB" sz="1000">
                <a:solidFill>
                  <a:srgbClr val="5F6062"/>
                </a:solidFill>
                <a:ea typeface="ＭＳ Ｐゴシック" charset="-128"/>
                <a:cs typeface="+mn-cs"/>
              </a:rPr>
              <a:t>The views expressed in this presentation are those of the presenter, </a:t>
            </a:r>
            <a:br>
              <a:rPr lang="en-GB" sz="1000">
                <a:solidFill>
                  <a:srgbClr val="5F6062"/>
                </a:solidFill>
                <a:ea typeface="ＭＳ Ｐゴシック" charset="-128"/>
                <a:cs typeface="+mn-cs"/>
              </a:rPr>
            </a:br>
            <a:r>
              <a:rPr lang="en-GB" sz="1000">
                <a:solidFill>
                  <a:srgbClr val="5F6062"/>
                </a:solidFill>
                <a:ea typeface="ＭＳ Ｐゴシック" charset="-128"/>
                <a:cs typeface="+mn-cs"/>
              </a:rPr>
              <a:t>not necessarily those of the IASB or IFRS Foundation</a:t>
            </a:r>
          </a:p>
        </p:txBody>
      </p:sp>
      <p:pic>
        <p:nvPicPr>
          <p:cNvPr id="9" name="Picture 13"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Rectangle 2"/>
          <p:cNvSpPr>
            <a:spLocks noGrp="1" noChangeArrowheads="1"/>
          </p:cNvSpPr>
          <p:nvPr>
            <p:ph type="ctrTitle"/>
          </p:nvPr>
        </p:nvSpPr>
        <p:spPr>
          <a:xfrm>
            <a:off x="4642339" y="1914525"/>
            <a:ext cx="6729046" cy="1951038"/>
          </a:xfrm>
        </p:spPr>
        <p:txBody>
          <a:bodyPr/>
          <a:lstStyle>
            <a:lvl1pPr algn="r">
              <a:defRPr sz="3800" b="0">
                <a:solidFill>
                  <a:schemeClr val="bg1"/>
                </a:solidFill>
              </a:defRPr>
            </a:lvl1pPr>
          </a:lstStyle>
          <a:p>
            <a:pPr lvl="0"/>
            <a:r>
              <a:rPr lang="en-US" noProof="0"/>
              <a:t>Click to edit Master title style</a:t>
            </a:r>
            <a:endParaRPr lang="en-GB" noProof="0"/>
          </a:p>
        </p:txBody>
      </p:sp>
      <p:sp>
        <p:nvSpPr>
          <p:cNvPr id="14" name="Rectangle 3"/>
          <p:cNvSpPr>
            <a:spLocks noGrp="1" noChangeArrowheads="1"/>
          </p:cNvSpPr>
          <p:nvPr>
            <p:ph type="subTitle" idx="1"/>
          </p:nvPr>
        </p:nvSpPr>
        <p:spPr>
          <a:xfrm>
            <a:off x="4642339" y="3962400"/>
            <a:ext cx="6729046" cy="528638"/>
          </a:xfrm>
        </p:spPr>
        <p:txBody>
          <a:bodyPr/>
          <a:lstStyle>
            <a:lvl1pPr marL="0" indent="0" algn="r">
              <a:lnSpc>
                <a:spcPct val="90000"/>
              </a:lnSpc>
              <a:buFontTx/>
              <a:buNone/>
              <a:defRPr sz="1500">
                <a:solidFill>
                  <a:schemeClr val="bg1"/>
                </a:solidFill>
              </a:defRPr>
            </a:lvl1pPr>
          </a:lstStyle>
          <a:p>
            <a:pPr lvl="0"/>
            <a:r>
              <a:rPr lang="en-US" noProof="0"/>
              <a:t>Click to edit Master subtitle style</a:t>
            </a:r>
            <a:endParaRPr lang="en-GB" noProof="0"/>
          </a:p>
        </p:txBody>
      </p:sp>
      <p:sp>
        <p:nvSpPr>
          <p:cNvPr id="10" name="Rectangle 9"/>
          <p:cNvSpPr>
            <a:spLocks noGrp="1" noChangeArrowheads="1"/>
          </p:cNvSpPr>
          <p:nvPr>
            <p:ph type="ftr" sz="quarter" idx="10"/>
          </p:nvPr>
        </p:nvSpPr>
        <p:spPr>
          <a:xfrm>
            <a:off x="933942" y="6462718"/>
            <a:ext cx="7530123" cy="192087"/>
          </a:xfrm>
        </p:spPr>
        <p:txBody>
          <a:bodyPr/>
          <a:lstStyle>
            <a:lvl1pPr>
              <a:defRPr sz="700"/>
            </a:lvl1pPr>
          </a:lstStyle>
          <a:p>
            <a:pPr>
              <a:defRPr/>
            </a:pPr>
            <a:r>
              <a:rPr lang="en-GB">
                <a:solidFill>
                  <a:srgbClr val="5F6062"/>
                </a:solidFill>
              </a:rPr>
              <a:t>© 2012 IFRS Foundation.  30 Cannon Street  |  London EC4M 6XH  |  UK.  www.ifrs.org</a:t>
            </a:r>
          </a:p>
        </p:txBody>
      </p:sp>
      <p:sp>
        <p:nvSpPr>
          <p:cNvPr id="11" name="Rectangle 4"/>
          <p:cNvSpPr>
            <a:spLocks noGrp="1" noChangeArrowheads="1"/>
          </p:cNvSpPr>
          <p:nvPr>
            <p:ph type="dt" sz="half" idx="11"/>
          </p:nvPr>
        </p:nvSpPr>
        <p:spPr bwMode="gray">
          <a:xfrm>
            <a:off x="935893" y="371475"/>
            <a:ext cx="1586523" cy="279400"/>
          </a:xfrm>
          <a:prstGeom prst="rect">
            <a:avLst/>
          </a:prstGeom>
          <a:extLst/>
        </p:spPr>
        <p:txBody>
          <a:bodyPr vert="horz" wrap="square" lIns="0" tIns="0" rIns="0" bIns="0" numCol="1" anchor="t" anchorCtr="0" compatLnSpc="1">
            <a:prstTxWarp prst="textNoShape">
              <a:avLst/>
            </a:prstTxWarp>
          </a:bodyPr>
          <a:lstStyle>
            <a:lvl1pPr>
              <a:defRPr sz="1200">
                <a:solidFill>
                  <a:srgbClr val="5F6062"/>
                </a:solidFill>
                <a:ea typeface="+mn-ea"/>
                <a:cs typeface="+mn-cs"/>
              </a:defRPr>
            </a:lvl1pPr>
          </a:lstStyle>
          <a:p>
            <a:pPr>
              <a:defRPr/>
            </a:pPr>
            <a:endParaRPr lang="en-GB"/>
          </a:p>
        </p:txBody>
      </p:sp>
    </p:spTree>
    <p:extLst>
      <p:ext uri="{BB962C8B-B14F-4D97-AF65-F5344CB8AC3E}">
        <p14:creationId xmlns:p14="http://schemas.microsoft.com/office/powerpoint/2010/main" val="2637017610"/>
      </p:ext>
    </p:extLst>
  </p:cSld>
  <p:clrMapOvr>
    <a:overrideClrMapping bg1="lt1" tx1="dk1" bg2="lt2" tx2="dk2" accent1="accent1" accent2="accent2" accent3="accent3" accent4="accent4" accent5="accent5" accent6="accent6" hlink="hlink" folHlink="folHlink"/>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5737" y="1340768"/>
            <a:ext cx="5040618" cy="639762"/>
          </a:xfrm>
        </p:spPr>
        <p:txBody>
          <a:bodyPr anchor="b"/>
          <a:lstStyle>
            <a:lvl1pPr marL="0" indent="0">
              <a:buNone/>
              <a:defRPr sz="2600" b="1">
                <a:solidFill>
                  <a:schemeClr val="bg2"/>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955737" y="2132856"/>
            <a:ext cx="5040618"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695" y="1340768"/>
            <a:ext cx="5219822" cy="639762"/>
          </a:xfrm>
        </p:spPr>
        <p:txBody>
          <a:bodyPr anchor="b"/>
          <a:lstStyle>
            <a:lvl1pPr marL="0" indent="0">
              <a:buNone/>
              <a:defRPr lang="en-US" sz="2600" b="1" dirty="0" smtClean="0">
                <a:solidFill>
                  <a:schemeClr val="bg2"/>
                </a:solidFill>
                <a:latin typeface="+mn-lt"/>
                <a:ea typeface="+mn-ea"/>
                <a:cs typeface="+mn-cs"/>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95" y="2132856"/>
            <a:ext cx="5219822" cy="3951288"/>
          </a:xfrm>
        </p:spPr>
        <p:txBody>
          <a:bodyPr/>
          <a:lstStyle>
            <a:lvl1pPr>
              <a:spcBef>
                <a:spcPts val="936"/>
              </a:spcBef>
              <a:defRPr sz="2600"/>
            </a:lvl1pPr>
            <a:lvl2pPr>
              <a:defRPr sz="2400"/>
            </a:lvl2pPr>
            <a:lvl3pPr>
              <a:defRPr sz="2200"/>
            </a:lvl3pPr>
            <a:lvl4pPr>
              <a:defRPr sz="2200"/>
            </a:lvl4pPr>
            <a:lvl5pPr>
              <a:defRPr sz="2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itle 1"/>
          <p:cNvSpPr>
            <a:spLocks noGrp="1"/>
          </p:cNvSpPr>
          <p:nvPr>
            <p:ph type="title"/>
          </p:nvPr>
        </p:nvSpPr>
        <p:spPr>
          <a:xfrm>
            <a:off x="930034" y="182563"/>
            <a:ext cx="9030677" cy="792162"/>
          </a:xfrm>
        </p:spPr>
        <p:txBody>
          <a:bodyPr/>
          <a:lstStyle/>
          <a:p>
            <a:r>
              <a:rPr lang="en-US"/>
              <a:t>Click to edit Master title style</a:t>
            </a:r>
            <a:endParaRPr lang="en-GB" dirty="0"/>
          </a:p>
        </p:txBody>
      </p:sp>
      <p:sp>
        <p:nvSpPr>
          <p:cNvPr id="7"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8" name="Rectangle 6"/>
          <p:cNvSpPr>
            <a:spLocks noGrp="1" noChangeArrowheads="1"/>
          </p:cNvSpPr>
          <p:nvPr>
            <p:ph type="sldNum" sz="quarter" idx="11"/>
          </p:nvPr>
        </p:nvSpPr>
        <p:spPr>
          <a:ln/>
        </p:spPr>
        <p:txBody>
          <a:bodyPr/>
          <a:lstStyle>
            <a:lvl1pPr>
              <a:defRPr/>
            </a:lvl1pPr>
          </a:lstStyle>
          <a:p>
            <a:fld id="{4792BE15-2587-42C2-B78E-85C56F46548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3605155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6"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7" name="Picture 9"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33942" y="1438275"/>
            <a:ext cx="4984811"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84816" y="1438275"/>
            <a:ext cx="4984615" cy="4870450"/>
          </a:xfrm>
        </p:spPr>
        <p:txBody>
          <a:bodyPr/>
          <a:lstStyle>
            <a:lvl1pPr>
              <a:lnSpc>
                <a:spcPct val="100000"/>
              </a:lnSpc>
              <a:spcBef>
                <a:spcPts val="936"/>
              </a:spcBef>
              <a:defRPr sz="2600"/>
            </a:lvl1pPr>
            <a:lvl2pPr>
              <a:defRPr sz="2400"/>
            </a:lvl2pPr>
            <a:lvl3pPr>
              <a:defRPr sz="2200"/>
            </a:lvl3pPr>
            <a:lvl4pPr>
              <a:defRPr sz="2200"/>
            </a:lvl4pPr>
            <a:lvl5pPr>
              <a:defRPr sz="2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4"/>
          <p:cNvSpPr>
            <a:spLocks noGrp="1"/>
          </p:cNvSpPr>
          <p:nvPr>
            <p:ph type="ftr" sz="quarter" idx="10"/>
          </p:nvPr>
        </p:nvSpPr>
        <p:spPr/>
        <p:txBody>
          <a:bodyPr/>
          <a:lstStyle>
            <a:lvl1pPr>
              <a:defRPr/>
            </a:lvl1pPr>
          </a:lstStyle>
          <a:p>
            <a:pPr>
              <a:defRPr/>
            </a:pPr>
            <a:r>
              <a:rPr lang="en-GB">
                <a:solidFill>
                  <a:srgbClr val="5F6062"/>
                </a:solidFill>
              </a:rPr>
              <a:t>© 2012 IFRS Foundation.  30 Cannon Street  |  London EC4M 6XH  |  UK.  www.ifrs.org</a:t>
            </a:r>
          </a:p>
        </p:txBody>
      </p:sp>
      <p:sp>
        <p:nvSpPr>
          <p:cNvPr id="9" name="Slide Number Placeholder 5"/>
          <p:cNvSpPr>
            <a:spLocks noGrp="1"/>
          </p:cNvSpPr>
          <p:nvPr>
            <p:ph type="sldNum" sz="quarter" idx="11"/>
          </p:nvPr>
        </p:nvSpPr>
        <p:spPr/>
        <p:txBody>
          <a:bodyPr/>
          <a:lstStyle>
            <a:lvl1pPr>
              <a:defRPr/>
            </a:lvl1pPr>
          </a:lstStyle>
          <a:p>
            <a:fld id="{CDD44AE6-A716-4132-9D80-DC647E7333E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3315070130"/>
      </p:ext>
    </p:extLst>
  </p:cSld>
  <p:clrMapOvr>
    <a:overrideClrMapping bg1="lt1" tx1="dk1" bg2="lt2" tx2="dk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33938" y="1438275"/>
            <a:ext cx="5134708"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256215" y="1438275"/>
            <a:ext cx="5136662" cy="5419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7935956"/>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933940" y="1438275"/>
            <a:ext cx="4896186" cy="4870450"/>
          </a:xfrm>
        </p:spPr>
        <p:txBody>
          <a:bodyPr/>
          <a:lstStyle>
            <a:lvl1pPr marL="0" indent="0">
              <a:lnSpc>
                <a:spcPct val="100000"/>
              </a:lnSpc>
              <a:buNone/>
              <a:defRPr sz="2600"/>
            </a:lvl1pPr>
            <a:lvl2pPr marL="342908" indent="-342908">
              <a:spcBef>
                <a:spcPts val="36"/>
              </a:spcBef>
              <a:buClr>
                <a:schemeClr val="bg2"/>
              </a:buClr>
              <a:buFont typeface="Arial" pitchFamily="34" charset="0"/>
              <a:buChar char="•"/>
              <a:defRPr sz="2400"/>
            </a:lvl2pPr>
            <a:lvl3pPr marL="619140" indent="-266706">
              <a:defRPr sz="2200"/>
            </a:lvl3pPr>
            <a:lvl4pPr marL="990624" indent="-266706">
              <a:defRPr sz="2200"/>
            </a:lvl4pPr>
            <a:lvl5pPr marL="990624" indent="-266706">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icture Placeholder 6"/>
          <p:cNvSpPr>
            <a:spLocks noGrp="1"/>
          </p:cNvSpPr>
          <p:nvPr>
            <p:ph type="pic" sz="quarter" idx="12"/>
          </p:nvPr>
        </p:nvSpPr>
        <p:spPr>
          <a:xfrm>
            <a:off x="5830280" y="1412875"/>
            <a:ext cx="5584092" cy="4895850"/>
          </a:xfrm>
        </p:spPr>
        <p:txBody>
          <a:bodyPr/>
          <a:lstStyle/>
          <a:p>
            <a:pPr lvl="0"/>
            <a:r>
              <a:rPr lang="en-US" noProof="0"/>
              <a:t>Click icon to add picture</a:t>
            </a:r>
            <a:endParaRPr lang="en-GB" noProof="0"/>
          </a:p>
        </p:txBody>
      </p:sp>
      <p:sp>
        <p:nvSpPr>
          <p:cNvPr id="5" name="Rectangle 5"/>
          <p:cNvSpPr>
            <a:spLocks noGrp="1" noChangeArrowheads="1"/>
          </p:cNvSpPr>
          <p:nvPr>
            <p:ph type="ftr" sz="quarter" idx="13"/>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6" name="Rectangle 6"/>
          <p:cNvSpPr>
            <a:spLocks noGrp="1" noChangeArrowheads="1"/>
          </p:cNvSpPr>
          <p:nvPr>
            <p:ph type="sldNum" sz="quarter" idx="14"/>
          </p:nvPr>
        </p:nvSpPr>
        <p:spPr>
          <a:ln/>
        </p:spPr>
        <p:txBody>
          <a:bodyPr/>
          <a:lstStyle>
            <a:lvl1pPr>
              <a:defRPr/>
            </a:lvl1pPr>
          </a:lstStyle>
          <a:p>
            <a:fld id="{7B9E9C1D-BDE8-4CCE-8E5C-C0AD2A702739}"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21766828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4" name="Rectangle 6"/>
          <p:cNvSpPr>
            <a:spLocks noGrp="1" noChangeArrowheads="1"/>
          </p:cNvSpPr>
          <p:nvPr>
            <p:ph type="sldNum" sz="quarter" idx="11"/>
          </p:nvPr>
        </p:nvSpPr>
        <p:spPr>
          <a:ln/>
        </p:spPr>
        <p:txBody>
          <a:bodyPr/>
          <a:lstStyle>
            <a:lvl1pPr>
              <a:defRPr/>
            </a:lvl1pPr>
          </a:lstStyle>
          <a:p>
            <a:fld id="{0A883149-21D5-4593-99F1-9130053ED1A1}"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92015888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7" name="Chart Placeholder 6"/>
          <p:cNvSpPr>
            <a:spLocks noGrp="1"/>
          </p:cNvSpPr>
          <p:nvPr>
            <p:ph type="chart" sz="quarter" idx="12"/>
          </p:nvPr>
        </p:nvSpPr>
        <p:spPr>
          <a:xfrm>
            <a:off x="2196490" y="1988840"/>
            <a:ext cx="7178644" cy="4176464"/>
          </a:xfrm>
        </p:spPr>
        <p:txBody>
          <a:bodyPr/>
          <a:lstStyle/>
          <a:p>
            <a:pPr lvl="0"/>
            <a:r>
              <a:rPr lang="en-US" noProof="0"/>
              <a:t>Click icon to add chart</a:t>
            </a:r>
            <a:endParaRPr lang="en-GB" noProof="0"/>
          </a:p>
        </p:txBody>
      </p:sp>
      <p:sp>
        <p:nvSpPr>
          <p:cNvPr id="4" name="Rectangle 5"/>
          <p:cNvSpPr>
            <a:spLocks noGrp="1" noChangeArrowheads="1"/>
          </p:cNvSpPr>
          <p:nvPr>
            <p:ph type="ftr" sz="quarter" idx="13"/>
          </p:nvPr>
        </p:nvSpPr>
        <p:spPr>
          <a:ln/>
        </p:spPr>
        <p:txBody>
          <a:bodyPr/>
          <a:lstStyle>
            <a:lvl1pPr>
              <a:defRPr/>
            </a:lvl1pPr>
          </a:lstStyle>
          <a:p>
            <a:pPr>
              <a:defRPr/>
            </a:pPr>
            <a:r>
              <a:rPr lang="en-GB">
                <a:solidFill>
                  <a:srgbClr val="5F6062"/>
                </a:solidFill>
              </a:rPr>
              <a:t>© 2012 IFRS Foundation.  30 Cannon Street  |  London EC4M 6XH  |  UK.  www.ifrs.org</a:t>
            </a:r>
          </a:p>
        </p:txBody>
      </p:sp>
      <p:sp>
        <p:nvSpPr>
          <p:cNvPr id="5" name="Rectangle 6"/>
          <p:cNvSpPr>
            <a:spLocks noGrp="1" noChangeArrowheads="1"/>
          </p:cNvSpPr>
          <p:nvPr>
            <p:ph type="sldNum" sz="quarter" idx="14"/>
          </p:nvPr>
        </p:nvSpPr>
        <p:spPr>
          <a:ln/>
        </p:spPr>
        <p:txBody>
          <a:bodyPr/>
          <a:lstStyle>
            <a:lvl1pPr>
              <a:defRPr/>
            </a:lvl1pPr>
          </a:lstStyle>
          <a:p>
            <a:fld id="{BD359CB6-6D6A-41F8-B89F-F16BDB380B0F}" type="slidenum">
              <a:rPr lang="en-GB">
                <a:solidFill>
                  <a:srgbClr val="FFFFFF"/>
                </a:solidFill>
              </a:rPr>
              <a:pPr/>
              <a:t>‹#›</a:t>
            </a:fld>
            <a:endParaRPr lang="en-GB">
              <a:solidFill>
                <a:srgbClr val="FFFFFF"/>
              </a:solidFill>
            </a:endParaRPr>
          </a:p>
        </p:txBody>
      </p:sp>
    </p:spTree>
    <p:extLst>
      <p:ext uri="{BB962C8B-B14F-4D97-AF65-F5344CB8AC3E}">
        <p14:creationId xmlns:p14="http://schemas.microsoft.com/office/powerpoint/2010/main" val="136555958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22052"/>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1122311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22052"/>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3784714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22052"/>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708552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22052"/>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776988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422052"/>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720462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422052"/>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9865709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422052"/>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386909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006226"/>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22052"/>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3011836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422052"/>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6358137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22052"/>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25463657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422052"/>
            <a:fld id="{356BE395-B1AF-4405-B3FB-A82F5330018B}" type="datetimeFigureOut">
              <a:rPr lang="en-GB" smtClean="0">
                <a:solidFill>
                  <a:prstClr val="black">
                    <a:tint val="75000"/>
                  </a:prstClr>
                </a:solidFill>
              </a:rPr>
              <a:pPr defTabSz="422052"/>
              <a:t>26/05/2018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422052"/>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422052"/>
            <a:fld id="{B031C367-EA12-4A21-8956-EE75E023F9B8}" type="slidenum">
              <a:rPr lang="en-GB" smtClean="0">
                <a:solidFill>
                  <a:prstClr val="black">
                    <a:tint val="75000"/>
                  </a:prstClr>
                </a:solidFill>
              </a:rPr>
              <a:pPr defTabSz="422052"/>
              <a:t>‹#›</a:t>
            </a:fld>
            <a:endParaRPr lang="en-GB">
              <a:solidFill>
                <a:prstClr val="black">
                  <a:tint val="75000"/>
                </a:prstClr>
              </a:solidFill>
            </a:endParaRPr>
          </a:p>
        </p:txBody>
      </p:sp>
    </p:spTree>
    <p:extLst>
      <p:ext uri="{BB962C8B-B14F-4D97-AF65-F5344CB8AC3E}">
        <p14:creationId xmlns:p14="http://schemas.microsoft.com/office/powerpoint/2010/main" val="3300722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5106506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30420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978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7455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7.jpe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body" idx="1"/>
          </p:nvPr>
        </p:nvSpPr>
        <p:spPr bwMode="auto">
          <a:xfrm>
            <a:off x="933941" y="1438275"/>
            <a:ext cx="10458939" cy="541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
        <p:nvSpPr>
          <p:cNvPr id="2050" name="Rectangle 2"/>
          <p:cNvSpPr>
            <a:spLocks noGrp="1" noChangeArrowheads="1"/>
          </p:cNvSpPr>
          <p:nvPr>
            <p:ph type="title"/>
          </p:nvPr>
        </p:nvSpPr>
        <p:spPr bwMode="auto">
          <a:xfrm>
            <a:off x="930034" y="5"/>
            <a:ext cx="9030677" cy="974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dirty="0">
                <a:sym typeface="Arial" charset="0"/>
              </a:rPr>
              <a:t>Click to edit Master title style</a:t>
            </a:r>
          </a:p>
        </p:txBody>
      </p:sp>
      <p:sp>
        <p:nvSpPr>
          <p:cNvPr id="2051" name="Text Box 3"/>
          <p:cNvSpPr txBox="1">
            <a:spLocks noGrp="1" noChangeArrowheads="1"/>
          </p:cNvSpPr>
          <p:nvPr>
            <p:ph type="sldNum" sz="quarter" idx="4"/>
          </p:nvPr>
        </p:nvSpPr>
        <p:spPr bwMode="auto">
          <a:xfrm>
            <a:off x="10730523" y="711200"/>
            <a:ext cx="420078" cy="3175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t" anchorCtr="0" compatLnSpc="1">
            <a:prstTxWarp prst="textNoShape">
              <a:avLst/>
            </a:prstTxWarp>
          </a:bodyPr>
          <a:lstStyle>
            <a:lvl1pPr algn="ctr">
              <a:defRPr sz="1600">
                <a:solidFill>
                  <a:srgbClr val="FFFFFF"/>
                </a:solidFill>
                <a:ea typeface="ＭＳ Ｐゴシック" charset="0"/>
                <a:cs typeface="Arial" charset="0"/>
              </a:defRPr>
            </a:lvl1pPr>
          </a:lstStyle>
          <a:p>
            <a:pPr>
              <a:defRPr/>
            </a:pPr>
            <a:fld id="{65740AAD-675A-1544-8EC4-E863FD8B55B9}" type="slidenum">
              <a:rPr lang="en-US"/>
              <a:pPr>
                <a:defRPr/>
              </a:pPr>
              <a:t>‹#›</a:t>
            </a:fld>
            <a:endParaRPr lang="en-US"/>
          </a:p>
        </p:txBody>
      </p:sp>
      <p:sp>
        <p:nvSpPr>
          <p:cNvPr id="5" name="Rectangle 1"/>
          <p:cNvSpPr>
            <a:spLocks/>
          </p:cNvSpPr>
          <p:nvPr userDrawn="1"/>
        </p:nvSpPr>
        <p:spPr bwMode="auto">
          <a:xfrm>
            <a:off x="10507787" y="0"/>
            <a:ext cx="885093" cy="1042988"/>
          </a:xfrm>
          <a:prstGeom prst="rect">
            <a:avLst/>
          </a:prstGeom>
          <a:solidFill>
            <a:srgbClr val="B31E3B"/>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endParaRPr lang="en-US" sz="1200"/>
          </a:p>
        </p:txBody>
      </p:sp>
      <p:sp>
        <p:nvSpPr>
          <p:cNvPr id="6" name="Rectangle 5"/>
          <p:cNvSpPr>
            <a:spLocks/>
          </p:cNvSpPr>
          <p:nvPr userDrawn="1"/>
        </p:nvSpPr>
        <p:spPr bwMode="auto">
          <a:xfrm>
            <a:off x="10525370" y="711200"/>
            <a:ext cx="96910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algn="ctr"/>
            <a:endParaRPr lang="en-US" sz="1600">
              <a:solidFill>
                <a:srgbClr val="FFFFFF"/>
              </a:solidFill>
              <a:ea typeface="ＭＳ Ｐゴシック" charset="0"/>
            </a:endParaRPr>
          </a:p>
        </p:txBody>
      </p:sp>
      <p:pic>
        <p:nvPicPr>
          <p:cNvPr id="7" name="Picture 2" descr="IFRS reg logo2013.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29637" y="6093296"/>
            <a:ext cx="1890591" cy="30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Line 3"/>
          <p:cNvSpPr>
            <a:spLocks noChangeShapeType="1"/>
          </p:cNvSpPr>
          <p:nvPr userDrawn="1"/>
        </p:nvSpPr>
        <p:spPr bwMode="auto">
          <a:xfrm>
            <a:off x="441572" y="1042988"/>
            <a:ext cx="11299093" cy="1587"/>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lIns="0" tIns="0" rIns="0" bIns="0"/>
          <a:lstStyle/>
          <a:p>
            <a:endParaRPr lang="en-US" sz="1200"/>
          </a:p>
        </p:txBody>
      </p:sp>
      <p:sp>
        <p:nvSpPr>
          <p:cNvPr id="10" name="Slide Number Placeholder 1"/>
          <p:cNvSpPr txBox="1">
            <a:spLocks/>
          </p:cNvSpPr>
          <p:nvPr userDrawn="1"/>
        </p:nvSpPr>
        <p:spPr>
          <a:xfrm>
            <a:off x="8400256" y="615608"/>
            <a:ext cx="28448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z="1800" smtClean="0"/>
              <a:pPr/>
              <a:t>‹#›</a:t>
            </a:fld>
            <a:endParaRPr lang="en-US" sz="1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828" r:id="rId12"/>
  </p:sldLayoutIdLst>
  <p:transition/>
  <p:hf hdr="0" ftr="0" dt="0"/>
  <p:txStyles>
    <p:titleStyle>
      <a:lvl1pPr algn="l" rtl="0" eaLnBrk="0" fontAlgn="base" hangingPunct="0">
        <a:lnSpc>
          <a:spcPct val="90000"/>
        </a:lnSpc>
        <a:spcBef>
          <a:spcPct val="0"/>
        </a:spcBef>
        <a:spcAft>
          <a:spcPct val="0"/>
        </a:spcAft>
        <a:defRPr sz="3200" b="1">
          <a:solidFill>
            <a:schemeClr val="tx1"/>
          </a:solidFill>
          <a:latin typeface="+mj-lt"/>
          <a:ea typeface="+mj-ea"/>
          <a:cs typeface="+mj-cs"/>
          <a:sym typeface="Arial" charset="0"/>
        </a:defRPr>
      </a:lvl1pPr>
      <a:lvl2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2pPr>
      <a:lvl3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3pPr>
      <a:lvl4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4pPr>
      <a:lvl5pPr algn="l" rtl="0" eaLnBrk="0" fontAlgn="base" hangingPunct="0">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5pPr>
      <a:lvl6pPr marL="457212"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6pPr>
      <a:lvl7pPr marL="914423"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7pPr>
      <a:lvl8pPr marL="1371634"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8pPr>
      <a:lvl9pPr marL="1828846" algn="l" rtl="0" fontAlgn="base">
        <a:lnSpc>
          <a:spcPct val="90000"/>
        </a:lnSpc>
        <a:spcBef>
          <a:spcPct val="0"/>
        </a:spcBef>
        <a:spcAft>
          <a:spcPct val="0"/>
        </a:spcAft>
        <a:defRPr sz="3200" b="1">
          <a:solidFill>
            <a:schemeClr val="tx1"/>
          </a:solidFill>
          <a:latin typeface="Arial" charset="0"/>
          <a:ea typeface="ヒラギノ角ゴ ProN W6" charset="0"/>
          <a:cs typeface="ヒラギノ角ゴ ProN W6" charset="0"/>
          <a:sym typeface="Arial" charset="0"/>
        </a:defRPr>
      </a:lvl9pPr>
    </p:titleStyle>
    <p:bodyStyle>
      <a:lvl1pPr marL="266706" indent="-266706" algn="l" rtl="0" eaLnBrk="0" fontAlgn="base" hangingPunct="0">
        <a:spcBef>
          <a:spcPts val="900"/>
        </a:spcBef>
        <a:spcAft>
          <a:spcPct val="0"/>
        </a:spcAft>
        <a:buClr>
          <a:srgbClr val="B31E3B"/>
        </a:buClr>
        <a:buSzPct val="100000"/>
        <a:buFont typeface="Arial" charset="0"/>
        <a:buChar char="•"/>
        <a:defRPr sz="2600">
          <a:solidFill>
            <a:schemeClr val="tx1"/>
          </a:solidFill>
          <a:latin typeface="+mn-lt"/>
          <a:ea typeface="+mn-ea"/>
          <a:cs typeface="+mn-cs"/>
          <a:sym typeface="Arial" charset="0"/>
        </a:defRPr>
      </a:lvl1pPr>
      <a:lvl2pPr marL="809645" indent="-266706" algn="l" rtl="0" eaLnBrk="0" fontAlgn="base" hangingPunct="0">
        <a:lnSpc>
          <a:spcPct val="110000"/>
        </a:lnSpc>
        <a:spcBef>
          <a:spcPct val="0"/>
        </a:spcBef>
        <a:spcAft>
          <a:spcPct val="0"/>
        </a:spcAft>
        <a:buClr>
          <a:srgbClr val="5F6062"/>
        </a:buClr>
        <a:buSzPct val="100000"/>
        <a:buFont typeface="Arial" charset="0"/>
        <a:buChar char="–"/>
        <a:defRPr sz="2400">
          <a:solidFill>
            <a:schemeClr val="tx1"/>
          </a:solidFill>
          <a:latin typeface="+mn-lt"/>
          <a:ea typeface="+mn-ea"/>
          <a:cs typeface="+mn-cs"/>
          <a:sym typeface="Arial" charset="0"/>
        </a:defRPr>
      </a:lvl2pPr>
      <a:lvl3pPr marL="1343058" indent="-266706"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3pPr>
      <a:lvl4pPr marL="1885997" indent="-266706"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4pPr>
      <a:lvl5pPr marL="2419411" indent="-266706" algn="l" rtl="0" eaLnBrk="0" fontAlgn="base" hangingPunct="0">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5pPr>
      <a:lvl6pPr marL="2876622" indent="-266706"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6pPr>
      <a:lvl7pPr marL="3333834" indent="-266706"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7pPr>
      <a:lvl8pPr marL="3791045" indent="-266706"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8pPr>
      <a:lvl9pPr marL="4248256" indent="-266706" algn="l" rtl="0" fontAlgn="base">
        <a:lnSpc>
          <a:spcPct val="110000"/>
        </a:lnSpc>
        <a:spcBef>
          <a:spcPct val="0"/>
        </a:spcBef>
        <a:spcAft>
          <a:spcPct val="0"/>
        </a:spcAft>
        <a:buClr>
          <a:srgbClr val="5F6062"/>
        </a:buClr>
        <a:buSzPct val="100000"/>
        <a:buFont typeface="Arial" charset="0"/>
        <a:buChar char="–"/>
        <a:defRPr sz="2200">
          <a:solidFill>
            <a:schemeClr val="tx1"/>
          </a:solidFill>
          <a:latin typeface="+mn-lt"/>
          <a:ea typeface="+mn-ea"/>
          <a:cs typeface="+mn-cs"/>
          <a:sym typeface="Arial" charset="0"/>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3" algn="l" defTabSz="457212" rtl="0" eaLnBrk="1" latinLnBrk="0" hangingPunct="1">
        <a:defRPr sz="1800" kern="1200">
          <a:solidFill>
            <a:schemeClr val="tx1"/>
          </a:solidFill>
          <a:latin typeface="+mn-lt"/>
          <a:ea typeface="+mn-ea"/>
          <a:cs typeface="+mn-cs"/>
        </a:defRPr>
      </a:lvl3pPr>
      <a:lvl4pPr marL="1371634" algn="l" defTabSz="457212" rtl="0" eaLnBrk="1" latinLnBrk="0" hangingPunct="1">
        <a:defRPr sz="1800" kern="1200">
          <a:solidFill>
            <a:schemeClr val="tx1"/>
          </a:solidFill>
          <a:latin typeface="+mn-lt"/>
          <a:ea typeface="+mn-ea"/>
          <a:cs typeface="+mn-cs"/>
        </a:defRPr>
      </a:lvl4pPr>
      <a:lvl5pPr marL="1828846" algn="l" defTabSz="457212" rtl="0" eaLnBrk="1" latinLnBrk="0" hangingPunct="1">
        <a:defRPr sz="1800" kern="1200">
          <a:solidFill>
            <a:schemeClr val="tx1"/>
          </a:solidFill>
          <a:latin typeface="+mn-lt"/>
          <a:ea typeface="+mn-ea"/>
          <a:cs typeface="+mn-cs"/>
        </a:defRPr>
      </a:lvl5pPr>
      <a:lvl6pPr marL="2286057" algn="l" defTabSz="457212" rtl="0" eaLnBrk="1" latinLnBrk="0" hangingPunct="1">
        <a:defRPr sz="1800" kern="1200">
          <a:solidFill>
            <a:schemeClr val="tx1"/>
          </a:solidFill>
          <a:latin typeface="+mn-lt"/>
          <a:ea typeface="+mn-ea"/>
          <a:cs typeface="+mn-cs"/>
        </a:defRPr>
      </a:lvl6pPr>
      <a:lvl7pPr marL="2743269" algn="l" defTabSz="457212" rtl="0" eaLnBrk="1" latinLnBrk="0" hangingPunct="1">
        <a:defRPr sz="1800" kern="1200">
          <a:solidFill>
            <a:schemeClr val="tx1"/>
          </a:solidFill>
          <a:latin typeface="+mn-lt"/>
          <a:ea typeface="+mn-ea"/>
          <a:cs typeface="+mn-cs"/>
        </a:defRPr>
      </a:lvl7pPr>
      <a:lvl8pPr marL="3200480" algn="l" defTabSz="457212" rtl="0" eaLnBrk="1" latinLnBrk="0" hangingPunct="1">
        <a:defRPr sz="1800" kern="1200">
          <a:solidFill>
            <a:schemeClr val="tx1"/>
          </a:solidFill>
          <a:latin typeface="+mn-lt"/>
          <a:ea typeface="+mn-ea"/>
          <a:cs typeface="+mn-cs"/>
        </a:defRPr>
      </a:lvl8pPr>
      <a:lvl9pPr marL="3657691" algn="l" defTabSz="45721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8064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12" algn="l" rtl="0" eaLnBrk="1" fontAlgn="base" hangingPunct="1">
        <a:lnSpc>
          <a:spcPct val="90000"/>
        </a:lnSpc>
        <a:spcBef>
          <a:spcPct val="0"/>
        </a:spcBef>
        <a:spcAft>
          <a:spcPct val="0"/>
        </a:spcAft>
        <a:defRPr sz="3200" b="1">
          <a:solidFill>
            <a:schemeClr val="tx1"/>
          </a:solidFill>
          <a:latin typeface="Arial" charset="0"/>
        </a:defRPr>
      </a:lvl6pPr>
      <a:lvl7pPr marL="914423" algn="l" rtl="0" eaLnBrk="1" fontAlgn="base" hangingPunct="1">
        <a:lnSpc>
          <a:spcPct val="90000"/>
        </a:lnSpc>
        <a:spcBef>
          <a:spcPct val="0"/>
        </a:spcBef>
        <a:spcAft>
          <a:spcPct val="0"/>
        </a:spcAft>
        <a:defRPr sz="3200" b="1">
          <a:solidFill>
            <a:schemeClr val="tx1"/>
          </a:solidFill>
          <a:latin typeface="Arial" charset="0"/>
        </a:defRPr>
      </a:lvl7pPr>
      <a:lvl8pPr marL="1371634" algn="l" rtl="0" eaLnBrk="1" fontAlgn="base" hangingPunct="1">
        <a:lnSpc>
          <a:spcPct val="90000"/>
        </a:lnSpc>
        <a:spcBef>
          <a:spcPct val="0"/>
        </a:spcBef>
        <a:spcAft>
          <a:spcPct val="0"/>
        </a:spcAft>
        <a:defRPr sz="3200" b="1">
          <a:solidFill>
            <a:schemeClr val="tx1"/>
          </a:solidFill>
          <a:latin typeface="Arial" charset="0"/>
        </a:defRPr>
      </a:lvl8pPr>
      <a:lvl9pPr marL="1828846"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6" indent="-266706"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45" indent="-266706"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58"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97"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411"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622"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834"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1045"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256"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933941" y="1438275"/>
            <a:ext cx="10458939" cy="487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1028" name="Rectangle 2"/>
          <p:cNvSpPr>
            <a:spLocks noGrp="1" noChangeArrowheads="1"/>
          </p:cNvSpPr>
          <p:nvPr>
            <p:ph type="title"/>
          </p:nvPr>
        </p:nvSpPr>
        <p:spPr bwMode="gray">
          <a:xfrm>
            <a:off x="930034" y="182563"/>
            <a:ext cx="9030677"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933942" y="6462713"/>
            <a:ext cx="7530123"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r>
              <a:rPr lang="en-GB"/>
              <a:t>© 2012 IFRS Foundation.  30 Cannon Street  |  London EC4M 6XH  |  UK.  www.ifrs.org</a:t>
            </a:r>
          </a:p>
        </p:txBody>
      </p:sp>
      <p:sp>
        <p:nvSpPr>
          <p:cNvPr id="1030" name="Rectangle 6"/>
          <p:cNvSpPr>
            <a:spLocks noGrp="1" noChangeArrowheads="1"/>
          </p:cNvSpPr>
          <p:nvPr>
            <p:ph type="sldNum" sz="quarter" idx="4"/>
          </p:nvPr>
        </p:nvSpPr>
        <p:spPr bwMode="gray">
          <a:xfrm>
            <a:off x="10527325" y="711200"/>
            <a:ext cx="842108"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a:solidFill>
                <a:srgbClr val="FFFFFF"/>
              </a:solidFill>
              <a:ea typeface="ＭＳ Ｐゴシック" charset="-128"/>
              <a:cs typeface="+mn-cs"/>
            </a:endParaRPr>
          </a:p>
        </p:txBody>
      </p:sp>
      <p:sp>
        <p:nvSpPr>
          <p:cNvPr id="1031"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511760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12" algn="l" rtl="0" eaLnBrk="1" fontAlgn="base" hangingPunct="1">
        <a:lnSpc>
          <a:spcPct val="90000"/>
        </a:lnSpc>
        <a:spcBef>
          <a:spcPct val="0"/>
        </a:spcBef>
        <a:spcAft>
          <a:spcPct val="0"/>
        </a:spcAft>
        <a:defRPr sz="3200" b="1">
          <a:solidFill>
            <a:schemeClr val="tx1"/>
          </a:solidFill>
          <a:latin typeface="Arial" charset="0"/>
        </a:defRPr>
      </a:lvl6pPr>
      <a:lvl7pPr marL="914423" algn="l" rtl="0" eaLnBrk="1" fontAlgn="base" hangingPunct="1">
        <a:lnSpc>
          <a:spcPct val="90000"/>
        </a:lnSpc>
        <a:spcBef>
          <a:spcPct val="0"/>
        </a:spcBef>
        <a:spcAft>
          <a:spcPct val="0"/>
        </a:spcAft>
        <a:defRPr sz="3200" b="1">
          <a:solidFill>
            <a:schemeClr val="tx1"/>
          </a:solidFill>
          <a:latin typeface="Arial" charset="0"/>
        </a:defRPr>
      </a:lvl7pPr>
      <a:lvl8pPr marL="1371634" algn="l" rtl="0" eaLnBrk="1" fontAlgn="base" hangingPunct="1">
        <a:lnSpc>
          <a:spcPct val="90000"/>
        </a:lnSpc>
        <a:spcBef>
          <a:spcPct val="0"/>
        </a:spcBef>
        <a:spcAft>
          <a:spcPct val="0"/>
        </a:spcAft>
        <a:defRPr sz="3200" b="1">
          <a:solidFill>
            <a:schemeClr val="tx1"/>
          </a:solidFill>
          <a:latin typeface="Arial" charset="0"/>
        </a:defRPr>
      </a:lvl8pPr>
      <a:lvl9pPr marL="1828846"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6" indent="-266706"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45" indent="-266706"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58"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97"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411"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622"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834"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1045"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256"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gray">
          <a:xfrm>
            <a:off x="933941" y="1438275"/>
            <a:ext cx="10458939" cy="4870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27" name="Rectangle 13"/>
          <p:cNvSpPr>
            <a:spLocks noChangeArrowheads="1"/>
          </p:cNvSpPr>
          <p:nvPr/>
        </p:nvSpPr>
        <p:spPr bwMode="gray">
          <a:xfrm>
            <a:off x="10507787" y="0"/>
            <a:ext cx="885093" cy="1042988"/>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sz="1800">
              <a:ea typeface="ＭＳ Ｐゴシック" charset="-128"/>
              <a:cs typeface="+mn-cs"/>
            </a:endParaRPr>
          </a:p>
        </p:txBody>
      </p:sp>
      <p:sp>
        <p:nvSpPr>
          <p:cNvPr id="1028" name="Rectangle 2"/>
          <p:cNvSpPr>
            <a:spLocks noGrp="1" noChangeArrowheads="1"/>
          </p:cNvSpPr>
          <p:nvPr>
            <p:ph type="title"/>
          </p:nvPr>
        </p:nvSpPr>
        <p:spPr bwMode="gray">
          <a:xfrm>
            <a:off x="930034" y="182563"/>
            <a:ext cx="9030677" cy="792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t>Click to edit Master title style</a:t>
            </a:r>
            <a:endParaRPr lang="en-GB"/>
          </a:p>
        </p:txBody>
      </p:sp>
      <p:sp>
        <p:nvSpPr>
          <p:cNvPr id="1029" name="Rectangle 5"/>
          <p:cNvSpPr>
            <a:spLocks noGrp="1" noChangeArrowheads="1"/>
          </p:cNvSpPr>
          <p:nvPr>
            <p:ph type="ftr" sz="quarter" idx="3"/>
          </p:nvPr>
        </p:nvSpPr>
        <p:spPr bwMode="gray">
          <a:xfrm>
            <a:off x="933942" y="6462713"/>
            <a:ext cx="7530123" cy="190500"/>
          </a:xfrm>
          <a:prstGeom prst="rect">
            <a:avLst/>
          </a:prstGeom>
          <a:noFill/>
          <a:ln>
            <a:noFill/>
          </a:ln>
          <a:effectLst/>
          <a:extLst/>
        </p:spPr>
        <p:txBody>
          <a:bodyPr vert="horz" wrap="square" lIns="0" tIns="0" rIns="0" bIns="0" numCol="1" anchor="t" anchorCtr="0" compatLnSpc="1">
            <a:prstTxWarp prst="textNoShape">
              <a:avLst/>
            </a:prstTxWarp>
          </a:bodyPr>
          <a:lstStyle>
            <a:lvl1pPr>
              <a:defRPr sz="700">
                <a:ea typeface="+mn-ea"/>
                <a:cs typeface="+mn-cs"/>
              </a:defRPr>
            </a:lvl1pPr>
          </a:lstStyle>
          <a:p>
            <a:pPr>
              <a:defRPr/>
            </a:pPr>
            <a:r>
              <a:rPr lang="en-GB"/>
              <a:t>© 2012 IFRS Foundation.  30 Cannon Street  |  London EC4M 6XH  |  UK.  www.ifrs.org</a:t>
            </a:r>
          </a:p>
        </p:txBody>
      </p:sp>
      <p:sp>
        <p:nvSpPr>
          <p:cNvPr id="1030" name="Rectangle 6"/>
          <p:cNvSpPr>
            <a:spLocks noGrp="1" noChangeArrowheads="1"/>
          </p:cNvSpPr>
          <p:nvPr>
            <p:ph type="sldNum" sz="quarter" idx="4"/>
          </p:nvPr>
        </p:nvSpPr>
        <p:spPr bwMode="gray">
          <a:xfrm>
            <a:off x="10527325" y="711200"/>
            <a:ext cx="842108" cy="196850"/>
          </a:xfrm>
          <a:prstGeom prst="rect">
            <a:avLst/>
          </a:prstGeom>
          <a:noFill/>
          <a:ln>
            <a:noFill/>
          </a:ln>
          <a:effectLst/>
          <a:extLst/>
        </p:spPr>
        <p:txBody>
          <a:bodyPr vert="horz" wrap="square" lIns="0" tIns="0" rIns="0" bIns="0" numCol="1" anchor="t" anchorCtr="0" compatLnSpc="1">
            <a:prstTxWarp prst="textNoShape">
              <a:avLst/>
            </a:prstTxWarp>
          </a:bodyPr>
          <a:lstStyle>
            <a:lvl1pPr algn="ctr">
              <a:defRPr sz="1600">
                <a:solidFill>
                  <a:schemeClr val="bg1"/>
                </a:solidFill>
              </a:defRPr>
            </a:lvl1pPr>
          </a:lstStyle>
          <a:p>
            <a:fld id="{FFDF01F6-1B21-404F-89FC-C1729DF9497D}" type="slidenum">
              <a:rPr lang="en-GB">
                <a:solidFill>
                  <a:srgbClr val="FFFFFF"/>
                </a:solidFill>
                <a:ea typeface="ＭＳ Ｐゴシック" charset="-128"/>
                <a:cs typeface="+mn-cs"/>
              </a:rPr>
              <a:pPr/>
              <a:t>‹#›</a:t>
            </a:fld>
            <a:endParaRPr lang="en-GB">
              <a:solidFill>
                <a:srgbClr val="FFFFFF"/>
              </a:solidFill>
              <a:ea typeface="ＭＳ Ｐゴシック" charset="-128"/>
              <a:cs typeface="+mn-cs"/>
            </a:endParaRPr>
          </a:p>
        </p:txBody>
      </p:sp>
      <p:sp>
        <p:nvSpPr>
          <p:cNvPr id="1031" name="Line 12"/>
          <p:cNvSpPr>
            <a:spLocks noChangeShapeType="1"/>
          </p:cNvSpPr>
          <p:nvPr/>
        </p:nvSpPr>
        <p:spPr bwMode="gray">
          <a:xfrm>
            <a:off x="441572" y="1042988"/>
            <a:ext cx="11299093" cy="0"/>
          </a:xfrm>
          <a:prstGeom prst="line">
            <a:avLst/>
          </a:prstGeom>
          <a:noFill/>
          <a:ln w="15240">
            <a:solidFill>
              <a:srgbClr val="AFAFB0"/>
            </a:solidFill>
            <a:round/>
            <a:headEnd/>
            <a:tailEnd/>
          </a:ln>
          <a:extLst>
            <a:ext uri="{909E8E84-426E-40dd-AFC4-6F175D3DCCD1}">
              <a14:hiddenFill xmlns="" xmlns:a14="http://schemas.microsoft.com/office/drawing/2010/main">
                <a:noFill/>
              </a14:hiddenFill>
            </a:ext>
          </a:extLst>
        </p:spPr>
        <p:txBody>
          <a:bodyPr/>
          <a:lstStyle/>
          <a:p>
            <a:endParaRPr lang="en-GB" sz="2400">
              <a:ea typeface="ＭＳ Ｐゴシック" charset="-128"/>
              <a:cs typeface="+mn-cs"/>
            </a:endParaRPr>
          </a:p>
        </p:txBody>
      </p:sp>
      <p:pic>
        <p:nvPicPr>
          <p:cNvPr id="1033" name="Picture 9" descr="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84126" y="5973768"/>
            <a:ext cx="3694724" cy="5794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3448315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ransition/>
  <p:hf hdr="0"/>
  <p:txStyles>
    <p:titleStyle>
      <a:lvl1pPr algn="l" rtl="0" eaLnBrk="1" fontAlgn="base" hangingPunct="1">
        <a:lnSpc>
          <a:spcPct val="90000"/>
        </a:lnSpc>
        <a:spcBef>
          <a:spcPct val="0"/>
        </a:spcBef>
        <a:spcAft>
          <a:spcPct val="0"/>
        </a:spcAft>
        <a:defRPr sz="3200" b="1">
          <a:solidFill>
            <a:schemeClr val="tx1"/>
          </a:solidFill>
          <a:latin typeface="+mj-lt"/>
          <a:ea typeface="ＭＳ Ｐゴシック" charset="-128"/>
          <a:cs typeface="+mj-cs"/>
        </a:defRPr>
      </a:lvl1pPr>
      <a:lvl2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2pPr>
      <a:lvl3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3pPr>
      <a:lvl4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4pPr>
      <a:lvl5pPr algn="l" rtl="0" eaLnBrk="1" fontAlgn="base" hangingPunct="1">
        <a:lnSpc>
          <a:spcPct val="90000"/>
        </a:lnSpc>
        <a:spcBef>
          <a:spcPct val="0"/>
        </a:spcBef>
        <a:spcAft>
          <a:spcPct val="0"/>
        </a:spcAft>
        <a:defRPr sz="3200" b="1">
          <a:solidFill>
            <a:schemeClr val="tx1"/>
          </a:solidFill>
          <a:latin typeface="Arial" charset="0"/>
          <a:ea typeface="ＭＳ Ｐゴシック" charset="-128"/>
        </a:defRPr>
      </a:lvl5pPr>
      <a:lvl6pPr marL="457212" algn="l" rtl="0" eaLnBrk="1" fontAlgn="base" hangingPunct="1">
        <a:lnSpc>
          <a:spcPct val="90000"/>
        </a:lnSpc>
        <a:spcBef>
          <a:spcPct val="0"/>
        </a:spcBef>
        <a:spcAft>
          <a:spcPct val="0"/>
        </a:spcAft>
        <a:defRPr sz="3200" b="1">
          <a:solidFill>
            <a:schemeClr val="tx1"/>
          </a:solidFill>
          <a:latin typeface="Arial" charset="0"/>
        </a:defRPr>
      </a:lvl6pPr>
      <a:lvl7pPr marL="914423" algn="l" rtl="0" eaLnBrk="1" fontAlgn="base" hangingPunct="1">
        <a:lnSpc>
          <a:spcPct val="90000"/>
        </a:lnSpc>
        <a:spcBef>
          <a:spcPct val="0"/>
        </a:spcBef>
        <a:spcAft>
          <a:spcPct val="0"/>
        </a:spcAft>
        <a:defRPr sz="3200" b="1">
          <a:solidFill>
            <a:schemeClr val="tx1"/>
          </a:solidFill>
          <a:latin typeface="Arial" charset="0"/>
        </a:defRPr>
      </a:lvl7pPr>
      <a:lvl8pPr marL="1371634" algn="l" rtl="0" eaLnBrk="1" fontAlgn="base" hangingPunct="1">
        <a:lnSpc>
          <a:spcPct val="90000"/>
        </a:lnSpc>
        <a:spcBef>
          <a:spcPct val="0"/>
        </a:spcBef>
        <a:spcAft>
          <a:spcPct val="0"/>
        </a:spcAft>
        <a:defRPr sz="3200" b="1">
          <a:solidFill>
            <a:schemeClr val="tx1"/>
          </a:solidFill>
          <a:latin typeface="Arial" charset="0"/>
        </a:defRPr>
      </a:lvl8pPr>
      <a:lvl9pPr marL="1828846" algn="l" rtl="0" eaLnBrk="1" fontAlgn="base" hangingPunct="1">
        <a:lnSpc>
          <a:spcPct val="90000"/>
        </a:lnSpc>
        <a:spcBef>
          <a:spcPct val="0"/>
        </a:spcBef>
        <a:spcAft>
          <a:spcPct val="0"/>
        </a:spcAft>
        <a:defRPr sz="3200" b="1">
          <a:solidFill>
            <a:schemeClr val="tx1"/>
          </a:solidFill>
          <a:latin typeface="Arial" charset="0"/>
        </a:defRPr>
      </a:lvl9pPr>
    </p:titleStyle>
    <p:bodyStyle>
      <a:lvl1pPr marL="266706" indent="-266706" algn="l" rtl="0" eaLnBrk="1" fontAlgn="base" hangingPunct="1">
        <a:spcBef>
          <a:spcPct val="30000"/>
        </a:spcBef>
        <a:spcAft>
          <a:spcPct val="0"/>
        </a:spcAft>
        <a:buClr>
          <a:schemeClr val="bg2"/>
        </a:buClr>
        <a:buChar char="•"/>
        <a:defRPr sz="2600">
          <a:solidFill>
            <a:schemeClr val="tx1"/>
          </a:solidFill>
          <a:latin typeface="+mn-lt"/>
          <a:ea typeface="ＭＳ Ｐゴシック" charset="-128"/>
          <a:cs typeface="+mn-cs"/>
        </a:defRPr>
      </a:lvl1pPr>
      <a:lvl2pPr marL="809645" indent="-266706" algn="l" rtl="0" eaLnBrk="1" fontAlgn="base" hangingPunct="1">
        <a:lnSpc>
          <a:spcPct val="110000"/>
        </a:lnSpc>
        <a:spcBef>
          <a:spcPct val="0"/>
        </a:spcBef>
        <a:spcAft>
          <a:spcPct val="0"/>
        </a:spcAft>
        <a:buClr>
          <a:schemeClr val="tx1"/>
        </a:buClr>
        <a:buFont typeface="Arial" charset="0"/>
        <a:buChar char="–"/>
        <a:defRPr sz="2400">
          <a:solidFill>
            <a:schemeClr val="tx1"/>
          </a:solidFill>
          <a:latin typeface="+mn-lt"/>
          <a:ea typeface="ＭＳ Ｐゴシック" charset="-128"/>
        </a:defRPr>
      </a:lvl2pPr>
      <a:lvl3pPr marL="1343058"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3pPr>
      <a:lvl4pPr marL="1885997"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4pPr>
      <a:lvl5pPr marL="2419411"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ea typeface="ＭＳ Ｐゴシック" charset="-128"/>
        </a:defRPr>
      </a:lvl5pPr>
      <a:lvl6pPr marL="2876622"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6pPr>
      <a:lvl7pPr marL="3333834"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7pPr>
      <a:lvl8pPr marL="3791045"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8pPr>
      <a:lvl9pPr marL="4248256" indent="-266706" algn="l" rtl="0" eaLnBrk="1" fontAlgn="base" hangingPunct="1">
        <a:lnSpc>
          <a:spcPct val="110000"/>
        </a:lnSpc>
        <a:spcBef>
          <a:spcPct val="0"/>
        </a:spcBef>
        <a:spcAft>
          <a:spcPct val="0"/>
        </a:spcAft>
        <a:buClr>
          <a:schemeClr val="tx1"/>
        </a:buClr>
        <a:buFont typeface="Arial" charset="0"/>
        <a:buChar char="–"/>
        <a:defRPr sz="2200">
          <a:solidFill>
            <a:schemeClr val="tx1"/>
          </a:solidFill>
          <a:latin typeface="+mn-lt"/>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5/26/2018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740AAD-675A-1544-8EC4-E863FD8B55B9}" type="slidenum">
              <a:rPr lang="en-US" smtClean="0"/>
              <a:pPr>
                <a:defRPr/>
              </a:pPr>
              <a:t>‹#›</a:t>
            </a:fld>
            <a:endParaRPr lang="en-US"/>
          </a:p>
        </p:txBody>
      </p:sp>
    </p:spTree>
    <p:extLst>
      <p:ext uri="{BB962C8B-B14F-4D97-AF65-F5344CB8AC3E}">
        <p14:creationId xmlns:p14="http://schemas.microsoft.com/office/powerpoint/2010/main" val="85226140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4.xml"/><Relationship Id="rId4"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282"/>
            <a:ext cx="11531493" cy="5856741"/>
          </a:xfrm>
          <a:prstGeom prst="rect">
            <a:avLst/>
          </a:prstGeom>
        </p:spPr>
      </p:pic>
      <p:sp>
        <p:nvSpPr>
          <p:cNvPr id="8194" name="Rectangle 2"/>
          <p:cNvSpPr>
            <a:spLocks/>
          </p:cNvSpPr>
          <p:nvPr/>
        </p:nvSpPr>
        <p:spPr bwMode="auto">
          <a:xfrm>
            <a:off x="937847" y="6019800"/>
            <a:ext cx="5111261"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spcBef>
                <a:spcPts val="568"/>
              </a:spcBef>
            </a:pPr>
            <a:r>
              <a:rPr lang="en-US" sz="1067" dirty="0">
                <a:solidFill>
                  <a:schemeClr val="tx1"/>
                </a:solidFill>
                <a:ea typeface="ＭＳ Ｐゴシック" charset="0"/>
              </a:rPr>
              <a:t>The views expressed in this presentation are those of the presenter, </a:t>
            </a:r>
            <a:br>
              <a:rPr lang="en-US" sz="1067" dirty="0">
                <a:solidFill>
                  <a:schemeClr val="tx1"/>
                </a:solidFill>
                <a:latin typeface="ＭＳ Ｐゴシック" charset="0"/>
                <a:sym typeface="ＭＳ Ｐゴシック" charset="0"/>
              </a:rPr>
            </a:br>
            <a:r>
              <a:rPr lang="en-US" sz="1067" dirty="0">
                <a:solidFill>
                  <a:schemeClr val="tx1"/>
                </a:solidFill>
                <a:ea typeface="ＭＳ Ｐゴシック" charset="0"/>
              </a:rPr>
              <a:t>not necessarily those of the International Accounting Standards Board (Board) or IFRS Foundation.</a:t>
            </a:r>
          </a:p>
        </p:txBody>
      </p:sp>
      <p:sp>
        <p:nvSpPr>
          <p:cNvPr id="8195" name="Rectangle 3"/>
          <p:cNvSpPr>
            <a:spLocks/>
          </p:cNvSpPr>
          <p:nvPr/>
        </p:nvSpPr>
        <p:spPr bwMode="auto">
          <a:xfrm>
            <a:off x="911425" y="6597353"/>
            <a:ext cx="7088553" cy="8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800" dirty="0">
                <a:solidFill>
                  <a:schemeClr val="tx1"/>
                </a:solidFill>
                <a:ea typeface="ＭＳ Ｐゴシック" charset="0"/>
              </a:rPr>
              <a:t>Copyright © IFRS Foundation. All rights reserved</a:t>
            </a:r>
          </a:p>
        </p:txBody>
      </p:sp>
      <p:sp>
        <p:nvSpPr>
          <p:cNvPr id="8196" name="Rectangle 4"/>
          <p:cNvSpPr>
            <a:spLocks/>
          </p:cNvSpPr>
          <p:nvPr/>
        </p:nvSpPr>
        <p:spPr bwMode="auto">
          <a:xfrm>
            <a:off x="908539" y="1100866"/>
            <a:ext cx="803421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spcBef>
                <a:spcPts val="1023"/>
              </a:spcBef>
            </a:pPr>
            <a:r>
              <a:rPr lang="en-US" sz="1867" dirty="0">
                <a:solidFill>
                  <a:srgbClr val="FFFFFF"/>
                </a:solidFill>
                <a:ea typeface="ＭＳ Ｐゴシック" charset="0"/>
              </a:rPr>
              <a:t>IFRS</a:t>
            </a:r>
            <a:r>
              <a:rPr lang="en-US" sz="1867" baseline="30000" dirty="0">
                <a:solidFill>
                  <a:srgbClr val="FFFFFF"/>
                </a:solidFill>
                <a:ea typeface="ＭＳ Ｐゴシック" charset="0"/>
              </a:rPr>
              <a:t>®</a:t>
            </a:r>
            <a:r>
              <a:rPr lang="en-US" sz="1867" dirty="0">
                <a:solidFill>
                  <a:srgbClr val="FFFFFF"/>
                </a:solidFill>
                <a:ea typeface="ＭＳ Ｐゴシック" charset="0"/>
              </a:rPr>
              <a:t> Foundation</a:t>
            </a:r>
          </a:p>
        </p:txBody>
      </p:sp>
      <p:sp>
        <p:nvSpPr>
          <p:cNvPr id="3078" name="Rectangle 6"/>
          <p:cNvSpPr>
            <a:spLocks noGrp="1" noChangeArrowheads="1"/>
          </p:cNvSpPr>
          <p:nvPr>
            <p:ph type="title"/>
          </p:nvPr>
        </p:nvSpPr>
        <p:spPr>
          <a:xfrm>
            <a:off x="5564554" y="2276873"/>
            <a:ext cx="5931877" cy="1951039"/>
          </a:xfrm>
        </p:spPr>
        <p:txBody>
          <a:bodyPr>
            <a:normAutofit fontScale="90000"/>
          </a:bodyPr>
          <a:lstStyle/>
          <a:p>
            <a:pPr algn="r">
              <a:defRPr/>
            </a:pPr>
            <a:r>
              <a:rPr lang="en-US" sz="4000" dirty="0">
                <a:solidFill>
                  <a:srgbClr val="FFFFFF"/>
                </a:solidFill>
              </a:rPr>
              <a:t>Conceptual Framework for </a:t>
            </a:r>
            <a:r>
              <a:rPr lang="en-US" sz="4000">
                <a:solidFill>
                  <a:srgbClr val="FFFFFF"/>
                </a:solidFill>
              </a:rPr>
              <a:t>Financial Reporting</a:t>
            </a:r>
            <a:br>
              <a:rPr lang="en-US" sz="4000">
                <a:solidFill>
                  <a:srgbClr val="FFFFFF"/>
                </a:solidFill>
              </a:rPr>
            </a:br>
            <a:r>
              <a:rPr lang="en-US" sz="4000">
                <a:solidFill>
                  <a:srgbClr val="FFFFFF"/>
                </a:solidFill>
              </a:rPr>
              <a:t>Part II</a:t>
            </a:r>
            <a:br>
              <a:rPr lang="en-US" sz="2933" dirty="0">
                <a:solidFill>
                  <a:srgbClr val="FFFFFF"/>
                </a:solidFill>
              </a:rPr>
            </a:br>
            <a:br>
              <a:rPr lang="en-US" sz="2933" dirty="0">
                <a:solidFill>
                  <a:srgbClr val="FFFFFF"/>
                </a:solidFill>
              </a:rPr>
            </a:br>
            <a:r>
              <a:rPr lang="en-US" sz="2933" dirty="0">
                <a:solidFill>
                  <a:srgbClr val="FFFFFF"/>
                </a:solidFill>
              </a:rPr>
              <a:t>EAA Congress IFRS workshop</a:t>
            </a:r>
            <a:endParaRPr lang="en-US" sz="2933" i="1" dirty="0">
              <a:solidFill>
                <a:srgbClr val="FFFFFF"/>
              </a:solidFill>
              <a:ea typeface="ヒラギノ角ゴ ProN W3" charset="0"/>
              <a:cs typeface="ヒラギノ角ゴ ProN W3" charset="0"/>
            </a:endParaRPr>
          </a:p>
        </p:txBody>
      </p:sp>
      <p:sp>
        <p:nvSpPr>
          <p:cNvPr id="8" name="Rectangle 7"/>
          <p:cNvSpPr>
            <a:spLocks/>
          </p:cNvSpPr>
          <p:nvPr/>
        </p:nvSpPr>
        <p:spPr bwMode="auto">
          <a:xfrm>
            <a:off x="5439508" y="5133313"/>
            <a:ext cx="6033477" cy="56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lnSpc>
                <a:spcPct val="90000"/>
              </a:lnSpc>
              <a:spcBef>
                <a:spcPts val="568"/>
              </a:spcBef>
            </a:pPr>
            <a:r>
              <a:rPr lang="en-US" sz="1733" dirty="0">
                <a:solidFill>
                  <a:srgbClr val="FFFFFF"/>
                </a:solidFill>
                <a:ea typeface="ＭＳ Ｐゴシック" charset="0"/>
              </a:rPr>
              <a:t>May 2018</a:t>
            </a:r>
          </a:p>
        </p:txBody>
      </p:sp>
    </p:spTree>
    <p:extLst>
      <p:ext uri="{BB962C8B-B14F-4D97-AF65-F5344CB8AC3E}">
        <p14:creationId xmlns:p14="http://schemas.microsoft.com/office/powerpoint/2010/main" val="1893641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br>
              <a:rPr lang="en-GB" dirty="0"/>
            </a:br>
            <a:r>
              <a:rPr lang="en-GB" dirty="0"/>
              <a:t>Long service leave</a:t>
            </a:r>
          </a:p>
        </p:txBody>
      </p:sp>
      <p:sp>
        <p:nvSpPr>
          <p:cNvPr id="3" name="Content Placeholder 2"/>
          <p:cNvSpPr>
            <a:spLocks noGrp="1"/>
          </p:cNvSpPr>
          <p:nvPr>
            <p:ph idx="1"/>
          </p:nvPr>
        </p:nvSpPr>
        <p:spPr>
          <a:xfrm>
            <a:off x="1901825" y="1438276"/>
            <a:ext cx="8497888" cy="4438997"/>
          </a:xfrm>
        </p:spPr>
        <p:txBody>
          <a:bodyPr/>
          <a:lstStyle/>
          <a:p>
            <a:r>
              <a:rPr lang="en-GB" dirty="0"/>
              <a:t>Employees have a statutory entitlement to two months’ paid long service leave if they work for the same employer for 10 years. If an employer terminates an employee’s services after </a:t>
            </a:r>
            <a:r>
              <a:rPr lang="en-GB" u="sng" dirty="0"/>
              <a:t>five years </a:t>
            </a:r>
            <a:r>
              <a:rPr lang="en-GB" dirty="0"/>
              <a:t>(for any reason other than serious misconduct), the employee is entitled to a pro-rata payment.</a:t>
            </a:r>
          </a:p>
          <a:p>
            <a:r>
              <a:rPr lang="en-GB" dirty="0"/>
              <a:t>An entity has employed one group of employees for </a:t>
            </a:r>
            <a:r>
              <a:rPr lang="en-GB" u="sng" dirty="0"/>
              <a:t>nine years</a:t>
            </a:r>
            <a:r>
              <a:rPr lang="en-GB" dirty="0"/>
              <a:t>; and a second group of employees for </a:t>
            </a:r>
            <a:r>
              <a:rPr lang="en-GB" u="sng" dirty="0"/>
              <a:t>two years</a:t>
            </a:r>
            <a:r>
              <a:rPr lang="en-GB" dirty="0"/>
              <a:t>.</a:t>
            </a:r>
          </a:p>
        </p:txBody>
      </p:sp>
      <p:sp>
        <p:nvSpPr>
          <p:cNvPr id="4" name="Rounded Rectangle 3"/>
          <p:cNvSpPr/>
          <p:nvPr/>
        </p:nvSpPr>
        <p:spPr>
          <a:xfrm>
            <a:off x="1986964" y="5311464"/>
            <a:ext cx="8327611" cy="584826"/>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 liability?</a:t>
            </a:r>
          </a:p>
        </p:txBody>
      </p:sp>
    </p:spTree>
    <p:extLst>
      <p:ext uri="{BB962C8B-B14F-4D97-AF65-F5344CB8AC3E}">
        <p14:creationId xmlns:p14="http://schemas.microsoft.com/office/powerpoint/2010/main" val="197917295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3</a:t>
            </a:r>
            <a:br>
              <a:rPr lang="en-GB" dirty="0"/>
            </a:br>
            <a:r>
              <a:rPr lang="en-GB" dirty="0"/>
              <a:t>Long service leave</a:t>
            </a:r>
          </a:p>
        </p:txBody>
      </p:sp>
      <p:graphicFrame>
        <p:nvGraphicFramePr>
          <p:cNvPr id="6" name="Table 5"/>
          <p:cNvGraphicFramePr>
            <a:graphicFrameLocks noGrp="1"/>
          </p:cNvGraphicFramePr>
          <p:nvPr>
            <p:extLst>
              <p:ext uri="{D42A27DB-BD31-4B8C-83A1-F6EECF244321}">
                <p14:modId xmlns:p14="http://schemas.microsoft.com/office/powerpoint/2010/main" val="876026831"/>
              </p:ext>
            </p:extLst>
          </p:nvPr>
        </p:nvGraphicFramePr>
        <p:xfrm>
          <a:off x="2279576" y="1594950"/>
          <a:ext cx="7056784" cy="3534826"/>
        </p:xfrm>
        <a:graphic>
          <a:graphicData uri="http://schemas.openxmlformats.org/drawingml/2006/table">
            <a:tbl>
              <a:tblPr firstRow="1" firstCol="1" lastRow="1" bandRow="1"/>
              <a:tblGrid>
                <a:gridCol w="4874273">
                  <a:extLst>
                    <a:ext uri="{9D8B030D-6E8A-4147-A177-3AD203B41FA5}">
                      <a16:colId xmlns:a16="http://schemas.microsoft.com/office/drawing/2014/main" val="20000"/>
                    </a:ext>
                  </a:extLst>
                </a:gridCol>
                <a:gridCol w="2182511">
                  <a:extLst>
                    <a:ext uri="{9D8B030D-6E8A-4147-A177-3AD203B41FA5}">
                      <a16:colId xmlns:a16="http://schemas.microsoft.com/office/drawing/2014/main" val="20001"/>
                    </a:ext>
                  </a:extLst>
                </a:gridCol>
              </a:tblGrid>
              <a:tr h="504056">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Potential</a:t>
                      </a:r>
                      <a:r>
                        <a:rPr lang="en-GB" sz="2200" b="0" baseline="0" dirty="0">
                          <a:solidFill>
                            <a:schemeClr val="tx1"/>
                          </a:solidFill>
                          <a:effectLst/>
                        </a:rPr>
                        <a:t> to require t</a:t>
                      </a:r>
                      <a:r>
                        <a:rPr lang="en-GB" sz="2200" b="0" dirty="0">
                          <a:solidFill>
                            <a:schemeClr val="tx1"/>
                          </a:solidFill>
                          <a:effectLst/>
                        </a:rPr>
                        <a:t>ransfer of an economic resource</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612128">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latin typeface="Arial"/>
                          <a:ea typeface="Calibri"/>
                        </a:rPr>
                        <a:t>No</a:t>
                      </a:r>
                      <a:r>
                        <a:rPr lang="en-GB" sz="2200" b="0" baseline="0" dirty="0">
                          <a:solidFill>
                            <a:schemeClr val="tx1"/>
                          </a:solidFill>
                          <a:effectLst/>
                          <a:latin typeface="Arial"/>
                          <a:ea typeface="Calibri"/>
                        </a:rPr>
                        <a:t> practical ability to avoid</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22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7618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0172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r>
                        <a:rPr lang="en-GB" sz="2200" b="0" dirty="0">
                          <a:effectLst/>
                          <a:sym typeface="Wingdings"/>
                        </a:rPr>
                        <a:t></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312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0" dirty="0">
                          <a:solidFill>
                            <a:schemeClr val="tx1"/>
                          </a:solidFill>
                          <a:effectLst/>
                        </a:rPr>
                        <a:t>Does the</a:t>
                      </a:r>
                      <a:r>
                        <a:rPr lang="en-GB" sz="2200" b="0" baseline="0" dirty="0">
                          <a:solidFill>
                            <a:schemeClr val="tx1"/>
                          </a:solidFill>
                          <a:effectLst/>
                        </a:rPr>
                        <a:t> entity have a l</a:t>
                      </a:r>
                      <a:r>
                        <a:rPr lang="en-GB" sz="2200" b="0" dirty="0">
                          <a:solidFill>
                            <a:schemeClr val="tx1"/>
                          </a:solidFill>
                          <a:effectLst/>
                        </a:rPr>
                        <a:t>iability?</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defTabSz="457200" rtl="0" eaLnBrk="1" latinLnBrk="0" hangingPunct="1">
                        <a:lnSpc>
                          <a:spcPct val="110000"/>
                        </a:lnSpc>
                        <a:spcBef>
                          <a:spcPts val="300"/>
                        </a:spcBef>
                        <a:spcAft>
                          <a:spcPts val="300"/>
                        </a:spcAft>
                      </a:pPr>
                      <a:endParaRPr lang="en-GB" sz="2200" b="0" kern="1200" dirty="0">
                        <a:solidFill>
                          <a:schemeClr val="tx1"/>
                        </a:solidFill>
                        <a:effectLst/>
                        <a:latin typeface="Arial"/>
                        <a:ea typeface="ヒラギノ角ゴ ProN W3"/>
                        <a:cs typeface="ヒラギノ角ゴ ProN W3"/>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8040216" y="220486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5" name="TextBox 4"/>
          <p:cNvSpPr txBox="1"/>
          <p:nvPr/>
        </p:nvSpPr>
        <p:spPr>
          <a:xfrm>
            <a:off x="7322387" y="2962253"/>
            <a:ext cx="1987947" cy="400110"/>
          </a:xfrm>
          <a:prstGeom prst="rect">
            <a:avLst/>
          </a:prstGeom>
          <a:noFill/>
        </p:spPr>
        <p:txBody>
          <a:bodyPr wrap="square" rtlCol="0">
            <a:spAutoFit/>
          </a:bodyPr>
          <a:lstStyle/>
          <a:p>
            <a:r>
              <a:rPr lang="en-GB" sz="2000" dirty="0"/>
              <a:t>Standards level</a:t>
            </a:r>
          </a:p>
        </p:txBody>
      </p:sp>
      <p:sp>
        <p:nvSpPr>
          <p:cNvPr id="7" name="TextBox 6"/>
          <p:cNvSpPr txBox="1"/>
          <p:nvPr/>
        </p:nvSpPr>
        <p:spPr>
          <a:xfrm>
            <a:off x="8040216" y="3504071"/>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8" name="TextBox 7"/>
          <p:cNvSpPr txBox="1"/>
          <p:nvPr/>
        </p:nvSpPr>
        <p:spPr>
          <a:xfrm>
            <a:off x="7322387" y="4627402"/>
            <a:ext cx="1987947" cy="400110"/>
          </a:xfrm>
          <a:prstGeom prst="rect">
            <a:avLst/>
          </a:prstGeom>
          <a:noFill/>
        </p:spPr>
        <p:txBody>
          <a:bodyPr wrap="square" rtlCol="0">
            <a:spAutoFit/>
          </a:bodyPr>
          <a:lstStyle/>
          <a:p>
            <a:r>
              <a:rPr lang="en-GB" sz="2000" dirty="0"/>
              <a:t>Standards level</a:t>
            </a:r>
          </a:p>
        </p:txBody>
      </p:sp>
    </p:spTree>
    <p:extLst>
      <p:ext uri="{BB962C8B-B14F-4D97-AF65-F5344CB8AC3E}">
        <p14:creationId xmlns:p14="http://schemas.microsoft.com/office/powerpoint/2010/main" val="1439975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a:t>
            </a:r>
            <a:br>
              <a:rPr lang="en-GB" dirty="0"/>
            </a:br>
            <a:r>
              <a:rPr lang="en-GB" dirty="0"/>
              <a:t>Product warranties</a:t>
            </a:r>
          </a:p>
        </p:txBody>
      </p:sp>
      <p:sp>
        <p:nvSpPr>
          <p:cNvPr id="3" name="Content Placeholder 2"/>
          <p:cNvSpPr>
            <a:spLocks noGrp="1"/>
          </p:cNvSpPr>
          <p:nvPr>
            <p:ph idx="1"/>
          </p:nvPr>
        </p:nvSpPr>
        <p:spPr>
          <a:xfrm>
            <a:off x="1901825" y="1268761"/>
            <a:ext cx="8497888" cy="4608512"/>
          </a:xfrm>
        </p:spPr>
        <p:txBody>
          <a:bodyPr/>
          <a:lstStyle/>
          <a:p>
            <a:r>
              <a:rPr lang="en-GB" dirty="0"/>
              <a:t>A manufacturer gives warranties at the time of sale to purchasers of its product. Under the terms of the contract for sale the manufacturer undertakes to make good, by repair or replacement, manufacturing defects that become apparent within three years from the date of sale. </a:t>
            </a:r>
          </a:p>
          <a:p>
            <a:r>
              <a:rPr lang="en-GB" dirty="0"/>
              <a:t>The manufacturer has sold a batch of products. No defects have yet been reported to it. </a:t>
            </a:r>
          </a:p>
        </p:txBody>
      </p:sp>
      <p:sp>
        <p:nvSpPr>
          <p:cNvPr id="4" name="Rounded Rectangle 3"/>
          <p:cNvSpPr/>
          <p:nvPr/>
        </p:nvSpPr>
        <p:spPr>
          <a:xfrm>
            <a:off x="1986964" y="4687663"/>
            <a:ext cx="8327611" cy="535540"/>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 liability?</a:t>
            </a:r>
          </a:p>
        </p:txBody>
      </p:sp>
      <p:sp>
        <p:nvSpPr>
          <p:cNvPr id="5" name="Rounded Rectangle 4"/>
          <p:cNvSpPr/>
          <p:nvPr/>
        </p:nvSpPr>
        <p:spPr bwMode="auto">
          <a:xfrm>
            <a:off x="1983966" y="5301208"/>
            <a:ext cx="8330608" cy="720081"/>
          </a:xfrm>
          <a:prstGeom prst="roundRect">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2200" dirty="0">
                <a:solidFill>
                  <a:schemeClr val="bg1"/>
                </a:solidFill>
              </a:rPr>
              <a:t>Example 1 in Section C of the guidance accompanying IAS 37 </a:t>
            </a:r>
            <a:r>
              <a:rPr lang="en-GB" sz="2200" i="1" dirty="0">
                <a:solidFill>
                  <a:schemeClr val="bg1"/>
                </a:solidFill>
              </a:rPr>
              <a:t>Provisions, Contingent Liabilities and Contingent Assets</a:t>
            </a:r>
            <a:r>
              <a:rPr lang="en-GB" sz="2200" dirty="0">
                <a:solidFill>
                  <a:schemeClr val="bg1"/>
                </a:solidFill>
              </a:rPr>
              <a:t> </a:t>
            </a:r>
          </a:p>
        </p:txBody>
      </p:sp>
    </p:spTree>
    <p:extLst>
      <p:ext uri="{BB962C8B-B14F-4D97-AF65-F5344CB8AC3E}">
        <p14:creationId xmlns:p14="http://schemas.microsoft.com/office/powerpoint/2010/main" val="22893517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4</a:t>
            </a:r>
            <a:br>
              <a:rPr lang="en-GB" dirty="0"/>
            </a:br>
            <a:r>
              <a:rPr lang="en-GB" dirty="0"/>
              <a:t>Product warranties</a:t>
            </a:r>
          </a:p>
        </p:txBody>
      </p:sp>
      <p:graphicFrame>
        <p:nvGraphicFramePr>
          <p:cNvPr id="6" name="Table 5"/>
          <p:cNvGraphicFramePr>
            <a:graphicFrameLocks noGrp="1"/>
          </p:cNvGraphicFramePr>
          <p:nvPr>
            <p:extLst>
              <p:ext uri="{D42A27DB-BD31-4B8C-83A1-F6EECF244321}">
                <p14:modId xmlns:p14="http://schemas.microsoft.com/office/powerpoint/2010/main" val="3027989527"/>
              </p:ext>
            </p:extLst>
          </p:nvPr>
        </p:nvGraphicFramePr>
        <p:xfrm>
          <a:off x="2279576" y="1594950"/>
          <a:ext cx="7056784" cy="3534826"/>
        </p:xfrm>
        <a:graphic>
          <a:graphicData uri="http://schemas.openxmlformats.org/drawingml/2006/table">
            <a:tbl>
              <a:tblPr firstRow="1" firstCol="1" lastRow="1" bandRow="1"/>
              <a:tblGrid>
                <a:gridCol w="489654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504056">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Potential</a:t>
                      </a:r>
                      <a:r>
                        <a:rPr lang="en-GB" sz="2200" b="0" baseline="0" dirty="0">
                          <a:solidFill>
                            <a:schemeClr val="tx1"/>
                          </a:solidFill>
                          <a:effectLst/>
                        </a:rPr>
                        <a:t> to require t</a:t>
                      </a:r>
                      <a:r>
                        <a:rPr lang="en-GB" sz="2200" b="0" dirty="0">
                          <a:solidFill>
                            <a:schemeClr val="tx1"/>
                          </a:solidFill>
                          <a:effectLst/>
                        </a:rPr>
                        <a:t>ransfer of an economic resource</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612128">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latin typeface="Arial"/>
                          <a:ea typeface="Calibri"/>
                        </a:rPr>
                        <a:t>No</a:t>
                      </a:r>
                      <a:r>
                        <a:rPr lang="en-GB" sz="2200" b="0" baseline="0" dirty="0">
                          <a:solidFill>
                            <a:schemeClr val="tx1"/>
                          </a:solidFill>
                          <a:effectLst/>
                          <a:latin typeface="Arial"/>
                          <a:ea typeface="Calibri"/>
                        </a:rPr>
                        <a:t> practical ability to avoid</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sz="3000" kern="1200" dirty="0">
                        <a:solidFill>
                          <a:schemeClr val="dk1"/>
                        </a:solidFill>
                        <a:effectLst/>
                        <a:latin typeface="Arial"/>
                        <a:ea typeface="ヒラギノ角ゴ ProN W3"/>
                        <a:cs typeface="ヒラギノ角ゴ ProN W3"/>
                        <a:sym typeface="Wingdings" panose="05000000000000000000" pitchFamily="2" charset="2"/>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7618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22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0172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r>
                        <a:rPr lang="en-GB" sz="2200" b="0" dirty="0">
                          <a:effectLst/>
                          <a:sym typeface="Wingdings"/>
                        </a:rPr>
                        <a:t></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312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0" dirty="0">
                          <a:solidFill>
                            <a:schemeClr val="tx1"/>
                          </a:solidFill>
                          <a:effectLst/>
                        </a:rPr>
                        <a:t>Does the</a:t>
                      </a:r>
                      <a:r>
                        <a:rPr lang="en-GB" sz="2200" b="0" baseline="0" dirty="0">
                          <a:solidFill>
                            <a:schemeClr val="tx1"/>
                          </a:solidFill>
                          <a:effectLst/>
                        </a:rPr>
                        <a:t> entity have a l</a:t>
                      </a:r>
                      <a:r>
                        <a:rPr lang="en-GB" sz="2200" b="0" dirty="0">
                          <a:solidFill>
                            <a:schemeClr val="tx1"/>
                          </a:solidFill>
                          <a:effectLst/>
                        </a:rPr>
                        <a:t>iability?</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defTabSz="457200" rtl="0" eaLnBrk="1" latinLnBrk="0" hangingPunct="1">
                        <a:lnSpc>
                          <a:spcPct val="110000"/>
                        </a:lnSpc>
                        <a:spcBef>
                          <a:spcPts val="300"/>
                        </a:spcBef>
                        <a:spcAft>
                          <a:spcPts val="300"/>
                        </a:spcAft>
                      </a:pPr>
                      <a:endParaRPr lang="en-GB" sz="2200" b="0" kern="1200" dirty="0">
                        <a:solidFill>
                          <a:schemeClr val="tx1"/>
                        </a:solidFill>
                        <a:effectLst/>
                        <a:latin typeface="Arial"/>
                        <a:ea typeface="ヒラギノ角ゴ ProN W3"/>
                        <a:cs typeface="ヒラギノ角ゴ ProN W3"/>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8040216" y="220486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5" name="TextBox 4"/>
          <p:cNvSpPr txBox="1"/>
          <p:nvPr/>
        </p:nvSpPr>
        <p:spPr>
          <a:xfrm>
            <a:off x="8063872" y="2837400"/>
            <a:ext cx="504056" cy="584775"/>
          </a:xfrm>
          <a:prstGeom prst="rect">
            <a:avLst/>
          </a:prstGeom>
          <a:noFill/>
        </p:spPr>
        <p:txBody>
          <a:bodyPr wrap="square" rtlCol="0">
            <a:spAutoFit/>
          </a:bodyPr>
          <a:lstStyle/>
          <a:p>
            <a:r>
              <a:rPr lang="en-GB" sz="3200" dirty="0">
                <a:sym typeface="Wingdings" panose="05000000000000000000" pitchFamily="2" charset="2"/>
              </a:rPr>
              <a:t></a:t>
            </a:r>
            <a:endParaRPr lang="en-GB" sz="2000" dirty="0"/>
          </a:p>
        </p:txBody>
      </p:sp>
      <p:sp>
        <p:nvSpPr>
          <p:cNvPr id="9" name="TextBox 8"/>
          <p:cNvSpPr txBox="1"/>
          <p:nvPr/>
        </p:nvSpPr>
        <p:spPr>
          <a:xfrm>
            <a:off x="8063872" y="3399555"/>
            <a:ext cx="504056" cy="584775"/>
          </a:xfrm>
          <a:prstGeom prst="rect">
            <a:avLst/>
          </a:prstGeom>
          <a:noFill/>
        </p:spPr>
        <p:txBody>
          <a:bodyPr wrap="square" rtlCol="0">
            <a:spAutoFit/>
          </a:bodyPr>
          <a:lstStyle/>
          <a:p>
            <a:r>
              <a:rPr lang="en-GB" sz="3200" dirty="0">
                <a:sym typeface="Wingdings" panose="05000000000000000000" pitchFamily="2" charset="2"/>
              </a:rPr>
              <a:t></a:t>
            </a:r>
            <a:endParaRPr lang="en-GB" sz="2000" dirty="0"/>
          </a:p>
        </p:txBody>
      </p:sp>
      <p:sp>
        <p:nvSpPr>
          <p:cNvPr id="10" name="TextBox 9"/>
          <p:cNvSpPr txBox="1"/>
          <p:nvPr/>
        </p:nvSpPr>
        <p:spPr>
          <a:xfrm>
            <a:off x="8081364" y="4450672"/>
            <a:ext cx="504056" cy="584775"/>
          </a:xfrm>
          <a:prstGeom prst="rect">
            <a:avLst/>
          </a:prstGeom>
          <a:noFill/>
        </p:spPr>
        <p:txBody>
          <a:bodyPr wrap="square" rtlCol="0">
            <a:spAutoFit/>
          </a:bodyPr>
          <a:lstStyle/>
          <a:p>
            <a:r>
              <a:rPr lang="en-GB" sz="3200" dirty="0">
                <a:sym typeface="Wingdings" panose="05000000000000000000" pitchFamily="2" charset="2"/>
              </a:rPr>
              <a:t></a:t>
            </a:r>
            <a:endParaRPr lang="en-GB" sz="2000" dirty="0"/>
          </a:p>
        </p:txBody>
      </p:sp>
    </p:spTree>
    <p:extLst>
      <p:ext uri="{BB962C8B-B14F-4D97-AF65-F5344CB8AC3E}">
        <p14:creationId xmlns:p14="http://schemas.microsoft.com/office/powerpoint/2010/main" val="3895583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a:t>
            </a:r>
            <a:br>
              <a:rPr lang="en-GB" dirty="0"/>
            </a:br>
            <a:r>
              <a:rPr lang="en-GB" dirty="0"/>
              <a:t>Contaminated land constructive obligation</a:t>
            </a:r>
          </a:p>
        </p:txBody>
      </p:sp>
      <p:sp>
        <p:nvSpPr>
          <p:cNvPr id="3" name="Content Placeholder 2"/>
          <p:cNvSpPr>
            <a:spLocks noGrp="1"/>
          </p:cNvSpPr>
          <p:nvPr>
            <p:ph idx="1"/>
          </p:nvPr>
        </p:nvSpPr>
        <p:spPr>
          <a:xfrm>
            <a:off x="1901825" y="1438276"/>
            <a:ext cx="8497888" cy="4438997"/>
          </a:xfrm>
        </p:spPr>
        <p:txBody>
          <a:bodyPr/>
          <a:lstStyle/>
          <a:p>
            <a:r>
              <a:rPr lang="en-GB" dirty="0"/>
              <a:t>An entity in the oil industry causes contamination and operates in a country where there is no environmental legislation. However, the entity has a widely published environmental policy in which it undertakes to clean up all contamination that it causes. The entity has a record of honouring this published policy. </a:t>
            </a:r>
          </a:p>
        </p:txBody>
      </p:sp>
      <p:sp>
        <p:nvSpPr>
          <p:cNvPr id="4" name="Rounded Rectangle 3"/>
          <p:cNvSpPr/>
          <p:nvPr/>
        </p:nvSpPr>
        <p:spPr>
          <a:xfrm>
            <a:off x="1986964" y="4725144"/>
            <a:ext cx="8327611" cy="584826"/>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 liability?</a:t>
            </a:r>
          </a:p>
        </p:txBody>
      </p:sp>
    </p:spTree>
    <p:extLst>
      <p:ext uri="{BB962C8B-B14F-4D97-AF65-F5344CB8AC3E}">
        <p14:creationId xmlns:p14="http://schemas.microsoft.com/office/powerpoint/2010/main" val="21267392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5</a:t>
            </a:r>
            <a:br>
              <a:rPr lang="en-GB" dirty="0"/>
            </a:br>
            <a:r>
              <a:rPr lang="en-GB" dirty="0"/>
              <a:t>Contaminated land constructive obligation</a:t>
            </a:r>
          </a:p>
        </p:txBody>
      </p:sp>
      <p:graphicFrame>
        <p:nvGraphicFramePr>
          <p:cNvPr id="6" name="Table 5"/>
          <p:cNvGraphicFramePr>
            <a:graphicFrameLocks noGrp="1"/>
          </p:cNvGraphicFramePr>
          <p:nvPr>
            <p:extLst>
              <p:ext uri="{D42A27DB-BD31-4B8C-83A1-F6EECF244321}">
                <p14:modId xmlns:p14="http://schemas.microsoft.com/office/powerpoint/2010/main" val="2698528125"/>
              </p:ext>
            </p:extLst>
          </p:nvPr>
        </p:nvGraphicFramePr>
        <p:xfrm>
          <a:off x="2279576" y="1594950"/>
          <a:ext cx="7056784" cy="3831386"/>
        </p:xfrm>
        <a:graphic>
          <a:graphicData uri="http://schemas.openxmlformats.org/drawingml/2006/table">
            <a:tbl>
              <a:tblPr firstRow="1" firstCol="1" lastRow="1" bandRow="1"/>
              <a:tblGrid>
                <a:gridCol w="489654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504056">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Potential</a:t>
                      </a:r>
                      <a:r>
                        <a:rPr lang="en-GB" sz="2200" b="0" baseline="0" dirty="0">
                          <a:solidFill>
                            <a:schemeClr val="tx1"/>
                          </a:solidFill>
                          <a:effectLst/>
                        </a:rPr>
                        <a:t> to require t</a:t>
                      </a:r>
                      <a:r>
                        <a:rPr lang="en-GB" sz="2200" b="0" dirty="0">
                          <a:solidFill>
                            <a:schemeClr val="tx1"/>
                          </a:solidFill>
                          <a:effectLst/>
                        </a:rPr>
                        <a:t>ransfer of an economic resource</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612128">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0" marR="0" lvl="0" indent="0" algn="l" defTabSz="457200" rtl="0" eaLnBrk="1" fontAlgn="auto" latinLnBrk="0" hangingPunct="1">
                        <a:lnSpc>
                          <a:spcPct val="110000"/>
                        </a:lnSpc>
                        <a:spcBef>
                          <a:spcPts val="300"/>
                        </a:spcBef>
                        <a:spcAft>
                          <a:spcPts val="300"/>
                        </a:spcAft>
                        <a:buClrTx/>
                        <a:buSzTx/>
                        <a:buFontTx/>
                        <a:buNone/>
                        <a:tabLst/>
                        <a:defRPr/>
                      </a:pPr>
                      <a:endParaRPr lang="en-GB" sz="800" b="0" spc="-20" dirty="0">
                        <a:solidFill>
                          <a:schemeClr val="tx1"/>
                        </a:solidFill>
                        <a:effectLst/>
                      </a:endParaRPr>
                    </a:p>
                    <a:p>
                      <a:pPr marL="0" marR="0" lvl="0" indent="0" algn="l" defTabSz="457200" rtl="0" eaLnBrk="1" fontAlgn="auto" latinLnBrk="0" hangingPunct="1">
                        <a:lnSpc>
                          <a:spcPct val="110000"/>
                        </a:lnSpc>
                        <a:spcBef>
                          <a:spcPts val="300"/>
                        </a:spcBef>
                        <a:spcAft>
                          <a:spcPts val="300"/>
                        </a:spcAft>
                        <a:buClrTx/>
                        <a:buSzTx/>
                        <a:buFontTx/>
                        <a:buNone/>
                        <a:tabLst/>
                        <a:defRPr/>
                      </a:pPr>
                      <a:r>
                        <a:rPr lang="en-GB" sz="2200" b="0" dirty="0">
                          <a:solidFill>
                            <a:schemeClr val="tx1"/>
                          </a:solidFill>
                          <a:effectLst/>
                          <a:latin typeface="Arial"/>
                          <a:ea typeface="Calibri"/>
                        </a:rPr>
                        <a:t>No</a:t>
                      </a:r>
                      <a:r>
                        <a:rPr lang="en-GB" sz="2200" b="0" baseline="0" dirty="0">
                          <a:solidFill>
                            <a:schemeClr val="tx1"/>
                          </a:solidFill>
                          <a:effectLst/>
                          <a:latin typeface="Arial"/>
                          <a:ea typeface="Calibri"/>
                        </a:rPr>
                        <a:t> practical ability to avoid</a:t>
                      </a:r>
                      <a:endParaRPr lang="en-GB" sz="2200" b="0" spc="-20" dirty="0">
                        <a:solidFill>
                          <a:schemeClr val="tx1"/>
                        </a:solidFill>
                        <a:effectLst/>
                      </a:endParaRPr>
                    </a:p>
                    <a:p>
                      <a:pPr algn="l">
                        <a:lnSpc>
                          <a:spcPct val="110000"/>
                        </a:lnSpc>
                        <a:spcBef>
                          <a:spcPts val="300"/>
                        </a:spcBef>
                        <a:spcAft>
                          <a:spcPts val="300"/>
                        </a:spcAft>
                      </a:pPr>
                      <a:endParaRPr lang="en-GB" sz="8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7618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6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0172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r>
                        <a:rPr lang="en-GB" sz="2200" b="0" dirty="0">
                          <a:effectLst/>
                          <a:sym typeface="Wingdings"/>
                        </a:rPr>
                        <a:t></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312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endParaRPr lang="en-GB" sz="600" b="0" dirty="0">
                        <a:solidFill>
                          <a:schemeClr val="tx1"/>
                        </a:solidFill>
                        <a:effectLst/>
                      </a:endParaRPr>
                    </a:p>
                    <a:p>
                      <a:pPr marL="133350" algn="ctr">
                        <a:lnSpc>
                          <a:spcPct val="110000"/>
                        </a:lnSpc>
                        <a:spcBef>
                          <a:spcPts val="300"/>
                        </a:spcBef>
                        <a:spcAft>
                          <a:spcPts val="300"/>
                        </a:spcAft>
                      </a:pPr>
                      <a:r>
                        <a:rPr lang="en-GB" sz="2200" b="0" dirty="0">
                          <a:solidFill>
                            <a:schemeClr val="tx1"/>
                          </a:solidFill>
                          <a:effectLst/>
                        </a:rPr>
                        <a:t>Does the</a:t>
                      </a:r>
                      <a:r>
                        <a:rPr lang="en-GB" sz="2200" b="0" baseline="0" dirty="0">
                          <a:solidFill>
                            <a:schemeClr val="tx1"/>
                          </a:solidFill>
                          <a:effectLst/>
                        </a:rPr>
                        <a:t> entity have a l</a:t>
                      </a:r>
                      <a:r>
                        <a:rPr lang="en-GB" sz="2200" b="0" dirty="0">
                          <a:solidFill>
                            <a:schemeClr val="tx1"/>
                          </a:solidFill>
                          <a:effectLst/>
                        </a:rPr>
                        <a:t>iability?</a:t>
                      </a:r>
                    </a:p>
                    <a:p>
                      <a:pPr marL="133350" algn="ctr">
                        <a:lnSpc>
                          <a:spcPct val="110000"/>
                        </a:lnSpc>
                        <a:spcBef>
                          <a:spcPts val="300"/>
                        </a:spcBef>
                        <a:spcAft>
                          <a:spcPts val="300"/>
                        </a:spcAft>
                      </a:pPr>
                      <a:endParaRPr lang="en-GB" sz="6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defTabSz="457200" rtl="0" eaLnBrk="1" latinLnBrk="0" hangingPunct="1">
                        <a:lnSpc>
                          <a:spcPct val="110000"/>
                        </a:lnSpc>
                        <a:spcBef>
                          <a:spcPts val="300"/>
                        </a:spcBef>
                        <a:spcAft>
                          <a:spcPts val="300"/>
                        </a:spcAft>
                      </a:pPr>
                      <a:endParaRPr lang="en-GB" sz="2800" b="0" kern="1200" dirty="0">
                        <a:solidFill>
                          <a:schemeClr val="tx1"/>
                        </a:solidFill>
                        <a:effectLst/>
                        <a:latin typeface="Arial"/>
                        <a:ea typeface="ヒラギノ角ゴ ProN W3"/>
                        <a:cs typeface="ヒラギノ角ゴ ProN W3"/>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5"/>
                  </a:ext>
                </a:extLst>
              </a:tr>
            </a:tbl>
          </a:graphicData>
        </a:graphic>
      </p:graphicFrame>
      <p:sp>
        <p:nvSpPr>
          <p:cNvPr id="4" name="TextBox 3"/>
          <p:cNvSpPr txBox="1"/>
          <p:nvPr/>
        </p:nvSpPr>
        <p:spPr>
          <a:xfrm>
            <a:off x="8040216" y="220486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5" name="TextBox 4"/>
          <p:cNvSpPr txBox="1"/>
          <p:nvPr/>
        </p:nvSpPr>
        <p:spPr>
          <a:xfrm>
            <a:off x="8040216" y="3598117"/>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9" name="TextBox 8"/>
          <p:cNvSpPr txBox="1"/>
          <p:nvPr/>
        </p:nvSpPr>
        <p:spPr>
          <a:xfrm>
            <a:off x="7034182" y="2828676"/>
            <a:ext cx="2446193" cy="769441"/>
          </a:xfrm>
          <a:prstGeom prst="rect">
            <a:avLst/>
          </a:prstGeom>
          <a:noFill/>
        </p:spPr>
        <p:txBody>
          <a:bodyPr wrap="square" rtlCol="0">
            <a:spAutoFit/>
          </a:bodyPr>
          <a:lstStyle/>
          <a:p>
            <a:pPr algn="ctr"/>
            <a:r>
              <a:rPr lang="en-GB" sz="2000" dirty="0">
                <a:sym typeface="Wingdings" panose="05000000000000000000" pitchFamily="2" charset="2"/>
              </a:rPr>
              <a:t>Depends</a:t>
            </a:r>
          </a:p>
          <a:p>
            <a:pPr algn="ctr"/>
            <a:r>
              <a:rPr lang="en-GB" sz="2000" dirty="0">
                <a:sym typeface="Wingdings" panose="05000000000000000000" pitchFamily="2" charset="2"/>
              </a:rPr>
              <a:t>(but likely to be </a:t>
            </a:r>
            <a:r>
              <a:rPr lang="en-GB" sz="2400" dirty="0">
                <a:sym typeface="Wingdings" panose="05000000000000000000" pitchFamily="2" charset="2"/>
              </a:rPr>
              <a:t>)</a:t>
            </a:r>
            <a:endParaRPr lang="en-GB" sz="2400" dirty="0"/>
          </a:p>
        </p:txBody>
      </p:sp>
      <p:sp>
        <p:nvSpPr>
          <p:cNvPr id="10" name="TextBox 9"/>
          <p:cNvSpPr txBox="1"/>
          <p:nvPr/>
        </p:nvSpPr>
        <p:spPr>
          <a:xfrm>
            <a:off x="7034182" y="4666698"/>
            <a:ext cx="2446193" cy="769441"/>
          </a:xfrm>
          <a:prstGeom prst="rect">
            <a:avLst/>
          </a:prstGeom>
          <a:noFill/>
        </p:spPr>
        <p:txBody>
          <a:bodyPr wrap="square" rtlCol="0">
            <a:spAutoFit/>
          </a:bodyPr>
          <a:lstStyle/>
          <a:p>
            <a:pPr algn="ctr"/>
            <a:r>
              <a:rPr lang="en-GB" sz="2000" dirty="0">
                <a:sym typeface="Wingdings" panose="05000000000000000000" pitchFamily="2" charset="2"/>
              </a:rPr>
              <a:t>Depends</a:t>
            </a:r>
          </a:p>
          <a:p>
            <a:pPr algn="ctr"/>
            <a:r>
              <a:rPr lang="en-GB" sz="2000" dirty="0">
                <a:sym typeface="Wingdings" panose="05000000000000000000" pitchFamily="2" charset="2"/>
              </a:rPr>
              <a:t>(but likely to be </a:t>
            </a:r>
            <a:r>
              <a:rPr lang="en-GB" sz="2400" dirty="0">
                <a:sym typeface="Wingdings" panose="05000000000000000000" pitchFamily="2" charset="2"/>
              </a:rPr>
              <a:t>)</a:t>
            </a:r>
            <a:endParaRPr lang="en-GB" sz="2400" dirty="0"/>
          </a:p>
        </p:txBody>
      </p:sp>
    </p:spTree>
    <p:extLst>
      <p:ext uri="{BB962C8B-B14F-4D97-AF65-F5344CB8AC3E}">
        <p14:creationId xmlns:p14="http://schemas.microsoft.com/office/powerpoint/2010/main" val="30750948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6</a:t>
            </a:r>
            <a:br>
              <a:rPr lang="en-GB" dirty="0"/>
            </a:br>
            <a:r>
              <a:rPr lang="en-GB" dirty="0"/>
              <a:t>A court case</a:t>
            </a:r>
          </a:p>
        </p:txBody>
      </p:sp>
      <p:sp>
        <p:nvSpPr>
          <p:cNvPr id="3" name="Content Placeholder 2"/>
          <p:cNvSpPr>
            <a:spLocks noGrp="1"/>
          </p:cNvSpPr>
          <p:nvPr>
            <p:ph idx="1"/>
          </p:nvPr>
        </p:nvSpPr>
        <p:spPr>
          <a:xfrm>
            <a:off x="1901825" y="1438276"/>
            <a:ext cx="8497888" cy="4438997"/>
          </a:xfrm>
        </p:spPr>
        <p:txBody>
          <a:bodyPr/>
          <a:lstStyle/>
          <a:p>
            <a:r>
              <a:rPr lang="en-GB" dirty="0"/>
              <a:t>After a wedding, ten people died, possibly as a result of food poisoning from products sold by the entity.  Legal proceedings are started seeking damages from the entity.  The entity disputes that its products were the cause of the deaths. </a:t>
            </a:r>
          </a:p>
        </p:txBody>
      </p:sp>
      <p:sp>
        <p:nvSpPr>
          <p:cNvPr id="4" name="Rounded Rectangle 3"/>
          <p:cNvSpPr/>
          <p:nvPr/>
        </p:nvSpPr>
        <p:spPr>
          <a:xfrm>
            <a:off x="2063552" y="3933057"/>
            <a:ext cx="8251022" cy="692959"/>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 liability?</a:t>
            </a:r>
          </a:p>
        </p:txBody>
      </p:sp>
      <p:sp>
        <p:nvSpPr>
          <p:cNvPr id="5" name="Rounded Rectangle 4"/>
          <p:cNvSpPr/>
          <p:nvPr/>
        </p:nvSpPr>
        <p:spPr bwMode="auto">
          <a:xfrm>
            <a:off x="2063552" y="4797152"/>
            <a:ext cx="8251022" cy="720080"/>
          </a:xfrm>
          <a:prstGeom prst="roundRect">
            <a:avLst/>
          </a:prstGeom>
          <a:solidFill>
            <a:schemeClr val="bg2"/>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2200" dirty="0">
                <a:solidFill>
                  <a:schemeClr val="bg1"/>
                </a:solidFill>
              </a:rPr>
              <a:t>Example 10 in Section C of the guidance accompanying IAS 37 </a:t>
            </a:r>
            <a:r>
              <a:rPr lang="en-GB" sz="2200" i="1" dirty="0">
                <a:solidFill>
                  <a:schemeClr val="bg1"/>
                </a:solidFill>
              </a:rPr>
              <a:t>Provisions, Contingent Liabilities and Contingent Assets </a:t>
            </a:r>
          </a:p>
        </p:txBody>
      </p:sp>
    </p:spTree>
    <p:extLst>
      <p:ext uri="{BB962C8B-B14F-4D97-AF65-F5344CB8AC3E}">
        <p14:creationId xmlns:p14="http://schemas.microsoft.com/office/powerpoint/2010/main" val="14025206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6</a:t>
            </a:r>
            <a:br>
              <a:rPr lang="en-GB" dirty="0"/>
            </a:br>
            <a:r>
              <a:rPr lang="en-GB" dirty="0"/>
              <a:t>A court case</a:t>
            </a:r>
          </a:p>
        </p:txBody>
      </p:sp>
      <p:graphicFrame>
        <p:nvGraphicFramePr>
          <p:cNvPr id="6" name="Table 5"/>
          <p:cNvGraphicFramePr>
            <a:graphicFrameLocks noGrp="1"/>
          </p:cNvGraphicFramePr>
          <p:nvPr>
            <p:extLst>
              <p:ext uri="{D42A27DB-BD31-4B8C-83A1-F6EECF244321}">
                <p14:modId xmlns:p14="http://schemas.microsoft.com/office/powerpoint/2010/main" val="2303576587"/>
              </p:ext>
            </p:extLst>
          </p:nvPr>
        </p:nvGraphicFramePr>
        <p:xfrm>
          <a:off x="2279576" y="1594950"/>
          <a:ext cx="7056784" cy="3534826"/>
        </p:xfrm>
        <a:graphic>
          <a:graphicData uri="http://schemas.openxmlformats.org/drawingml/2006/table">
            <a:tbl>
              <a:tblPr firstRow="1" firstCol="1" lastRow="1" bandRow="1"/>
              <a:tblGrid>
                <a:gridCol w="489654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504056">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64807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Potential</a:t>
                      </a:r>
                      <a:r>
                        <a:rPr lang="en-GB" sz="2200" b="0" baseline="0" dirty="0">
                          <a:solidFill>
                            <a:schemeClr val="tx1"/>
                          </a:solidFill>
                          <a:effectLst/>
                        </a:rPr>
                        <a:t> to require t</a:t>
                      </a:r>
                      <a:r>
                        <a:rPr lang="en-GB" sz="2200" b="0" dirty="0">
                          <a:solidFill>
                            <a:schemeClr val="tx1"/>
                          </a:solidFill>
                          <a:effectLst/>
                        </a:rPr>
                        <a:t>ransfer of an economic resource</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2200" b="0" dirty="0">
                        <a:solidFill>
                          <a:schemeClr val="tx1"/>
                        </a:solidFil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612128">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latin typeface="Arial"/>
                          <a:ea typeface="Calibri"/>
                        </a:rPr>
                        <a:t>No</a:t>
                      </a:r>
                      <a:r>
                        <a:rPr lang="en-GB" sz="2200" b="0" baseline="0" dirty="0">
                          <a:solidFill>
                            <a:schemeClr val="tx1"/>
                          </a:solidFill>
                          <a:effectLst/>
                          <a:latin typeface="Arial"/>
                          <a:ea typeface="Calibri"/>
                        </a:rPr>
                        <a:t> practical ability to avoid</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7618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01722">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r>
                        <a:rPr lang="en-GB" sz="2200" b="0" dirty="0">
                          <a:effectLst/>
                          <a:sym typeface="Wingdings"/>
                        </a:rPr>
                        <a:t></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0312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0" dirty="0">
                          <a:solidFill>
                            <a:schemeClr val="tx1"/>
                          </a:solidFill>
                          <a:effectLst/>
                        </a:rPr>
                        <a:t>Does the</a:t>
                      </a:r>
                      <a:r>
                        <a:rPr lang="en-GB" sz="2200" b="0" baseline="0" dirty="0">
                          <a:solidFill>
                            <a:schemeClr val="tx1"/>
                          </a:solidFill>
                          <a:effectLst/>
                        </a:rPr>
                        <a:t> entity have a l</a:t>
                      </a:r>
                      <a:r>
                        <a:rPr lang="en-GB" sz="2200" b="0" dirty="0">
                          <a:solidFill>
                            <a:schemeClr val="tx1"/>
                          </a:solidFill>
                          <a:effectLst/>
                        </a:rPr>
                        <a:t>iability?</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defTabSz="457200" rtl="0" eaLnBrk="1" latinLnBrk="0" hangingPunct="1">
                        <a:lnSpc>
                          <a:spcPct val="110000"/>
                        </a:lnSpc>
                        <a:spcBef>
                          <a:spcPts val="300"/>
                        </a:spcBef>
                        <a:spcAft>
                          <a:spcPts val="300"/>
                        </a:spcAft>
                      </a:pPr>
                      <a:endParaRPr lang="en-GB" sz="2200" b="0" kern="1200" dirty="0">
                        <a:solidFill>
                          <a:schemeClr val="tx1"/>
                        </a:solidFill>
                        <a:effectLst/>
                        <a:latin typeface="Arial"/>
                        <a:ea typeface="ヒラギノ角ゴ ProN W3"/>
                        <a:cs typeface="ヒラギノ角ゴ ProN W3"/>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5"/>
                  </a:ext>
                </a:extLst>
              </a:tr>
            </a:tbl>
          </a:graphicData>
        </a:graphic>
      </p:graphicFrame>
      <p:sp>
        <p:nvSpPr>
          <p:cNvPr id="4" name="Rectangle 3"/>
          <p:cNvSpPr/>
          <p:nvPr/>
        </p:nvSpPr>
        <p:spPr bwMode="auto">
          <a:xfrm>
            <a:off x="1898650" y="5373216"/>
            <a:ext cx="7941766" cy="576064"/>
          </a:xfrm>
          <a:prstGeom prst="rect">
            <a:avLst/>
          </a:prstGeom>
          <a:solidFill>
            <a:srgbClr val="8DA381"/>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Decide at Standards level if the liability is recognised</a:t>
            </a:r>
          </a:p>
        </p:txBody>
      </p:sp>
      <p:sp>
        <p:nvSpPr>
          <p:cNvPr id="5" name="TextBox 4"/>
          <p:cNvSpPr txBox="1"/>
          <p:nvPr/>
        </p:nvSpPr>
        <p:spPr>
          <a:xfrm>
            <a:off x="7277523" y="2276872"/>
            <a:ext cx="1987947" cy="400110"/>
          </a:xfrm>
          <a:prstGeom prst="rect">
            <a:avLst/>
          </a:prstGeom>
          <a:noFill/>
        </p:spPr>
        <p:txBody>
          <a:bodyPr wrap="square" rtlCol="0">
            <a:spAutoFit/>
          </a:bodyPr>
          <a:lstStyle/>
          <a:p>
            <a:pPr algn="ctr"/>
            <a:r>
              <a:rPr lang="en-GB" sz="2000" dirty="0"/>
              <a:t>Uncertain</a:t>
            </a:r>
          </a:p>
        </p:txBody>
      </p:sp>
      <p:sp>
        <p:nvSpPr>
          <p:cNvPr id="8" name="TextBox 7"/>
          <p:cNvSpPr txBox="1"/>
          <p:nvPr/>
        </p:nvSpPr>
        <p:spPr>
          <a:xfrm>
            <a:off x="8040216" y="292494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9" name="TextBox 8"/>
          <p:cNvSpPr txBox="1"/>
          <p:nvPr/>
        </p:nvSpPr>
        <p:spPr>
          <a:xfrm>
            <a:off x="8040216" y="3509720"/>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10" name="TextBox 9"/>
          <p:cNvSpPr txBox="1"/>
          <p:nvPr/>
        </p:nvSpPr>
        <p:spPr>
          <a:xfrm>
            <a:off x="7277523" y="4483445"/>
            <a:ext cx="1987947" cy="646331"/>
          </a:xfrm>
          <a:prstGeom prst="rect">
            <a:avLst/>
          </a:prstGeom>
          <a:noFill/>
        </p:spPr>
        <p:txBody>
          <a:bodyPr wrap="square" rtlCol="0">
            <a:spAutoFit/>
          </a:bodyPr>
          <a:lstStyle/>
          <a:p>
            <a:pPr algn="ctr"/>
            <a:r>
              <a:rPr lang="en-GB" sz="1800" dirty="0"/>
              <a:t>Existence</a:t>
            </a:r>
            <a:r>
              <a:rPr lang="en-GB" sz="1600" dirty="0"/>
              <a:t> </a:t>
            </a:r>
            <a:r>
              <a:rPr lang="en-GB" sz="1800" dirty="0"/>
              <a:t>Uncertainty</a:t>
            </a:r>
            <a:endParaRPr lang="en-GB" sz="1600" dirty="0"/>
          </a:p>
        </p:txBody>
      </p:sp>
    </p:spTree>
    <p:extLst>
      <p:ext uri="{BB962C8B-B14F-4D97-AF65-F5344CB8AC3E}">
        <p14:creationId xmlns:p14="http://schemas.microsoft.com/office/powerpoint/2010/main" val="3826558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Derecognition</a:t>
            </a:r>
          </a:p>
        </p:txBody>
      </p:sp>
      <p:sp>
        <p:nvSpPr>
          <p:cNvPr id="4" name="Rounded Rectangle 3"/>
          <p:cNvSpPr/>
          <p:nvPr/>
        </p:nvSpPr>
        <p:spPr bwMode="auto">
          <a:xfrm>
            <a:off x="839416" y="1268760"/>
            <a:ext cx="10585176" cy="792088"/>
          </a:xfrm>
          <a:prstGeom prst="roundRect">
            <a:avLst>
              <a:gd name="adj" fmla="val 25523"/>
            </a:avLst>
          </a:prstGeom>
          <a:solidFill>
            <a:srgbClr val="8DA380"/>
          </a:solidFill>
          <a:ln w="28575" cap="flat" cmpd="sng" algn="ctr">
            <a:solidFill>
              <a:srgbClr val="8DA38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800" dirty="0">
                <a:solidFill>
                  <a:schemeClr val="bg1"/>
                </a:solidFill>
              </a:rPr>
              <a:t>Aims to </a:t>
            </a:r>
            <a:r>
              <a:rPr lang="en-GB" sz="2800" b="1" dirty="0">
                <a:solidFill>
                  <a:schemeClr val="bg1"/>
                </a:solidFill>
              </a:rPr>
              <a:t>faithfully represent </a:t>
            </a:r>
            <a:r>
              <a:rPr lang="en-GB" sz="2800" dirty="0">
                <a:solidFill>
                  <a:schemeClr val="bg1"/>
                </a:solidFill>
              </a:rPr>
              <a:t>both:</a:t>
            </a:r>
          </a:p>
        </p:txBody>
      </p:sp>
      <p:graphicFrame>
        <p:nvGraphicFramePr>
          <p:cNvPr id="3" name="Table 2"/>
          <p:cNvGraphicFramePr>
            <a:graphicFrameLocks noGrp="1"/>
          </p:cNvGraphicFramePr>
          <p:nvPr>
            <p:extLst/>
          </p:nvPr>
        </p:nvGraphicFramePr>
        <p:xfrm>
          <a:off x="839416" y="3861048"/>
          <a:ext cx="10513168" cy="2125216"/>
        </p:xfrm>
        <a:graphic>
          <a:graphicData uri="http://schemas.openxmlformats.org/drawingml/2006/table">
            <a:tbl>
              <a:tblPr firstRow="1" bandRow="1">
                <a:tableStyleId>{5C22544A-7EE6-4342-B048-85BDC9FD1C3A}</a:tableStyleId>
              </a:tblPr>
              <a:tblGrid>
                <a:gridCol w="5256584">
                  <a:extLst>
                    <a:ext uri="{9D8B030D-6E8A-4147-A177-3AD203B41FA5}">
                      <a16:colId xmlns:a16="http://schemas.microsoft.com/office/drawing/2014/main" val="2047602106"/>
                    </a:ext>
                  </a:extLst>
                </a:gridCol>
                <a:gridCol w="5256584">
                  <a:extLst>
                    <a:ext uri="{9D8B030D-6E8A-4147-A177-3AD203B41FA5}">
                      <a16:colId xmlns:a16="http://schemas.microsoft.com/office/drawing/2014/main" val="1460396007"/>
                    </a:ext>
                  </a:extLst>
                </a:gridCol>
              </a:tblGrid>
              <a:tr h="457739">
                <a:tc gridSpan="2">
                  <a:txBody>
                    <a:bodyPr/>
                    <a:lstStyle/>
                    <a:p>
                      <a:pPr algn="ctr"/>
                      <a:r>
                        <a:rPr lang="en-GB" sz="2200" dirty="0" err="1">
                          <a:solidFill>
                            <a:schemeClr val="tx1"/>
                          </a:solidFill>
                        </a:rPr>
                        <a:t>Derecognition</a:t>
                      </a:r>
                      <a:r>
                        <a:rPr lang="en-GB" sz="2200" dirty="0">
                          <a:solidFill>
                            <a:schemeClr val="tx1"/>
                          </a:solidFill>
                        </a:rPr>
                        <a:t> normally occurs</a:t>
                      </a:r>
                    </a:p>
                  </a:txBody>
                  <a:tcPr>
                    <a:lnL w="12700" cap="flat" cmpd="sng" algn="ctr">
                      <a:solidFill>
                        <a:srgbClr val="4F7032"/>
                      </a:solidFill>
                      <a:prstDash val="solid"/>
                      <a:round/>
                      <a:headEnd type="none" w="med" len="med"/>
                      <a:tailEnd type="none" w="med" len="med"/>
                    </a:lnL>
                    <a:lnR w="12700" cap="flat" cmpd="sng" algn="ctr">
                      <a:solidFill>
                        <a:srgbClr val="4F7032"/>
                      </a:solidFill>
                      <a:prstDash val="solid"/>
                      <a:round/>
                      <a:headEnd type="none" w="med" len="med"/>
                      <a:tailEnd type="none" w="med" len="med"/>
                    </a:lnR>
                    <a:lnT w="12700" cap="flat" cmpd="sng" algn="ctr">
                      <a:solidFill>
                        <a:srgbClr val="4F7032"/>
                      </a:solidFill>
                      <a:prstDash val="solid"/>
                      <a:round/>
                      <a:headEnd type="none" w="med" len="med"/>
                      <a:tailEnd type="none" w="med" len="med"/>
                    </a:lnT>
                    <a:lnB w="12700" cap="flat" cmpd="sng" algn="ctr">
                      <a:solidFill>
                        <a:srgbClr val="4F7032"/>
                      </a:solidFill>
                      <a:prstDash val="solid"/>
                      <a:round/>
                      <a:headEnd type="none" w="med" len="med"/>
                      <a:tailEnd type="none" w="med" len="med"/>
                    </a:lnB>
                    <a:solidFill>
                      <a:schemeClr val="bg2">
                        <a:lumMod val="20000"/>
                        <a:lumOff val="80000"/>
                      </a:schemeClr>
                    </a:solidFill>
                  </a:tcPr>
                </a:tc>
                <a:tc hMerge="1">
                  <a:txBody>
                    <a:bodyPr/>
                    <a:lstStyle/>
                    <a:p>
                      <a:endParaRPr lang="en-GB" dirty="0">
                        <a:solidFill>
                          <a:srgbClr val="4F7032"/>
                        </a:solidFill>
                      </a:endParaRPr>
                    </a:p>
                  </a:txBody>
                  <a:tcPr>
                    <a:solidFill>
                      <a:srgbClr val="D3DCCE"/>
                    </a:solidFill>
                  </a:tcPr>
                </a:tc>
                <a:extLst>
                  <a:ext uri="{0D108BD9-81ED-4DB2-BD59-A6C34878D82A}">
                    <a16:rowId xmlns:a16="http://schemas.microsoft.com/office/drawing/2014/main" val="1562259378"/>
                  </a:ext>
                </a:extLst>
              </a:tr>
              <a:tr h="588521">
                <a:tc>
                  <a:txBody>
                    <a:bodyPr/>
                    <a:lstStyle/>
                    <a:p>
                      <a:endParaRPr lang="en-GB" sz="3000" dirty="0"/>
                    </a:p>
                  </a:txBody>
                  <a:tcPr>
                    <a:lnL w="12700" cap="flat" cmpd="sng" algn="ctr">
                      <a:solidFill>
                        <a:srgbClr val="4F7032"/>
                      </a:solidFill>
                      <a:prstDash val="solid"/>
                      <a:round/>
                      <a:headEnd type="none" w="med" len="med"/>
                      <a:tailEnd type="none" w="med" len="med"/>
                    </a:lnL>
                    <a:lnR w="12700" cap="flat" cmpd="sng" algn="ctr">
                      <a:solidFill>
                        <a:srgbClr val="4F7032"/>
                      </a:solidFill>
                      <a:prstDash val="solid"/>
                      <a:round/>
                      <a:headEnd type="none" w="med" len="med"/>
                      <a:tailEnd type="none" w="med" len="med"/>
                    </a:lnR>
                    <a:lnT w="12700" cap="flat" cmpd="sng" algn="ctr">
                      <a:solidFill>
                        <a:srgbClr val="4F7032"/>
                      </a:solidFill>
                      <a:prstDash val="solid"/>
                      <a:round/>
                      <a:headEnd type="none" w="med" len="med"/>
                      <a:tailEnd type="none" w="med" len="med"/>
                    </a:lnT>
                    <a:noFill/>
                  </a:tcPr>
                </a:tc>
                <a:tc>
                  <a:txBody>
                    <a:bodyPr/>
                    <a:lstStyle/>
                    <a:p>
                      <a:endParaRPr lang="en-GB" dirty="0"/>
                    </a:p>
                  </a:txBody>
                  <a:tcPr>
                    <a:lnL w="12700" cap="flat" cmpd="sng" algn="ctr">
                      <a:solidFill>
                        <a:srgbClr val="4F7032"/>
                      </a:solidFill>
                      <a:prstDash val="solid"/>
                      <a:round/>
                      <a:headEnd type="none" w="med" len="med"/>
                      <a:tailEnd type="none" w="med" len="med"/>
                    </a:lnL>
                    <a:lnR w="12700" cap="flat" cmpd="sng" algn="ctr">
                      <a:solidFill>
                        <a:srgbClr val="4F7032"/>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57902121"/>
                  </a:ext>
                </a:extLst>
              </a:tr>
              <a:tr h="1078956">
                <a:tc>
                  <a:txBody>
                    <a:bodyPr/>
                    <a:lstStyle/>
                    <a:p>
                      <a:pPr algn="ctr"/>
                      <a:r>
                        <a:rPr lang="en-GB" sz="2000" dirty="0"/>
                        <a:t>when the entity loses control of</a:t>
                      </a:r>
                      <a:r>
                        <a:rPr lang="en-GB" sz="2000" baseline="0" dirty="0"/>
                        <a:t> all or part or the recognised asset</a:t>
                      </a:r>
                      <a:endParaRPr lang="en-GB" sz="2000" dirty="0"/>
                    </a:p>
                  </a:txBody>
                  <a:tcPr marT="90000">
                    <a:lnL w="12700" cap="flat" cmpd="sng" algn="ctr">
                      <a:solidFill>
                        <a:srgbClr val="4F7032"/>
                      </a:solidFill>
                      <a:prstDash val="solid"/>
                      <a:round/>
                      <a:headEnd type="none" w="med" len="med"/>
                      <a:tailEnd type="none" w="med" len="med"/>
                    </a:lnL>
                    <a:lnR w="12700" cap="flat" cmpd="sng" algn="ctr">
                      <a:solidFill>
                        <a:srgbClr val="4F7032"/>
                      </a:solidFill>
                      <a:prstDash val="solid"/>
                      <a:round/>
                      <a:headEnd type="none" w="med" len="med"/>
                      <a:tailEnd type="none" w="med" len="med"/>
                    </a:lnR>
                    <a:lnB w="12700" cap="flat" cmpd="sng" algn="ctr">
                      <a:solidFill>
                        <a:srgbClr val="4F7032"/>
                      </a:solidFill>
                      <a:prstDash val="solid"/>
                      <a:round/>
                      <a:headEnd type="none" w="med" len="med"/>
                      <a:tailEnd type="none" w="med" len="med"/>
                    </a:lnB>
                    <a:noFill/>
                  </a:tcPr>
                </a:tc>
                <a:tc>
                  <a:txBody>
                    <a:bodyPr/>
                    <a:lstStyle/>
                    <a:p>
                      <a:pPr algn="ctr"/>
                      <a:r>
                        <a:rPr lang="en-GB" sz="2000" dirty="0"/>
                        <a:t>when the entity</a:t>
                      </a:r>
                      <a:r>
                        <a:rPr lang="en-GB" sz="2000" baseline="0" dirty="0"/>
                        <a:t> no longer has a present obligation for all or part of the recognised liability</a:t>
                      </a:r>
                      <a:endParaRPr lang="en-GB" sz="2000" dirty="0"/>
                    </a:p>
                  </a:txBody>
                  <a:tcPr marT="90000">
                    <a:lnL w="12700" cap="flat" cmpd="sng" algn="ctr">
                      <a:solidFill>
                        <a:srgbClr val="4F7032"/>
                      </a:solidFill>
                      <a:prstDash val="solid"/>
                      <a:round/>
                      <a:headEnd type="none" w="med" len="med"/>
                      <a:tailEnd type="none" w="med" len="med"/>
                    </a:lnL>
                    <a:lnR w="12700" cap="flat" cmpd="sng" algn="ctr">
                      <a:solidFill>
                        <a:srgbClr val="4F7032"/>
                      </a:solidFill>
                      <a:prstDash val="solid"/>
                      <a:round/>
                      <a:headEnd type="none" w="med" len="med"/>
                      <a:tailEnd type="none" w="med" len="med"/>
                    </a:lnR>
                    <a:lnB w="12700" cap="flat" cmpd="sng" algn="ctr">
                      <a:solidFill>
                        <a:srgbClr val="4F7032"/>
                      </a:solidFill>
                      <a:prstDash val="solid"/>
                      <a:round/>
                      <a:headEnd type="none" w="med" len="med"/>
                      <a:tailEnd type="none" w="med" len="med"/>
                    </a:lnB>
                    <a:noFill/>
                  </a:tcPr>
                </a:tc>
                <a:extLst>
                  <a:ext uri="{0D108BD9-81ED-4DB2-BD59-A6C34878D82A}">
                    <a16:rowId xmlns:a16="http://schemas.microsoft.com/office/drawing/2014/main" val="3069261917"/>
                  </a:ext>
                </a:extLst>
              </a:tr>
            </a:tbl>
          </a:graphicData>
        </a:graphic>
      </p:graphicFrame>
      <p:sp>
        <p:nvSpPr>
          <p:cNvPr id="8" name="Rounded Rectangle 7"/>
          <p:cNvSpPr/>
          <p:nvPr/>
        </p:nvSpPr>
        <p:spPr bwMode="auto">
          <a:xfrm>
            <a:off x="1775520" y="4437112"/>
            <a:ext cx="3096344" cy="504056"/>
          </a:xfrm>
          <a:prstGeom prst="roundRect">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200" dirty="0">
                <a:solidFill>
                  <a:schemeClr val="bg1"/>
                </a:solidFill>
              </a:rPr>
              <a:t>f</a:t>
            </a:r>
            <a:r>
              <a:rPr kumimoji="0" lang="en-GB" sz="2200" b="0" i="0" u="none" strike="noStrike" cap="none" normalizeH="0" baseline="0" dirty="0">
                <a:ln>
                  <a:noFill/>
                </a:ln>
                <a:solidFill>
                  <a:schemeClr val="bg1"/>
                </a:solidFill>
                <a:effectLst/>
                <a:sym typeface="Arial" charset="0"/>
              </a:rPr>
              <a:t>o</a:t>
            </a:r>
            <a:r>
              <a:rPr lang="en-GB" sz="2200" dirty="0">
                <a:solidFill>
                  <a:schemeClr val="bg1"/>
                </a:solidFill>
              </a:rPr>
              <a:t>r an asset</a:t>
            </a:r>
            <a:endParaRPr kumimoji="0" lang="en-GB" sz="2200" b="0" i="0" u="none" strike="noStrike" cap="none" normalizeH="0" baseline="0" dirty="0">
              <a:ln>
                <a:noFill/>
              </a:ln>
              <a:solidFill>
                <a:schemeClr val="bg1"/>
              </a:solidFill>
              <a:effectLst/>
              <a:sym typeface="Arial" charset="0"/>
            </a:endParaRPr>
          </a:p>
        </p:txBody>
      </p:sp>
      <p:sp>
        <p:nvSpPr>
          <p:cNvPr id="9" name="Rounded Rectangle 8"/>
          <p:cNvSpPr/>
          <p:nvPr/>
        </p:nvSpPr>
        <p:spPr bwMode="auto">
          <a:xfrm>
            <a:off x="7333297" y="4415891"/>
            <a:ext cx="3096344" cy="504056"/>
          </a:xfrm>
          <a:prstGeom prst="roundRect">
            <a:avLst/>
          </a:prstGeom>
          <a:solidFill>
            <a:schemeClr val="bg2">
              <a:lumMod val="60000"/>
              <a:lumOff val="40000"/>
            </a:schemeClr>
          </a:solidFill>
          <a:ln w="19050" cap="flat" cmpd="sng" algn="ctr">
            <a:solidFill>
              <a:schemeClr val="bg2">
                <a:lumMod val="60000"/>
                <a:lumOff val="40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2200" dirty="0">
                <a:solidFill>
                  <a:schemeClr val="bg1"/>
                </a:solidFill>
              </a:rPr>
              <a:t>f</a:t>
            </a:r>
            <a:r>
              <a:rPr kumimoji="0" lang="en-GB" sz="2200" b="0" i="0" u="none" strike="noStrike" cap="none" normalizeH="0" baseline="0" dirty="0">
                <a:ln>
                  <a:noFill/>
                </a:ln>
                <a:solidFill>
                  <a:schemeClr val="bg1"/>
                </a:solidFill>
                <a:effectLst/>
                <a:sym typeface="Arial" charset="0"/>
              </a:rPr>
              <a:t>o</a:t>
            </a:r>
            <a:r>
              <a:rPr lang="en-GB" sz="2200" dirty="0">
                <a:solidFill>
                  <a:schemeClr val="bg1"/>
                </a:solidFill>
              </a:rPr>
              <a:t>r a liability</a:t>
            </a:r>
            <a:endParaRPr kumimoji="0" lang="en-GB" sz="2200" b="0" i="0" u="none" strike="noStrike" cap="none" normalizeH="0" baseline="0" dirty="0">
              <a:ln>
                <a:noFill/>
              </a:ln>
              <a:solidFill>
                <a:schemeClr val="bg1"/>
              </a:solidFill>
              <a:effectLst/>
              <a:sym typeface="Arial" charset="0"/>
            </a:endParaRPr>
          </a:p>
        </p:txBody>
      </p:sp>
      <p:sp>
        <p:nvSpPr>
          <p:cNvPr id="11" name="Rounded Rectangle 10"/>
          <p:cNvSpPr/>
          <p:nvPr/>
        </p:nvSpPr>
        <p:spPr bwMode="auto">
          <a:xfrm>
            <a:off x="839416" y="2204864"/>
            <a:ext cx="5112568" cy="1440160"/>
          </a:xfrm>
          <a:prstGeom prst="roundRect">
            <a:avLst>
              <a:gd name="adj" fmla="val 15161"/>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dirty="0"/>
              <a:t>Any assets and liabilities </a:t>
            </a:r>
            <a:r>
              <a:rPr lang="en-GB" sz="2400" b="1" dirty="0"/>
              <a:t>retained</a:t>
            </a:r>
            <a:r>
              <a:rPr lang="en-GB" sz="2400" dirty="0"/>
              <a:t> after the transaction that led to the </a:t>
            </a:r>
            <a:r>
              <a:rPr lang="en-GB" sz="2400" dirty="0" err="1"/>
              <a:t>derecognition</a:t>
            </a:r>
            <a:endParaRPr lang="en-GB" sz="2400" dirty="0"/>
          </a:p>
        </p:txBody>
      </p:sp>
      <p:sp>
        <p:nvSpPr>
          <p:cNvPr id="12" name="Rounded Rectangle 11"/>
          <p:cNvSpPr/>
          <p:nvPr/>
        </p:nvSpPr>
        <p:spPr bwMode="auto">
          <a:xfrm>
            <a:off x="6240016" y="2204864"/>
            <a:ext cx="5112568" cy="1440000"/>
          </a:xfrm>
          <a:prstGeom prst="roundRect">
            <a:avLst>
              <a:gd name="adj" fmla="val 15161"/>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en-GB" sz="2400" dirty="0"/>
              <a:t>The </a:t>
            </a:r>
            <a:r>
              <a:rPr lang="en-GB" sz="2400" b="1" dirty="0"/>
              <a:t>change</a:t>
            </a:r>
            <a:r>
              <a:rPr lang="en-GB" sz="2400" dirty="0"/>
              <a:t> in the entity’s assets and liabilities as a result of that transaction</a:t>
            </a:r>
          </a:p>
        </p:txBody>
      </p:sp>
    </p:spTree>
    <p:extLst>
      <p:ext uri="{BB962C8B-B14F-4D97-AF65-F5344CB8AC3E}">
        <p14:creationId xmlns:p14="http://schemas.microsoft.com/office/powerpoint/2010/main" val="238480187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10507784" y="1"/>
            <a:ext cx="885093"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600"/>
          </a:p>
        </p:txBody>
      </p:sp>
      <p:sp>
        <p:nvSpPr>
          <p:cNvPr id="10244" name="Rectangle 5"/>
          <p:cNvSpPr>
            <a:spLocks/>
          </p:cNvSpPr>
          <p:nvPr/>
        </p:nvSpPr>
        <p:spPr bwMode="auto">
          <a:xfrm>
            <a:off x="10525370" y="711201"/>
            <a:ext cx="96910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867">
              <a:solidFill>
                <a:srgbClr val="FFFFFF"/>
              </a:solidFill>
              <a:ea typeface="ＭＳ Ｐゴシック" charset="0"/>
            </a:endParaRPr>
          </a:p>
        </p:txBody>
      </p:sp>
      <p:sp>
        <p:nvSpPr>
          <p:cNvPr id="4102" name="Rectangle 6"/>
          <p:cNvSpPr>
            <a:spLocks noGrp="1" noChangeArrowheads="1"/>
          </p:cNvSpPr>
          <p:nvPr>
            <p:ph type="title"/>
          </p:nvPr>
        </p:nvSpPr>
        <p:spPr/>
        <p:txBody>
          <a:bodyPr/>
          <a:lstStyle/>
          <a:p>
            <a:pPr eaLnBrk="1" hangingPunct="1">
              <a:defRPr/>
            </a:pPr>
            <a:r>
              <a:rPr lang="en-US" dirty="0"/>
              <a:t>Q&amp;A</a:t>
            </a:r>
          </a:p>
        </p:txBody>
      </p:sp>
      <p:sp>
        <p:nvSpPr>
          <p:cNvPr id="13" name="Slide Number Placeholder 1"/>
          <p:cNvSpPr txBox="1">
            <a:spLocks/>
          </p:cNvSpPr>
          <p:nvPr/>
        </p:nvSpPr>
        <p:spPr>
          <a:xfrm>
            <a:off x="8400256" y="615604"/>
            <a:ext cx="2844800" cy="365125"/>
          </a:xfrm>
          <a:prstGeom prst="rect">
            <a:avLst/>
          </a:prstGeom>
        </p:spPr>
        <p:txBody>
          <a:bodyPr vert="horz" lIns="103900" tIns="51951" rIns="103900" bIns="51951"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sz="2400"/>
              <a:pPr/>
              <a:t>19</a:t>
            </a:fld>
            <a:endParaRPr lang="en-US" sz="2400" dirty="0"/>
          </a:p>
        </p:txBody>
      </p:sp>
      <p:sp>
        <p:nvSpPr>
          <p:cNvPr id="10" name="Rectangle 7"/>
          <p:cNvSpPr txBox="1">
            <a:spLocks noChangeArrowheads="1"/>
          </p:cNvSpPr>
          <p:nvPr/>
        </p:nvSpPr>
        <p:spPr bwMode="auto">
          <a:xfrm>
            <a:off x="335360" y="1726309"/>
            <a:ext cx="11521280" cy="11266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227282" indent="-227282" algn="l" rtl="0" eaLnBrk="0" fontAlgn="base" hangingPunct="0">
              <a:spcBef>
                <a:spcPts val="767"/>
              </a:spcBef>
              <a:spcAft>
                <a:spcPct val="0"/>
              </a:spcAft>
              <a:buClr>
                <a:srgbClr val="B31E3B"/>
              </a:buClr>
              <a:buSzPct val="100000"/>
              <a:buFont typeface="Arial" charset="0"/>
              <a:buChar char="•"/>
              <a:defRPr sz="2200">
                <a:solidFill>
                  <a:schemeClr val="tx1"/>
                </a:solidFill>
                <a:latin typeface="+mn-lt"/>
                <a:ea typeface="+mn-ea"/>
                <a:cs typeface="+mn-cs"/>
                <a:sym typeface="Arial" charset="0"/>
              </a:defRPr>
            </a:lvl1pPr>
            <a:lvl2pPr marL="689962" indent="-227282" algn="l" rtl="0" eaLnBrk="0" fontAlgn="base" hangingPunct="0">
              <a:lnSpc>
                <a:spcPct val="110000"/>
              </a:lnSpc>
              <a:spcBef>
                <a:spcPct val="0"/>
              </a:spcBef>
              <a:spcAft>
                <a:spcPct val="0"/>
              </a:spcAft>
              <a:buClr>
                <a:srgbClr val="5F6062"/>
              </a:buClr>
              <a:buSzPct val="100000"/>
              <a:buFont typeface="Arial" charset="0"/>
              <a:buChar char="–"/>
              <a:defRPr sz="2000">
                <a:solidFill>
                  <a:schemeClr val="tx1"/>
                </a:solidFill>
                <a:latin typeface="+mn-lt"/>
                <a:ea typeface="+mn-ea"/>
                <a:cs typeface="+mn-cs"/>
                <a:sym typeface="Arial" charset="0"/>
              </a:defRPr>
            </a:lvl2pPr>
            <a:lvl3pPr marL="1144526"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3pPr>
            <a:lvl4pPr marL="1607207"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4pPr>
            <a:lvl5pPr marL="2061770" indent="-227282" algn="l" rtl="0" eaLnBrk="0" fontAlgn="base" hangingPunct="0">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5pPr>
            <a:lvl6pPr marL="2451396"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6pPr>
            <a:lvl7pPr marL="2841022"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7pPr>
            <a:lvl8pPr marL="3230648"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8pPr>
            <a:lvl9pPr marL="3620273" indent="-227282" algn="l" rtl="0" fontAlgn="base">
              <a:lnSpc>
                <a:spcPct val="110000"/>
              </a:lnSpc>
              <a:spcBef>
                <a:spcPct val="0"/>
              </a:spcBef>
              <a:spcAft>
                <a:spcPct val="0"/>
              </a:spcAft>
              <a:buClr>
                <a:srgbClr val="5F6062"/>
              </a:buClr>
              <a:buSzPct val="100000"/>
              <a:buFont typeface="Arial" charset="0"/>
              <a:buChar char="–"/>
              <a:defRPr sz="1900">
                <a:solidFill>
                  <a:schemeClr val="tx1"/>
                </a:solidFill>
                <a:latin typeface="+mn-lt"/>
                <a:ea typeface="+mn-ea"/>
                <a:cs typeface="+mn-cs"/>
                <a:sym typeface="Arial" charset="0"/>
              </a:defRPr>
            </a:lvl9pPr>
          </a:lstStyle>
          <a:p>
            <a:pPr marL="0" indent="0" algn="ctr">
              <a:spcBef>
                <a:spcPts val="0"/>
              </a:spcBef>
              <a:spcAft>
                <a:spcPts val="800"/>
              </a:spcAft>
              <a:buNone/>
            </a:pPr>
            <a:endParaRPr lang="en-GB" sz="2267" i="1" kern="0" dirty="0"/>
          </a:p>
        </p:txBody>
      </p:sp>
      <p:pic>
        <p:nvPicPr>
          <p:cNvPr id="7" name="Picture 21" descr="graphic_3"/>
          <p:cNvPicPr>
            <a:picLocks noChangeAspect="1" noChangeArrowheads="1"/>
          </p:cNvPicPr>
          <p:nvPr/>
        </p:nvPicPr>
        <p:blipFill rotWithShape="1">
          <a:blip r:embed="rId3">
            <a:extLst>
              <a:ext uri="{28A0092B-C50C-407E-A947-70E740481C1C}">
                <a14:useLocalDpi xmlns:a14="http://schemas.microsoft.com/office/drawing/2010/main" val="0"/>
              </a:ext>
            </a:extLst>
          </a:blip>
          <a:srcRect t="17873" r="1689" b="21487"/>
          <a:stretch/>
        </p:blipFill>
        <p:spPr bwMode="auto">
          <a:xfrm>
            <a:off x="473808" y="2372882"/>
            <a:ext cx="11286821" cy="336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7229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9680575" y="0"/>
            <a:ext cx="719138" cy="1042988"/>
          </a:xfrm>
          <a:prstGeom prst="rect">
            <a:avLst/>
          </a:prstGeom>
          <a:solidFill>
            <a:srgbClr val="B31E3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sp>
        <p:nvSpPr>
          <p:cNvPr id="10243" name="Line 3"/>
          <p:cNvSpPr>
            <a:spLocks noChangeShapeType="1"/>
          </p:cNvSpPr>
          <p:nvPr/>
        </p:nvSpPr>
        <p:spPr bwMode="auto">
          <a:xfrm>
            <a:off x="1501776" y="1042989"/>
            <a:ext cx="9180513" cy="1587"/>
          </a:xfrm>
          <a:prstGeom prst="line">
            <a:avLst/>
          </a:prstGeom>
          <a:noFill/>
          <a:ln w="15240">
            <a:solidFill>
              <a:srgbClr val="AFAFB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44" name="Rectangle 5"/>
          <p:cNvSpPr>
            <a:spLocks/>
          </p:cNvSpPr>
          <p:nvPr/>
        </p:nvSpPr>
        <p:spPr bwMode="auto">
          <a:xfrm>
            <a:off x="9694863" y="711200"/>
            <a:ext cx="787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a:endParaRPr lang="en-US" sz="1600">
              <a:solidFill>
                <a:srgbClr val="FFFFFF"/>
              </a:solidFill>
              <a:ea typeface="ＭＳ Ｐゴシック" charset="0"/>
            </a:endParaRPr>
          </a:p>
        </p:txBody>
      </p:sp>
      <p:pic>
        <p:nvPicPr>
          <p:cNvPr id="9" name="Picture 2" descr="IFRS reg logo201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88487" y="6093296"/>
            <a:ext cx="1536105" cy="30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1"/>
          <p:cNvSpPr txBox="1">
            <a:spLocks/>
          </p:cNvSpPr>
          <p:nvPr/>
        </p:nvSpPr>
        <p:spPr>
          <a:xfrm>
            <a:off x="7968208" y="615606"/>
            <a:ext cx="2311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800" kern="1200">
                <a:solidFill>
                  <a:schemeClr val="bg1"/>
                </a:solidFill>
                <a:latin typeface="Arial" charset="0"/>
                <a:ea typeface="ヒラギノ角ゴ ProN W3" charset="0"/>
                <a:cs typeface="ヒラギノ角ゴ ProN W3" charset="0"/>
                <a:sym typeface="Arial" charset="0"/>
              </a:defRPr>
            </a:lvl1pPr>
            <a:lvl2pPr marL="4572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2pPr>
            <a:lvl3pPr marL="9144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3pPr>
            <a:lvl4pPr marL="13716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4pPr>
            <a:lvl5pPr marL="1828800" algn="l" rtl="0" fontAlgn="base">
              <a:spcBef>
                <a:spcPct val="0"/>
              </a:spcBef>
              <a:spcAft>
                <a:spcPct val="0"/>
              </a:spcAft>
              <a:defRPr sz="1200" kern="1200">
                <a:solidFill>
                  <a:srgbClr val="5F6062"/>
                </a:solidFill>
                <a:latin typeface="Arial" charset="0"/>
                <a:ea typeface="ヒラギノ角ゴ ProN W3" charset="0"/>
                <a:cs typeface="ヒラギノ角ゴ ProN W3" charset="0"/>
                <a:sym typeface="Arial" charset="0"/>
              </a:defRPr>
            </a:lvl5pPr>
            <a:lvl6pPr marL="22860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6pPr>
            <a:lvl7pPr marL="27432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7pPr>
            <a:lvl8pPr marL="32004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8pPr>
            <a:lvl9pPr marL="3657600" algn="l" defTabSz="457200" rtl="0" eaLnBrk="1" latinLnBrk="0" hangingPunct="1">
              <a:defRPr sz="1200" kern="1200">
                <a:solidFill>
                  <a:srgbClr val="5F6062"/>
                </a:solidFill>
                <a:latin typeface="Arial" charset="0"/>
                <a:ea typeface="ヒラギノ角ゴ ProN W3" charset="0"/>
                <a:cs typeface="ヒラギノ角ゴ ProN W3" charset="0"/>
                <a:sym typeface="Arial" charset="0"/>
              </a:defRPr>
            </a:lvl9pPr>
          </a:lstStyle>
          <a:p>
            <a:fld id="{0E157E24-94FB-5547-89B9-DD231CECEEFB}" type="slidenum">
              <a:rPr lang="en-US"/>
              <a:pPr/>
              <a:t>2</a:t>
            </a:fld>
            <a:endParaRPr lang="en-US"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6" y="4"/>
            <a:ext cx="10657184" cy="5861049"/>
          </a:xfrm>
          <a:prstGeom prst="rect">
            <a:avLst/>
          </a:prstGeom>
        </p:spPr>
      </p:pic>
      <p:sp>
        <p:nvSpPr>
          <p:cNvPr id="18" name="Rectangle 6"/>
          <p:cNvSpPr>
            <a:spLocks noGrp="1" noChangeArrowheads="1"/>
          </p:cNvSpPr>
          <p:nvPr>
            <p:ph type="title"/>
          </p:nvPr>
        </p:nvSpPr>
        <p:spPr>
          <a:xfrm>
            <a:off x="5879976" y="2276872"/>
            <a:ext cx="5035550" cy="1951038"/>
          </a:xfrm>
        </p:spPr>
        <p:txBody>
          <a:bodyPr/>
          <a:lstStyle/>
          <a:p>
            <a:pPr algn="r">
              <a:defRPr/>
            </a:pPr>
            <a:r>
              <a:rPr lang="en-US" sz="3500" dirty="0">
                <a:solidFill>
                  <a:srgbClr val="FFFFFF"/>
                </a:solidFill>
                <a:sym typeface="Arial" charset="0"/>
              </a:rPr>
              <a:t>Elements</a:t>
            </a:r>
            <a:r>
              <a:rPr lang="en-US" sz="3500" b="1" dirty="0">
                <a:solidFill>
                  <a:srgbClr val="FFFFFF"/>
                </a:solidFill>
              </a:rPr>
              <a:t> </a:t>
            </a:r>
            <a:r>
              <a:rPr lang="en-US" sz="3500" dirty="0">
                <a:solidFill>
                  <a:srgbClr val="FFFFFF"/>
                </a:solidFill>
              </a:rPr>
              <a:t>of financial statements and recognition criteria</a:t>
            </a:r>
            <a:br>
              <a:rPr lang="en-US" sz="3500" b="1" dirty="0">
                <a:solidFill>
                  <a:srgbClr val="FFFFFF"/>
                </a:solidFill>
              </a:rPr>
            </a:br>
            <a:endParaRPr lang="en-US" sz="2800" b="1" i="1" dirty="0">
              <a:solidFill>
                <a:srgbClr val="FFFFFF"/>
              </a:solidFill>
              <a:ea typeface="ヒラギノ角ゴ ProN W3" charset="0"/>
              <a:cs typeface="ヒラギノ角ゴ ProN W3" charset="0"/>
            </a:endParaRPr>
          </a:p>
        </p:txBody>
      </p:sp>
    </p:spTree>
    <p:extLst>
      <p:ext uri="{BB962C8B-B14F-4D97-AF65-F5344CB8AC3E}">
        <p14:creationId xmlns:p14="http://schemas.microsoft.com/office/powerpoint/2010/main" val="3650984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9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Elements of financial statements—</a:t>
            </a:r>
            <a:br>
              <a:rPr lang="en-GB" dirty="0"/>
            </a:br>
            <a:r>
              <a:rPr lang="en-GB" dirty="0"/>
              <a:t>assets, liabilities and equity</a:t>
            </a:r>
          </a:p>
        </p:txBody>
      </p:sp>
      <p:sp>
        <p:nvSpPr>
          <p:cNvPr id="3" name="Content Placeholder 2"/>
          <p:cNvSpPr>
            <a:spLocks noGrp="1"/>
          </p:cNvSpPr>
          <p:nvPr>
            <p:ph idx="1"/>
          </p:nvPr>
        </p:nvSpPr>
        <p:spPr>
          <a:xfrm>
            <a:off x="933941" y="1340769"/>
            <a:ext cx="10458939" cy="5517232"/>
          </a:xfrm>
        </p:spPr>
        <p:txBody>
          <a:bodyPr/>
          <a:lstStyle/>
          <a:p>
            <a:r>
              <a:rPr lang="en-GB" sz="2400" dirty="0"/>
              <a:t>Relate to financial position</a:t>
            </a:r>
          </a:p>
          <a:p>
            <a:pPr marL="0" indent="0">
              <a:buNone/>
            </a:pPr>
            <a:endParaRPr lang="en-GB" sz="2400" dirty="0"/>
          </a:p>
        </p:txBody>
      </p:sp>
      <p:sp>
        <p:nvSpPr>
          <p:cNvPr id="5" name="Rounded Rectangle 4"/>
          <p:cNvSpPr/>
          <p:nvPr/>
        </p:nvSpPr>
        <p:spPr bwMode="auto">
          <a:xfrm>
            <a:off x="911424" y="1844824"/>
            <a:ext cx="10512000" cy="1224136"/>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6" name="Rounded Rectangle 5"/>
          <p:cNvSpPr/>
          <p:nvPr/>
        </p:nvSpPr>
        <p:spPr bwMode="auto">
          <a:xfrm>
            <a:off x="1055440" y="1988840"/>
            <a:ext cx="3024336" cy="936104"/>
          </a:xfrm>
          <a:prstGeom prst="roundRect">
            <a:avLst/>
          </a:prstGeom>
          <a:solidFill>
            <a:srgbClr val="8DA381"/>
          </a:solidFill>
          <a:ln w="9525" cap="flat" cmpd="sng" algn="ctr">
            <a:solidFill>
              <a:srgbClr val="4F703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Asset</a:t>
            </a:r>
          </a:p>
        </p:txBody>
      </p:sp>
      <p:sp>
        <p:nvSpPr>
          <p:cNvPr id="7" name="Rounded Rectangle 6"/>
          <p:cNvSpPr/>
          <p:nvPr/>
        </p:nvSpPr>
        <p:spPr bwMode="auto">
          <a:xfrm>
            <a:off x="911424" y="3212976"/>
            <a:ext cx="10512000" cy="1224136"/>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9" name="TextBox 8"/>
          <p:cNvSpPr txBox="1"/>
          <p:nvPr/>
        </p:nvSpPr>
        <p:spPr>
          <a:xfrm>
            <a:off x="4367808" y="1844824"/>
            <a:ext cx="6984776" cy="1200329"/>
          </a:xfrm>
          <a:prstGeom prst="rect">
            <a:avLst/>
          </a:prstGeom>
          <a:noFill/>
        </p:spPr>
        <p:txBody>
          <a:bodyPr wrap="square" rtlCol="0">
            <a:spAutoFit/>
          </a:bodyPr>
          <a:lstStyle/>
          <a:p>
            <a:r>
              <a:rPr lang="en-GB" sz="1800" dirty="0"/>
              <a:t>A present economic resource controlled by the entity as a result of past events</a:t>
            </a:r>
          </a:p>
          <a:p>
            <a:pPr marL="285750" indent="-285750">
              <a:buFont typeface="Arial" panose="020B0604020202020204" pitchFamily="34" charset="0"/>
              <a:buChar char="•"/>
            </a:pPr>
            <a:r>
              <a:rPr lang="en-GB" sz="1800" dirty="0"/>
              <a:t>An economic resource is a right that has the potential to produce economic benefits</a:t>
            </a:r>
          </a:p>
        </p:txBody>
      </p:sp>
      <p:sp>
        <p:nvSpPr>
          <p:cNvPr id="11" name="Rounded Rectangle 10"/>
          <p:cNvSpPr/>
          <p:nvPr/>
        </p:nvSpPr>
        <p:spPr bwMode="auto">
          <a:xfrm>
            <a:off x="1055440" y="3356992"/>
            <a:ext cx="3024336" cy="936104"/>
          </a:xfrm>
          <a:prstGeom prst="roundRect">
            <a:avLst/>
          </a:prstGeom>
          <a:solidFill>
            <a:srgbClr val="8DA381"/>
          </a:solidFill>
          <a:ln w="9525" cap="flat" cmpd="sng" algn="ctr">
            <a:solidFill>
              <a:srgbClr val="4F703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Liability</a:t>
            </a:r>
          </a:p>
        </p:txBody>
      </p:sp>
      <p:sp>
        <p:nvSpPr>
          <p:cNvPr id="12" name="TextBox 11"/>
          <p:cNvSpPr txBox="1"/>
          <p:nvPr/>
        </p:nvSpPr>
        <p:spPr>
          <a:xfrm>
            <a:off x="4367808" y="3212976"/>
            <a:ext cx="6912768" cy="1200329"/>
          </a:xfrm>
          <a:prstGeom prst="rect">
            <a:avLst/>
          </a:prstGeom>
          <a:noFill/>
        </p:spPr>
        <p:txBody>
          <a:bodyPr wrap="square" rtlCol="0">
            <a:spAutoFit/>
          </a:bodyPr>
          <a:lstStyle/>
          <a:p>
            <a:r>
              <a:rPr lang="en-GB" sz="1800" dirty="0"/>
              <a:t>A present obligation of the entity to transfer an economic resource as a result of past events</a:t>
            </a:r>
          </a:p>
          <a:p>
            <a:pPr marL="285750" indent="-285750">
              <a:buFont typeface="Arial" panose="020B0604020202020204" pitchFamily="34" charset="0"/>
              <a:buChar char="•"/>
            </a:pPr>
            <a:r>
              <a:rPr lang="en-GB" sz="1800" dirty="0"/>
              <a:t>An obligation is a duty or responsibility that the entity has no practical ability to avoid</a:t>
            </a:r>
          </a:p>
        </p:txBody>
      </p:sp>
      <p:sp>
        <p:nvSpPr>
          <p:cNvPr id="13" name="Rounded Rectangle 12"/>
          <p:cNvSpPr/>
          <p:nvPr/>
        </p:nvSpPr>
        <p:spPr bwMode="auto">
          <a:xfrm>
            <a:off x="911424" y="4581128"/>
            <a:ext cx="10512000" cy="1224136"/>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14" name="Rounded Rectangle 13"/>
          <p:cNvSpPr/>
          <p:nvPr/>
        </p:nvSpPr>
        <p:spPr bwMode="auto">
          <a:xfrm>
            <a:off x="1055440" y="4725144"/>
            <a:ext cx="3024336" cy="936104"/>
          </a:xfrm>
          <a:prstGeom prst="roundRect">
            <a:avLst/>
          </a:prstGeom>
          <a:solidFill>
            <a:srgbClr val="8DA381"/>
          </a:solidFill>
          <a:ln w="9525" cap="flat" cmpd="sng" algn="ctr">
            <a:solidFill>
              <a:srgbClr val="4F703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Equity</a:t>
            </a:r>
          </a:p>
        </p:txBody>
      </p:sp>
      <p:sp>
        <p:nvSpPr>
          <p:cNvPr id="15" name="TextBox 14"/>
          <p:cNvSpPr txBox="1"/>
          <p:nvPr/>
        </p:nvSpPr>
        <p:spPr>
          <a:xfrm>
            <a:off x="4367808" y="4581128"/>
            <a:ext cx="6984776" cy="1200329"/>
          </a:xfrm>
          <a:prstGeom prst="rect">
            <a:avLst/>
          </a:prstGeom>
          <a:noFill/>
        </p:spPr>
        <p:txBody>
          <a:bodyPr wrap="square" rtlCol="0">
            <a:spAutoFit/>
          </a:bodyPr>
          <a:lstStyle/>
          <a:p>
            <a:r>
              <a:rPr lang="en-GB" sz="1800" dirty="0"/>
              <a:t>The residual interest in the assets of the entity after deducting all its liabilities</a:t>
            </a:r>
          </a:p>
          <a:p>
            <a:pPr marL="285750" indent="-285750">
              <a:buFont typeface="Arial" panose="020B0604020202020204" pitchFamily="34" charset="0"/>
              <a:buChar char="•"/>
            </a:pPr>
            <a:r>
              <a:rPr lang="en-GB" sz="1800" dirty="0"/>
              <a:t>Financial Instruments with Characteristics of Equity research project further explores how to distinguish liabilities from equity</a:t>
            </a:r>
          </a:p>
        </p:txBody>
      </p:sp>
    </p:spTree>
    <p:extLst>
      <p:ext uri="{BB962C8B-B14F-4D97-AF65-F5344CB8AC3E}">
        <p14:creationId xmlns:p14="http://schemas.microsoft.com/office/powerpoint/2010/main" val="480902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Elements of financial statements—</a:t>
            </a:r>
            <a:br>
              <a:rPr lang="en-GB" dirty="0"/>
            </a:br>
            <a:r>
              <a:rPr lang="en-GB" dirty="0"/>
              <a:t>income and expenses</a:t>
            </a:r>
          </a:p>
        </p:txBody>
      </p:sp>
      <p:sp>
        <p:nvSpPr>
          <p:cNvPr id="3" name="Content Placeholder 2"/>
          <p:cNvSpPr>
            <a:spLocks noGrp="1"/>
          </p:cNvSpPr>
          <p:nvPr>
            <p:ph idx="1"/>
          </p:nvPr>
        </p:nvSpPr>
        <p:spPr>
          <a:xfrm>
            <a:off x="933941" y="1340769"/>
            <a:ext cx="10458939" cy="5517232"/>
          </a:xfrm>
        </p:spPr>
        <p:txBody>
          <a:bodyPr/>
          <a:lstStyle/>
          <a:p>
            <a:r>
              <a:rPr lang="en-GB" sz="2400" dirty="0"/>
              <a:t>Relate to financial performance</a:t>
            </a:r>
          </a:p>
          <a:p>
            <a:pPr marL="0" indent="0">
              <a:buNone/>
            </a:pPr>
            <a:endParaRPr lang="en-GB" sz="2400" dirty="0"/>
          </a:p>
        </p:txBody>
      </p:sp>
      <p:sp>
        <p:nvSpPr>
          <p:cNvPr id="5" name="Rounded Rectangle 4"/>
          <p:cNvSpPr/>
          <p:nvPr/>
        </p:nvSpPr>
        <p:spPr bwMode="auto">
          <a:xfrm>
            <a:off x="912592" y="1844824"/>
            <a:ext cx="10512000" cy="1224136"/>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6" name="Rounded Rectangle 5"/>
          <p:cNvSpPr/>
          <p:nvPr/>
        </p:nvSpPr>
        <p:spPr bwMode="auto">
          <a:xfrm>
            <a:off x="1127448" y="1988840"/>
            <a:ext cx="3024336" cy="936104"/>
          </a:xfrm>
          <a:prstGeom prst="roundRect">
            <a:avLst/>
          </a:prstGeom>
          <a:solidFill>
            <a:srgbClr val="8DA381"/>
          </a:solidFill>
          <a:ln w="9525" cap="flat" cmpd="sng" algn="ctr">
            <a:solidFill>
              <a:srgbClr val="5F606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Income</a:t>
            </a:r>
          </a:p>
        </p:txBody>
      </p:sp>
      <p:sp>
        <p:nvSpPr>
          <p:cNvPr id="7" name="Rounded Rectangle 6"/>
          <p:cNvSpPr/>
          <p:nvPr/>
        </p:nvSpPr>
        <p:spPr bwMode="auto">
          <a:xfrm>
            <a:off x="911424" y="3356992"/>
            <a:ext cx="10512000" cy="1224136"/>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endParaRPr>
          </a:p>
        </p:txBody>
      </p:sp>
      <p:sp>
        <p:nvSpPr>
          <p:cNvPr id="8" name="Rounded Rectangle 7"/>
          <p:cNvSpPr/>
          <p:nvPr/>
        </p:nvSpPr>
        <p:spPr bwMode="auto">
          <a:xfrm>
            <a:off x="911424" y="4941168"/>
            <a:ext cx="10512000" cy="864096"/>
          </a:xfrm>
          <a:prstGeom prst="roundRect">
            <a:avLst/>
          </a:prstGeom>
          <a:solidFill>
            <a:srgbClr val="B31E32"/>
          </a:solidFill>
          <a:ln w="952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200" b="0" i="0" u="none" strike="noStrike" cap="none" normalizeH="0" dirty="0">
                <a:ln>
                  <a:noFill/>
                </a:ln>
                <a:solidFill>
                  <a:schemeClr val="bg1"/>
                </a:solidFill>
                <a:effectLst/>
                <a:latin typeface="Arial" charset="0"/>
                <a:ea typeface="ヒラギノ角ゴ ProN W3" charset="0"/>
                <a:cs typeface="ヒラギノ角ゴ ProN W3" charset="0"/>
                <a:sym typeface="Arial" charset="0"/>
              </a:rPr>
              <a:t>Information about income and expenses is just as important as information about assets and liabilities</a:t>
            </a:r>
            <a:endParaRPr kumimoji="0" lang="en-GB" sz="22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endParaRPr>
          </a:p>
        </p:txBody>
      </p:sp>
      <p:sp>
        <p:nvSpPr>
          <p:cNvPr id="9" name="TextBox 8"/>
          <p:cNvSpPr txBox="1"/>
          <p:nvPr/>
        </p:nvSpPr>
        <p:spPr>
          <a:xfrm>
            <a:off x="4583832" y="1988840"/>
            <a:ext cx="6696744" cy="923330"/>
          </a:xfrm>
          <a:prstGeom prst="rect">
            <a:avLst/>
          </a:prstGeom>
          <a:noFill/>
        </p:spPr>
        <p:txBody>
          <a:bodyPr wrap="square" rtlCol="0">
            <a:spAutoFit/>
          </a:bodyPr>
          <a:lstStyle/>
          <a:p>
            <a:r>
              <a:rPr lang="en-GB" sz="1800" dirty="0"/>
              <a:t>Increases in assets, or decreases in liabilities, that result in increases in equity, other than those relating to contributions from holders of equity claims</a:t>
            </a:r>
          </a:p>
        </p:txBody>
      </p:sp>
      <p:sp>
        <p:nvSpPr>
          <p:cNvPr id="11" name="Rounded Rectangle 10"/>
          <p:cNvSpPr/>
          <p:nvPr/>
        </p:nvSpPr>
        <p:spPr bwMode="auto">
          <a:xfrm>
            <a:off x="1127448" y="3501008"/>
            <a:ext cx="3024336" cy="936104"/>
          </a:xfrm>
          <a:prstGeom prst="roundRect">
            <a:avLst/>
          </a:prstGeom>
          <a:solidFill>
            <a:srgbClr val="8DA381"/>
          </a:solidFill>
          <a:ln w="9525" cap="flat" cmpd="sng" algn="ctr">
            <a:solidFill>
              <a:srgbClr val="4F703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Expenses</a:t>
            </a:r>
          </a:p>
        </p:txBody>
      </p:sp>
      <p:sp>
        <p:nvSpPr>
          <p:cNvPr id="12" name="TextBox 11"/>
          <p:cNvSpPr txBox="1"/>
          <p:nvPr/>
        </p:nvSpPr>
        <p:spPr>
          <a:xfrm>
            <a:off x="4583832" y="3501008"/>
            <a:ext cx="6624736" cy="923330"/>
          </a:xfrm>
          <a:prstGeom prst="rect">
            <a:avLst/>
          </a:prstGeom>
          <a:noFill/>
        </p:spPr>
        <p:txBody>
          <a:bodyPr wrap="square" rtlCol="0">
            <a:spAutoFit/>
          </a:bodyPr>
          <a:lstStyle/>
          <a:p>
            <a:r>
              <a:rPr lang="en-GB" sz="1800" dirty="0"/>
              <a:t>Decreases in assets, or increases in liabilities, that result in decreases in equity, other than those relating to distributions to holders of equity claims</a:t>
            </a:r>
          </a:p>
        </p:txBody>
      </p:sp>
    </p:spTree>
    <p:extLst>
      <p:ext uri="{BB962C8B-B14F-4D97-AF65-F5344CB8AC3E}">
        <p14:creationId xmlns:p14="http://schemas.microsoft.com/office/powerpoint/2010/main" val="1127743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1424" y="2160"/>
            <a:ext cx="9029700" cy="974725"/>
          </a:xfrm>
        </p:spPr>
        <p:txBody>
          <a:bodyPr/>
          <a:lstStyle/>
          <a:p>
            <a:r>
              <a:rPr lang="en-GB" dirty="0"/>
              <a:t>Recognition</a:t>
            </a:r>
          </a:p>
        </p:txBody>
      </p:sp>
      <p:sp>
        <p:nvSpPr>
          <p:cNvPr id="4" name="Rounded Rectangle 3"/>
          <p:cNvSpPr/>
          <p:nvPr/>
        </p:nvSpPr>
        <p:spPr bwMode="auto">
          <a:xfrm>
            <a:off x="911424" y="1268760"/>
            <a:ext cx="10513168" cy="864096"/>
          </a:xfrm>
          <a:prstGeom prst="roundRect">
            <a:avLst/>
          </a:prstGeom>
          <a:solidFill>
            <a:srgbClr val="8DA381"/>
          </a:solidFill>
          <a:ln w="9525"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Recognition criteria</a:t>
            </a:r>
          </a:p>
        </p:txBody>
      </p:sp>
      <p:sp>
        <p:nvSpPr>
          <p:cNvPr id="5" name="Rounded Rectangle 4"/>
          <p:cNvSpPr/>
          <p:nvPr/>
        </p:nvSpPr>
        <p:spPr bwMode="auto">
          <a:xfrm>
            <a:off x="911424" y="2348880"/>
            <a:ext cx="5184576" cy="666360"/>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Relevance</a:t>
            </a:r>
          </a:p>
        </p:txBody>
      </p:sp>
      <p:sp>
        <p:nvSpPr>
          <p:cNvPr id="10" name="Rounded Rectangle 9"/>
          <p:cNvSpPr/>
          <p:nvPr/>
        </p:nvSpPr>
        <p:spPr bwMode="auto">
          <a:xfrm>
            <a:off x="6240016" y="2348880"/>
            <a:ext cx="5184576" cy="684648"/>
          </a:xfrm>
          <a:prstGeom prst="roundRect">
            <a:avLst/>
          </a:prstGeom>
          <a:noFill/>
          <a:ln w="19050" cap="flat" cmpd="sng" algn="ctr">
            <a:solidFill>
              <a:srgbClr val="8DA38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Arial" charset="0"/>
                <a:ea typeface="ヒラギノ角ゴ ProN W3" charset="0"/>
                <a:cs typeface="ヒラギノ角ゴ ProN W3" charset="0"/>
                <a:sym typeface="Arial" charset="0"/>
              </a:rPr>
              <a:t>Faithful representation</a:t>
            </a:r>
          </a:p>
        </p:txBody>
      </p:sp>
      <p:sp>
        <p:nvSpPr>
          <p:cNvPr id="12" name="Rounded Rectangle 11"/>
          <p:cNvSpPr/>
          <p:nvPr/>
        </p:nvSpPr>
        <p:spPr bwMode="auto">
          <a:xfrm>
            <a:off x="911424" y="5157192"/>
            <a:ext cx="10513168" cy="792088"/>
          </a:xfrm>
          <a:prstGeom prst="round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200" i="0" u="none" strike="noStrike" cap="none" normalizeH="0" baseline="0" dirty="0">
                <a:ln>
                  <a:noFill/>
                </a:ln>
                <a:solidFill>
                  <a:schemeClr val="bg1"/>
                </a:solidFill>
                <a:effectLst/>
                <a:latin typeface="Arial" charset="0"/>
                <a:ea typeface="ヒラギノ角ゴ ProN W3" charset="0"/>
                <a:cs typeface="ヒラギノ角ゴ ProN W3" charset="0"/>
                <a:sym typeface="Arial" charset="0"/>
              </a:rPr>
              <a:t>Cost constraint</a:t>
            </a:r>
          </a:p>
        </p:txBody>
      </p:sp>
      <p:sp>
        <p:nvSpPr>
          <p:cNvPr id="13" name="TextBox 12"/>
          <p:cNvSpPr txBox="1"/>
          <p:nvPr/>
        </p:nvSpPr>
        <p:spPr>
          <a:xfrm>
            <a:off x="1055440" y="3068960"/>
            <a:ext cx="5112568" cy="1477328"/>
          </a:xfrm>
          <a:prstGeom prst="rect">
            <a:avLst/>
          </a:prstGeom>
          <a:noFill/>
        </p:spPr>
        <p:txBody>
          <a:bodyPr wrap="square" rtlCol="0">
            <a:spAutoFit/>
          </a:bodyPr>
          <a:lstStyle/>
          <a:p>
            <a:r>
              <a:rPr lang="en-GB" sz="1800" dirty="0"/>
              <a:t>Whether recognition of an item results in relevant information may be affected by, for example:</a:t>
            </a:r>
          </a:p>
          <a:p>
            <a:pPr marL="171450" indent="-171450">
              <a:buFont typeface="Arial" panose="020B0604020202020204" pitchFamily="34" charset="0"/>
              <a:buChar char="•"/>
            </a:pPr>
            <a:r>
              <a:rPr lang="en-GB" sz="1800" dirty="0"/>
              <a:t>low probability of a flow of economic benefits</a:t>
            </a:r>
          </a:p>
          <a:p>
            <a:pPr marL="171450" indent="-171450">
              <a:buFont typeface="Arial" panose="020B0604020202020204" pitchFamily="34" charset="0"/>
              <a:buChar char="•"/>
            </a:pPr>
            <a:r>
              <a:rPr lang="en-GB" sz="1800" dirty="0"/>
              <a:t>existence uncertainty</a:t>
            </a:r>
          </a:p>
        </p:txBody>
      </p:sp>
      <p:sp>
        <p:nvSpPr>
          <p:cNvPr id="15" name="TextBox 14"/>
          <p:cNvSpPr txBox="1"/>
          <p:nvPr/>
        </p:nvSpPr>
        <p:spPr>
          <a:xfrm>
            <a:off x="6384032" y="3068960"/>
            <a:ext cx="5112568" cy="2031325"/>
          </a:xfrm>
          <a:prstGeom prst="rect">
            <a:avLst/>
          </a:prstGeom>
          <a:noFill/>
        </p:spPr>
        <p:txBody>
          <a:bodyPr wrap="square" rtlCol="0">
            <a:spAutoFit/>
          </a:bodyPr>
          <a:lstStyle/>
          <a:p>
            <a:r>
              <a:rPr lang="en-GB" sz="1800" dirty="0"/>
              <a:t>Whether recognition of an item results in a faithful representation may be affected by, for example:</a:t>
            </a:r>
          </a:p>
          <a:p>
            <a:pPr marL="171450" indent="-171450">
              <a:buFont typeface="Arial" panose="020B0604020202020204" pitchFamily="34" charset="0"/>
              <a:buChar char="•"/>
            </a:pPr>
            <a:r>
              <a:rPr lang="en-GB" sz="1800" dirty="0"/>
              <a:t>measurement uncertainty</a:t>
            </a:r>
          </a:p>
          <a:p>
            <a:pPr marL="171450" indent="-171450">
              <a:buFont typeface="Arial" panose="020B0604020202020204" pitchFamily="34" charset="0"/>
              <a:buChar char="•"/>
            </a:pPr>
            <a:r>
              <a:rPr lang="en-GB" sz="1800" dirty="0"/>
              <a:t>recognition inconsistency</a:t>
            </a:r>
          </a:p>
          <a:p>
            <a:pPr marL="171450" indent="-171450">
              <a:buFont typeface="Arial" panose="020B0604020202020204" pitchFamily="34" charset="0"/>
              <a:buChar char="•"/>
            </a:pPr>
            <a:r>
              <a:rPr lang="en-GB" sz="1800" dirty="0"/>
              <a:t>presentation and disclosure of resulting income, expenses and changes in equity</a:t>
            </a:r>
          </a:p>
        </p:txBody>
      </p:sp>
    </p:spTree>
    <p:extLst>
      <p:ext uri="{BB962C8B-B14F-4D97-AF65-F5344CB8AC3E}">
        <p14:creationId xmlns:p14="http://schemas.microsoft.com/office/powerpoint/2010/main" val="33627130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a:t>
            </a:r>
            <a:br>
              <a:rPr lang="en-GB" dirty="0"/>
            </a:br>
            <a:r>
              <a:rPr lang="en-GB" dirty="0"/>
              <a:t>Purchase option</a:t>
            </a:r>
          </a:p>
        </p:txBody>
      </p:sp>
      <p:sp>
        <p:nvSpPr>
          <p:cNvPr id="3" name="Content Placeholder 2"/>
          <p:cNvSpPr>
            <a:spLocks noGrp="1"/>
          </p:cNvSpPr>
          <p:nvPr>
            <p:ph idx="1"/>
          </p:nvPr>
        </p:nvSpPr>
        <p:spPr>
          <a:xfrm>
            <a:off x="1901825" y="1438276"/>
            <a:ext cx="8497888" cy="4438997"/>
          </a:xfrm>
        </p:spPr>
        <p:txBody>
          <a:bodyPr/>
          <a:lstStyle/>
          <a:p>
            <a:r>
              <a:rPr lang="en-GB" dirty="0"/>
              <a:t>An entity has entered into a contract that gives it an option to purchase a commodity for a fixed price of </a:t>
            </a:r>
            <a:r>
              <a:rPr lang="en-GB" cap="small" dirty="0"/>
              <a:t>cu10,000.</a:t>
            </a:r>
            <a:r>
              <a:rPr lang="en-GB" dirty="0"/>
              <a:t> The entity can exercise the option at any time in the next year. The current price of the commodity is </a:t>
            </a:r>
            <a:r>
              <a:rPr lang="en-GB" cap="small" dirty="0"/>
              <a:t>cu</a:t>
            </a:r>
            <a:r>
              <a:rPr lang="en-GB" dirty="0"/>
              <a:t>9,000.</a:t>
            </a:r>
          </a:p>
          <a:p>
            <a:r>
              <a:rPr lang="en-GB" dirty="0"/>
              <a:t>The entity paid </a:t>
            </a:r>
            <a:r>
              <a:rPr lang="en-GB" cap="small" dirty="0"/>
              <a:t>cu</a:t>
            </a:r>
            <a:r>
              <a:rPr lang="en-GB" dirty="0"/>
              <a:t>100 for the option.  </a:t>
            </a:r>
          </a:p>
          <a:p>
            <a:r>
              <a:rPr lang="en-GB" dirty="0"/>
              <a:t>The option cannot be traded. </a:t>
            </a:r>
          </a:p>
          <a:p>
            <a:pPr marL="0" indent="0" algn="ctr">
              <a:buNone/>
            </a:pPr>
            <a:endParaRPr lang="en-GB" dirty="0">
              <a:solidFill>
                <a:srgbClr val="B31E3B"/>
              </a:solidFill>
            </a:endParaRPr>
          </a:p>
        </p:txBody>
      </p:sp>
      <p:sp>
        <p:nvSpPr>
          <p:cNvPr id="4" name="Rounded Rectangle 3"/>
          <p:cNvSpPr/>
          <p:nvPr/>
        </p:nvSpPr>
        <p:spPr>
          <a:xfrm>
            <a:off x="1986964" y="5157192"/>
            <a:ext cx="8327611" cy="584826"/>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an asset?</a:t>
            </a:r>
          </a:p>
        </p:txBody>
      </p:sp>
    </p:spTree>
    <p:extLst>
      <p:ext uri="{BB962C8B-B14F-4D97-AF65-F5344CB8AC3E}">
        <p14:creationId xmlns:p14="http://schemas.microsoft.com/office/powerpoint/2010/main" val="35343873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1</a:t>
            </a:r>
            <a:br>
              <a:rPr lang="en-GB" dirty="0"/>
            </a:br>
            <a:r>
              <a:rPr lang="en-GB" dirty="0"/>
              <a:t>Purchase option</a:t>
            </a:r>
          </a:p>
        </p:txBody>
      </p:sp>
      <p:graphicFrame>
        <p:nvGraphicFramePr>
          <p:cNvPr id="6" name="Table 5"/>
          <p:cNvGraphicFramePr>
            <a:graphicFrameLocks noGrp="1"/>
          </p:cNvGraphicFramePr>
          <p:nvPr>
            <p:extLst/>
          </p:nvPr>
        </p:nvGraphicFramePr>
        <p:xfrm>
          <a:off x="2279577" y="1556793"/>
          <a:ext cx="7056785" cy="3690571"/>
        </p:xfrm>
        <a:graphic>
          <a:graphicData uri="http://schemas.openxmlformats.org/drawingml/2006/table">
            <a:tbl>
              <a:tblPr firstRow="1" firstCol="1" lastRow="1" bandRow="1"/>
              <a:tblGrid>
                <a:gridCol w="5449609">
                  <a:extLst>
                    <a:ext uri="{9D8B030D-6E8A-4147-A177-3AD203B41FA5}">
                      <a16:colId xmlns:a16="http://schemas.microsoft.com/office/drawing/2014/main" val="20000"/>
                    </a:ext>
                  </a:extLst>
                </a:gridCol>
                <a:gridCol w="1607176">
                  <a:extLst>
                    <a:ext uri="{9D8B030D-6E8A-4147-A177-3AD203B41FA5}">
                      <a16:colId xmlns:a16="http://schemas.microsoft.com/office/drawing/2014/main" val="20001"/>
                    </a:ext>
                  </a:extLst>
                </a:gridCol>
              </a:tblGrid>
              <a:tr h="57606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Right</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Potential to produce </a:t>
                      </a:r>
                      <a:r>
                        <a:rPr lang="en-GB" sz="2200" b="0" spc="-10" dirty="0">
                          <a:solidFill>
                            <a:schemeClr val="tx1"/>
                          </a:solidFill>
                          <a:effectLst/>
                        </a:rPr>
                        <a:t>economic benefits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0" algn="l" defTabSz="457200" rtl="0" eaLnBrk="1" latinLnBrk="0" hangingPunct="1">
                        <a:lnSpc>
                          <a:spcPct val="110000"/>
                        </a:lnSpc>
                        <a:spcBef>
                          <a:spcPts val="300"/>
                        </a:spcBef>
                        <a:spcAft>
                          <a:spcPts val="300"/>
                        </a:spcAft>
                      </a:pPr>
                      <a:r>
                        <a:rPr lang="en-GB" sz="2200" b="0" kern="1200" spc="-20" dirty="0">
                          <a:solidFill>
                            <a:schemeClr val="tx1"/>
                          </a:solidFill>
                          <a:effectLst/>
                          <a:latin typeface="Arial"/>
                          <a:ea typeface="ヒラギノ角ゴ ProN W3"/>
                          <a:cs typeface="ヒラギノ角ゴ ProN W3"/>
                        </a:rPr>
                        <a:t>Controlled by the entity</a:t>
                      </a: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85699">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4"/>
                  </a:ext>
                </a:extLst>
              </a:tr>
              <a:tr h="17608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0" dirty="0">
                          <a:solidFill>
                            <a:schemeClr val="tx1"/>
                          </a:solidFill>
                          <a:effectLst/>
                        </a:rPr>
                        <a:t>Does</a:t>
                      </a:r>
                      <a:r>
                        <a:rPr lang="en-GB" sz="2200" b="0" baseline="0" dirty="0">
                          <a:solidFill>
                            <a:schemeClr val="tx1"/>
                          </a:solidFill>
                          <a:effectLst/>
                        </a:rPr>
                        <a:t> the entity have an a</a:t>
                      </a:r>
                      <a:r>
                        <a:rPr lang="en-GB" sz="2200" b="0" dirty="0">
                          <a:solidFill>
                            <a:schemeClr val="tx1"/>
                          </a:solidFill>
                          <a:effectLst/>
                        </a:rPr>
                        <a:t>sset?</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endParaRPr lang="en-GB" sz="3000" b="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8328248" y="220486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5" name="TextBox 4"/>
          <p:cNvSpPr txBox="1"/>
          <p:nvPr/>
        </p:nvSpPr>
        <p:spPr>
          <a:xfrm>
            <a:off x="8328248" y="3217480"/>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7" name="TextBox 6"/>
          <p:cNvSpPr txBox="1"/>
          <p:nvPr/>
        </p:nvSpPr>
        <p:spPr>
          <a:xfrm>
            <a:off x="8328248" y="4712259"/>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9" name="TextBox 8"/>
          <p:cNvSpPr txBox="1"/>
          <p:nvPr/>
        </p:nvSpPr>
        <p:spPr>
          <a:xfrm>
            <a:off x="8328248" y="2672028"/>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4" name="TextBox 3"/>
          <p:cNvSpPr txBox="1"/>
          <p:nvPr/>
        </p:nvSpPr>
        <p:spPr>
          <a:xfrm>
            <a:off x="8358439" y="4289259"/>
            <a:ext cx="432048" cy="461665"/>
          </a:xfrm>
          <a:prstGeom prst="rect">
            <a:avLst/>
          </a:prstGeom>
          <a:noFill/>
        </p:spPr>
        <p:txBody>
          <a:bodyPr wrap="square" rtlCol="0">
            <a:spAutoFit/>
          </a:bodyPr>
          <a:lstStyle/>
          <a:p>
            <a:r>
              <a:rPr lang="en-GB" sz="2400" dirty="0">
                <a:sym typeface="Wingdings"/>
              </a:rPr>
              <a:t></a:t>
            </a:r>
            <a:endParaRPr lang="en-GB" sz="2400" dirty="0">
              <a:solidFill>
                <a:srgbClr val="404040"/>
              </a:solidFill>
              <a:latin typeface="Times New Roman"/>
              <a:ea typeface="Calibri"/>
            </a:endParaRPr>
          </a:p>
        </p:txBody>
      </p:sp>
      <p:sp>
        <p:nvSpPr>
          <p:cNvPr id="10" name="TextBox 9"/>
          <p:cNvSpPr txBox="1"/>
          <p:nvPr/>
        </p:nvSpPr>
        <p:spPr>
          <a:xfrm>
            <a:off x="8328248" y="3792819"/>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Tree>
    <p:extLst>
      <p:ext uri="{BB962C8B-B14F-4D97-AF65-F5344CB8AC3E}">
        <p14:creationId xmlns:p14="http://schemas.microsoft.com/office/powerpoint/2010/main" val="1273696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a:t>
            </a:r>
            <a:br>
              <a:rPr lang="en-GB" dirty="0"/>
            </a:br>
            <a:r>
              <a:rPr lang="en-GB" dirty="0"/>
              <a:t>Production process</a:t>
            </a:r>
          </a:p>
        </p:txBody>
      </p:sp>
      <p:sp>
        <p:nvSpPr>
          <p:cNvPr id="3" name="Content Placeholder 2"/>
          <p:cNvSpPr>
            <a:spLocks noGrp="1"/>
          </p:cNvSpPr>
          <p:nvPr>
            <p:ph idx="1"/>
          </p:nvPr>
        </p:nvSpPr>
        <p:spPr>
          <a:xfrm>
            <a:off x="1901825" y="1438276"/>
            <a:ext cx="8497888" cy="4438997"/>
          </a:xfrm>
        </p:spPr>
        <p:txBody>
          <a:bodyPr/>
          <a:lstStyle/>
          <a:p>
            <a:r>
              <a:rPr lang="en-GB" dirty="0"/>
              <a:t>An entity has developed an efficient process for producing a new material.  The entity has not yet patented the process, but has successfully kept it secret. The process has the potential to produce significant economic benefits for the entity.  </a:t>
            </a:r>
          </a:p>
          <a:p>
            <a:r>
              <a:rPr lang="en-GB" dirty="0"/>
              <a:t>The material is not yet in commercial production, so economic benefits are highly uncertain—the range of possible outcomes is extremely wide and the likelihood of each outcome is exceptionally difficult to estimate. </a:t>
            </a:r>
            <a:endParaRPr lang="en-GB" dirty="0">
              <a:solidFill>
                <a:srgbClr val="B31E3B"/>
              </a:solidFill>
            </a:endParaRPr>
          </a:p>
        </p:txBody>
      </p:sp>
      <p:sp>
        <p:nvSpPr>
          <p:cNvPr id="4" name="Rounded Rectangle 3"/>
          <p:cNvSpPr/>
          <p:nvPr/>
        </p:nvSpPr>
        <p:spPr>
          <a:xfrm>
            <a:off x="1986964" y="5311464"/>
            <a:ext cx="8327611" cy="584826"/>
          </a:xfrm>
          <a:prstGeom prst="roundRect">
            <a:avLst/>
          </a:prstGeom>
          <a:solidFill>
            <a:srgbClr val="B31E3B"/>
          </a:solidFill>
          <a:ln w="25400" cap="flat" cmpd="sng" algn="ctr">
            <a:solidFill>
              <a:srgbClr val="B31E3B"/>
            </a:solidFill>
            <a:prstDash val="solid"/>
          </a:ln>
          <a:effectLst/>
        </p:spPr>
        <p:txBody>
          <a:bodyPr rot="0" spcFirstLastPara="0" vertOverflow="overflow" horzOverflow="overflow" vert="horz" wrap="square" lIns="72000" tIns="72000" rIns="72000" bIns="72000" numCol="1" spcCol="1270" rtlCol="0" fromWordArt="0" anchor="ctr" anchorCtr="0" forceAA="0" compatLnSpc="1">
            <a:prstTxWarp prst="textNoShape">
              <a:avLst/>
            </a:prstTxWarp>
            <a:noAutofit/>
          </a:bodyPr>
          <a:lstStyle/>
          <a:p>
            <a:pPr algn="ctr" defTabSz="1111250" fontAlgn="auto">
              <a:lnSpc>
                <a:spcPct val="90000"/>
              </a:lnSpc>
              <a:spcBef>
                <a:spcPts val="0"/>
              </a:spcBef>
              <a:spcAft>
                <a:spcPct val="35000"/>
              </a:spcAft>
              <a:defRPr/>
            </a:pPr>
            <a:r>
              <a:rPr lang="en-GB" sz="2600" kern="0" dirty="0">
                <a:solidFill>
                  <a:schemeClr val="bg1"/>
                </a:solidFill>
                <a:latin typeface="Arial"/>
                <a:ea typeface="+mn-ea"/>
              </a:rPr>
              <a:t>Does the entity have an asset?</a:t>
            </a:r>
          </a:p>
        </p:txBody>
      </p:sp>
    </p:spTree>
    <p:extLst>
      <p:ext uri="{BB962C8B-B14F-4D97-AF65-F5344CB8AC3E}">
        <p14:creationId xmlns:p14="http://schemas.microsoft.com/office/powerpoint/2010/main" val="13949489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2</a:t>
            </a:r>
            <a:br>
              <a:rPr lang="en-GB" dirty="0"/>
            </a:br>
            <a:r>
              <a:rPr lang="en-GB" dirty="0"/>
              <a:t>Production process</a:t>
            </a:r>
          </a:p>
        </p:txBody>
      </p:sp>
      <p:graphicFrame>
        <p:nvGraphicFramePr>
          <p:cNvPr id="6" name="Table 5"/>
          <p:cNvGraphicFramePr>
            <a:graphicFrameLocks noGrp="1"/>
          </p:cNvGraphicFramePr>
          <p:nvPr>
            <p:extLst/>
          </p:nvPr>
        </p:nvGraphicFramePr>
        <p:xfrm>
          <a:off x="2279577" y="1556793"/>
          <a:ext cx="7056785" cy="3690571"/>
        </p:xfrm>
        <a:graphic>
          <a:graphicData uri="http://schemas.openxmlformats.org/drawingml/2006/table">
            <a:tbl>
              <a:tblPr firstRow="1" firstCol="1" lastRow="1" bandRow="1"/>
              <a:tblGrid>
                <a:gridCol w="5449609">
                  <a:extLst>
                    <a:ext uri="{9D8B030D-6E8A-4147-A177-3AD203B41FA5}">
                      <a16:colId xmlns:a16="http://schemas.microsoft.com/office/drawing/2014/main" val="20000"/>
                    </a:ext>
                  </a:extLst>
                </a:gridCol>
                <a:gridCol w="1607176">
                  <a:extLst>
                    <a:ext uri="{9D8B030D-6E8A-4147-A177-3AD203B41FA5}">
                      <a16:colId xmlns:a16="http://schemas.microsoft.com/office/drawing/2014/main" val="20001"/>
                    </a:ext>
                  </a:extLst>
                </a:gridCol>
              </a:tblGrid>
              <a:tr h="576064">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1" dirty="0">
                          <a:effectLst/>
                        </a:rPr>
                        <a:t>Criterion</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lnSpc>
                          <a:spcPct val="110000"/>
                        </a:lnSpc>
                        <a:spcBef>
                          <a:spcPts val="300"/>
                        </a:spcBef>
                        <a:spcAft>
                          <a:spcPts val="300"/>
                        </a:spcAft>
                      </a:pPr>
                      <a:r>
                        <a:rPr lang="en-GB" sz="2200" b="1" dirty="0">
                          <a:effectLst/>
                        </a:rPr>
                        <a:t>Met?</a:t>
                      </a:r>
                      <a:endParaRPr lang="en-GB" sz="2200" b="1" dirty="0">
                        <a:solidFill>
                          <a:srgbClr val="404040"/>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solidFill>
                  </a:tcPr>
                </a:tc>
                <a:extLst>
                  <a:ext uri="{0D108BD9-81ED-4DB2-BD59-A6C34878D82A}">
                    <a16:rowId xmlns:a16="http://schemas.microsoft.com/office/drawing/2014/main" val="10000"/>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dirty="0">
                          <a:solidFill>
                            <a:schemeClr val="tx1"/>
                          </a:solidFill>
                          <a:effectLst/>
                        </a:rPr>
                        <a:t>Right</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endParaRPr lang="en-GB" sz="300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1"/>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Potential to produce </a:t>
                      </a:r>
                      <a:r>
                        <a:rPr lang="en-GB" sz="2200" b="0" spc="-10" dirty="0">
                          <a:solidFill>
                            <a:schemeClr val="tx1"/>
                          </a:solidFill>
                          <a:effectLst/>
                        </a:rPr>
                        <a:t>economic benefits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2"/>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0" algn="l" defTabSz="457200" rtl="0" eaLnBrk="1" latinLnBrk="0" hangingPunct="1">
                        <a:lnSpc>
                          <a:spcPct val="110000"/>
                        </a:lnSpc>
                        <a:spcBef>
                          <a:spcPts val="300"/>
                        </a:spcBef>
                        <a:spcAft>
                          <a:spcPts val="300"/>
                        </a:spcAft>
                      </a:pPr>
                      <a:r>
                        <a:rPr lang="en-GB" sz="2200" b="0" kern="1200" spc="-20" dirty="0">
                          <a:solidFill>
                            <a:schemeClr val="tx1"/>
                          </a:solidFill>
                          <a:effectLst/>
                          <a:latin typeface="Arial"/>
                          <a:ea typeface="ヒラギノ角ゴ ProN W3"/>
                          <a:cs typeface="ヒラギノ角ゴ ProN W3"/>
                        </a:rPr>
                        <a:t>Controlled by the entity</a:t>
                      </a: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3"/>
                  </a:ext>
                </a:extLst>
              </a:tr>
              <a:tr h="585699">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l">
                        <a:lnSpc>
                          <a:spcPct val="110000"/>
                        </a:lnSpc>
                        <a:spcBef>
                          <a:spcPts val="300"/>
                        </a:spcBef>
                        <a:spcAft>
                          <a:spcPts val="300"/>
                        </a:spcAft>
                      </a:pPr>
                      <a:r>
                        <a:rPr lang="en-GB" sz="2200" b="0" spc="-20" dirty="0">
                          <a:solidFill>
                            <a:schemeClr val="tx1"/>
                          </a:solidFill>
                          <a:effectLst/>
                        </a:rPr>
                        <a:t>As a result of past events</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3000" b="0" i="0" u="none" strike="noStrike" kern="1200" cap="none" spc="0" normalizeH="0" baseline="0" noProof="0" dirty="0">
                        <a:ln>
                          <a:noFill/>
                        </a:ln>
                        <a:solidFill>
                          <a:srgbClr val="5F6062"/>
                        </a:solidFill>
                        <a:effectLst/>
                        <a:uLnTx/>
                        <a:uFillTx/>
                        <a:latin typeface="Arial"/>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4"/>
                  </a:ext>
                </a:extLst>
              </a:tr>
              <a:tr h="17608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l">
                        <a:lnSpc>
                          <a:spcPct val="110000"/>
                        </a:lnSpc>
                        <a:spcAft>
                          <a:spcPts val="0"/>
                        </a:spcAft>
                      </a:pPr>
                      <a:r>
                        <a:rPr lang="en-GB" sz="2200" b="0" dirty="0">
                          <a:effectLst/>
                        </a:rPr>
                        <a:t> </a:t>
                      </a: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457200" rtl="0" eaLnBrk="1" latinLnBrk="0" hangingPunct="1">
                        <a:defRPr sz="1800" kern="1200">
                          <a:solidFill>
                            <a:schemeClr val="dk1"/>
                          </a:solidFill>
                          <a:latin typeface="Arial"/>
                          <a:ea typeface="ヒラギノ角ゴ ProN W3"/>
                          <a:cs typeface="ヒラギノ角ゴ ProN W3"/>
                        </a:defRPr>
                      </a:lvl1pPr>
                      <a:lvl2pPr marL="457200" algn="l" defTabSz="457200" rtl="0" eaLnBrk="1" latinLnBrk="0" hangingPunct="1">
                        <a:defRPr sz="1800" kern="1200">
                          <a:solidFill>
                            <a:schemeClr val="dk1"/>
                          </a:solidFill>
                          <a:latin typeface="Arial"/>
                          <a:ea typeface="ヒラギノ角ゴ ProN W3"/>
                          <a:cs typeface="ヒラギノ角ゴ ProN W3"/>
                        </a:defRPr>
                      </a:lvl2pPr>
                      <a:lvl3pPr marL="914400" algn="l" defTabSz="457200" rtl="0" eaLnBrk="1" latinLnBrk="0" hangingPunct="1">
                        <a:defRPr sz="1800" kern="1200">
                          <a:solidFill>
                            <a:schemeClr val="dk1"/>
                          </a:solidFill>
                          <a:latin typeface="Arial"/>
                          <a:ea typeface="ヒラギノ角ゴ ProN W3"/>
                          <a:cs typeface="ヒラギノ角ゴ ProN W3"/>
                        </a:defRPr>
                      </a:lvl3pPr>
                      <a:lvl4pPr marL="1371600" algn="l" defTabSz="457200" rtl="0" eaLnBrk="1" latinLnBrk="0" hangingPunct="1">
                        <a:defRPr sz="1800" kern="1200">
                          <a:solidFill>
                            <a:schemeClr val="dk1"/>
                          </a:solidFill>
                          <a:latin typeface="Arial"/>
                          <a:ea typeface="ヒラギノ角ゴ ProN W3"/>
                          <a:cs typeface="ヒラギノ角ゴ ProN W3"/>
                        </a:defRPr>
                      </a:lvl4pPr>
                      <a:lvl5pPr marL="1828800" algn="l" defTabSz="457200" rtl="0" eaLnBrk="1" latinLnBrk="0" hangingPunct="1">
                        <a:defRPr sz="1800" kern="1200">
                          <a:solidFill>
                            <a:schemeClr val="dk1"/>
                          </a:solidFill>
                          <a:latin typeface="Arial"/>
                          <a:ea typeface="ヒラギノ角ゴ ProN W3"/>
                          <a:cs typeface="ヒラギノ角ゴ ProN W3"/>
                        </a:defRPr>
                      </a:lvl5pPr>
                      <a:lvl6pPr marL="2286000" algn="l" defTabSz="457200" rtl="0" eaLnBrk="1" latinLnBrk="0" hangingPunct="1">
                        <a:defRPr sz="1800" kern="1200">
                          <a:solidFill>
                            <a:schemeClr val="dk1"/>
                          </a:solidFill>
                          <a:latin typeface="Arial"/>
                          <a:ea typeface="ヒラギノ角ゴ ProN W3"/>
                          <a:cs typeface="ヒラギノ角ゴ ProN W3"/>
                        </a:defRPr>
                      </a:lvl6pPr>
                      <a:lvl7pPr marL="2743200" algn="l" defTabSz="457200" rtl="0" eaLnBrk="1" latinLnBrk="0" hangingPunct="1">
                        <a:defRPr sz="1800" kern="1200">
                          <a:solidFill>
                            <a:schemeClr val="dk1"/>
                          </a:solidFill>
                          <a:latin typeface="Arial"/>
                          <a:ea typeface="ヒラギノ角ゴ ProN W3"/>
                          <a:cs typeface="ヒラギノ角ゴ ProN W3"/>
                        </a:defRPr>
                      </a:lvl7pPr>
                      <a:lvl8pPr marL="3200400" algn="l" defTabSz="457200" rtl="0" eaLnBrk="1" latinLnBrk="0" hangingPunct="1">
                        <a:defRPr sz="1800" kern="1200">
                          <a:solidFill>
                            <a:schemeClr val="dk1"/>
                          </a:solidFill>
                          <a:latin typeface="Arial"/>
                          <a:ea typeface="ヒラギノ角ゴ ProN W3"/>
                          <a:cs typeface="ヒラギノ角ゴ ProN W3"/>
                        </a:defRPr>
                      </a:lvl8pPr>
                      <a:lvl9pPr marL="3657600" algn="l" defTabSz="457200" rtl="0" eaLnBrk="1" latinLnBrk="0" hangingPunct="1">
                        <a:defRPr sz="1800" kern="1200">
                          <a:solidFill>
                            <a:schemeClr val="dk1"/>
                          </a:solidFill>
                          <a:latin typeface="Arial"/>
                          <a:ea typeface="ヒラギノ角ゴ ProN W3"/>
                          <a:cs typeface="ヒラギノ角ゴ ProN W3"/>
                        </a:defRPr>
                      </a:lvl9pPr>
                    </a:lstStyle>
                    <a:p>
                      <a:pPr algn="ctr">
                        <a:lnSpc>
                          <a:spcPct val="110000"/>
                        </a:lnSpc>
                        <a:spcAft>
                          <a:spcPts val="0"/>
                        </a:spcAft>
                      </a:pPr>
                      <a:endParaRPr lang="en-GB" sz="2200" b="0" dirty="0">
                        <a:solidFill>
                          <a:srgbClr val="404040"/>
                        </a:solidFill>
                        <a:effectLst/>
                        <a:latin typeface="Times New Roman"/>
                        <a:ea typeface="Calibri"/>
                      </a:endParaRPr>
                    </a:p>
                  </a:txBody>
                  <a:tcPr marL="34612" marR="34612" marT="0" marB="0" anchor="ctr">
                    <a:lnL w="12700" cmpd="sng">
                      <a:solidFill>
                        <a:srgbClr val="FFFFFF"/>
                      </a:solidFill>
                    </a:lnL>
                    <a:lnR w="12700" cmpd="sng">
                      <a:solidFill>
                        <a:srgbClr val="FFFFFF"/>
                      </a:solidFill>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marL="133350" algn="ctr">
                        <a:lnSpc>
                          <a:spcPct val="110000"/>
                        </a:lnSpc>
                        <a:spcBef>
                          <a:spcPts val="300"/>
                        </a:spcBef>
                        <a:spcAft>
                          <a:spcPts val="300"/>
                        </a:spcAft>
                      </a:pPr>
                      <a:r>
                        <a:rPr lang="en-GB" sz="2200" b="0" dirty="0">
                          <a:solidFill>
                            <a:schemeClr val="tx1"/>
                          </a:solidFill>
                          <a:effectLst/>
                        </a:rPr>
                        <a:t>Does</a:t>
                      </a:r>
                      <a:r>
                        <a:rPr lang="en-GB" sz="2200" b="0" baseline="0" dirty="0">
                          <a:solidFill>
                            <a:schemeClr val="tx1"/>
                          </a:solidFill>
                          <a:effectLst/>
                        </a:rPr>
                        <a:t> the entity have an a</a:t>
                      </a:r>
                      <a:r>
                        <a:rPr lang="en-GB" sz="2200" b="0" dirty="0">
                          <a:solidFill>
                            <a:schemeClr val="tx1"/>
                          </a:solidFill>
                          <a:effectLst/>
                        </a:rPr>
                        <a:t>sset?</a:t>
                      </a:r>
                      <a:endParaRPr lang="en-GB" sz="2200" b="0" dirty="0">
                        <a:solidFill>
                          <a:schemeClr val="tx1"/>
                        </a:solidFill>
                        <a:effectLst/>
                        <a:latin typeface="Times New Roman"/>
                        <a:ea typeface="Calibri"/>
                      </a:endParaRPr>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50000"/>
                      </a:srgbClr>
                    </a:solidFill>
                  </a:tcPr>
                </a:tc>
                <a:tc>
                  <a:txBody>
                    <a:bodyPr/>
                    <a:lstStyle>
                      <a:lvl1pPr marL="0" algn="l" defTabSz="457200" rtl="0" eaLnBrk="1" latinLnBrk="0" hangingPunct="1">
                        <a:defRPr sz="1800" b="1" kern="1200">
                          <a:solidFill>
                            <a:schemeClr val="lt1"/>
                          </a:solidFill>
                          <a:latin typeface="Arial"/>
                          <a:ea typeface="ヒラギノ角ゴ ProN W3"/>
                          <a:cs typeface="ヒラギノ角ゴ ProN W3"/>
                        </a:defRPr>
                      </a:lvl1pPr>
                      <a:lvl2pPr marL="457200" algn="l" defTabSz="457200" rtl="0" eaLnBrk="1" latinLnBrk="0" hangingPunct="1">
                        <a:defRPr sz="1800" b="1" kern="1200">
                          <a:solidFill>
                            <a:schemeClr val="lt1"/>
                          </a:solidFill>
                          <a:latin typeface="Arial"/>
                          <a:ea typeface="ヒラギノ角ゴ ProN W3"/>
                          <a:cs typeface="ヒラギノ角ゴ ProN W3"/>
                        </a:defRPr>
                      </a:lvl2pPr>
                      <a:lvl3pPr marL="914400" algn="l" defTabSz="457200" rtl="0" eaLnBrk="1" latinLnBrk="0" hangingPunct="1">
                        <a:defRPr sz="1800" b="1" kern="1200">
                          <a:solidFill>
                            <a:schemeClr val="lt1"/>
                          </a:solidFill>
                          <a:latin typeface="Arial"/>
                          <a:ea typeface="ヒラギノ角ゴ ProN W3"/>
                          <a:cs typeface="ヒラギノ角ゴ ProN W3"/>
                        </a:defRPr>
                      </a:lvl3pPr>
                      <a:lvl4pPr marL="1371600" algn="l" defTabSz="457200" rtl="0" eaLnBrk="1" latinLnBrk="0" hangingPunct="1">
                        <a:defRPr sz="1800" b="1" kern="1200">
                          <a:solidFill>
                            <a:schemeClr val="lt1"/>
                          </a:solidFill>
                          <a:latin typeface="Arial"/>
                          <a:ea typeface="ヒラギノ角ゴ ProN W3"/>
                          <a:cs typeface="ヒラギノ角ゴ ProN W3"/>
                        </a:defRPr>
                      </a:lvl4pPr>
                      <a:lvl5pPr marL="1828800" algn="l" defTabSz="457200" rtl="0" eaLnBrk="1" latinLnBrk="0" hangingPunct="1">
                        <a:defRPr sz="1800" b="1" kern="1200">
                          <a:solidFill>
                            <a:schemeClr val="lt1"/>
                          </a:solidFill>
                          <a:latin typeface="Arial"/>
                          <a:ea typeface="ヒラギノ角ゴ ProN W3"/>
                          <a:cs typeface="ヒラギノ角ゴ ProN W3"/>
                        </a:defRPr>
                      </a:lvl5pPr>
                      <a:lvl6pPr marL="2286000" algn="l" defTabSz="457200" rtl="0" eaLnBrk="1" latinLnBrk="0" hangingPunct="1">
                        <a:defRPr sz="1800" b="1" kern="1200">
                          <a:solidFill>
                            <a:schemeClr val="lt1"/>
                          </a:solidFill>
                          <a:latin typeface="Arial"/>
                          <a:ea typeface="ヒラギノ角ゴ ProN W3"/>
                          <a:cs typeface="ヒラギノ角ゴ ProN W3"/>
                        </a:defRPr>
                      </a:lvl6pPr>
                      <a:lvl7pPr marL="2743200" algn="l" defTabSz="457200" rtl="0" eaLnBrk="1" latinLnBrk="0" hangingPunct="1">
                        <a:defRPr sz="1800" b="1" kern="1200">
                          <a:solidFill>
                            <a:schemeClr val="lt1"/>
                          </a:solidFill>
                          <a:latin typeface="Arial"/>
                          <a:ea typeface="ヒラギノ角ゴ ProN W3"/>
                          <a:cs typeface="ヒラギノ角ゴ ProN W3"/>
                        </a:defRPr>
                      </a:lvl7pPr>
                      <a:lvl8pPr marL="3200400" algn="l" defTabSz="457200" rtl="0" eaLnBrk="1" latinLnBrk="0" hangingPunct="1">
                        <a:defRPr sz="1800" b="1" kern="1200">
                          <a:solidFill>
                            <a:schemeClr val="lt1"/>
                          </a:solidFill>
                          <a:latin typeface="Arial"/>
                          <a:ea typeface="ヒラギノ角ゴ ProN W3"/>
                          <a:cs typeface="ヒラギノ角ゴ ProN W3"/>
                        </a:defRPr>
                      </a:lvl8pPr>
                      <a:lvl9pPr marL="3657600" algn="l" defTabSz="457200" rtl="0" eaLnBrk="1" latinLnBrk="0" hangingPunct="1">
                        <a:defRPr sz="1800" b="1" kern="1200">
                          <a:solidFill>
                            <a:schemeClr val="lt1"/>
                          </a:solidFill>
                          <a:latin typeface="Arial"/>
                          <a:ea typeface="ヒラギノ角ゴ ProN W3"/>
                          <a:cs typeface="ヒラギノ角ゴ ProN W3"/>
                        </a:defRPr>
                      </a:lvl9pPr>
                    </a:lstStyle>
                    <a:p>
                      <a:pPr algn="ctr"/>
                      <a:endParaRPr lang="en-GB" sz="3000" b="0" dirty="0"/>
                    </a:p>
                  </a:txBody>
                  <a:tcPr marL="34612" marR="34612" marT="0" marB="0" anchor="ctr">
                    <a:lnL w="12700" cap="flat" cmpd="sng" algn="ctr">
                      <a:solidFill>
                        <a:srgbClr val="5F6062"/>
                      </a:solidFill>
                      <a:prstDash val="solid"/>
                      <a:round/>
                      <a:headEnd type="none" w="med" len="med"/>
                      <a:tailEnd type="none" w="med" len="med"/>
                    </a:lnL>
                    <a:lnR w="12700" cap="flat" cmpd="sng" algn="ctr">
                      <a:solidFill>
                        <a:srgbClr val="5F6062"/>
                      </a:solidFill>
                      <a:prstDash val="solid"/>
                      <a:round/>
                      <a:headEnd type="none" w="med" len="med"/>
                      <a:tailEnd type="none" w="med" len="med"/>
                    </a:lnR>
                    <a:lnT w="12700" cap="flat" cmpd="sng" algn="ctr">
                      <a:solidFill>
                        <a:srgbClr val="5F6062"/>
                      </a:solidFill>
                      <a:prstDash val="solid"/>
                      <a:round/>
                      <a:headEnd type="none" w="med" len="med"/>
                      <a:tailEnd type="none" w="med" len="med"/>
                    </a:lnT>
                    <a:lnB w="12700" cap="flat" cmpd="sng" algn="ctr">
                      <a:solidFill>
                        <a:srgbClr val="5F6062"/>
                      </a:solidFill>
                      <a:prstDash val="solid"/>
                      <a:round/>
                      <a:headEnd type="none" w="med" len="med"/>
                      <a:tailEnd type="none" w="med" len="med"/>
                    </a:lnB>
                    <a:lnTlToBr w="12700" cmpd="sng">
                      <a:noFill/>
                      <a:prstDash val="solid"/>
                    </a:lnTlToBr>
                    <a:lnBlToTr w="12700" cmpd="sng">
                      <a:noFill/>
                      <a:prstDash val="solid"/>
                    </a:lnBlToTr>
                    <a:solidFill>
                      <a:srgbClr val="8DA381">
                        <a:alpha val="25000"/>
                      </a:srgbClr>
                    </a:solidFill>
                  </a:tcPr>
                </a:tc>
                <a:extLst>
                  <a:ext uri="{0D108BD9-81ED-4DB2-BD59-A6C34878D82A}">
                    <a16:rowId xmlns:a16="http://schemas.microsoft.com/office/drawing/2014/main" val="10006"/>
                  </a:ext>
                </a:extLst>
              </a:tr>
            </a:tbl>
          </a:graphicData>
        </a:graphic>
      </p:graphicFrame>
      <p:sp>
        <p:nvSpPr>
          <p:cNvPr id="3" name="TextBox 2"/>
          <p:cNvSpPr txBox="1"/>
          <p:nvPr/>
        </p:nvSpPr>
        <p:spPr>
          <a:xfrm>
            <a:off x="8328248" y="2204865"/>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5" name="TextBox 4"/>
          <p:cNvSpPr txBox="1"/>
          <p:nvPr/>
        </p:nvSpPr>
        <p:spPr>
          <a:xfrm>
            <a:off x="8328248" y="3217480"/>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7" name="TextBox 6"/>
          <p:cNvSpPr txBox="1"/>
          <p:nvPr/>
        </p:nvSpPr>
        <p:spPr>
          <a:xfrm>
            <a:off x="8328248" y="4712259"/>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9" name="TextBox 8"/>
          <p:cNvSpPr txBox="1"/>
          <p:nvPr/>
        </p:nvSpPr>
        <p:spPr>
          <a:xfrm>
            <a:off x="8328248" y="2672028"/>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4" name="TextBox 3"/>
          <p:cNvSpPr txBox="1"/>
          <p:nvPr/>
        </p:nvSpPr>
        <p:spPr>
          <a:xfrm>
            <a:off x="8328248" y="4320592"/>
            <a:ext cx="432048" cy="461665"/>
          </a:xfrm>
          <a:prstGeom prst="rect">
            <a:avLst/>
          </a:prstGeom>
          <a:noFill/>
        </p:spPr>
        <p:txBody>
          <a:bodyPr wrap="square" rtlCol="0">
            <a:spAutoFit/>
          </a:bodyPr>
          <a:lstStyle/>
          <a:p>
            <a:r>
              <a:rPr lang="en-GB" sz="2400" dirty="0">
                <a:sym typeface="Wingdings"/>
              </a:rPr>
              <a:t></a:t>
            </a:r>
            <a:endParaRPr lang="en-GB" sz="2400" dirty="0">
              <a:solidFill>
                <a:srgbClr val="404040"/>
              </a:solidFill>
              <a:latin typeface="Times New Roman"/>
              <a:ea typeface="Calibri"/>
            </a:endParaRPr>
          </a:p>
        </p:txBody>
      </p:sp>
      <p:sp>
        <p:nvSpPr>
          <p:cNvPr id="10" name="TextBox 9"/>
          <p:cNvSpPr txBox="1"/>
          <p:nvPr/>
        </p:nvSpPr>
        <p:spPr>
          <a:xfrm>
            <a:off x="8328248" y="3792819"/>
            <a:ext cx="360040" cy="584775"/>
          </a:xfrm>
          <a:prstGeom prst="rect">
            <a:avLst/>
          </a:prstGeom>
          <a:noFill/>
        </p:spPr>
        <p:txBody>
          <a:bodyPr wrap="square" rtlCol="0">
            <a:spAutoFit/>
          </a:bodyPr>
          <a:lstStyle/>
          <a:p>
            <a:r>
              <a:rPr lang="en-GB" sz="3200" dirty="0">
                <a:sym typeface="Wingdings" panose="05000000000000000000" pitchFamily="2" charset="2"/>
              </a:rPr>
              <a:t></a:t>
            </a:r>
            <a:endParaRPr lang="en-GB" sz="3200" dirty="0"/>
          </a:p>
        </p:txBody>
      </p:sp>
      <p:sp>
        <p:nvSpPr>
          <p:cNvPr id="11" name="Rectangle 10"/>
          <p:cNvSpPr/>
          <p:nvPr/>
        </p:nvSpPr>
        <p:spPr bwMode="auto">
          <a:xfrm>
            <a:off x="2279577" y="5373216"/>
            <a:ext cx="7056785" cy="576064"/>
          </a:xfrm>
          <a:prstGeom prst="rect">
            <a:avLst/>
          </a:prstGeom>
          <a:solidFill>
            <a:srgbClr val="8DA381"/>
          </a:solidFill>
          <a:ln w="9525" cap="flat" cmpd="sng" algn="ctr">
            <a:solidFill>
              <a:schemeClr val="bg2"/>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en-GB" sz="2200" b="1" dirty="0">
                <a:solidFill>
                  <a:schemeClr val="bg1"/>
                </a:solidFill>
              </a:rPr>
              <a:t>Decide at Standards level if the asset is recognised</a:t>
            </a:r>
          </a:p>
        </p:txBody>
      </p:sp>
    </p:spTree>
    <p:extLst>
      <p:ext uri="{BB962C8B-B14F-4D97-AF65-F5344CB8AC3E}">
        <p14:creationId xmlns:p14="http://schemas.microsoft.com/office/powerpoint/2010/main" val="2306133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0" grpId="0"/>
      <p:bldP spid="11" grpId="0" animBg="1"/>
    </p:bldLst>
  </p:timing>
</p:sld>
</file>

<file path=ppt/theme/theme1.xml><?xml version="1.0" encoding="utf-8"?>
<a:theme xmlns:a="http://schemas.openxmlformats.org/drawingml/2006/main" name="Office Theme">
  <a:themeElements>
    <a:clrScheme name="">
      <a:dk1>
        <a:srgbClr val="5F6062"/>
      </a:dk1>
      <a:lt1>
        <a:srgbClr val="FFFFFF"/>
      </a:lt1>
      <a:dk2>
        <a:srgbClr val="000000"/>
      </a:dk2>
      <a:lt2>
        <a:srgbClr val="808080"/>
      </a:lt2>
      <a:accent1>
        <a:srgbClr val="4184A9"/>
      </a:accent1>
      <a:accent2>
        <a:srgbClr val="333399"/>
      </a:accent2>
      <a:accent3>
        <a:srgbClr val="FFFFFF"/>
      </a:accent3>
      <a:accent4>
        <a:srgbClr val="505153"/>
      </a:accent4>
      <a:accent5>
        <a:srgbClr val="B0C2D1"/>
      </a:accent5>
      <a:accent6>
        <a:srgbClr val="2D2D8A"/>
      </a:accent6>
      <a:hlink>
        <a:srgbClr val="009999"/>
      </a:hlink>
      <a:folHlink>
        <a:srgbClr val="99CC00"/>
      </a:folHlink>
    </a:clrScheme>
    <a:fontScheme name="Office Theme">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spDef>
    <a:lnDef>
      <a:spPr bwMode="auto">
        <a:xfrm>
          <a:off x="0" y="0"/>
          <a:ext cx="1" cy="1"/>
        </a:xfrm>
        <a:custGeom>
          <a:avLst/>
          <a:gdLst/>
          <a:ahLst/>
          <a:cxnLst/>
          <a:rect l="0" t="0" r="0" b="0"/>
          <a:pathLst/>
        </a:custGeom>
        <a:solidFill>
          <a:srgbClr val="4184A9"/>
        </a:solidFill>
        <a:ln w="9525" cap="flat" cmpd="sng" algn="ctr">
          <a:solidFill>
            <a:srgbClr val="5F6062"/>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N W3" charset="0"/>
            <a:cs typeface="ヒラギノ角ゴ ProN W3" charset="0"/>
            <a:sym typeface="Arial"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template update FC">
  <a:themeElements>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84A9"/>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wrap="square" anchor="ctr"/>
      <a:lstStyle>
        <a:defPPr algn="ctr">
          <a:defRPr sz="2400" dirty="0">
            <a:solidFill>
              <a:schemeClr val="bg1"/>
            </a:solid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5F6062"/>
        </a:dk1>
        <a:lt1>
          <a:srgbClr val="FFFFFF"/>
        </a:lt1>
        <a:dk2>
          <a:srgbClr val="1D3766"/>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4">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
      <a:clrScheme name="Default Design 15">
        <a:dk1>
          <a:srgbClr val="5F6062"/>
        </a:dk1>
        <a:lt1>
          <a:srgbClr val="FFFFFF"/>
        </a:lt1>
        <a:dk2>
          <a:srgbClr val="1D3766"/>
        </a:dk2>
        <a:lt2>
          <a:srgbClr val="B31E3B"/>
        </a:lt2>
        <a:accent1>
          <a:srgbClr val="4184A9"/>
        </a:accent1>
        <a:accent2>
          <a:srgbClr val="B3AA7E"/>
        </a:accent2>
        <a:accent3>
          <a:srgbClr val="FFFFFF"/>
        </a:accent3>
        <a:accent4>
          <a:srgbClr val="505153"/>
        </a:accent4>
        <a:accent5>
          <a:srgbClr val="B0C2D1"/>
        </a:accent5>
        <a:accent6>
          <a:srgbClr val="A29A72"/>
        </a:accent6>
        <a:hlink>
          <a:srgbClr val="CE7019"/>
        </a:hlink>
        <a:folHlink>
          <a:srgbClr val="8DA381"/>
        </a:folHlink>
      </a:clrScheme>
      <a:clrMap bg1="lt1" tx1="dk1" bg2="lt2" tx2="dk2" accent1="accent1" accent2="accent2" accent3="accent3" accent4="accent4" accent5="accent5" accent6="accent6" hlink="hlink" folHlink="folHlink"/>
    </a:extraClrScheme>
    <a:extraClrScheme>
      <a:clrScheme name="final-IASB_PPT_template_2010 1">
        <a:dk1>
          <a:srgbClr val="5F6062"/>
        </a:dk1>
        <a:lt1>
          <a:srgbClr val="FFFFFF"/>
        </a:lt1>
        <a:dk2>
          <a:srgbClr val="78496A"/>
        </a:dk2>
        <a:lt2>
          <a:srgbClr val="B31E3B"/>
        </a:lt2>
        <a:accent1>
          <a:srgbClr val="4F7033"/>
        </a:accent1>
        <a:accent2>
          <a:srgbClr val="7EB0CD"/>
        </a:accent2>
        <a:accent3>
          <a:srgbClr val="FFFFFF"/>
        </a:accent3>
        <a:accent4>
          <a:srgbClr val="505153"/>
        </a:accent4>
        <a:accent5>
          <a:srgbClr val="B2BBAD"/>
        </a:accent5>
        <a:accent6>
          <a:srgbClr val="729FBA"/>
        </a:accent6>
        <a:hlink>
          <a:srgbClr val="B3AA7E"/>
        </a:hlink>
        <a:folHlink>
          <a:srgbClr val="CE701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97e69578-d212-4a04-b511-dd88022f0aa4">Brand management</Categor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7C73B059E1AB46B769DAC970D24AFB" ma:contentTypeVersion="0" ma:contentTypeDescription="Create a new document." ma:contentTypeScope="" ma:versionID="f0ade8cab0ca63fde413f2df7afcb46c">
  <xsd:schema xmlns:xsd="http://www.w3.org/2001/XMLSchema" xmlns:xs="http://www.w3.org/2001/XMLSchema" xmlns:p="http://schemas.microsoft.com/office/2006/metadata/properties" xmlns:ns2="97e69578-d212-4a04-b511-dd88022f0aa4" targetNamespace="http://schemas.microsoft.com/office/2006/metadata/properties" ma:root="true" ma:fieldsID="16194d1647a7c7019a651f2f4b8cf25d" ns2:_="">
    <xsd:import namespace="97e69578-d212-4a04-b511-dd88022f0aa4"/>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e69578-d212-4a04-b511-dd88022f0aa4" elementFormDefault="qualified">
    <xsd:import namespace="http://schemas.microsoft.com/office/2006/documentManagement/types"/>
    <xsd:import namespace="http://schemas.microsoft.com/office/infopath/2007/PartnerControls"/>
    <xsd:element name="Category" ma:index="2" ma:displayName="Category" ma:format="Dropdown" ma:internalName="Category">
      <xsd:simpleType>
        <xsd:restriction base="dms:Choice">
          <xsd:enumeration value="Brand management"/>
          <xsd:enumeration value="Intranet training and development"/>
          <xsd:enumeration value="Media relations"/>
          <xsd:enumeration value="Online content management"/>
          <xsd:enumeration value="Resources for technical staff"/>
          <xsd:enumeration value="Stakeholder engagement"/>
          <xsd:enumeration value="Website rebuild projec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1FACBB-7ED7-40EF-86F3-418D431DC4DA}">
  <ds:schemaRefs>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infopath/2007/PartnerControls"/>
    <ds:schemaRef ds:uri="97e69578-d212-4a04-b511-dd88022f0aa4"/>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AC1C67C-BA76-4DE4-85E8-93E713321845}">
  <ds:schemaRefs>
    <ds:schemaRef ds:uri="http://schemas.microsoft.com/sharepoint/v3/contenttype/forms"/>
  </ds:schemaRefs>
</ds:datastoreItem>
</file>

<file path=customXml/itemProps3.xml><?xml version="1.0" encoding="utf-8"?>
<ds:datastoreItem xmlns:ds="http://schemas.openxmlformats.org/officeDocument/2006/customXml" ds:itemID="{CC463A62-1A16-42CE-B415-A150D0F5C7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e69578-d212-4a04-b511-dd88022f0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Presentation1_APPROVED</Template>
  <TotalTime>10286</TotalTime>
  <Words>1086</Words>
  <Application>Microsoft Office PowerPoint</Application>
  <PresentationFormat>Widescreen</PresentationFormat>
  <Paragraphs>164</Paragraphs>
  <Slides>20</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20</vt:i4>
      </vt:variant>
    </vt:vector>
  </HeadingPairs>
  <TitlesOfParts>
    <vt:vector size="33" baseType="lpstr">
      <vt:lpstr>ＭＳ Ｐゴシック</vt:lpstr>
      <vt:lpstr>Arial</vt:lpstr>
      <vt:lpstr>Calibri</vt:lpstr>
      <vt:lpstr>Calibri Light</vt:lpstr>
      <vt:lpstr>Times New Roman</vt:lpstr>
      <vt:lpstr>Wingdings</vt:lpstr>
      <vt:lpstr>ヒラギノ角ゴ ProN W3</vt:lpstr>
      <vt:lpstr>ヒラギノ角ゴ ProN W6</vt:lpstr>
      <vt:lpstr>Office Theme</vt:lpstr>
      <vt:lpstr>Powerpoint template update FC</vt:lpstr>
      <vt:lpstr>1_Powerpoint template update FC</vt:lpstr>
      <vt:lpstr>2_Powerpoint template update FC</vt:lpstr>
      <vt:lpstr>6_Office Theme</vt:lpstr>
      <vt:lpstr>Conceptual Framework for Financial Reporting Part II  EAA Congress IFRS workshop</vt:lpstr>
      <vt:lpstr>Elements of financial statements and recognition criteria </vt:lpstr>
      <vt:lpstr>Elements of financial statements— assets, liabilities and equity</vt:lpstr>
      <vt:lpstr>Elements of financial statements— income and expenses</vt:lpstr>
      <vt:lpstr>Recognition</vt:lpstr>
      <vt:lpstr>Example 1 Purchase option</vt:lpstr>
      <vt:lpstr>Example 1 Purchase option</vt:lpstr>
      <vt:lpstr>Example 2 Production process</vt:lpstr>
      <vt:lpstr>Example 2 Production process</vt:lpstr>
      <vt:lpstr>Example 3 Long service leave</vt:lpstr>
      <vt:lpstr>Example 3 Long service leave</vt:lpstr>
      <vt:lpstr>Example 4 Product warranties</vt:lpstr>
      <vt:lpstr>Example 4 Product warranties</vt:lpstr>
      <vt:lpstr>Example 5 Contaminated land constructive obligation</vt:lpstr>
      <vt:lpstr>Example 5 Contaminated land constructive obligation</vt:lpstr>
      <vt:lpstr>Example 6 A court case</vt:lpstr>
      <vt:lpstr>Example 6 A court case</vt:lpstr>
      <vt:lpstr>Derecognition</vt:lpstr>
      <vt:lpstr>Q&amp;A</vt:lpstr>
      <vt:lpstr>PowerPoint Presentation</vt:lpstr>
    </vt:vector>
  </TitlesOfParts>
  <Company>IFRS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divider screen title</dc:title>
  <dc:creator>Corr, Fionnuala</dc:creator>
  <cp:lastModifiedBy>Nicole Coopman</cp:lastModifiedBy>
  <cp:revision>641</cp:revision>
  <cp:lastPrinted>2018-05-21T11:55:07Z</cp:lastPrinted>
  <dcterms:created xsi:type="dcterms:W3CDTF">2016-03-14T17:31:13Z</dcterms:created>
  <dcterms:modified xsi:type="dcterms:W3CDTF">2018-05-26T08:31:18Z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0x0101009F7C73B059E1AB46B769DAC970D24AFB</vt:lpwstr>
  </property>
</Properties>
</file>