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72" r:id="rId2"/>
    <p:sldMasterId id="2147483683" r:id="rId3"/>
    <p:sldMasterId id="2147483694" r:id="rId4"/>
    <p:sldMasterId id="2147483705" r:id="rId5"/>
    <p:sldMasterId id="2147483717" r:id="rId6"/>
  </p:sldMasterIdLst>
  <p:notesMasterIdLst>
    <p:notesMasterId r:id="rId25"/>
  </p:notesMasterIdLst>
  <p:handoutMasterIdLst>
    <p:handoutMasterId r:id="rId26"/>
  </p:handoutMasterIdLst>
  <p:sldIdLst>
    <p:sldId id="396" r:id="rId7"/>
    <p:sldId id="302" r:id="rId8"/>
    <p:sldId id="383" r:id="rId9"/>
    <p:sldId id="377" r:id="rId10"/>
    <p:sldId id="354" r:id="rId11"/>
    <p:sldId id="384" r:id="rId12"/>
    <p:sldId id="388" r:id="rId13"/>
    <p:sldId id="389" r:id="rId14"/>
    <p:sldId id="390" r:id="rId15"/>
    <p:sldId id="398" r:id="rId16"/>
    <p:sldId id="303" r:id="rId17"/>
    <p:sldId id="379" r:id="rId18"/>
    <p:sldId id="393" r:id="rId19"/>
    <p:sldId id="382" r:id="rId20"/>
    <p:sldId id="394" r:id="rId21"/>
    <p:sldId id="395" r:id="rId22"/>
    <p:sldId id="397" r:id="rId23"/>
    <p:sldId id="295" r:id="rId24"/>
  </p:sldIdLst>
  <p:sldSz cx="9906000" cy="6858000" type="A4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ygina Yulia" initials="YF" lastIdx="7" clrIdx="0">
    <p:extLst>
      <p:ext uri="{19B8F6BF-5375-455C-9EA6-DF929625EA0E}">
        <p15:presenceInfo xmlns:p15="http://schemas.microsoft.com/office/powerpoint/2012/main" userId="Feygina Yulia" providerId="None"/>
      </p:ext>
    </p:extLst>
  </p:cmAuthor>
  <p:cmAuthor id="2" name="Ji, David" initials="JD" lastIdx="1" clrIdx="1">
    <p:extLst>
      <p:ext uri="{19B8F6BF-5375-455C-9EA6-DF929625EA0E}">
        <p15:presenceInfo xmlns:p15="http://schemas.microsoft.com/office/powerpoint/2012/main" userId="Ji, David" providerId="None"/>
      </p:ext>
    </p:extLst>
  </p:cmAuthor>
  <p:cmAuthor id="3" name="Fujiwara, Yuki" initials="YKF" lastIdx="3" clrIdx="2">
    <p:extLst>
      <p:ext uri="{19B8F6BF-5375-455C-9EA6-DF929625EA0E}">
        <p15:presenceInfo xmlns:p15="http://schemas.microsoft.com/office/powerpoint/2012/main" userId="Fujiwara, Yuki" providerId="None"/>
      </p:ext>
    </p:extLst>
  </p:cmAuthor>
  <p:cmAuthor id="4" name="jvoilo@iasbint.com" initials="j" lastIdx="16" clrIdx="3">
    <p:extLst>
      <p:ext uri="{19B8F6BF-5375-455C-9EA6-DF929625EA0E}">
        <p15:presenceInfo xmlns:p15="http://schemas.microsoft.com/office/powerpoint/2012/main" userId="jvoilo@iasbin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FD3"/>
    <a:srgbClr val="8DA381"/>
    <a:srgbClr val="4F7032"/>
    <a:srgbClr val="C2CEBC"/>
    <a:srgbClr val="4F7033"/>
    <a:srgbClr val="B31E3B"/>
    <a:srgbClr val="605F5F"/>
    <a:srgbClr val="B3AA7E"/>
    <a:srgbClr val="784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75465" autoAdjust="0"/>
  </p:normalViewPr>
  <p:slideViewPr>
    <p:cSldViewPr>
      <p:cViewPr varScale="1">
        <p:scale>
          <a:sx n="55" d="100"/>
          <a:sy n="55" d="100"/>
        </p:scale>
        <p:origin x="1704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CE780-1DED-452A-BE02-E0F629202659}" type="datetimeFigureOut">
              <a:rPr lang="en-GB" smtClean="0"/>
              <a:t>26/05/2018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2A2B5-06C3-489B-9036-8E291366A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107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hdr" sz="quarter"/>
          </p:nvPr>
        </p:nvSpPr>
        <p:spPr bwMode="auto">
          <a:xfrm>
            <a:off x="8" y="9"/>
            <a:ext cx="288718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/>
          </p:cNvSpPr>
          <p:nvPr>
            <p:ph type="dt" idx="1"/>
          </p:nvPr>
        </p:nvSpPr>
        <p:spPr bwMode="auto">
          <a:xfrm>
            <a:off x="3775553" y="9"/>
            <a:ext cx="288718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2938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888365" y="4715153"/>
            <a:ext cx="4886008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8" y="9430315"/>
            <a:ext cx="288718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775553" y="9430315"/>
            <a:ext cx="288718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DDF86D4-E9EF-974B-9856-C59086808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22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D0B14-F4B9-5541-8BAE-03C08A009A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Arial" charset="0"/>
                <a:sym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F6062"/>
              </a:solidFill>
              <a:effectLst/>
              <a:uLnTx/>
              <a:uFillTx/>
              <a:latin typeface="Arial" charset="0"/>
              <a:sym typeface="Arial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39775"/>
            <a:ext cx="5338762" cy="3695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000" u="none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30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4AC6F-5097-8D4C-AF02-F10B64DCB1D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39775"/>
            <a:ext cx="5335588" cy="3695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36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78A2A-F2E5-F04A-A4B2-B7E2BB4BB4E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39775"/>
            <a:ext cx="5335588" cy="3695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99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3575" y="739775"/>
            <a:ext cx="53355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67869-B912-47BA-9603-28EFF21E14F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9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3575" y="739775"/>
            <a:ext cx="53355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67869-B912-47BA-9603-28EFF21E14F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85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78A2A-F2E5-F04A-A4B2-B7E2BB4BB4E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39775"/>
            <a:ext cx="5335588" cy="3695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58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4262819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4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178A2A-F2E5-F04A-A4B2-B7E2BB4BB4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Arial" charset="0"/>
                <a:sym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2"/>
              </a:solidFill>
              <a:effectLst/>
              <a:uLnTx/>
              <a:uFillTx/>
              <a:latin typeface="Arial" charset="0"/>
              <a:sym typeface="Arial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39775"/>
            <a:ext cx="5338762" cy="3695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95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77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64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2490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975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438275"/>
            <a:ext cx="8497888" cy="4870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6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53450" y="711200"/>
            <a:ext cx="684213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460A3FB-9367-40CD-AEB5-97AD27462D7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392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438275"/>
            <a:ext cx="8497888" cy="4870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66700" indent="-266700">
              <a:lnSpc>
                <a:spcPct val="100000"/>
              </a:lnSpc>
              <a:spcBef>
                <a:spcPts val="936"/>
              </a:spcBef>
              <a:buClr>
                <a:schemeClr val="bg2"/>
              </a:buClr>
              <a:buFont typeface="Arial" pitchFamily="34" charset="0"/>
              <a:buChar char="•"/>
              <a:defRPr sz="2600"/>
            </a:lvl2pPr>
            <a:lvl3pPr marL="619125" indent="-266700">
              <a:defRPr sz="2400"/>
            </a:lvl3pPr>
            <a:lvl4pPr marL="990600" indent="-266700">
              <a:defRPr/>
            </a:lvl4pPr>
            <a:lvl5pPr marL="1352550" indent="-2667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53450" y="711200"/>
            <a:ext cx="684213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C1AA67-B064-49E0-9F8F-E9C7F46DBB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043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438275"/>
            <a:ext cx="8497888" cy="4870450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895350" indent="-361950">
              <a:spcBef>
                <a:spcPts val="936"/>
              </a:spcBef>
              <a:buClr>
                <a:schemeClr val="bg2"/>
              </a:buClr>
              <a:buFont typeface="Wingdings" pitchFamily="2" charset="2"/>
              <a:buChar char=""/>
              <a:defRPr sz="2400"/>
            </a:lvl2pPr>
            <a:lvl3pPr marL="1352550" indent="-266700">
              <a:defRPr sz="2200"/>
            </a:lvl3pPr>
            <a:lvl4pPr marL="1352550" indent="-266700">
              <a:tabLst/>
              <a:defRPr sz="2200"/>
            </a:lvl4pPr>
            <a:lvl5pPr marL="1352550" indent="-266700">
              <a:tabLst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53450" y="711200"/>
            <a:ext cx="684213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5D6D089-7E91-4AB4-AC1A-CC664F5F1D0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998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6" name="Picture 11" descr="11275 PPT divider_150_rgb_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0"/>
            <a:ext cx="918210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738188" y="952500"/>
            <a:ext cx="64262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758825" y="5883275"/>
            <a:ext cx="4049713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The views expressed in this presentation are those of the presenter, </a:t>
            </a:r>
            <a:b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</a:b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not necessarily those of the IASB or IFRS Foundation</a:t>
            </a:r>
          </a:p>
        </p:txBody>
      </p:sp>
      <p:pic>
        <p:nvPicPr>
          <p:cNvPr id="9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1900" y="1914525"/>
            <a:ext cx="5467350" cy="1951038"/>
          </a:xfrm>
          <a:prstGeom prst="rect">
            <a:avLst/>
          </a:prstGeo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1900" y="3962400"/>
            <a:ext cx="5467350" cy="52863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2087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60413" y="371475"/>
            <a:ext cx="1289050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2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536" y="1340768"/>
            <a:ext cx="409550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536" y="2132856"/>
            <a:ext cx="4095502" cy="3951288"/>
          </a:xfrm>
          <a:prstGeom prst="rect">
            <a:avLst/>
          </a:prstGeo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340768"/>
            <a:ext cx="424110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6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32856"/>
            <a:ext cx="4241105" cy="3951288"/>
          </a:xfrm>
          <a:prstGeom prst="rect">
            <a:avLst/>
          </a:prstGeo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53450" y="711200"/>
            <a:ext cx="684213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92BE15-2587-42C2-B78E-85C56F46548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695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825" y="1438275"/>
            <a:ext cx="4050159" cy="4870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663" y="1438275"/>
            <a:ext cx="4050000" cy="4870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53450" y="711200"/>
            <a:ext cx="684213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D44AE6-A716-4132-9D80-DC647E7333E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438275"/>
            <a:ext cx="3978151" cy="4870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00"/>
            </a:lvl1pPr>
            <a:lvl2pPr marL="342900" indent="-342900">
              <a:spcBef>
                <a:spcPts val="36"/>
              </a:spcBef>
              <a:buClr>
                <a:schemeClr val="bg2"/>
              </a:buClr>
              <a:buFont typeface="Arial" pitchFamily="34" charset="0"/>
              <a:buChar char="•"/>
              <a:defRPr sz="2400"/>
            </a:lvl2pPr>
            <a:lvl3pPr marL="619125" indent="-266700">
              <a:defRPr sz="2200"/>
            </a:lvl3pPr>
            <a:lvl4pPr marL="990600" indent="-266700">
              <a:defRPr sz="2200"/>
            </a:lvl4pPr>
            <a:lvl5pPr marL="990600" indent="-266700"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37100" y="1412875"/>
            <a:ext cx="4537075" cy="4895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553450" y="711200"/>
            <a:ext cx="684213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B9E9C1D-BDE8-4CCE-8E5C-C0AD2A70273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358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065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53450" y="711200"/>
            <a:ext cx="684213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A883149-21D5-4593-99F1-9130053ED1A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135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784648" y="1988840"/>
            <a:ext cx="5832648" cy="4176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553450" y="711200"/>
            <a:ext cx="684213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D359CB6-6D6A-41F8-B89F-F16BDB380B0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5772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p templat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/>
          <a:stretch>
            <a:fillRect/>
          </a:stretch>
        </p:blipFill>
        <p:spPr bwMode="auto">
          <a:xfrm>
            <a:off x="288925" y="0"/>
            <a:ext cx="9326563" cy="4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762000" y="6019800"/>
            <a:ext cx="40497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>
                <a:solidFill>
                  <a:srgbClr val="5F6062"/>
                </a:solidFill>
                <a:cs typeface="+mn-cs"/>
              </a:rPr>
              <a:t>The views expressed in this presentation are those of the presenter, </a:t>
            </a:r>
            <a:br>
              <a:rPr lang="en-GB" sz="900">
                <a:solidFill>
                  <a:srgbClr val="5F6062"/>
                </a:solidFill>
                <a:cs typeface="+mn-cs"/>
              </a:rPr>
            </a:br>
            <a:r>
              <a:rPr lang="en-GB" sz="900">
                <a:solidFill>
                  <a:srgbClr val="5F6062"/>
                </a:solidFill>
                <a:cs typeface="+mn-cs"/>
              </a:rPr>
              <a:t>not necessarily those of the IASB or IFRS Foundation.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gray">
          <a:xfrm>
            <a:off x="762000" y="6462713"/>
            <a:ext cx="5648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700" dirty="0">
              <a:ea typeface="ＭＳ Ｐゴシック" charset="-128"/>
              <a:cs typeface="+mn-cs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gray">
          <a:xfrm>
            <a:off x="738188" y="914400"/>
            <a:ext cx="64262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pic>
        <p:nvPicPr>
          <p:cNvPr id="8" name="Picture 1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1900" y="1914525"/>
            <a:ext cx="5467350" cy="1951038"/>
          </a:xfr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1900" y="3962400"/>
            <a:ext cx="5467350" cy="528638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60413" y="371475"/>
            <a:ext cx="1289050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8825" y="6462713"/>
            <a:ext cx="6118225" cy="1905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</p:spTree>
    <p:extLst>
      <p:ext uri="{BB962C8B-B14F-4D97-AF65-F5344CB8AC3E}">
        <p14:creationId xmlns:p14="http://schemas.microsoft.com/office/powerpoint/2010/main" val="103959032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6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0A3FB-9367-40CD-AEB5-97AD27462D7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577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66700" indent="-266700">
              <a:lnSpc>
                <a:spcPct val="100000"/>
              </a:lnSpc>
              <a:spcBef>
                <a:spcPts val="936"/>
              </a:spcBef>
              <a:buClr>
                <a:schemeClr val="bg2"/>
              </a:buClr>
              <a:buFont typeface="Arial" pitchFamily="34" charset="0"/>
              <a:buChar char="•"/>
              <a:defRPr sz="2600"/>
            </a:lvl2pPr>
            <a:lvl3pPr marL="619125" indent="-266700">
              <a:defRPr sz="2400"/>
            </a:lvl3pPr>
            <a:lvl4pPr marL="990600" indent="-266700">
              <a:defRPr/>
            </a:lvl4pPr>
            <a:lvl5pPr marL="1352550" indent="-2667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1AA67-B064-49E0-9F8F-E9C7F46DBB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328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895350" indent="-361950">
              <a:spcBef>
                <a:spcPts val="936"/>
              </a:spcBef>
              <a:buClr>
                <a:schemeClr val="bg2"/>
              </a:buClr>
              <a:buFont typeface="Wingdings" pitchFamily="2" charset="2"/>
              <a:buChar char=""/>
              <a:defRPr sz="2400"/>
            </a:lvl2pPr>
            <a:lvl3pPr marL="1352550" indent="-266700">
              <a:defRPr sz="2200"/>
            </a:lvl3pPr>
            <a:lvl4pPr marL="1352550" indent="-266700">
              <a:tabLst/>
              <a:defRPr sz="2200"/>
            </a:lvl4pPr>
            <a:lvl5pPr marL="1352550" indent="-266700">
              <a:tabLst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6D089-7E91-4AB4-AC1A-CC664F5F1D0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9748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6" name="Picture 11" descr="11275 PPT divider_150_rgb_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0"/>
            <a:ext cx="918210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738188" y="952500"/>
            <a:ext cx="64262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758825" y="5883275"/>
            <a:ext cx="4049713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The views expressed in this presentation are those of the presenter, </a:t>
            </a:r>
            <a:b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</a:b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not necessarily those of the IASB or IFRS Foundation</a:t>
            </a:r>
          </a:p>
        </p:txBody>
      </p:sp>
      <p:pic>
        <p:nvPicPr>
          <p:cNvPr id="9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1900" y="1914525"/>
            <a:ext cx="5467350" cy="1951038"/>
          </a:xfr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1900" y="3962400"/>
            <a:ext cx="5467350" cy="528638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2087"/>
          </a:xfr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60413" y="371475"/>
            <a:ext cx="1289050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311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536" y="1340768"/>
            <a:ext cx="4095502" cy="639762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536" y="2132856"/>
            <a:ext cx="4095502" cy="3951288"/>
          </a:xfr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340768"/>
            <a:ext cx="4241105" cy="639762"/>
          </a:xfrm>
        </p:spPr>
        <p:txBody>
          <a:bodyPr anchor="b"/>
          <a:lstStyle>
            <a:lvl1pPr marL="0" indent="0">
              <a:buNone/>
              <a:defRPr lang="en-US" sz="26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32856"/>
            <a:ext cx="4241105" cy="3951288"/>
          </a:xfr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2BE15-2587-42C2-B78E-85C56F46548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4074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825" y="1438275"/>
            <a:ext cx="4050159" cy="4870450"/>
          </a:xfr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663" y="1438275"/>
            <a:ext cx="4050000" cy="4870450"/>
          </a:xfr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44AE6-A716-4132-9D80-DC647E7333E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08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438275"/>
            <a:ext cx="3978151" cy="48704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600"/>
            </a:lvl1pPr>
            <a:lvl2pPr marL="342900" indent="-342900">
              <a:spcBef>
                <a:spcPts val="36"/>
              </a:spcBef>
              <a:buClr>
                <a:schemeClr val="bg2"/>
              </a:buClr>
              <a:buFont typeface="Arial" pitchFamily="34" charset="0"/>
              <a:buChar char="•"/>
              <a:defRPr sz="2400"/>
            </a:lvl2pPr>
            <a:lvl3pPr marL="619125" indent="-266700">
              <a:defRPr sz="2200"/>
            </a:lvl3pPr>
            <a:lvl4pPr marL="990600" indent="-266700">
              <a:defRPr sz="2200"/>
            </a:lvl4pPr>
            <a:lvl5pPr marL="990600" indent="-266700"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37100" y="1412875"/>
            <a:ext cx="4537075" cy="4895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E9C1D-BDE8-4CCE-8E5C-C0AD2A70273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576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0"/>
            <a:ext cx="7337425" cy="908721"/>
          </a:xfrm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06104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624055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83149-21D5-4593-99F1-9130053ED1A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6138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784648" y="1988840"/>
            <a:ext cx="5832648" cy="417646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59CB6-6D6A-41F8-B89F-F16BDB380B0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304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p templat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/>
          <a:stretch>
            <a:fillRect/>
          </a:stretch>
        </p:blipFill>
        <p:spPr bwMode="auto">
          <a:xfrm>
            <a:off x="288925" y="0"/>
            <a:ext cx="9326563" cy="4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762000" y="6019800"/>
            <a:ext cx="40497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>
                <a:solidFill>
                  <a:srgbClr val="5F6062"/>
                </a:solidFill>
                <a:cs typeface="+mn-cs"/>
              </a:rPr>
              <a:t>The views expressed in this presentation are those of the presenter, </a:t>
            </a:r>
            <a:br>
              <a:rPr lang="en-GB" sz="900">
                <a:solidFill>
                  <a:srgbClr val="5F6062"/>
                </a:solidFill>
                <a:cs typeface="+mn-cs"/>
              </a:rPr>
            </a:br>
            <a:r>
              <a:rPr lang="en-GB" sz="900">
                <a:solidFill>
                  <a:srgbClr val="5F6062"/>
                </a:solidFill>
                <a:cs typeface="+mn-cs"/>
              </a:rPr>
              <a:t>not necessarily those of the IASB or IFRS Foundation.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gray">
          <a:xfrm>
            <a:off x="762000" y="6462713"/>
            <a:ext cx="5648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700" dirty="0">
              <a:ea typeface="ＭＳ Ｐゴシック" charset="-128"/>
              <a:cs typeface="+mn-cs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gray">
          <a:xfrm>
            <a:off x="738188" y="914400"/>
            <a:ext cx="64262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pic>
        <p:nvPicPr>
          <p:cNvPr id="8" name="Picture 1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1900" y="1914525"/>
            <a:ext cx="5467350" cy="1951038"/>
          </a:xfr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1900" y="3962400"/>
            <a:ext cx="5467350" cy="528638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60413" y="371475"/>
            <a:ext cx="1289050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8825" y="6462713"/>
            <a:ext cx="6118225" cy="1905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</p:spTree>
    <p:extLst>
      <p:ext uri="{BB962C8B-B14F-4D97-AF65-F5344CB8AC3E}">
        <p14:creationId xmlns:p14="http://schemas.microsoft.com/office/powerpoint/2010/main" val="239023494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6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0A3FB-9367-40CD-AEB5-97AD27462D7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9814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66700" indent="-266700">
              <a:lnSpc>
                <a:spcPct val="100000"/>
              </a:lnSpc>
              <a:spcBef>
                <a:spcPts val="936"/>
              </a:spcBef>
              <a:buClr>
                <a:schemeClr val="bg2"/>
              </a:buClr>
              <a:buFont typeface="Arial" pitchFamily="34" charset="0"/>
              <a:buChar char="•"/>
              <a:defRPr sz="2600"/>
            </a:lvl2pPr>
            <a:lvl3pPr marL="619125" indent="-266700">
              <a:defRPr sz="2400"/>
            </a:lvl3pPr>
            <a:lvl4pPr marL="990600" indent="-266700">
              <a:defRPr/>
            </a:lvl4pPr>
            <a:lvl5pPr marL="1352550" indent="-2667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1AA67-B064-49E0-9F8F-E9C7F46DBB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0344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895350" indent="-361950">
              <a:spcBef>
                <a:spcPts val="936"/>
              </a:spcBef>
              <a:buClr>
                <a:schemeClr val="bg2"/>
              </a:buClr>
              <a:buFont typeface="Wingdings" pitchFamily="2" charset="2"/>
              <a:buChar char=""/>
              <a:defRPr sz="2400"/>
            </a:lvl2pPr>
            <a:lvl3pPr marL="1352550" indent="-266700">
              <a:defRPr sz="2200"/>
            </a:lvl3pPr>
            <a:lvl4pPr marL="1352550" indent="-266700">
              <a:tabLst/>
              <a:defRPr sz="2200"/>
            </a:lvl4pPr>
            <a:lvl5pPr marL="1352550" indent="-266700">
              <a:tabLst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6D089-7E91-4AB4-AC1A-CC664F5F1D0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9136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6" name="Picture 11" descr="11275 PPT divider_150_rgb_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0"/>
            <a:ext cx="918210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738188" y="952500"/>
            <a:ext cx="64262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758825" y="5883275"/>
            <a:ext cx="4049713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The views expressed in this presentation are those of the presenter, </a:t>
            </a:r>
            <a:b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</a:b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not necessarily those of the IASB or IFRS Foundation</a:t>
            </a:r>
          </a:p>
        </p:txBody>
      </p:sp>
      <p:pic>
        <p:nvPicPr>
          <p:cNvPr id="9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1900" y="1914525"/>
            <a:ext cx="5467350" cy="1951038"/>
          </a:xfr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1900" y="3962400"/>
            <a:ext cx="5467350" cy="528638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2087"/>
          </a:xfr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60413" y="371475"/>
            <a:ext cx="1289050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017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536" y="1340768"/>
            <a:ext cx="4095502" cy="639762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536" y="2132856"/>
            <a:ext cx="4095502" cy="3951288"/>
          </a:xfr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340768"/>
            <a:ext cx="4241105" cy="639762"/>
          </a:xfrm>
        </p:spPr>
        <p:txBody>
          <a:bodyPr anchor="b"/>
          <a:lstStyle>
            <a:lvl1pPr marL="0" indent="0">
              <a:buNone/>
              <a:defRPr lang="en-US" sz="26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32856"/>
            <a:ext cx="4241105" cy="3951288"/>
          </a:xfr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2BE15-2587-42C2-B78E-85C56F46548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515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825" y="1438275"/>
            <a:ext cx="4050159" cy="4870450"/>
          </a:xfr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663" y="1438275"/>
            <a:ext cx="4050000" cy="4870450"/>
          </a:xfr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44AE6-A716-4132-9D80-DC647E7333E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7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438275"/>
            <a:ext cx="3978151" cy="48704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600"/>
            </a:lvl1pPr>
            <a:lvl2pPr marL="342900" indent="-342900">
              <a:spcBef>
                <a:spcPts val="36"/>
              </a:spcBef>
              <a:buClr>
                <a:schemeClr val="bg2"/>
              </a:buClr>
              <a:buFont typeface="Arial" pitchFamily="34" charset="0"/>
              <a:buChar char="•"/>
              <a:defRPr sz="2400"/>
            </a:lvl2pPr>
            <a:lvl3pPr marL="619125" indent="-266700">
              <a:defRPr sz="2200"/>
            </a:lvl3pPr>
            <a:lvl4pPr marL="990600" indent="-266700">
              <a:defRPr sz="2200"/>
            </a:lvl4pPr>
            <a:lvl5pPr marL="990600" indent="-266700"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37100" y="1412875"/>
            <a:ext cx="4537075" cy="4895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E9C1D-BDE8-4CCE-8E5C-C0AD2A70273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828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825" y="1438275"/>
            <a:ext cx="4171950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175" y="1438275"/>
            <a:ext cx="4173538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95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83149-21D5-4593-99F1-9130053ED1A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5888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784648" y="1988840"/>
            <a:ext cx="5832648" cy="417646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59CB6-6D6A-41F8-B89F-F16BDB380B0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5958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928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83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6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639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90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51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14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8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00622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678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38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8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85" indent="0" algn="ctr">
              <a:buNone/>
              <a:defRPr/>
            </a:lvl2pPr>
            <a:lvl3pPr marL="742969" indent="0" algn="ctr">
              <a:buNone/>
              <a:defRPr/>
            </a:lvl3pPr>
            <a:lvl4pPr marL="1114453" indent="0" algn="ctr">
              <a:buNone/>
              <a:defRPr/>
            </a:lvl4pPr>
            <a:lvl5pPr marL="1485937" indent="0" algn="ctr">
              <a:buNone/>
              <a:defRPr/>
            </a:lvl5pPr>
            <a:lvl6pPr marL="1857421" indent="0" algn="ctr">
              <a:buNone/>
              <a:defRPr/>
            </a:lvl6pPr>
            <a:lvl7pPr marL="2228906" indent="0" algn="ctr">
              <a:buNone/>
              <a:defRPr/>
            </a:lvl7pPr>
            <a:lvl8pPr marL="2600390" indent="0" algn="ctr">
              <a:buNone/>
              <a:defRPr/>
            </a:lvl8pPr>
            <a:lvl9pPr marL="2971874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2484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2437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55653" y="2"/>
            <a:ext cx="7337425" cy="908721"/>
          </a:xfrm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06104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69430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825" y="1438275"/>
            <a:ext cx="4171950" cy="5419725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175" y="1438275"/>
            <a:ext cx="4173538" cy="5419725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7751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96429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7149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8988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5065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97223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07357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1753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0575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r="4224"/>
          <a:stretch/>
        </p:blipFill>
        <p:spPr bwMode="auto">
          <a:xfrm rot="10800000">
            <a:off x="350489" y="1268759"/>
            <a:ext cx="9177190" cy="465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88505" y="0"/>
            <a:ext cx="8064897" cy="979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2600" b="1" dirty="0">
                <a:solidFill>
                  <a:schemeClr val="tx1"/>
                </a:solidFill>
              </a:rPr>
              <a:t>Keep up to date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18130" y="1220755"/>
            <a:ext cx="4680520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25" b="0" dirty="0">
                <a:solidFill>
                  <a:schemeClr val="bg1"/>
                </a:solidFill>
              </a:rPr>
              <a:t>www.ifrs.org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2" t="8166" r="34008" b="48927"/>
          <a:stretch/>
        </p:blipFill>
        <p:spPr>
          <a:xfrm>
            <a:off x="1679014" y="1956042"/>
            <a:ext cx="755033" cy="914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8166" r="62358" b="50000"/>
          <a:stretch/>
        </p:blipFill>
        <p:spPr>
          <a:xfrm>
            <a:off x="1640296" y="4782078"/>
            <a:ext cx="793751" cy="8917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51072" r="63083" b="7094"/>
          <a:stretch/>
        </p:blipFill>
        <p:spPr>
          <a:xfrm>
            <a:off x="1667843" y="2909870"/>
            <a:ext cx="755033" cy="8917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9" t="51072" r="4932" b="7093"/>
          <a:stretch/>
        </p:blipFill>
        <p:spPr>
          <a:xfrm>
            <a:off x="1667843" y="3845974"/>
            <a:ext cx="755033" cy="891745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2434047" y="2157831"/>
            <a:ext cx="280948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>
                <a:solidFill>
                  <a:schemeClr val="bg1"/>
                </a:solidFill>
              </a:rPr>
              <a:t>@</a:t>
            </a:r>
            <a:r>
              <a:rPr lang="en-GB" sz="1950" dirty="0" err="1">
                <a:solidFill>
                  <a:schemeClr val="bg1"/>
                </a:solidFill>
              </a:rPr>
              <a:t>IFRSFoundation</a:t>
            </a:r>
            <a:endParaRPr lang="en-GB" sz="195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434046" y="2938668"/>
            <a:ext cx="70936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>
                <a:solidFill>
                  <a:schemeClr val="bg1"/>
                </a:solidFill>
              </a:rPr>
              <a:t>IFRS Foundation</a:t>
            </a:r>
          </a:p>
          <a:p>
            <a:r>
              <a:rPr lang="en-GB" sz="1950" dirty="0">
                <a:solidFill>
                  <a:schemeClr val="bg1"/>
                </a:solidFill>
              </a:rPr>
              <a:t>International</a:t>
            </a:r>
            <a:r>
              <a:rPr lang="en-GB" sz="1950" baseline="0" dirty="0">
                <a:solidFill>
                  <a:schemeClr val="bg1"/>
                </a:solidFill>
              </a:rPr>
              <a:t> Accounting Standards Board</a:t>
            </a:r>
            <a:endParaRPr lang="en-GB" sz="195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422876" y="4034053"/>
            <a:ext cx="280948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>
                <a:solidFill>
                  <a:schemeClr val="bg1"/>
                </a:solidFill>
              </a:rPr>
              <a:t>IFRS Foundation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434047" y="4971401"/>
            <a:ext cx="280948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>
                <a:solidFill>
                  <a:schemeClr val="bg1"/>
                </a:solidFill>
              </a:rPr>
              <a:t>IFRS Foundation</a:t>
            </a:r>
          </a:p>
        </p:txBody>
      </p:sp>
      <p:cxnSp>
        <p:nvCxnSpPr>
          <p:cNvPr id="23" name="Straight Connector 22"/>
          <p:cNvCxnSpPr>
            <a:cxnSpLocks/>
          </p:cNvCxnSpPr>
          <p:nvPr userDrawn="1"/>
        </p:nvCxnSpPr>
        <p:spPr>
          <a:xfrm>
            <a:off x="1679016" y="1785388"/>
            <a:ext cx="179153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95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3042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978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7455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8825" y="1438275"/>
            <a:ext cx="8497888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73374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18550" y="711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FFFFFF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5740AAD-675A-1544-8EC4-E863FD8B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8537575" y="0"/>
            <a:ext cx="719138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8551863" y="711200"/>
            <a:ext cx="78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60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7" name="Picture 2" descr="IFRS reg logo201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6093296"/>
            <a:ext cx="1536105" cy="3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358775" y="1042988"/>
            <a:ext cx="9180513" cy="1587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25208" y="61560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266700" indent="-266700" algn="l" rtl="0" eaLnBrk="0" fontAlgn="base" hangingPunct="0">
        <a:spcBef>
          <a:spcPts val="900"/>
        </a:spcBef>
        <a:spcAft>
          <a:spcPct val="0"/>
        </a:spcAft>
        <a:buClr>
          <a:srgbClr val="B31E3B"/>
        </a:buClr>
        <a:buSzPct val="100000"/>
        <a:buFont typeface="Arial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809625" indent="-2667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343025" indent="-2667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885950" indent="-2667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419350" indent="-2667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876550" indent="-2667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333750" indent="-2667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790950" indent="-2667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248150" indent="-2667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80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/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8096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3430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8859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4193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765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6pPr>
      <a:lvl7pPr marL="33337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7pPr>
      <a:lvl8pPr marL="37909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8pPr>
      <a:lvl9pPr marL="42481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58825" y="1438275"/>
            <a:ext cx="8497888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55650" y="182563"/>
            <a:ext cx="7337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58825" y="6462713"/>
            <a:ext cx="6118225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2012 IFRS Foundation.  30 Cannon Street  |  London EC4M 6XH  |  UK.  www.ifrs.org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53450" y="711200"/>
            <a:ext cx="684213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FFDF01F6-1B21-404F-89FC-C1729DF9497D}" type="slidenum">
              <a:rPr lang="en-GB">
                <a:solidFill>
                  <a:srgbClr val="FFFFFF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en-GB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1033" name="Picture 9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ransition/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8096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3430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8859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4193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765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6pPr>
      <a:lvl7pPr marL="33337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7pPr>
      <a:lvl8pPr marL="37909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8pPr>
      <a:lvl9pPr marL="42481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58825" y="1438275"/>
            <a:ext cx="8497888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55650" y="182563"/>
            <a:ext cx="7337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58825" y="6462713"/>
            <a:ext cx="6118225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2012 IFRS Foundation.  30 Cannon Street  |  London EC4M 6XH  |  UK.  www.ifrs.org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53450" y="711200"/>
            <a:ext cx="684213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FFDF01F6-1B21-404F-89FC-C1729DF9497D}" type="slidenum">
              <a:rPr lang="en-GB">
                <a:solidFill>
                  <a:srgbClr val="FFFFFF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en-GB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1033" name="Picture 9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8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ransition/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8096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3430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8859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4193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765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6pPr>
      <a:lvl7pPr marL="33337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7pPr>
      <a:lvl8pPr marL="37909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8pPr>
      <a:lvl9pPr marL="42481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40AAD-675A-1544-8EC4-E863FD8B55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8827" y="1438275"/>
            <a:ext cx="8497888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3" y="5"/>
            <a:ext cx="73374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18550" y="711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FFFFFF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5740AAD-675A-1544-8EC4-E863FD8B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8537577" y="0"/>
            <a:ext cx="719138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975"/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8551863" y="711200"/>
            <a:ext cx="78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30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7" name="Picture 2" descr="IFRS reg logo201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31" y="6093296"/>
            <a:ext cx="1536105" cy="3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358778" y="1042988"/>
            <a:ext cx="9180513" cy="1587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975"/>
          </a:p>
        </p:txBody>
      </p:sp>
      <p:sp>
        <p:nvSpPr>
          <p:cNvPr id="10" name="Slide Number Placeholder 1"/>
          <p:cNvSpPr txBox="1">
            <a:spLocks/>
          </p:cNvSpPr>
          <p:nvPr userDrawn="1"/>
        </p:nvSpPr>
        <p:spPr>
          <a:xfrm>
            <a:off x="6825208" y="615609"/>
            <a:ext cx="231140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z="1463" smtClean="0"/>
              <a:pPr/>
              <a:t>‹#›</a:t>
            </a:fld>
            <a:endParaRPr lang="en-US" sz="1463" dirty="0"/>
          </a:p>
        </p:txBody>
      </p:sp>
    </p:spTree>
    <p:extLst>
      <p:ext uri="{BB962C8B-B14F-4D97-AF65-F5344CB8AC3E}">
        <p14:creationId xmlns:p14="http://schemas.microsoft.com/office/powerpoint/2010/main" val="313941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371485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742969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114453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485937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216699" indent="-216699" algn="l" rtl="0" eaLnBrk="0" fontAlgn="base" hangingPunct="0">
        <a:spcBef>
          <a:spcPts val="731"/>
        </a:spcBef>
        <a:spcAft>
          <a:spcPct val="0"/>
        </a:spcAft>
        <a:buClr>
          <a:srgbClr val="B31E3B"/>
        </a:buClr>
        <a:buSzPct val="100000"/>
        <a:buFont typeface="Arial" charset="0"/>
        <a:buChar char="•"/>
        <a:defRPr sz="2113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657837" indent="-216699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5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091235" indent="-216699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788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32373" indent="-216699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788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65771" indent="-216699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788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337255" indent="-216699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788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08740" indent="-216699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788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080224" indent="-216699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788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451708" indent="-216699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788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5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9" y="556"/>
            <a:ext cx="9369338" cy="5228643"/>
          </a:xfrm>
          <a:prstGeom prst="rect">
            <a:avLst/>
          </a:prstGeom>
        </p:spPr>
      </p:pic>
      <p:sp>
        <p:nvSpPr>
          <p:cNvPr id="8194" name="Rectangle 2"/>
          <p:cNvSpPr>
            <a:spLocks/>
          </p:cNvSpPr>
          <p:nvPr/>
        </p:nvSpPr>
        <p:spPr bwMode="auto">
          <a:xfrm>
            <a:off x="762001" y="5534025"/>
            <a:ext cx="4152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742950">
              <a:spcBef>
                <a:spcPts val="462"/>
              </a:spcBef>
            </a:pPr>
            <a:r>
              <a:rPr lang="en-US" sz="867" dirty="0">
                <a:solidFill>
                  <a:prstClr val="black"/>
                </a:solidFill>
                <a:ea typeface="ＭＳ Ｐゴシック" charset="0"/>
              </a:rPr>
              <a:t>The views expressed in this presentation are those of the presenter, </a:t>
            </a:r>
            <a:br>
              <a:rPr lang="en-US" sz="867" dirty="0">
                <a:solidFill>
                  <a:prstClr val="black"/>
                </a:solidFill>
                <a:latin typeface="ＭＳ Ｐゴシック" charset="0"/>
                <a:sym typeface="ＭＳ Ｐゴシック" charset="0"/>
              </a:rPr>
            </a:br>
            <a:r>
              <a:rPr lang="en-US" sz="867" dirty="0">
                <a:solidFill>
                  <a:prstClr val="black"/>
                </a:solidFill>
                <a:ea typeface="ＭＳ Ｐゴシック" charset="0"/>
              </a:rPr>
              <a:t>not necessarily those of the International Accounting Standards Board (Board) or IFRS Foundation.</a:t>
            </a: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740533" y="6003287"/>
            <a:ext cx="5759449" cy="7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742950"/>
            <a:r>
              <a:rPr lang="en-US" sz="650" dirty="0">
                <a:solidFill>
                  <a:prstClr val="black"/>
                </a:solidFill>
                <a:ea typeface="ＭＳ Ｐゴシック" charset="0"/>
              </a:rPr>
              <a:t>Copyright © IFRS Foundation. All rights reserved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738188" y="980728"/>
            <a:ext cx="6527801" cy="17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defTabSz="742950">
              <a:spcBef>
                <a:spcPts val="831"/>
              </a:spcBef>
            </a:pPr>
            <a:r>
              <a:rPr lang="en-US" sz="1517" dirty="0">
                <a:solidFill>
                  <a:srgbClr val="FFFFFF"/>
                </a:solidFill>
                <a:ea typeface="ＭＳ Ｐゴシック" charset="0"/>
              </a:rPr>
              <a:t>IFRS</a:t>
            </a:r>
            <a:r>
              <a:rPr lang="en-US" sz="1517" baseline="30000" dirty="0">
                <a:solidFill>
                  <a:srgbClr val="FFFFFF"/>
                </a:solidFill>
                <a:ea typeface="ＭＳ Ｐゴシック" charset="0"/>
              </a:rPr>
              <a:t>®</a:t>
            </a:r>
            <a:r>
              <a:rPr lang="en-US" sz="1517" dirty="0">
                <a:solidFill>
                  <a:srgbClr val="FFFFFF"/>
                </a:solidFill>
                <a:ea typeface="ＭＳ Ｐゴシック" charset="0"/>
              </a:rPr>
              <a:t> Foundation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232920" y="1987797"/>
            <a:ext cx="5107931" cy="1585219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sz="4000" dirty="0">
                <a:solidFill>
                  <a:srgbClr val="FFFFFF"/>
                </a:solidFill>
              </a:rPr>
              <a:t>Conceptual Framework for Financial Reporting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Part III</a:t>
            </a:r>
            <a:br>
              <a:rPr lang="en-US" sz="2383" dirty="0">
                <a:solidFill>
                  <a:srgbClr val="FFFFFF"/>
                </a:solidFill>
              </a:rPr>
            </a:br>
            <a:br>
              <a:rPr lang="en-US" sz="2383" dirty="0">
                <a:solidFill>
                  <a:srgbClr val="FFFFFF"/>
                </a:solidFill>
              </a:rPr>
            </a:br>
            <a:r>
              <a:rPr lang="en-US" sz="2900" dirty="0">
                <a:solidFill>
                  <a:srgbClr val="FFFFFF"/>
                </a:solidFill>
              </a:rPr>
              <a:t>EAA Congress IFRS workshop</a:t>
            </a:r>
            <a:endParaRPr lang="en-US" sz="2900" i="1" dirty="0">
              <a:solidFill>
                <a:srgbClr val="FFFFFF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4419601" y="4483785"/>
            <a:ext cx="4902200" cy="45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742950">
              <a:lnSpc>
                <a:spcPct val="90000"/>
              </a:lnSpc>
              <a:spcBef>
                <a:spcPts val="462"/>
              </a:spcBef>
            </a:pPr>
            <a:r>
              <a:rPr lang="en-US" sz="1730" dirty="0">
                <a:solidFill>
                  <a:srgbClr val="FFFFFF"/>
                </a:solidFill>
                <a:ea typeface="ＭＳ Ｐゴシック" charset="0"/>
              </a:rPr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16308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Consideration of cost constraint, verifiability and comparability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202983"/>
              </p:ext>
            </p:extLst>
          </p:nvPr>
        </p:nvGraphicFramePr>
        <p:xfrm>
          <a:off x="704528" y="1340768"/>
          <a:ext cx="8497887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959">
                  <a:extLst>
                    <a:ext uri="{9D8B030D-6E8A-4147-A177-3AD203B41FA5}">
                      <a16:colId xmlns:a16="http://schemas.microsoft.com/office/drawing/2014/main" val="592064968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281617169"/>
                    </a:ext>
                  </a:extLst>
                </a:gridCol>
                <a:gridCol w="3079576">
                  <a:extLst>
                    <a:ext uri="{9D8B030D-6E8A-4147-A177-3AD203B41FA5}">
                      <a16:colId xmlns:a16="http://schemas.microsoft.com/office/drawing/2014/main" val="397127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4F7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Historical cost</a:t>
                      </a:r>
                    </a:p>
                  </a:txBody>
                  <a:tcPr>
                    <a:solidFill>
                      <a:srgbClr val="4F7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Fair value</a:t>
                      </a:r>
                    </a:p>
                  </a:txBody>
                  <a:tcPr>
                    <a:solidFill>
                      <a:srgbClr val="4F7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38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Cost constraint and verifiability</a:t>
                      </a:r>
                    </a:p>
                  </a:txBody>
                  <a:tcPr>
                    <a:solidFill>
                      <a:srgbClr val="D7DFD3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Often</a:t>
                      </a:r>
                      <a:r>
                        <a:rPr lang="en-GB" baseline="0" dirty="0"/>
                        <a:t> less costly to measure and easier to verify</a:t>
                      </a:r>
                    </a:p>
                    <a:p>
                      <a:pPr algn="ctr"/>
                      <a:r>
                        <a:rPr lang="en-GB" baseline="0" dirty="0"/>
                        <a:t>BUT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Estimating consumption and impairment can be difficult</a:t>
                      </a:r>
                    </a:p>
                  </a:txBody>
                  <a:tcPr>
                    <a:solidFill>
                      <a:srgbClr val="D7DFD3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Can be costly to measure and difficult</a:t>
                      </a:r>
                      <a:r>
                        <a:rPr lang="en-GB" baseline="0" dirty="0"/>
                        <a:t> to verify</a:t>
                      </a:r>
                    </a:p>
                    <a:p>
                      <a:pPr algn="ctr"/>
                      <a:r>
                        <a:rPr lang="en-GB" baseline="0" dirty="0"/>
                        <a:t>BUT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Not if observable market prices</a:t>
                      </a:r>
                      <a:endParaRPr lang="en-GB" dirty="0"/>
                    </a:p>
                  </a:txBody>
                  <a:tcPr>
                    <a:solidFill>
                      <a:srgbClr val="D7DFD3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25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Comparability</a:t>
                      </a:r>
                    </a:p>
                  </a:txBody>
                  <a:tcPr>
                    <a:solidFill>
                      <a:srgbClr val="D7DFD3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Can reduce comparability: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often results in identical assets and liabilities being measured</a:t>
                      </a:r>
                      <a:r>
                        <a:rPr lang="en-GB" baseline="0" dirty="0"/>
                        <a:t> at different amounts because of when they were acquired or incurred</a:t>
                      </a:r>
                      <a:endParaRPr lang="en-GB" dirty="0"/>
                    </a:p>
                  </a:txBody>
                  <a:tcPr>
                    <a:solidFill>
                      <a:srgbClr val="D7DFD3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Enhances</a:t>
                      </a:r>
                      <a:r>
                        <a:rPr lang="en-GB" baseline="0" dirty="0"/>
                        <a:t> comparability: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Identical assets or liabilities measured at fair value will, in principle, be measured at the same amount by entities that have access to the same markets</a:t>
                      </a:r>
                      <a:endParaRPr lang="en-GB" dirty="0"/>
                    </a:p>
                  </a:txBody>
                  <a:tcPr>
                    <a:solidFill>
                      <a:srgbClr val="D7DFD3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92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105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8537575" y="0"/>
            <a:ext cx="719138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58775" y="1042988"/>
            <a:ext cx="9180513" cy="1587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8551863" y="711200"/>
            <a:ext cx="78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60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9" name="Picture 2" descr="IFRS reg logo20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9" y="6093296"/>
            <a:ext cx="1536105" cy="3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"/>
          <p:cNvSpPr txBox="1">
            <a:spLocks/>
          </p:cNvSpPr>
          <p:nvPr/>
        </p:nvSpPr>
        <p:spPr>
          <a:xfrm>
            <a:off x="6825208" y="61560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3" y="3"/>
            <a:ext cx="9514747" cy="5861049"/>
          </a:xfrm>
          <a:prstGeom prst="rect">
            <a:avLst/>
          </a:prstGeom>
        </p:spPr>
      </p:pic>
      <p:sp>
        <p:nvSpPr>
          <p:cNvPr id="18" name="Rectangle 6"/>
          <p:cNvSpPr>
            <a:spLocks noGrp="1" noChangeArrowheads="1"/>
          </p:cNvSpPr>
          <p:nvPr>
            <p:ph type="title"/>
          </p:nvPr>
        </p:nvSpPr>
        <p:spPr>
          <a:xfrm>
            <a:off x="4305300" y="2276475"/>
            <a:ext cx="5035550" cy="1951038"/>
          </a:xfrm>
        </p:spPr>
        <p:txBody>
          <a:bodyPr/>
          <a:lstStyle/>
          <a:p>
            <a:pPr algn="r">
              <a:defRPr/>
            </a:pPr>
            <a:r>
              <a:rPr lang="en-US" sz="3500" b="0" dirty="0">
                <a:solidFill>
                  <a:srgbClr val="FFFFFF"/>
                </a:solidFill>
              </a:rPr>
              <a:t>Profit or loss and other comprehensive income</a:t>
            </a:r>
            <a:br>
              <a:rPr lang="en-US" sz="3500" b="0" dirty="0">
                <a:solidFill>
                  <a:srgbClr val="FFFFFF"/>
                </a:solidFill>
              </a:rPr>
            </a:br>
            <a:br>
              <a:rPr lang="en-US" sz="3500" b="0" dirty="0">
                <a:solidFill>
                  <a:srgbClr val="FFFFFF"/>
                </a:solidFill>
              </a:rPr>
            </a:br>
            <a:endParaRPr lang="en-US" sz="3500" b="0" dirty="0">
              <a:solidFill>
                <a:srgbClr val="FFFFFF"/>
              </a:solidFill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436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Profit or loss and OCI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740532" y="1268760"/>
            <a:ext cx="8541000" cy="1183632"/>
          </a:xfrm>
          <a:prstGeom prst="roundRect">
            <a:avLst/>
          </a:prstGeom>
          <a:noFill/>
          <a:ln w="1905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endParaRPr lang="en-GB" sz="195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974558" y="1412776"/>
            <a:ext cx="2457273" cy="896400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50"/>
            <a:r>
              <a:rPr lang="en-GB" sz="2000" dirty="0">
                <a:solidFill>
                  <a:schemeClr val="bg1"/>
                </a:solidFill>
              </a:rPr>
              <a:t>Statement of profit or loss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40532" y="2564904"/>
            <a:ext cx="8541000" cy="1156629"/>
          </a:xfrm>
          <a:prstGeom prst="roundRect">
            <a:avLst/>
          </a:prstGeom>
          <a:noFill/>
          <a:ln w="1905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endParaRPr lang="en-GB" sz="195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40532" y="5206697"/>
            <a:ext cx="8541000" cy="526559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50"/>
            <a:r>
              <a:rPr lang="en-GB" sz="2000" dirty="0">
                <a:solidFill>
                  <a:schemeClr val="bg1"/>
                </a:solidFill>
              </a:rPr>
              <a:t>Only the Board can take decisions on OCI and recycling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5857" y="1518264"/>
            <a:ext cx="538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800" dirty="0"/>
              <a:t>Primary source of information about performance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800" dirty="0"/>
              <a:t>Default location for income and expenses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974558" y="2708921"/>
            <a:ext cx="2457273" cy="895600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50"/>
            <a:r>
              <a:rPr lang="en-GB" sz="2000" dirty="0">
                <a:solidFill>
                  <a:schemeClr val="bg1"/>
                </a:solidFill>
              </a:rPr>
              <a:t>Other comprehensive income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5857" y="2564904"/>
            <a:ext cx="5265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800" dirty="0"/>
              <a:t>Exceptional circumstances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800" dirty="0"/>
              <a:t>Only changes in current values of assets and liabilities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800" dirty="0"/>
              <a:t>In principle, OCI items are recycled 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740532" y="3910553"/>
            <a:ext cx="8541000" cy="526559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50"/>
            <a:r>
              <a:rPr lang="en-GB" sz="2000" dirty="0">
                <a:solidFill>
                  <a:schemeClr val="bg1"/>
                </a:solidFill>
              </a:rPr>
              <a:t>Classification into profit or loss and OCI and recycling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740532" y="4581128"/>
            <a:ext cx="4212000" cy="468052"/>
          </a:xfrm>
          <a:prstGeom prst="roundRect">
            <a:avLst/>
          </a:prstGeom>
          <a:noFill/>
          <a:ln w="1905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50"/>
            <a:r>
              <a:rPr lang="en-GB" sz="2000" dirty="0">
                <a:solidFill>
                  <a:schemeClr val="tx1"/>
                </a:solidFill>
              </a:rPr>
              <a:t>Relevance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069075" y="4581128"/>
            <a:ext cx="4212000" cy="468052"/>
          </a:xfrm>
          <a:prstGeom prst="roundRect">
            <a:avLst/>
          </a:prstGeom>
          <a:noFill/>
          <a:ln w="1905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50"/>
            <a:r>
              <a:rPr lang="en-GB" sz="2000" dirty="0">
                <a:solidFill>
                  <a:schemeClr val="tx1"/>
                </a:solidFill>
              </a:rPr>
              <a:t>Faithful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6000696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Why don’t we define profit or loss?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7708"/>
            <a:ext cx="8497888" cy="1342653"/>
          </a:xfrm>
        </p:spPr>
        <p:txBody>
          <a:bodyPr>
            <a:normAutofit/>
          </a:bodyPr>
          <a:lstStyle/>
          <a:p>
            <a:r>
              <a:rPr lang="en-GB" sz="2400" dirty="0"/>
              <a:t>Some stakeholders stated the proposals were insufficient and would not provide the Board with a clear basis for making standard-setting decisions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55650" y="2535261"/>
            <a:ext cx="8497888" cy="13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66700" indent="-2667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B31E3B"/>
              </a:buClr>
              <a:buSzPct val="100000"/>
              <a:buFont typeface="Arial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096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3430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8859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4193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8765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337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7909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2481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GB" sz="2400" kern="0" dirty="0"/>
              <a:t>Some stakeholders provided suggestions for a definition of profit or loss, or a way of distinguishing profit or loss from other comprehensive income.  No consensus emerged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55650" y="3789040"/>
            <a:ext cx="8497888" cy="90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66700" indent="-2667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B31E3B"/>
              </a:buClr>
              <a:buSzPct val="100000"/>
              <a:buFont typeface="Arial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096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3430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8859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4193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8765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337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7909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2481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GB" sz="2400" kern="0" dirty="0"/>
              <a:t>The Board concluded it is not possible to produce a robust conceptual definition of profit or loss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55650" y="4797152"/>
            <a:ext cx="8497888" cy="8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66700" indent="-2667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B31E3B"/>
              </a:buClr>
              <a:buSzPct val="100000"/>
              <a:buFont typeface="Arial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096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3430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8859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4193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8765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337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7909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2481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GB" sz="2400" kern="0" dirty="0"/>
              <a:t>The Board also concluded that guidance on the use of other comprehensive income is urgently needed</a:t>
            </a:r>
          </a:p>
        </p:txBody>
      </p:sp>
    </p:spTree>
    <p:extLst>
      <p:ext uri="{BB962C8B-B14F-4D97-AF65-F5344CB8AC3E}">
        <p14:creationId xmlns:p14="http://schemas.microsoft.com/office/powerpoint/2010/main" val="3042137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Examples: OCI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31711"/>
              </p:ext>
            </p:extLst>
          </p:nvPr>
        </p:nvGraphicFramePr>
        <p:xfrm>
          <a:off x="416494" y="1227666"/>
          <a:ext cx="9001002" cy="41917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50">
                  <a:extLst>
                    <a:ext uri="{9D8B030D-6E8A-4147-A177-3AD203B41FA5}">
                      <a16:colId xmlns:a16="http://schemas.microsoft.com/office/drawing/2014/main" val="330111108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7366948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5754911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59783812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2808907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385627763"/>
                    </a:ext>
                  </a:extLst>
                </a:gridCol>
              </a:tblGrid>
              <a:tr h="4731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Existing</a:t>
                      </a:r>
                      <a:r>
                        <a:rPr lang="en-GB" baseline="0" dirty="0"/>
                        <a:t> requirements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New CF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570673"/>
                  </a:ext>
                </a:extLst>
              </a:tr>
              <a:tr h="6745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Item recognised in OCI?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Subsequently recycled to P/L?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Change in a current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measure?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Use of OCI results in more useful P/L?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Recycling results in more useful P/L?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6311"/>
                  </a:ext>
                </a:extLst>
              </a:tr>
              <a:tr h="674516">
                <a:tc>
                  <a:txBody>
                    <a:bodyPr/>
                    <a:lstStyle/>
                    <a:p>
                      <a:r>
                        <a:rPr lang="en-GB" dirty="0"/>
                        <a:t>Effective portion of changes in fair</a:t>
                      </a:r>
                      <a:r>
                        <a:rPr lang="en-GB" baseline="0" dirty="0"/>
                        <a:t> value of cash flow hedging instruments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84688"/>
                  </a:ext>
                </a:extLst>
              </a:tr>
              <a:tr h="505704">
                <a:tc>
                  <a:txBody>
                    <a:bodyPr/>
                    <a:lstStyle/>
                    <a:p>
                      <a:r>
                        <a:rPr lang="en-GB" dirty="0"/>
                        <a:t>Remeasurement of debt investments measured</a:t>
                      </a:r>
                      <a:r>
                        <a:rPr lang="en-GB" baseline="0" dirty="0"/>
                        <a:t> at fair value through OCI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978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2800" y="324731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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56955" y="324731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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152800" y="44371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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56955" y="4437111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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89863" y="324731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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989863" y="44371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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13998" y="324731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3998" y="44371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646906" y="324731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646906" y="44371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27472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Examples: OCI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615176"/>
              </p:ext>
            </p:extLst>
          </p:nvPr>
        </p:nvGraphicFramePr>
        <p:xfrm>
          <a:off x="416494" y="1227666"/>
          <a:ext cx="9001002" cy="45574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242">
                  <a:extLst>
                    <a:ext uri="{9D8B030D-6E8A-4147-A177-3AD203B41FA5}">
                      <a16:colId xmlns:a16="http://schemas.microsoft.com/office/drawing/2014/main" val="330111108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7366948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5754911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5978381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82808907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385627763"/>
                    </a:ext>
                  </a:extLst>
                </a:gridCol>
              </a:tblGrid>
              <a:tr h="4731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Existing</a:t>
                      </a:r>
                      <a:r>
                        <a:rPr lang="en-GB" baseline="0" dirty="0"/>
                        <a:t> requirements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New CF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570673"/>
                  </a:ext>
                </a:extLst>
              </a:tr>
              <a:tr h="6745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Item recognised in OCI?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Subsequently recycled to P/L?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Change in a current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measure?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Use of OCI results in more useful P/L?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Recycling results in more useful P/L?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6311"/>
                  </a:ext>
                </a:extLst>
              </a:tr>
              <a:tr h="674516">
                <a:tc>
                  <a:txBody>
                    <a:bodyPr/>
                    <a:lstStyle/>
                    <a:p>
                      <a:r>
                        <a:rPr lang="en-GB" dirty="0"/>
                        <a:t>‘Own credit risk’ when fair value option is</a:t>
                      </a:r>
                      <a:r>
                        <a:rPr lang="en-GB" baseline="0" dirty="0"/>
                        <a:t> used for financial liabilities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84688"/>
                  </a:ext>
                </a:extLst>
              </a:tr>
              <a:tr h="505704">
                <a:tc>
                  <a:txBody>
                    <a:bodyPr/>
                    <a:lstStyle/>
                    <a:p>
                      <a:r>
                        <a:rPr lang="en-GB" dirty="0"/>
                        <a:t>Remeasurement of net defined benefit pension assets or liabilities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97869"/>
                  </a:ext>
                </a:extLst>
              </a:tr>
              <a:tr h="505704">
                <a:tc>
                  <a:txBody>
                    <a:bodyPr/>
                    <a:lstStyle/>
                    <a:p>
                      <a:r>
                        <a:rPr lang="en-GB" dirty="0"/>
                        <a:t>Revaluation of PPE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79963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2800" y="324731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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56955" y="324731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2800" y="44371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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56955" y="4437111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X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89863" y="324731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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989863" y="44371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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13998" y="324731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3998" y="44371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646906" y="324731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646906" y="44371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152800" y="521008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</a:t>
            </a:r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556955" y="521007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X</a:t>
            </a:r>
            <a:endParaRPr lang="en-GB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989863" y="521007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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7213998" y="521007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8646906" y="521007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90992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Examples: OCI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67340"/>
              </p:ext>
            </p:extLst>
          </p:nvPr>
        </p:nvGraphicFramePr>
        <p:xfrm>
          <a:off x="416494" y="1227666"/>
          <a:ext cx="9001002" cy="48317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242">
                  <a:extLst>
                    <a:ext uri="{9D8B030D-6E8A-4147-A177-3AD203B41FA5}">
                      <a16:colId xmlns:a16="http://schemas.microsoft.com/office/drawing/2014/main" val="330111108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7366948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5754911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5978381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82808907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385627763"/>
                    </a:ext>
                  </a:extLst>
                </a:gridCol>
              </a:tblGrid>
              <a:tr h="4731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Existing</a:t>
                      </a:r>
                      <a:r>
                        <a:rPr lang="en-GB" baseline="0" dirty="0"/>
                        <a:t> requirements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New CF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570673"/>
                  </a:ext>
                </a:extLst>
              </a:tr>
              <a:tr h="6745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Item recognised in OCI?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Subsequently recycled to P/L?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Change in a current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measure?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Use of OCI results in more useful P/L?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Recycling results in more useful P/L?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6311"/>
                  </a:ext>
                </a:extLst>
              </a:tr>
              <a:tr h="674516">
                <a:tc>
                  <a:txBody>
                    <a:bodyPr/>
                    <a:lstStyle/>
                    <a:p>
                      <a:r>
                        <a:rPr lang="en-GB" dirty="0"/>
                        <a:t>Remeasurement</a:t>
                      </a:r>
                      <a:r>
                        <a:rPr lang="en-GB" baseline="0" dirty="0"/>
                        <a:t> of investment property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84688"/>
                  </a:ext>
                </a:extLst>
              </a:tr>
              <a:tr h="505704">
                <a:tc>
                  <a:txBody>
                    <a:bodyPr/>
                    <a:lstStyle/>
                    <a:p>
                      <a:r>
                        <a:rPr lang="en-GB" dirty="0"/>
                        <a:t>Remeasurement of long-term provisions (eg decommissioning, restoration and similar liabilities)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97869"/>
                  </a:ext>
                </a:extLst>
              </a:tr>
              <a:tr h="505704">
                <a:tc>
                  <a:txBody>
                    <a:bodyPr/>
                    <a:lstStyle/>
                    <a:p>
                      <a:r>
                        <a:rPr lang="en-GB" dirty="0"/>
                        <a:t>Remeasurement of biological assets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79963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80792" y="295492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X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45365" y="3016483"/>
            <a:ext cx="74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N/A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0792" y="401865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X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89863" y="295492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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989863" y="401865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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13998" y="295492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3998" y="401865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646906" y="295492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646906" y="401865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080792" y="551723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X</a:t>
            </a:r>
            <a:endParaRPr lang="en-GB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961110" y="553826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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7213998" y="551723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8646906" y="551723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?</a:t>
            </a:r>
            <a:endParaRPr lang="en-GB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445365" y="4080213"/>
            <a:ext cx="74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N/A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22987" y="5589240"/>
            <a:ext cx="74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2973907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8537575" y="642938"/>
            <a:ext cx="719138" cy="84742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742950"/>
            <a:endParaRPr lang="en-US" sz="1300"/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8551863" y="1220788"/>
            <a:ext cx="787400" cy="17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742950"/>
            <a:endParaRPr lang="en-US" sz="1517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Q&amp;A</a:t>
            </a: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6825208" y="1143116"/>
            <a:ext cx="2311400" cy="296664"/>
          </a:xfrm>
          <a:prstGeom prst="rect">
            <a:avLst/>
          </a:prstGeom>
        </p:spPr>
        <p:txBody>
          <a:bodyPr vert="horz" lIns="84419" tIns="42210" rIns="84419" bIns="4221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defTabSz="742950"/>
            <a:fld id="{0E157E24-94FB-5547-89B9-DD231CECEEFB}" type="slidenum">
              <a:rPr lang="en-US" sz="1950">
                <a:solidFill>
                  <a:srgbClr val="FFFFFF"/>
                </a:solidFill>
              </a:rPr>
              <a:pPr defTabSz="742950"/>
              <a:t>17</a:t>
            </a:fld>
            <a:endParaRPr lang="en-US" sz="1950" dirty="0">
              <a:solidFill>
                <a:srgbClr val="FFFFFF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272480" y="2045564"/>
            <a:ext cx="9361040" cy="91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282" indent="-227282" algn="l" rtl="0" eaLnBrk="0" fontAlgn="base" hangingPunct="0">
              <a:spcBef>
                <a:spcPts val="767"/>
              </a:spcBef>
              <a:spcAft>
                <a:spcPct val="0"/>
              </a:spcAft>
              <a:buClr>
                <a:srgbClr val="B31E3B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689962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44526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607207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61770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451396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841022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30648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20273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 algn="ctr" defTabSz="742950">
              <a:spcBef>
                <a:spcPts val="0"/>
              </a:spcBef>
              <a:spcAft>
                <a:spcPts val="650"/>
              </a:spcAft>
              <a:buNone/>
            </a:pPr>
            <a:endParaRPr lang="en-GB" sz="1842" i="1" kern="0" dirty="0">
              <a:solidFill>
                <a:srgbClr val="5F6062"/>
              </a:solidFill>
              <a:latin typeface="Arial"/>
            </a:endParaRPr>
          </a:p>
        </p:txBody>
      </p:sp>
      <p:pic>
        <p:nvPicPr>
          <p:cNvPr id="7" name="Picture 21" descr="graphic_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3" r="1689" b="21487"/>
          <a:stretch/>
        </p:blipFill>
        <p:spPr bwMode="auto">
          <a:xfrm>
            <a:off x="384969" y="2570904"/>
            <a:ext cx="9170542" cy="273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6272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/>
          </p:cNvSpPr>
          <p:nvPr/>
        </p:nvSpPr>
        <p:spPr bwMode="auto">
          <a:xfrm>
            <a:off x="8838416" y="711202"/>
            <a:ext cx="1952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600">
                <a:solidFill>
                  <a:srgbClr val="FFFFFF"/>
                </a:solidFill>
                <a:ea typeface="ＭＳ Ｐゴシック" charset="0"/>
              </a:rPr>
              <a:t>6</a:t>
            </a:r>
          </a:p>
        </p:txBody>
      </p:sp>
      <p:sp>
        <p:nvSpPr>
          <p:cNvPr id="12290" name="Rectangle 3"/>
          <p:cNvSpPr>
            <a:spLocks/>
          </p:cNvSpPr>
          <p:nvPr/>
        </p:nvSpPr>
        <p:spPr bwMode="auto">
          <a:xfrm>
            <a:off x="8537575" y="0"/>
            <a:ext cx="719138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358775" y="1042988"/>
            <a:ext cx="9180513" cy="1587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1" y="2"/>
            <a:ext cx="7337425" cy="974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Contact us</a:t>
            </a:r>
          </a:p>
        </p:txBody>
      </p:sp>
      <p:pic>
        <p:nvPicPr>
          <p:cNvPr id="122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768" y="1241425"/>
            <a:ext cx="9189478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FRS reg logo20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9" y="6093296"/>
            <a:ext cx="1536105" cy="3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6825208" y="61560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Snip Single Corner Rectangle 10"/>
          <p:cNvSpPr/>
          <p:nvPr/>
        </p:nvSpPr>
        <p:spPr bwMode="auto">
          <a:xfrm>
            <a:off x="848544" y="4077072"/>
            <a:ext cx="6768752" cy="864096"/>
          </a:xfrm>
          <a:prstGeom prst="snip1Rect">
            <a:avLst/>
          </a:pr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Snip Single Corner Rectangle 11"/>
          <p:cNvSpPr/>
          <p:nvPr/>
        </p:nvSpPr>
        <p:spPr bwMode="auto">
          <a:xfrm>
            <a:off x="848544" y="1700808"/>
            <a:ext cx="6768752" cy="2160240"/>
          </a:xfrm>
          <a:prstGeom prst="snip1Rect">
            <a:avLst/>
          </a:prstGeom>
          <a:solidFill>
            <a:schemeClr val="bg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64568" y="1772819"/>
            <a:ext cx="2376264" cy="21602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rgbClr val="B31E3B"/>
                </a:solidFill>
              </a:rPr>
              <a:t>Keep up to date</a:t>
            </a:r>
          </a:p>
        </p:txBody>
      </p:sp>
      <p:pic>
        <p:nvPicPr>
          <p:cNvPr id="14" name="Picture 13" descr="twitte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2132856"/>
            <a:ext cx="288032" cy="288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2516899"/>
            <a:ext cx="288032" cy="2880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2900942"/>
            <a:ext cx="288032" cy="2880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75319" y="3356993"/>
            <a:ext cx="134524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IFRS Foundation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75319" y="2940914"/>
            <a:ext cx="1020985" cy="196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dirty="0"/>
              <a:t>www</a:t>
            </a:r>
            <a:r>
              <a:rPr lang="en-US" sz="1200" dirty="0"/>
              <a:t>.ifrs.org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75319" y="2580874"/>
            <a:ext cx="134524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IFRS Foundation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75318" y="2204865"/>
            <a:ext cx="145745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@</a:t>
            </a:r>
            <a:r>
              <a:rPr lang="en-US" sz="1200" dirty="0" err="1"/>
              <a:t>IFRSFoundation</a:t>
            </a:r>
            <a:endParaRPr lang="en-US" sz="1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064568" y="4149080"/>
            <a:ext cx="18722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282" indent="-227282" algn="l" rtl="0" eaLnBrk="0" fontAlgn="base" hangingPunct="0">
              <a:spcBef>
                <a:spcPts val="767"/>
              </a:spcBef>
              <a:spcAft>
                <a:spcPct val="0"/>
              </a:spcAft>
              <a:buClr>
                <a:srgbClr val="B31E3B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689962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44526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607207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61770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451396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841022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30648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20273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200" b="1" dirty="0">
                <a:solidFill>
                  <a:srgbClr val="B31E3B"/>
                </a:solidFill>
              </a:rPr>
              <a:t>Comment on our work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75318" y="4509121"/>
            <a:ext cx="154241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200" dirty="0" err="1"/>
              <a:t>go.ifrs.org</a:t>
            </a:r>
            <a:r>
              <a:rPr lang="en-US" sz="1200" dirty="0"/>
              <a:t>/comment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4437112"/>
            <a:ext cx="288032" cy="288032"/>
          </a:xfrm>
          <a:prstGeom prst="rect">
            <a:avLst/>
          </a:prstGeom>
        </p:spPr>
      </p:pic>
      <p:pic>
        <p:nvPicPr>
          <p:cNvPr id="24" name="Picture 23" descr="YouTube-social-squircle_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3284984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094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8537575" y="0"/>
            <a:ext cx="719138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58775" y="1042988"/>
            <a:ext cx="9180513" cy="1587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8551863" y="711200"/>
            <a:ext cx="78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60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9" name="Picture 2" descr="IFRS reg logo20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9" y="6093296"/>
            <a:ext cx="1536105" cy="3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"/>
          <p:cNvSpPr txBox="1">
            <a:spLocks/>
          </p:cNvSpPr>
          <p:nvPr/>
        </p:nvSpPr>
        <p:spPr>
          <a:xfrm>
            <a:off x="6825208" y="61560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3" y="3"/>
            <a:ext cx="9329881" cy="5861049"/>
          </a:xfrm>
          <a:prstGeom prst="rect">
            <a:avLst/>
          </a:prstGeom>
        </p:spPr>
      </p:pic>
      <p:sp>
        <p:nvSpPr>
          <p:cNvPr id="18" name="Rectangle 6"/>
          <p:cNvSpPr>
            <a:spLocks noGrp="1" noChangeArrowheads="1"/>
          </p:cNvSpPr>
          <p:nvPr>
            <p:ph type="title"/>
          </p:nvPr>
        </p:nvSpPr>
        <p:spPr>
          <a:xfrm>
            <a:off x="4304928" y="2276872"/>
            <a:ext cx="4824536" cy="1951038"/>
          </a:xfrm>
        </p:spPr>
        <p:txBody>
          <a:bodyPr/>
          <a:lstStyle/>
          <a:p>
            <a:pPr algn="r">
              <a:defRPr/>
            </a:pPr>
            <a:r>
              <a:rPr lang="en-US" sz="3500" b="0" dirty="0">
                <a:solidFill>
                  <a:srgbClr val="FFFFFF"/>
                </a:solidFill>
              </a:rPr>
              <a:t>Measurement</a:t>
            </a:r>
            <a:br>
              <a:rPr lang="en-US" sz="3500" b="0" dirty="0">
                <a:solidFill>
                  <a:srgbClr val="FFFFFF"/>
                </a:solidFill>
              </a:rPr>
            </a:br>
            <a:br>
              <a:rPr lang="en-US" sz="3500" b="0" dirty="0">
                <a:solidFill>
                  <a:srgbClr val="FFFFFF"/>
                </a:solidFill>
              </a:rPr>
            </a:br>
            <a:br>
              <a:rPr lang="en-US" sz="3500" b="0" dirty="0">
                <a:solidFill>
                  <a:srgbClr val="FFFFFF"/>
                </a:solidFill>
              </a:rPr>
            </a:br>
            <a:endParaRPr lang="en-US" sz="3500" b="0" dirty="0">
              <a:solidFill>
                <a:srgbClr val="FFFFFF"/>
              </a:solidFill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437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704528" y="1124744"/>
            <a:ext cx="8568952" cy="936000"/>
            <a:chOff x="772200" y="1617280"/>
            <a:chExt cx="8568952" cy="936000"/>
          </a:xfrm>
        </p:grpSpPr>
        <p:sp>
          <p:nvSpPr>
            <p:cNvPr id="6" name="Freeform 5"/>
            <p:cNvSpPr/>
            <p:nvPr/>
          </p:nvSpPr>
          <p:spPr>
            <a:xfrm>
              <a:off x="2984152" y="1656280"/>
              <a:ext cx="6357000" cy="858000"/>
            </a:xfrm>
            <a:custGeom>
              <a:avLst/>
              <a:gdLst>
                <a:gd name="connsiteX0" fmla="*/ 140871 w 845210"/>
                <a:gd name="connsiteY0" fmla="*/ 0 h 5380596"/>
                <a:gd name="connsiteX1" fmla="*/ 704339 w 845210"/>
                <a:gd name="connsiteY1" fmla="*/ 0 h 5380596"/>
                <a:gd name="connsiteX2" fmla="*/ 845210 w 845210"/>
                <a:gd name="connsiteY2" fmla="*/ 140871 h 5380596"/>
                <a:gd name="connsiteX3" fmla="*/ 845210 w 845210"/>
                <a:gd name="connsiteY3" fmla="*/ 5380596 h 5380596"/>
                <a:gd name="connsiteX4" fmla="*/ 845210 w 845210"/>
                <a:gd name="connsiteY4" fmla="*/ 5380596 h 5380596"/>
                <a:gd name="connsiteX5" fmla="*/ 0 w 845210"/>
                <a:gd name="connsiteY5" fmla="*/ 5380596 h 5380596"/>
                <a:gd name="connsiteX6" fmla="*/ 0 w 845210"/>
                <a:gd name="connsiteY6" fmla="*/ 5380596 h 5380596"/>
                <a:gd name="connsiteX7" fmla="*/ 0 w 845210"/>
                <a:gd name="connsiteY7" fmla="*/ 140871 h 5380596"/>
                <a:gd name="connsiteX8" fmla="*/ 140871 w 845210"/>
                <a:gd name="connsiteY8" fmla="*/ 0 h 538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210" h="5380596">
                  <a:moveTo>
                    <a:pt x="845210" y="896785"/>
                  </a:moveTo>
                  <a:lnTo>
                    <a:pt x="845210" y="4483811"/>
                  </a:lnTo>
                  <a:cubicBezTo>
                    <a:pt x="845210" y="4979090"/>
                    <a:pt x="835303" y="5380593"/>
                    <a:pt x="823081" y="5380593"/>
                  </a:cubicBezTo>
                  <a:lnTo>
                    <a:pt x="0" y="5380593"/>
                  </a:lnTo>
                  <a:lnTo>
                    <a:pt x="0" y="5380593"/>
                  </a:lnTo>
                  <a:lnTo>
                    <a:pt x="0" y="3"/>
                  </a:lnTo>
                  <a:lnTo>
                    <a:pt x="0" y="3"/>
                  </a:lnTo>
                  <a:lnTo>
                    <a:pt x="823081" y="3"/>
                  </a:lnTo>
                  <a:cubicBezTo>
                    <a:pt x="835303" y="3"/>
                    <a:pt x="845210" y="401506"/>
                    <a:pt x="845210" y="896785"/>
                  </a:cubicBezTo>
                  <a:close/>
                </a:path>
              </a:pathLst>
            </a:custGeom>
            <a:solidFill>
              <a:srgbClr val="D7DFD3">
                <a:alpha val="89804"/>
              </a:srgbClr>
            </a:solidFill>
            <a:ln>
              <a:noFill/>
            </a:ln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3000" tIns="178842" rIns="97500" bIns="178842" numCol="1" spcCol="1270" anchor="ctr" anchorCtr="0">
              <a:noAutofit/>
            </a:bodyPr>
            <a:lstStyle/>
            <a:p>
              <a:pPr marL="185732" lvl="1" indent="-185732" defTabSz="866748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GB" sz="1625" dirty="0"/>
                <a:t>Very little guidance on measurement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772200" y="1617280"/>
              <a:ext cx="2340000" cy="936000"/>
            </a:xfrm>
            <a:custGeom>
              <a:avLst/>
              <a:gdLst>
                <a:gd name="connsiteX0" fmla="*/ 0 w 2260429"/>
                <a:gd name="connsiteY0" fmla="*/ 146556 h 879320"/>
                <a:gd name="connsiteX1" fmla="*/ 146556 w 2260429"/>
                <a:gd name="connsiteY1" fmla="*/ 0 h 879320"/>
                <a:gd name="connsiteX2" fmla="*/ 2113873 w 2260429"/>
                <a:gd name="connsiteY2" fmla="*/ 0 h 879320"/>
                <a:gd name="connsiteX3" fmla="*/ 2260429 w 2260429"/>
                <a:gd name="connsiteY3" fmla="*/ 146556 h 879320"/>
                <a:gd name="connsiteX4" fmla="*/ 2260429 w 2260429"/>
                <a:gd name="connsiteY4" fmla="*/ 732764 h 879320"/>
                <a:gd name="connsiteX5" fmla="*/ 2113873 w 2260429"/>
                <a:gd name="connsiteY5" fmla="*/ 879320 h 879320"/>
                <a:gd name="connsiteX6" fmla="*/ 146556 w 2260429"/>
                <a:gd name="connsiteY6" fmla="*/ 879320 h 879320"/>
                <a:gd name="connsiteX7" fmla="*/ 0 w 2260429"/>
                <a:gd name="connsiteY7" fmla="*/ 732764 h 879320"/>
                <a:gd name="connsiteX8" fmla="*/ 0 w 2260429"/>
                <a:gd name="connsiteY8" fmla="*/ 146556 h 87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429" h="879320">
                  <a:moveTo>
                    <a:pt x="0" y="146556"/>
                  </a:moveTo>
                  <a:cubicBezTo>
                    <a:pt x="0" y="65615"/>
                    <a:pt x="65615" y="0"/>
                    <a:pt x="146556" y="0"/>
                  </a:cubicBezTo>
                  <a:lnTo>
                    <a:pt x="2113873" y="0"/>
                  </a:lnTo>
                  <a:cubicBezTo>
                    <a:pt x="2194814" y="0"/>
                    <a:pt x="2260429" y="65615"/>
                    <a:pt x="2260429" y="146556"/>
                  </a:cubicBezTo>
                  <a:lnTo>
                    <a:pt x="2260429" y="732764"/>
                  </a:lnTo>
                  <a:cubicBezTo>
                    <a:pt x="2260429" y="813705"/>
                    <a:pt x="2194814" y="879320"/>
                    <a:pt x="2113873" y="879320"/>
                  </a:cubicBezTo>
                  <a:lnTo>
                    <a:pt x="146556" y="879320"/>
                  </a:lnTo>
                  <a:cubicBezTo>
                    <a:pt x="65615" y="879320"/>
                    <a:pt x="0" y="813705"/>
                    <a:pt x="0" y="732764"/>
                  </a:cubicBezTo>
                  <a:lnTo>
                    <a:pt x="0" y="146556"/>
                  </a:lnTo>
                  <a:close/>
                </a:path>
              </a:pathLst>
            </a:custGeom>
            <a:solidFill>
              <a:srgbClr val="8DA38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97" tIns="83650" rIns="120797" bIns="83650" numCol="1" spcCol="1270" anchor="ctr" anchorCtr="0">
              <a:noAutofit/>
            </a:bodyPr>
            <a:lstStyle/>
            <a:p>
              <a:pPr algn="ctr" defTabSz="866748">
                <a:lnSpc>
                  <a:spcPct val="90000"/>
                </a:lnSpc>
                <a:spcAft>
                  <a:spcPct val="35000"/>
                </a:spcAft>
              </a:pPr>
              <a:r>
                <a:rPr lang="en-GB" sz="1842" dirty="0"/>
                <a:t>Previous Conceptual Framework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0571" y="2144530"/>
            <a:ext cx="8551204" cy="1333075"/>
            <a:chOff x="730571" y="2599981"/>
            <a:chExt cx="8551204" cy="1333075"/>
          </a:xfrm>
        </p:grpSpPr>
        <p:sp>
          <p:nvSpPr>
            <p:cNvPr id="9" name="Freeform 8"/>
            <p:cNvSpPr/>
            <p:nvPr/>
          </p:nvSpPr>
          <p:spPr>
            <a:xfrm>
              <a:off x="2924775" y="2656507"/>
              <a:ext cx="6357000" cy="1198653"/>
            </a:xfrm>
            <a:custGeom>
              <a:avLst/>
              <a:gdLst>
                <a:gd name="connsiteX0" fmla="*/ 139143 w 834841"/>
                <a:gd name="connsiteY0" fmla="*/ 0 h 5387775"/>
                <a:gd name="connsiteX1" fmla="*/ 695698 w 834841"/>
                <a:gd name="connsiteY1" fmla="*/ 0 h 5387775"/>
                <a:gd name="connsiteX2" fmla="*/ 834841 w 834841"/>
                <a:gd name="connsiteY2" fmla="*/ 139143 h 5387775"/>
                <a:gd name="connsiteX3" fmla="*/ 834841 w 834841"/>
                <a:gd name="connsiteY3" fmla="*/ 5387775 h 5387775"/>
                <a:gd name="connsiteX4" fmla="*/ 834841 w 834841"/>
                <a:gd name="connsiteY4" fmla="*/ 5387775 h 5387775"/>
                <a:gd name="connsiteX5" fmla="*/ 0 w 834841"/>
                <a:gd name="connsiteY5" fmla="*/ 5387775 h 5387775"/>
                <a:gd name="connsiteX6" fmla="*/ 0 w 834841"/>
                <a:gd name="connsiteY6" fmla="*/ 5387775 h 5387775"/>
                <a:gd name="connsiteX7" fmla="*/ 0 w 834841"/>
                <a:gd name="connsiteY7" fmla="*/ 139143 h 5387775"/>
                <a:gd name="connsiteX8" fmla="*/ 139143 w 834841"/>
                <a:gd name="connsiteY8" fmla="*/ 0 h 538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4841" h="5387775">
                  <a:moveTo>
                    <a:pt x="834841" y="897983"/>
                  </a:moveTo>
                  <a:lnTo>
                    <a:pt x="834841" y="4489792"/>
                  </a:lnTo>
                  <a:cubicBezTo>
                    <a:pt x="834841" y="4985735"/>
                    <a:pt x="825188" y="5387772"/>
                    <a:pt x="813281" y="5387772"/>
                  </a:cubicBezTo>
                  <a:lnTo>
                    <a:pt x="0" y="5387772"/>
                  </a:lnTo>
                  <a:lnTo>
                    <a:pt x="0" y="5387772"/>
                  </a:lnTo>
                  <a:lnTo>
                    <a:pt x="0" y="3"/>
                  </a:lnTo>
                  <a:lnTo>
                    <a:pt x="0" y="3"/>
                  </a:lnTo>
                  <a:lnTo>
                    <a:pt x="813281" y="3"/>
                  </a:lnTo>
                  <a:cubicBezTo>
                    <a:pt x="825188" y="3"/>
                    <a:pt x="834841" y="402040"/>
                    <a:pt x="834841" y="897983"/>
                  </a:cubicBezTo>
                  <a:close/>
                </a:path>
              </a:pathLst>
            </a:custGeom>
            <a:solidFill>
              <a:srgbClr val="D7DFD3">
                <a:alpha val="89804"/>
              </a:srgbClr>
            </a:solidFill>
            <a:ln>
              <a:noFill/>
            </a:ln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3000" tIns="178294" rIns="97500" bIns="178294" numCol="1" spcCol="1270" anchor="ctr" anchorCtr="0">
              <a:noAutofit/>
            </a:bodyPr>
            <a:lstStyle/>
            <a:p>
              <a:pPr marL="185732" lvl="1" indent="-185732" defTabSz="866748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GB" sz="1625" dirty="0"/>
                <a:t>Described different measurement bases and the information that they provide</a:t>
              </a:r>
            </a:p>
            <a:p>
              <a:pPr marL="185732" lvl="1" indent="-185732" defTabSz="866748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GB" sz="1625" dirty="0"/>
                <a:t>Described factors to consider in selecting a measurement basis</a:t>
              </a:r>
            </a:p>
            <a:p>
              <a:pPr marL="185732" lvl="1" indent="-185732" defTabSz="866748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GB" sz="1625" dirty="0"/>
                <a:t>Likely to result in a mixed measurement model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30571" y="2599981"/>
              <a:ext cx="2340000" cy="1333075"/>
            </a:xfrm>
            <a:custGeom>
              <a:avLst/>
              <a:gdLst>
                <a:gd name="connsiteX0" fmla="*/ 0 w 2292170"/>
                <a:gd name="connsiteY0" fmla="*/ 146556 h 879320"/>
                <a:gd name="connsiteX1" fmla="*/ 146556 w 2292170"/>
                <a:gd name="connsiteY1" fmla="*/ 0 h 879320"/>
                <a:gd name="connsiteX2" fmla="*/ 2145614 w 2292170"/>
                <a:gd name="connsiteY2" fmla="*/ 0 h 879320"/>
                <a:gd name="connsiteX3" fmla="*/ 2292170 w 2292170"/>
                <a:gd name="connsiteY3" fmla="*/ 146556 h 879320"/>
                <a:gd name="connsiteX4" fmla="*/ 2292170 w 2292170"/>
                <a:gd name="connsiteY4" fmla="*/ 732764 h 879320"/>
                <a:gd name="connsiteX5" fmla="*/ 2145614 w 2292170"/>
                <a:gd name="connsiteY5" fmla="*/ 879320 h 879320"/>
                <a:gd name="connsiteX6" fmla="*/ 146556 w 2292170"/>
                <a:gd name="connsiteY6" fmla="*/ 879320 h 879320"/>
                <a:gd name="connsiteX7" fmla="*/ 0 w 2292170"/>
                <a:gd name="connsiteY7" fmla="*/ 732764 h 879320"/>
                <a:gd name="connsiteX8" fmla="*/ 0 w 2292170"/>
                <a:gd name="connsiteY8" fmla="*/ 146556 h 87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2170" h="879320">
                  <a:moveTo>
                    <a:pt x="0" y="146556"/>
                  </a:moveTo>
                  <a:cubicBezTo>
                    <a:pt x="0" y="65615"/>
                    <a:pt x="65615" y="0"/>
                    <a:pt x="146556" y="0"/>
                  </a:cubicBezTo>
                  <a:lnTo>
                    <a:pt x="2145614" y="0"/>
                  </a:lnTo>
                  <a:cubicBezTo>
                    <a:pt x="2226555" y="0"/>
                    <a:pt x="2292170" y="65615"/>
                    <a:pt x="2292170" y="146556"/>
                  </a:cubicBezTo>
                  <a:lnTo>
                    <a:pt x="2292170" y="732764"/>
                  </a:lnTo>
                  <a:cubicBezTo>
                    <a:pt x="2292170" y="813705"/>
                    <a:pt x="2226555" y="879320"/>
                    <a:pt x="2145614" y="879320"/>
                  </a:cubicBezTo>
                  <a:lnTo>
                    <a:pt x="146556" y="879320"/>
                  </a:lnTo>
                  <a:cubicBezTo>
                    <a:pt x="65615" y="879320"/>
                    <a:pt x="0" y="813705"/>
                    <a:pt x="0" y="732764"/>
                  </a:cubicBezTo>
                  <a:lnTo>
                    <a:pt x="0" y="146556"/>
                  </a:lnTo>
                  <a:close/>
                </a:path>
              </a:pathLst>
            </a:custGeom>
            <a:solidFill>
              <a:srgbClr val="8DA38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97" tIns="83650" rIns="120797" bIns="83650" numCol="1" spcCol="1270" anchor="ctr" anchorCtr="0">
              <a:noAutofit/>
            </a:bodyPr>
            <a:lstStyle/>
            <a:p>
              <a:pPr algn="ctr" defTabSz="866748">
                <a:lnSpc>
                  <a:spcPct val="90000"/>
                </a:lnSpc>
                <a:spcAft>
                  <a:spcPct val="35000"/>
                </a:spcAft>
              </a:pPr>
              <a:r>
                <a:rPr lang="en-GB" sz="1842" dirty="0"/>
                <a:t>Proposals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3616" y="3561391"/>
            <a:ext cx="8532317" cy="1368000"/>
            <a:chOff x="755650" y="3894160"/>
            <a:chExt cx="8532317" cy="1368000"/>
          </a:xfrm>
        </p:grpSpPr>
        <p:sp>
          <p:nvSpPr>
            <p:cNvPr id="11" name="Freeform 10"/>
            <p:cNvSpPr/>
            <p:nvPr/>
          </p:nvSpPr>
          <p:spPr>
            <a:xfrm>
              <a:off x="2930967" y="3975124"/>
              <a:ext cx="6357000" cy="1224000"/>
            </a:xfrm>
            <a:custGeom>
              <a:avLst/>
              <a:gdLst>
                <a:gd name="connsiteX0" fmla="*/ 137416 w 824479"/>
                <a:gd name="connsiteY0" fmla="*/ 0 h 5419504"/>
                <a:gd name="connsiteX1" fmla="*/ 687063 w 824479"/>
                <a:gd name="connsiteY1" fmla="*/ 0 h 5419504"/>
                <a:gd name="connsiteX2" fmla="*/ 824479 w 824479"/>
                <a:gd name="connsiteY2" fmla="*/ 137416 h 5419504"/>
                <a:gd name="connsiteX3" fmla="*/ 824479 w 824479"/>
                <a:gd name="connsiteY3" fmla="*/ 5419504 h 5419504"/>
                <a:gd name="connsiteX4" fmla="*/ 824479 w 824479"/>
                <a:gd name="connsiteY4" fmla="*/ 5419504 h 5419504"/>
                <a:gd name="connsiteX5" fmla="*/ 0 w 824479"/>
                <a:gd name="connsiteY5" fmla="*/ 5419504 h 5419504"/>
                <a:gd name="connsiteX6" fmla="*/ 0 w 824479"/>
                <a:gd name="connsiteY6" fmla="*/ 5419504 h 5419504"/>
                <a:gd name="connsiteX7" fmla="*/ 0 w 824479"/>
                <a:gd name="connsiteY7" fmla="*/ 137416 h 5419504"/>
                <a:gd name="connsiteX8" fmla="*/ 137416 w 824479"/>
                <a:gd name="connsiteY8" fmla="*/ 0 h 54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479" h="5419504">
                  <a:moveTo>
                    <a:pt x="824479" y="903271"/>
                  </a:moveTo>
                  <a:lnTo>
                    <a:pt x="824479" y="4516233"/>
                  </a:lnTo>
                  <a:cubicBezTo>
                    <a:pt x="824479" y="5015095"/>
                    <a:pt x="815119" y="5419501"/>
                    <a:pt x="803574" y="5419501"/>
                  </a:cubicBezTo>
                  <a:lnTo>
                    <a:pt x="0" y="5419501"/>
                  </a:lnTo>
                  <a:lnTo>
                    <a:pt x="0" y="5419501"/>
                  </a:lnTo>
                  <a:lnTo>
                    <a:pt x="0" y="3"/>
                  </a:lnTo>
                  <a:lnTo>
                    <a:pt x="0" y="3"/>
                  </a:lnTo>
                  <a:lnTo>
                    <a:pt x="803574" y="3"/>
                  </a:lnTo>
                  <a:cubicBezTo>
                    <a:pt x="815119" y="3"/>
                    <a:pt x="824479" y="404409"/>
                    <a:pt x="824479" y="903271"/>
                  </a:cubicBezTo>
                  <a:close/>
                </a:path>
              </a:pathLst>
            </a:custGeom>
            <a:solidFill>
              <a:srgbClr val="D7DFD3">
                <a:alpha val="89804"/>
              </a:srgbClr>
            </a:solidFill>
            <a:ln>
              <a:noFill/>
            </a:ln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3000" tIns="177746" rIns="97500" bIns="177747" numCol="1" spcCol="1270" anchor="ctr" anchorCtr="0">
              <a:noAutofit/>
            </a:bodyPr>
            <a:lstStyle/>
            <a:p>
              <a:pPr marL="185732" lvl="1" indent="-185732" defTabSz="866748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GB" sz="1625" dirty="0"/>
                <a:t>Much support for mixed measurement approach</a:t>
              </a:r>
            </a:p>
            <a:p>
              <a:pPr marL="185732" lvl="1" indent="-185732" defTabSz="866748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GB" sz="1625" dirty="0"/>
                <a:t>A few proposed an aspirational goal of a single measurement basis, with different views on what that basis should be</a:t>
              </a:r>
            </a:p>
            <a:p>
              <a:pPr marL="185732" lvl="1" indent="-185732" defTabSz="866748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GB" sz="1625" dirty="0"/>
                <a:t>Some suggested proposed guidance would be insufficient, and further work should be undertaken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55650" y="3894160"/>
              <a:ext cx="2340000" cy="1368000"/>
            </a:xfrm>
            <a:custGeom>
              <a:avLst/>
              <a:gdLst>
                <a:gd name="connsiteX0" fmla="*/ 0 w 2260429"/>
                <a:gd name="connsiteY0" fmla="*/ 146556 h 879320"/>
                <a:gd name="connsiteX1" fmla="*/ 146556 w 2260429"/>
                <a:gd name="connsiteY1" fmla="*/ 0 h 879320"/>
                <a:gd name="connsiteX2" fmla="*/ 2113873 w 2260429"/>
                <a:gd name="connsiteY2" fmla="*/ 0 h 879320"/>
                <a:gd name="connsiteX3" fmla="*/ 2260429 w 2260429"/>
                <a:gd name="connsiteY3" fmla="*/ 146556 h 879320"/>
                <a:gd name="connsiteX4" fmla="*/ 2260429 w 2260429"/>
                <a:gd name="connsiteY4" fmla="*/ 732764 h 879320"/>
                <a:gd name="connsiteX5" fmla="*/ 2113873 w 2260429"/>
                <a:gd name="connsiteY5" fmla="*/ 879320 h 879320"/>
                <a:gd name="connsiteX6" fmla="*/ 146556 w 2260429"/>
                <a:gd name="connsiteY6" fmla="*/ 879320 h 879320"/>
                <a:gd name="connsiteX7" fmla="*/ 0 w 2260429"/>
                <a:gd name="connsiteY7" fmla="*/ 732764 h 879320"/>
                <a:gd name="connsiteX8" fmla="*/ 0 w 2260429"/>
                <a:gd name="connsiteY8" fmla="*/ 146556 h 87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429" h="879320">
                  <a:moveTo>
                    <a:pt x="0" y="146556"/>
                  </a:moveTo>
                  <a:cubicBezTo>
                    <a:pt x="0" y="65615"/>
                    <a:pt x="65615" y="0"/>
                    <a:pt x="146556" y="0"/>
                  </a:cubicBezTo>
                  <a:lnTo>
                    <a:pt x="2113873" y="0"/>
                  </a:lnTo>
                  <a:cubicBezTo>
                    <a:pt x="2194814" y="0"/>
                    <a:pt x="2260429" y="65615"/>
                    <a:pt x="2260429" y="146556"/>
                  </a:cubicBezTo>
                  <a:lnTo>
                    <a:pt x="2260429" y="732764"/>
                  </a:lnTo>
                  <a:cubicBezTo>
                    <a:pt x="2260429" y="813705"/>
                    <a:pt x="2194814" y="879320"/>
                    <a:pt x="2113873" y="879320"/>
                  </a:cubicBezTo>
                  <a:lnTo>
                    <a:pt x="146556" y="879320"/>
                  </a:lnTo>
                  <a:cubicBezTo>
                    <a:pt x="65615" y="879320"/>
                    <a:pt x="0" y="813705"/>
                    <a:pt x="0" y="732764"/>
                  </a:cubicBezTo>
                  <a:lnTo>
                    <a:pt x="0" y="146556"/>
                  </a:lnTo>
                  <a:close/>
                </a:path>
              </a:pathLst>
            </a:custGeom>
            <a:solidFill>
              <a:srgbClr val="8DA38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97" tIns="83650" rIns="120797" bIns="83650" numCol="1" spcCol="1270" anchor="ctr" anchorCtr="0">
              <a:noAutofit/>
            </a:bodyPr>
            <a:lstStyle/>
            <a:p>
              <a:pPr algn="ctr" defTabSz="866748">
                <a:lnSpc>
                  <a:spcPct val="90000"/>
                </a:lnSpc>
                <a:spcAft>
                  <a:spcPct val="35000"/>
                </a:spcAft>
              </a:pPr>
              <a:r>
                <a:rPr lang="en-GB" sz="1842"/>
                <a:t>Feedback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6536" y="5013176"/>
            <a:ext cx="8517240" cy="1080000"/>
            <a:chOff x="776536" y="5229200"/>
            <a:chExt cx="8517240" cy="1080000"/>
          </a:xfrm>
        </p:grpSpPr>
        <p:sp>
          <p:nvSpPr>
            <p:cNvPr id="13" name="Freeform 12"/>
            <p:cNvSpPr/>
            <p:nvPr/>
          </p:nvSpPr>
          <p:spPr>
            <a:xfrm>
              <a:off x="2936776" y="5293419"/>
              <a:ext cx="6357000" cy="936000"/>
            </a:xfrm>
            <a:custGeom>
              <a:avLst/>
              <a:gdLst>
                <a:gd name="connsiteX0" fmla="*/ 135687 w 814103"/>
                <a:gd name="connsiteY0" fmla="*/ 0 h 5419102"/>
                <a:gd name="connsiteX1" fmla="*/ 678416 w 814103"/>
                <a:gd name="connsiteY1" fmla="*/ 0 h 5419102"/>
                <a:gd name="connsiteX2" fmla="*/ 814103 w 814103"/>
                <a:gd name="connsiteY2" fmla="*/ 135687 h 5419102"/>
                <a:gd name="connsiteX3" fmla="*/ 814103 w 814103"/>
                <a:gd name="connsiteY3" fmla="*/ 5419102 h 5419102"/>
                <a:gd name="connsiteX4" fmla="*/ 814103 w 814103"/>
                <a:gd name="connsiteY4" fmla="*/ 5419102 h 5419102"/>
                <a:gd name="connsiteX5" fmla="*/ 0 w 814103"/>
                <a:gd name="connsiteY5" fmla="*/ 5419102 h 5419102"/>
                <a:gd name="connsiteX6" fmla="*/ 0 w 814103"/>
                <a:gd name="connsiteY6" fmla="*/ 5419102 h 5419102"/>
                <a:gd name="connsiteX7" fmla="*/ 0 w 814103"/>
                <a:gd name="connsiteY7" fmla="*/ 135687 h 5419102"/>
                <a:gd name="connsiteX8" fmla="*/ 135687 w 814103"/>
                <a:gd name="connsiteY8" fmla="*/ 0 h 54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103" h="5419102">
                  <a:moveTo>
                    <a:pt x="814103" y="903207"/>
                  </a:moveTo>
                  <a:lnTo>
                    <a:pt x="814103" y="4515895"/>
                  </a:lnTo>
                  <a:cubicBezTo>
                    <a:pt x="814103" y="5014722"/>
                    <a:pt x="804977" y="5419099"/>
                    <a:pt x="793719" y="5419099"/>
                  </a:cubicBezTo>
                  <a:lnTo>
                    <a:pt x="0" y="5419099"/>
                  </a:lnTo>
                  <a:lnTo>
                    <a:pt x="0" y="541909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93719" y="3"/>
                  </a:lnTo>
                  <a:cubicBezTo>
                    <a:pt x="804977" y="3"/>
                    <a:pt x="814103" y="404380"/>
                    <a:pt x="814103" y="903207"/>
                  </a:cubicBezTo>
                  <a:close/>
                </a:path>
              </a:pathLst>
            </a:custGeom>
            <a:solidFill>
              <a:srgbClr val="D7DFD3">
                <a:alpha val="89804"/>
              </a:srgbClr>
            </a:solidFill>
            <a:ln>
              <a:noFill/>
            </a:ln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3000" tIns="177198" rIns="97500" bIns="177197" numCol="1" spcCol="1270" anchor="ctr" anchorCtr="0">
              <a:noAutofit/>
            </a:bodyPr>
            <a:lstStyle/>
            <a:p>
              <a:pPr marL="185732" lvl="1" indent="-185732" defTabSz="866748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GB" sz="1625" dirty="0"/>
                <a:t>Serious gap in previous Conceptual Framework, so important not to delay </a:t>
              </a:r>
            </a:p>
            <a:p>
              <a:pPr marL="185732" lvl="1" indent="-185732" defTabSz="86674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GB" sz="1625" dirty="0"/>
                <a:t>Proposals confirmed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76536" y="5229200"/>
              <a:ext cx="2340000" cy="1080000"/>
            </a:xfrm>
            <a:custGeom>
              <a:avLst/>
              <a:gdLst>
                <a:gd name="connsiteX0" fmla="*/ 0 w 2260429"/>
                <a:gd name="connsiteY0" fmla="*/ 146556 h 879320"/>
                <a:gd name="connsiteX1" fmla="*/ 146556 w 2260429"/>
                <a:gd name="connsiteY1" fmla="*/ 0 h 879320"/>
                <a:gd name="connsiteX2" fmla="*/ 2113873 w 2260429"/>
                <a:gd name="connsiteY2" fmla="*/ 0 h 879320"/>
                <a:gd name="connsiteX3" fmla="*/ 2260429 w 2260429"/>
                <a:gd name="connsiteY3" fmla="*/ 146556 h 879320"/>
                <a:gd name="connsiteX4" fmla="*/ 2260429 w 2260429"/>
                <a:gd name="connsiteY4" fmla="*/ 732764 h 879320"/>
                <a:gd name="connsiteX5" fmla="*/ 2113873 w 2260429"/>
                <a:gd name="connsiteY5" fmla="*/ 879320 h 879320"/>
                <a:gd name="connsiteX6" fmla="*/ 146556 w 2260429"/>
                <a:gd name="connsiteY6" fmla="*/ 879320 h 879320"/>
                <a:gd name="connsiteX7" fmla="*/ 0 w 2260429"/>
                <a:gd name="connsiteY7" fmla="*/ 732764 h 879320"/>
                <a:gd name="connsiteX8" fmla="*/ 0 w 2260429"/>
                <a:gd name="connsiteY8" fmla="*/ 146556 h 87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429" h="879320">
                  <a:moveTo>
                    <a:pt x="0" y="146556"/>
                  </a:moveTo>
                  <a:cubicBezTo>
                    <a:pt x="0" y="65615"/>
                    <a:pt x="65615" y="0"/>
                    <a:pt x="146556" y="0"/>
                  </a:cubicBezTo>
                  <a:lnTo>
                    <a:pt x="2113873" y="0"/>
                  </a:lnTo>
                  <a:cubicBezTo>
                    <a:pt x="2194814" y="0"/>
                    <a:pt x="2260429" y="65615"/>
                    <a:pt x="2260429" y="146556"/>
                  </a:cubicBezTo>
                  <a:lnTo>
                    <a:pt x="2260429" y="732764"/>
                  </a:lnTo>
                  <a:cubicBezTo>
                    <a:pt x="2260429" y="813705"/>
                    <a:pt x="2194814" y="879320"/>
                    <a:pt x="2113873" y="879320"/>
                  </a:cubicBezTo>
                  <a:lnTo>
                    <a:pt x="146556" y="879320"/>
                  </a:lnTo>
                  <a:cubicBezTo>
                    <a:pt x="65615" y="879320"/>
                    <a:pt x="0" y="813705"/>
                    <a:pt x="0" y="732764"/>
                  </a:cubicBezTo>
                  <a:lnTo>
                    <a:pt x="0" y="146556"/>
                  </a:lnTo>
                  <a:close/>
                </a:path>
              </a:pathLst>
            </a:custGeom>
            <a:solidFill>
              <a:srgbClr val="8DA38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97" tIns="83650" rIns="120797" bIns="83650" numCol="1" spcCol="1270" anchor="ctr" anchorCtr="0">
              <a:noAutofit/>
            </a:bodyPr>
            <a:lstStyle/>
            <a:p>
              <a:pPr algn="ctr" defTabSz="866748">
                <a:lnSpc>
                  <a:spcPct val="90000"/>
                </a:lnSpc>
                <a:spcAft>
                  <a:spcPct val="35000"/>
                </a:spcAft>
              </a:pPr>
              <a:r>
                <a:rPr lang="en-GB" sz="1842" dirty="0"/>
                <a:t>Revised  Conceptual Framework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6841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Measurement bases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33962" y="1305327"/>
            <a:ext cx="3790399" cy="2811330"/>
          </a:xfrm>
          <a:prstGeom prst="roundRect">
            <a:avLst/>
          </a:prstGeom>
          <a:noFill/>
          <a:ln w="1905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sym typeface="Arial" charset="0"/>
              </a:rPr>
              <a:t>Historical</a:t>
            </a:r>
            <a:r>
              <a:rPr kumimoji="0" lang="en-GB" sz="2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sym typeface="Arial" charset="0"/>
              </a:rPr>
              <a:t> cost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sym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3962" y="4251938"/>
            <a:ext cx="3770458" cy="911475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marR="0" lvl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GB" sz="2000" kern="0" dirty="0">
                <a:solidFill>
                  <a:schemeClr val="bg1"/>
                </a:solidFill>
                <a:latin typeface="Arial"/>
              </a:rPr>
              <a:t>Derived from transaction or other event that gave rise to the asset or liability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5013" y="1305327"/>
            <a:ext cx="3744416" cy="2811330"/>
          </a:xfrm>
          <a:prstGeom prst="roundRect">
            <a:avLst/>
          </a:prstGeom>
          <a:noFill/>
          <a:ln w="1905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2200" b="1" kern="0" dirty="0">
                <a:solidFill>
                  <a:schemeClr val="tx1"/>
                </a:solidFill>
                <a:latin typeface="Arial"/>
                <a:ea typeface="+mn-ea"/>
              </a:rPr>
              <a:t>Current value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sym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55013" y="4250153"/>
            <a:ext cx="3744416" cy="913260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chemeClr val="bg1"/>
                </a:solidFill>
                <a:latin typeface="Arial"/>
              </a:rPr>
              <a:t>Updated to reflect conditions on the measurement date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55013" y="5296909"/>
            <a:ext cx="3744416" cy="705671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chemeClr val="bg1"/>
                </a:solidFill>
                <a:latin typeface="Arial"/>
              </a:rPr>
              <a:t>Information about changes in prices and other factors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3933" y="5296909"/>
            <a:ext cx="3780428" cy="705671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chemeClr val="bg1"/>
                </a:solidFill>
                <a:latin typeface="Arial"/>
              </a:rPr>
              <a:t>Information about margins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13037" y="2012588"/>
            <a:ext cx="2232248" cy="409773"/>
          </a:xfrm>
          <a:prstGeom prst="roundRect">
            <a:avLst/>
          </a:prstGeom>
          <a:solidFill>
            <a:schemeClr val="bg2"/>
          </a:solidFill>
          <a:ln w="3175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solidFill>
                  <a:schemeClr val="bg1"/>
                </a:solidFill>
                <a:latin typeface="Arial"/>
                <a:ea typeface="+mn-ea"/>
              </a:rPr>
              <a:t>Amortised cost</a:t>
            </a:r>
            <a:endParaRPr kumimoji="0" lang="en-GB" sz="2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sym typeface="Arial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11097" y="1979812"/>
            <a:ext cx="2232248" cy="409773"/>
          </a:xfrm>
          <a:prstGeom prst="roundRect">
            <a:avLst/>
          </a:prstGeom>
          <a:solidFill>
            <a:schemeClr val="bg2"/>
          </a:solidFill>
          <a:ln w="3175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solidFill>
                  <a:schemeClr val="bg1"/>
                </a:solidFill>
                <a:latin typeface="Arial"/>
                <a:ea typeface="+mn-ea"/>
              </a:rPr>
              <a:t>Fair value</a:t>
            </a:r>
            <a:endParaRPr kumimoji="0" lang="en-GB" sz="2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sym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11097" y="2492706"/>
            <a:ext cx="2232248" cy="409773"/>
          </a:xfrm>
          <a:prstGeom prst="roundRect">
            <a:avLst/>
          </a:prstGeom>
          <a:solidFill>
            <a:schemeClr val="bg2"/>
          </a:solidFill>
          <a:ln w="3175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solidFill>
                  <a:schemeClr val="bg1"/>
                </a:solidFill>
                <a:latin typeface="Arial"/>
                <a:ea typeface="+mn-ea"/>
              </a:rPr>
              <a:t>Value in use</a:t>
            </a:r>
            <a:endParaRPr kumimoji="0" lang="en-GB" sz="2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sym typeface="Arial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919776" y="2999867"/>
            <a:ext cx="2232248" cy="409773"/>
          </a:xfrm>
          <a:prstGeom prst="roundRect">
            <a:avLst/>
          </a:prstGeom>
          <a:solidFill>
            <a:schemeClr val="bg2"/>
          </a:solidFill>
          <a:ln w="3175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solidFill>
                  <a:schemeClr val="bg1"/>
                </a:solidFill>
                <a:latin typeface="Arial"/>
                <a:ea typeface="+mn-ea"/>
              </a:rPr>
              <a:t>Fulfilment value</a:t>
            </a:r>
            <a:endParaRPr kumimoji="0" lang="en-GB" sz="2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sym typeface="Arial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927659" y="3507028"/>
            <a:ext cx="2232248" cy="409773"/>
          </a:xfrm>
          <a:prstGeom prst="roundRect">
            <a:avLst/>
          </a:prstGeom>
          <a:solidFill>
            <a:schemeClr val="bg2"/>
          </a:solidFill>
          <a:ln w="3175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noProof="0" dirty="0">
                <a:solidFill>
                  <a:schemeClr val="bg1"/>
                </a:solidFill>
                <a:latin typeface="Arial"/>
                <a:ea typeface="+mn-ea"/>
              </a:rPr>
              <a:t>Current cost</a:t>
            </a:r>
            <a:endParaRPr kumimoji="0" lang="en-GB" sz="2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472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Selecting a measurement basis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1143" y="2209859"/>
            <a:ext cx="3790399" cy="715085"/>
          </a:xfrm>
          <a:prstGeom prst="roundRect">
            <a:avLst/>
          </a:prstGeom>
          <a:noFill/>
          <a:ln w="1905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sym typeface="Arial" charset="0"/>
              </a:rPr>
              <a:t>Relevance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5916" y="3147356"/>
            <a:ext cx="3770458" cy="713692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solidFill>
                  <a:schemeClr val="bg1"/>
                </a:solidFill>
                <a:latin typeface="Arial"/>
              </a:rPr>
              <a:t>Characteristics of the asset or liability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1143" y="4051829"/>
            <a:ext cx="3790399" cy="745323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solidFill>
                  <a:schemeClr val="bg1"/>
                </a:solidFill>
                <a:latin typeface="Arial"/>
              </a:rPr>
              <a:t>Contribution to future cash flows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78438" y="2209859"/>
            <a:ext cx="3760316" cy="715085"/>
          </a:xfrm>
          <a:prstGeom prst="roundRect">
            <a:avLst/>
          </a:prstGeom>
          <a:noFill/>
          <a:ln w="1905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sym typeface="Arial" charset="0"/>
              </a:rPr>
              <a:t>Faithful representation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194338" y="3147356"/>
            <a:ext cx="3744416" cy="713692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solidFill>
                  <a:schemeClr val="bg1"/>
                </a:solidFill>
                <a:latin typeface="Arial"/>
              </a:rPr>
              <a:t>Measurement inconsistency (‘accounting mismatch’)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94338" y="4051829"/>
            <a:ext cx="3744416" cy="745323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solidFill>
                  <a:schemeClr val="bg1"/>
                </a:solidFill>
                <a:latin typeface="Arial"/>
              </a:rPr>
              <a:t>Measurement uncertainty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0512" y="1268760"/>
            <a:ext cx="8327611" cy="720081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solidFill>
                  <a:schemeClr val="bg1"/>
                </a:solidFill>
                <a:latin typeface="Arial"/>
              </a:rPr>
              <a:t>Information in </a:t>
            </a:r>
            <a:r>
              <a:rPr lang="en-GB" sz="2200" u="sng" kern="0" dirty="0">
                <a:solidFill>
                  <a:schemeClr val="bg1"/>
                </a:solidFill>
                <a:latin typeface="Arial"/>
              </a:rPr>
              <a:t>both</a:t>
            </a:r>
            <a:r>
              <a:rPr lang="en-GB" sz="2200" kern="0" dirty="0">
                <a:solidFill>
                  <a:schemeClr val="bg1"/>
                </a:solidFill>
                <a:latin typeface="Arial"/>
              </a:rPr>
              <a:t> the statement of financial position and the statement(s) of financial performance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1143" y="5038312"/>
            <a:ext cx="8327611" cy="62293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solidFill>
                  <a:schemeClr val="bg1"/>
                </a:solidFill>
                <a:latin typeface="Arial"/>
                <a:ea typeface="+mn-ea"/>
              </a:rPr>
              <a:t>Enhancing qualitative characteristics and cost constraint</a:t>
            </a:r>
            <a:endParaRPr kumimoji="0" lang="en-GB" sz="2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989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Examples: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3767701"/>
            <a:ext cx="8301806" cy="1665747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amortised cost is unlikely to provide relevant information about financial assets or financial liabilities with cash flows that depend on factors other than principal and interest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2560" y="1445778"/>
            <a:ext cx="8064896" cy="936104"/>
          </a:xfrm>
          <a:prstGeom prst="roundRect">
            <a:avLst/>
          </a:prstGeom>
          <a:noFill/>
          <a:ln w="3175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400" dirty="0"/>
              <a:t>Is the value of an asset or liability sensitive to market factors or other risks?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sym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76064" y="2763149"/>
            <a:ext cx="8281392" cy="88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66700" indent="-2667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B31E3B"/>
              </a:buClr>
              <a:buSzPct val="100000"/>
              <a:buFont typeface="Arial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096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3430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8859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4193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8765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337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7909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2481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lvl="1"/>
            <a:r>
              <a:rPr lang="en-GB" kern="0" dirty="0"/>
              <a:t>amortised cost cannot provide relevant information about a derivative</a:t>
            </a:r>
          </a:p>
        </p:txBody>
      </p:sp>
    </p:spTree>
    <p:extLst>
      <p:ext uri="{BB962C8B-B14F-4D97-AF65-F5344CB8AC3E}">
        <p14:creationId xmlns:p14="http://schemas.microsoft.com/office/powerpoint/2010/main" val="3890939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Examples: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064" y="4581128"/>
            <a:ext cx="8301806" cy="1212360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amortised cost may provide relevant information about financial assets and financial liabilities managed with the objective of collecting contractual cash flows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12974" y="1342356"/>
            <a:ext cx="8064896" cy="1443720"/>
          </a:xfrm>
          <a:prstGeom prst="roundRect">
            <a:avLst/>
          </a:prstGeom>
          <a:noFill/>
          <a:ln w="3175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/>
              <a:t>Does the asset or liability produce cash flows indirectly by being used in combination to produce and market goods or services to customers?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6478" y="3123189"/>
            <a:ext cx="8281392" cy="145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66700" indent="-2667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B31E3B"/>
              </a:buClr>
              <a:buSzPct val="100000"/>
              <a:buFont typeface="Arial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096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3430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8859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4193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8765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337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7909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2481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lvl="1"/>
            <a:r>
              <a:rPr lang="en-GB" dirty="0"/>
              <a:t>historical cost for property, plant and equipment can provide relevant information that can be used to derive margins achieved during the period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038955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Examples: faithful representation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12974" y="1443571"/>
            <a:ext cx="8064896" cy="934516"/>
          </a:xfrm>
          <a:prstGeom prst="roundRect">
            <a:avLst/>
          </a:prstGeom>
          <a:noFill/>
          <a:ln w="3175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/>
              <a:t>Avoid accounting mismatches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6478" y="2636912"/>
            <a:ext cx="8281392" cy="145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266700" indent="-2667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B31E3B"/>
              </a:buClr>
              <a:buSzPct val="100000"/>
              <a:buFont typeface="Arial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096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3430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8859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4193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8765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337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7909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2481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lvl="1"/>
            <a:r>
              <a:rPr lang="en-GB" dirty="0"/>
              <a:t>fair value option in IFRS 9 </a:t>
            </a:r>
            <a:r>
              <a:rPr lang="en-GB" i="1" dirty="0"/>
              <a:t>Financial Instruments </a:t>
            </a:r>
            <a:r>
              <a:rPr lang="en-GB" dirty="0"/>
              <a:t>allows financial liabilities to be measured at fair value through profit or loss if it eliminates or significantly reduces a measurement or recognition inconsistency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74269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Examples: faithful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915" y="4688833"/>
            <a:ext cx="8301806" cy="1263142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variable lease payments included in measurement under IFRS 16 only if they depend on an index or a rate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2560" y="1445778"/>
            <a:ext cx="8064896" cy="936104"/>
          </a:xfrm>
          <a:prstGeom prst="roundRect">
            <a:avLst/>
          </a:prstGeom>
          <a:noFill/>
          <a:ln w="3175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400" dirty="0"/>
              <a:t>Consider effect of measurement uncertainty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sym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76064" y="2595495"/>
            <a:ext cx="8281392" cy="203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66700" indent="-2667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B31E3B"/>
              </a:buClr>
              <a:buSzPct val="100000"/>
              <a:buFont typeface="Arial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096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3430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8859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4193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8765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337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7909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2481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lvl="1">
              <a:spcBef>
                <a:spcPts val="600"/>
              </a:spcBef>
            </a:pPr>
            <a:r>
              <a:rPr lang="en-GB" dirty="0"/>
              <a:t>variable consideration included in measurement under IFRS 15 only to the extent that it is highly probable that a significant reversal in the amount of cumulative revenue recognised will not occur</a:t>
            </a:r>
          </a:p>
        </p:txBody>
      </p:sp>
    </p:spTree>
    <p:extLst>
      <p:ext uri="{BB962C8B-B14F-4D97-AF65-F5344CB8AC3E}">
        <p14:creationId xmlns:p14="http://schemas.microsoft.com/office/powerpoint/2010/main" val="3351068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5F6062"/>
      </a:dk1>
      <a:lt1>
        <a:srgbClr val="FFFFFF"/>
      </a:lt1>
      <a:dk2>
        <a:srgbClr val="000000"/>
      </a:dk2>
      <a:lt2>
        <a:srgbClr val="808080"/>
      </a:lt2>
      <a:accent1>
        <a:srgbClr val="4184A9"/>
      </a:accent1>
      <a:accent2>
        <a:srgbClr val="333399"/>
      </a:accent2>
      <a:accent3>
        <a:srgbClr val="FFFFFF"/>
      </a:accent3>
      <a:accent4>
        <a:srgbClr val="505153"/>
      </a:accent4>
      <a:accent5>
        <a:srgbClr val="B0C2D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 template update FC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werpoint template update FC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owerpoint template update FC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">
      <a:dk1>
        <a:srgbClr val="5F6062"/>
      </a:dk1>
      <a:lt1>
        <a:srgbClr val="FFFFFF"/>
      </a:lt1>
      <a:dk2>
        <a:srgbClr val="000000"/>
      </a:dk2>
      <a:lt2>
        <a:srgbClr val="808080"/>
      </a:lt2>
      <a:accent1>
        <a:srgbClr val="4184A9"/>
      </a:accent1>
      <a:accent2>
        <a:srgbClr val="333399"/>
      </a:accent2>
      <a:accent3>
        <a:srgbClr val="FFFFFF"/>
      </a:accent3>
      <a:accent4>
        <a:srgbClr val="505153"/>
      </a:accent4>
      <a:accent5>
        <a:srgbClr val="B0C2D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Presentation1_APPROVED</Template>
  <TotalTime>14058</TotalTime>
  <Words>999</Words>
  <Application>Microsoft Office PowerPoint</Application>
  <PresentationFormat>A4 Paper (210x297 mm)</PresentationFormat>
  <Paragraphs>184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Wingdings</vt:lpstr>
      <vt:lpstr>ヒラギノ角ゴ ProN W3</vt:lpstr>
      <vt:lpstr>ヒラギノ角ゴ ProN W6</vt:lpstr>
      <vt:lpstr>Office Theme</vt:lpstr>
      <vt:lpstr>Powerpoint template update FC</vt:lpstr>
      <vt:lpstr>1_Powerpoint template update FC</vt:lpstr>
      <vt:lpstr>2_Powerpoint template update FC</vt:lpstr>
      <vt:lpstr>6_Office Theme</vt:lpstr>
      <vt:lpstr>1_Office Theme</vt:lpstr>
      <vt:lpstr>Conceptual Framework for Financial Reporting Part III  EAA Congress IFRS workshop</vt:lpstr>
      <vt:lpstr>Measurement   </vt:lpstr>
      <vt:lpstr>Background</vt:lpstr>
      <vt:lpstr> Measurement bases</vt:lpstr>
      <vt:lpstr> Selecting a measurement basis</vt:lpstr>
      <vt:lpstr>Examples: relevance</vt:lpstr>
      <vt:lpstr>Examples: relevance</vt:lpstr>
      <vt:lpstr>Examples: faithful representation</vt:lpstr>
      <vt:lpstr>Examples: faithful representation</vt:lpstr>
      <vt:lpstr>Consideration of cost constraint, verifiability and comparability</vt:lpstr>
      <vt:lpstr>Profit or loss and other comprehensive income  </vt:lpstr>
      <vt:lpstr>Profit or loss and OCI</vt:lpstr>
      <vt:lpstr> Why don’t we define profit or loss?</vt:lpstr>
      <vt:lpstr>Examples: OCI</vt:lpstr>
      <vt:lpstr>Examples: OCI</vt:lpstr>
      <vt:lpstr>Examples: OCI</vt:lpstr>
      <vt:lpstr>Q&amp;A</vt:lpstr>
      <vt:lpstr>Contact us</vt:lpstr>
    </vt:vector>
  </TitlesOfParts>
  <Company>IFRS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/ divider screen title</dc:title>
  <dc:creator>Corr, Fionnuala</dc:creator>
  <cp:lastModifiedBy>Nicole Coopman</cp:lastModifiedBy>
  <cp:revision>390</cp:revision>
  <cp:lastPrinted>2018-05-21T11:55:28Z</cp:lastPrinted>
  <dcterms:created xsi:type="dcterms:W3CDTF">2016-03-14T17:31:13Z</dcterms:created>
  <dcterms:modified xsi:type="dcterms:W3CDTF">2018-05-26T08:31:37Z</dcterms:modified>
</cp:coreProperties>
</file>