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4"/>
    <p:sldMasterId id="2147483672" r:id="rId5"/>
    <p:sldMasterId id="2147483683" r:id="rId6"/>
    <p:sldMasterId id="2147483694" r:id="rId7"/>
    <p:sldMasterId id="2147483705" r:id="rId8"/>
  </p:sldMasterIdLst>
  <p:notesMasterIdLst>
    <p:notesMasterId r:id="rId60"/>
  </p:notesMasterIdLst>
  <p:handoutMasterIdLst>
    <p:handoutMasterId r:id="rId61"/>
  </p:handoutMasterIdLst>
  <p:sldIdLst>
    <p:sldId id="321" r:id="rId9"/>
    <p:sldId id="314" r:id="rId10"/>
    <p:sldId id="453" r:id="rId11"/>
    <p:sldId id="454" r:id="rId12"/>
    <p:sldId id="455" r:id="rId13"/>
    <p:sldId id="456" r:id="rId14"/>
    <p:sldId id="457" r:id="rId15"/>
    <p:sldId id="458" r:id="rId16"/>
    <p:sldId id="459" r:id="rId17"/>
    <p:sldId id="460" r:id="rId18"/>
    <p:sldId id="461" r:id="rId19"/>
    <p:sldId id="462" r:id="rId20"/>
    <p:sldId id="463" r:id="rId21"/>
    <p:sldId id="464" r:id="rId22"/>
    <p:sldId id="465" r:id="rId23"/>
    <p:sldId id="466" r:id="rId24"/>
    <p:sldId id="467" r:id="rId25"/>
    <p:sldId id="468" r:id="rId26"/>
    <p:sldId id="469" r:id="rId27"/>
    <p:sldId id="439" r:id="rId28"/>
    <p:sldId id="440" r:id="rId29"/>
    <p:sldId id="441" r:id="rId30"/>
    <p:sldId id="442" r:id="rId31"/>
    <p:sldId id="443" r:id="rId32"/>
    <p:sldId id="409" r:id="rId33"/>
    <p:sldId id="410" r:id="rId34"/>
    <p:sldId id="411" r:id="rId35"/>
    <p:sldId id="413" r:id="rId36"/>
    <p:sldId id="414" r:id="rId37"/>
    <p:sldId id="416" r:id="rId38"/>
    <p:sldId id="417" r:id="rId39"/>
    <p:sldId id="418" r:id="rId40"/>
    <p:sldId id="419" r:id="rId41"/>
    <p:sldId id="450" r:id="rId42"/>
    <p:sldId id="451" r:id="rId43"/>
    <p:sldId id="452" r:id="rId44"/>
    <p:sldId id="425" r:id="rId45"/>
    <p:sldId id="426" r:id="rId46"/>
    <p:sldId id="427" r:id="rId47"/>
    <p:sldId id="437" r:id="rId48"/>
    <p:sldId id="438" r:id="rId49"/>
    <p:sldId id="344" r:id="rId50"/>
    <p:sldId id="326" r:id="rId51"/>
    <p:sldId id="327" r:id="rId52"/>
    <p:sldId id="328" r:id="rId53"/>
    <p:sldId id="329" r:id="rId54"/>
    <p:sldId id="330" r:id="rId55"/>
    <p:sldId id="350" r:id="rId56"/>
    <p:sldId id="343" r:id="rId57"/>
    <p:sldId id="378" r:id="rId58"/>
    <p:sldId id="312" r:id="rId59"/>
  </p:sldIdLst>
  <p:sldSz cx="9906000" cy="6858000" type="A4"/>
  <p:notesSz cx="6662738" cy="9926638"/>
  <p:defaultTex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osi, Annamaria" initials="FA" lastIdx="4" clrIdx="0"/>
  <p:cmAuthor id="1" name="Goodwin, David" initials="GD"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381"/>
    <a:srgbClr val="B3AA7E"/>
    <a:srgbClr val="DC3051"/>
    <a:srgbClr val="CF2344"/>
    <a:srgbClr val="FFFFFF"/>
    <a:srgbClr val="B31E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81" autoAdjust="0"/>
    <p:restoredTop sz="90971" autoAdjust="0"/>
  </p:normalViewPr>
  <p:slideViewPr>
    <p:cSldViewPr>
      <p:cViewPr varScale="1">
        <p:scale>
          <a:sx n="66" d="100"/>
          <a:sy n="66" d="100"/>
        </p:scale>
        <p:origin x="924" y="66"/>
      </p:cViewPr>
      <p:guideLst>
        <p:guide orient="horz" pos="2160"/>
        <p:guide pos="312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8B52C-25DB-448B-AA33-9030E0EEE2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C02E17-D93D-471F-B65C-F79F5543D3B3}">
      <dgm:prSet phldrT="[Text]" custT="1"/>
      <dgm:spPr>
        <a:solidFill>
          <a:schemeClr val="accent4"/>
        </a:solidFill>
      </dgm:spPr>
      <dgm:t>
        <a:bodyPr/>
        <a:lstStyle/>
        <a:p>
          <a:r>
            <a:rPr lang="en-US" sz="3000" b="1" dirty="0"/>
            <a:t>Purpose</a:t>
          </a:r>
        </a:p>
      </dgm:t>
    </dgm:pt>
    <dgm:pt modelId="{CAB9D55F-B9C5-41BE-B003-913045B7D244}" type="parTrans" cxnId="{371D079E-2110-4AF8-BEC1-5C1F78D4FB13}">
      <dgm:prSet/>
      <dgm:spPr/>
      <dgm:t>
        <a:bodyPr/>
        <a:lstStyle/>
        <a:p>
          <a:endParaRPr lang="en-US"/>
        </a:p>
      </dgm:t>
    </dgm:pt>
    <dgm:pt modelId="{E7341835-0C5A-4E33-A0C4-5EC1B4AF7192}" type="sibTrans" cxnId="{371D079E-2110-4AF8-BEC1-5C1F78D4FB13}">
      <dgm:prSet/>
      <dgm:spPr/>
      <dgm:t>
        <a:bodyPr/>
        <a:lstStyle/>
        <a:p>
          <a:endParaRPr lang="en-US"/>
        </a:p>
      </dgm:t>
    </dgm:pt>
    <dgm:pt modelId="{306F55D4-3BA2-4DCE-A53B-C031E887B985}">
      <dgm:prSet phldrT="[Text]" custT="1"/>
      <dgm:spPr>
        <a:ln>
          <a:solidFill>
            <a:schemeClr val="accent4"/>
          </a:solidFill>
        </a:ln>
      </dgm:spPr>
      <dgm:t>
        <a:bodyPr/>
        <a:lstStyle/>
        <a:p>
          <a:pPr>
            <a:spcBef>
              <a:spcPts val="1200"/>
            </a:spcBef>
            <a:spcAft>
              <a:spcPts val="600"/>
            </a:spcAft>
          </a:pPr>
          <a:r>
            <a:rPr lang="en-US" sz="2000" dirty="0"/>
            <a:t>Demonstrate that </a:t>
          </a:r>
          <a:r>
            <a:rPr lang="en-US" sz="2000" dirty="0">
              <a:solidFill>
                <a:schemeClr val="tx2"/>
              </a:solidFill>
            </a:rPr>
            <a:t>better communication is possible</a:t>
          </a:r>
        </a:p>
      </dgm:t>
    </dgm:pt>
    <dgm:pt modelId="{26271DD7-04A3-48A8-B146-FD52914CE69B}" type="parTrans" cxnId="{E849722D-D1D4-4945-9220-0BB3F8A9E4C0}">
      <dgm:prSet/>
      <dgm:spPr/>
      <dgm:t>
        <a:bodyPr/>
        <a:lstStyle/>
        <a:p>
          <a:endParaRPr lang="en-US"/>
        </a:p>
      </dgm:t>
    </dgm:pt>
    <dgm:pt modelId="{D5E7FC80-DF16-44F0-82C5-E5C11CEF77DD}" type="sibTrans" cxnId="{E849722D-D1D4-4945-9220-0BB3F8A9E4C0}">
      <dgm:prSet/>
      <dgm:spPr/>
      <dgm:t>
        <a:bodyPr/>
        <a:lstStyle/>
        <a:p>
          <a:endParaRPr lang="en-US"/>
        </a:p>
      </dgm:t>
    </dgm:pt>
    <dgm:pt modelId="{62022169-0D76-475B-93BB-07AF46F70430}">
      <dgm:prSet phldrT="[Text]" custT="1"/>
      <dgm:spPr>
        <a:solidFill>
          <a:schemeClr val="accent4"/>
        </a:solidFill>
      </dgm:spPr>
      <dgm:t>
        <a:bodyPr/>
        <a:lstStyle/>
        <a:p>
          <a:r>
            <a:rPr lang="en-US" sz="3000" b="1" dirty="0"/>
            <a:t>Content</a:t>
          </a:r>
        </a:p>
      </dgm:t>
    </dgm:pt>
    <dgm:pt modelId="{3301D906-8313-416C-89B1-A68E041920F0}" type="parTrans" cxnId="{BD94A26C-1E9D-4B5A-9708-4BF78267C22D}">
      <dgm:prSet/>
      <dgm:spPr/>
      <dgm:t>
        <a:bodyPr/>
        <a:lstStyle/>
        <a:p>
          <a:endParaRPr lang="en-US"/>
        </a:p>
      </dgm:t>
    </dgm:pt>
    <dgm:pt modelId="{33818FED-B9FA-4808-B5E3-85B189DDFFDF}" type="sibTrans" cxnId="{BD94A26C-1E9D-4B5A-9708-4BF78267C22D}">
      <dgm:prSet/>
      <dgm:spPr/>
      <dgm:t>
        <a:bodyPr/>
        <a:lstStyle/>
        <a:p>
          <a:endParaRPr lang="en-US"/>
        </a:p>
      </dgm:t>
    </dgm:pt>
    <dgm:pt modelId="{51F2C152-7994-429A-924C-4A8D35B445ED}">
      <dgm:prSet phldrT="[Text]" custT="1"/>
      <dgm:spPr>
        <a:ln>
          <a:solidFill>
            <a:schemeClr val="accent4"/>
          </a:solidFill>
        </a:ln>
      </dgm:spPr>
      <dgm:t>
        <a:bodyPr/>
        <a:lstStyle/>
        <a:p>
          <a:pPr>
            <a:spcBef>
              <a:spcPts val="1200"/>
            </a:spcBef>
            <a:spcAft>
              <a:spcPts val="600"/>
            </a:spcAft>
          </a:pPr>
          <a:r>
            <a:rPr lang="en-US" sz="2000" dirty="0"/>
            <a:t>Focuses on the </a:t>
          </a:r>
          <a:r>
            <a:rPr lang="en-US" sz="2000" dirty="0">
              <a:solidFill>
                <a:schemeClr val="tx2"/>
              </a:solidFill>
            </a:rPr>
            <a:t>seven principles of effective communication </a:t>
          </a:r>
          <a:r>
            <a:rPr lang="en-US" sz="2000" dirty="0"/>
            <a:t>from the Principles of Disclosure Discussion Paper</a:t>
          </a:r>
        </a:p>
      </dgm:t>
    </dgm:pt>
    <dgm:pt modelId="{B1937587-F241-44D9-9E0E-E09F4C44B29D}" type="parTrans" cxnId="{5EE55BED-6CFF-4D13-AB4D-DEC907F92246}">
      <dgm:prSet/>
      <dgm:spPr/>
      <dgm:t>
        <a:bodyPr/>
        <a:lstStyle/>
        <a:p>
          <a:endParaRPr lang="en-US"/>
        </a:p>
      </dgm:t>
    </dgm:pt>
    <dgm:pt modelId="{82B59525-0E6A-4B76-827F-252911A20D07}" type="sibTrans" cxnId="{5EE55BED-6CFF-4D13-AB4D-DEC907F92246}">
      <dgm:prSet/>
      <dgm:spPr/>
      <dgm:t>
        <a:bodyPr/>
        <a:lstStyle/>
        <a:p>
          <a:endParaRPr lang="en-US"/>
        </a:p>
      </dgm:t>
    </dgm:pt>
    <dgm:pt modelId="{6971C597-11B4-4733-95D6-C202E4F7326E}">
      <dgm:prSet phldrT="[Text]" custT="1"/>
      <dgm:spPr>
        <a:ln>
          <a:solidFill>
            <a:schemeClr val="accent4"/>
          </a:solidFill>
        </a:ln>
      </dgm:spPr>
      <dgm:t>
        <a:bodyPr/>
        <a:lstStyle/>
        <a:p>
          <a:pPr>
            <a:spcBef>
              <a:spcPts val="1200"/>
            </a:spcBef>
            <a:spcAft>
              <a:spcPts val="600"/>
            </a:spcAft>
          </a:pPr>
          <a:r>
            <a:rPr lang="en-US" sz="2000" dirty="0"/>
            <a:t>Inspire others to improve communication</a:t>
          </a:r>
        </a:p>
      </dgm:t>
    </dgm:pt>
    <dgm:pt modelId="{2D97C00B-936D-4502-93BB-9A46B679395C}" type="parTrans" cxnId="{1F5C454F-194E-40CD-9E0D-0C7159F596FF}">
      <dgm:prSet/>
      <dgm:spPr/>
      <dgm:t>
        <a:bodyPr/>
        <a:lstStyle/>
        <a:p>
          <a:endParaRPr lang="en-US"/>
        </a:p>
      </dgm:t>
    </dgm:pt>
    <dgm:pt modelId="{BC042CCB-4C7B-408C-9551-6540C7E25F8F}" type="sibTrans" cxnId="{1F5C454F-194E-40CD-9E0D-0C7159F596FF}">
      <dgm:prSet/>
      <dgm:spPr/>
      <dgm:t>
        <a:bodyPr/>
        <a:lstStyle/>
        <a:p>
          <a:endParaRPr lang="en-US"/>
        </a:p>
      </dgm:t>
    </dgm:pt>
    <dgm:pt modelId="{F3322512-E9B6-4CD0-B64B-8F1AE9A2DB50}">
      <dgm:prSet phldrT="[Text]" custT="1"/>
      <dgm:spPr>
        <a:ln>
          <a:solidFill>
            <a:schemeClr val="accent4"/>
          </a:solidFill>
        </a:ln>
      </dgm:spPr>
      <dgm:t>
        <a:bodyPr/>
        <a:lstStyle/>
        <a:p>
          <a:pPr>
            <a:spcBef>
              <a:spcPts val="1200"/>
            </a:spcBef>
            <a:spcAft>
              <a:spcPts val="600"/>
            </a:spcAft>
          </a:pPr>
          <a:r>
            <a:rPr lang="en-US" sz="2000" dirty="0"/>
            <a:t>Shows how entities disclosed information before and after enhancing communication in their financial statements</a:t>
          </a:r>
        </a:p>
      </dgm:t>
    </dgm:pt>
    <dgm:pt modelId="{1035DB4A-BEFD-4CBE-8669-2AD571B62FFD}" type="parTrans" cxnId="{0F92E51B-E314-41C2-815C-CD0542267452}">
      <dgm:prSet/>
      <dgm:spPr/>
      <dgm:t>
        <a:bodyPr/>
        <a:lstStyle/>
        <a:p>
          <a:endParaRPr lang="en-US"/>
        </a:p>
      </dgm:t>
    </dgm:pt>
    <dgm:pt modelId="{F097DE19-BE6D-4DDC-9D57-E9339043256F}" type="sibTrans" cxnId="{0F92E51B-E314-41C2-815C-CD0542267452}">
      <dgm:prSet/>
      <dgm:spPr/>
      <dgm:t>
        <a:bodyPr/>
        <a:lstStyle/>
        <a:p>
          <a:endParaRPr lang="en-US"/>
        </a:p>
      </dgm:t>
    </dgm:pt>
    <dgm:pt modelId="{ABE81729-2D67-4F00-BAF9-D22355DA1247}">
      <dgm:prSet phldrT="[Text]" custT="1"/>
      <dgm:spPr>
        <a:ln>
          <a:solidFill>
            <a:schemeClr val="accent4"/>
          </a:solidFill>
        </a:ln>
      </dgm:spPr>
      <dgm:t>
        <a:bodyPr/>
        <a:lstStyle/>
        <a:p>
          <a:pPr>
            <a:spcBef>
              <a:spcPts val="1200"/>
            </a:spcBef>
            <a:spcAft>
              <a:spcPts val="600"/>
            </a:spcAft>
          </a:pPr>
          <a:r>
            <a:rPr lang="en-US" sz="2000" dirty="0">
              <a:solidFill>
                <a:schemeClr val="tx2"/>
              </a:solidFill>
            </a:rPr>
            <a:t>Describes</a:t>
          </a:r>
          <a:r>
            <a:rPr lang="en-US" sz="2000" dirty="0"/>
            <a:t> how entities improved the way they communicate </a:t>
          </a:r>
          <a:r>
            <a:rPr lang="en-US" sz="2000" dirty="0">
              <a:solidFill>
                <a:schemeClr val="tx2"/>
              </a:solidFill>
            </a:rPr>
            <a:t>(the process)</a:t>
          </a:r>
        </a:p>
      </dgm:t>
    </dgm:pt>
    <dgm:pt modelId="{74F770E0-1F07-4084-A510-2DFECC40BD9D}" type="parTrans" cxnId="{92163F62-E06E-4421-9F67-37963645DEB8}">
      <dgm:prSet/>
      <dgm:spPr/>
      <dgm:t>
        <a:bodyPr/>
        <a:lstStyle/>
        <a:p>
          <a:endParaRPr lang="en-US"/>
        </a:p>
      </dgm:t>
    </dgm:pt>
    <dgm:pt modelId="{915F3DC3-E2D2-4673-8751-A607EE8DBBFB}" type="sibTrans" cxnId="{92163F62-E06E-4421-9F67-37963645DEB8}">
      <dgm:prSet/>
      <dgm:spPr/>
      <dgm:t>
        <a:bodyPr/>
        <a:lstStyle/>
        <a:p>
          <a:endParaRPr lang="en-US"/>
        </a:p>
      </dgm:t>
    </dgm:pt>
    <dgm:pt modelId="{407BD3A6-7EA3-4714-8295-9F8491E40731}" type="pres">
      <dgm:prSet presAssocID="{9608B52C-25DB-448B-AA33-9030E0EEE20D}" presName="linear" presStyleCnt="0">
        <dgm:presLayoutVars>
          <dgm:dir/>
          <dgm:animLvl val="lvl"/>
          <dgm:resizeHandles val="exact"/>
        </dgm:presLayoutVars>
      </dgm:prSet>
      <dgm:spPr/>
    </dgm:pt>
    <dgm:pt modelId="{B7B62111-D382-4681-B32E-D77BC4DA31A1}" type="pres">
      <dgm:prSet presAssocID="{10C02E17-D93D-471F-B65C-F79F5543D3B3}" presName="parentLin" presStyleCnt="0"/>
      <dgm:spPr/>
    </dgm:pt>
    <dgm:pt modelId="{339CA7C7-37BA-4622-86A4-8CA593E06127}" type="pres">
      <dgm:prSet presAssocID="{10C02E17-D93D-471F-B65C-F79F5543D3B3}" presName="parentLeftMargin" presStyleLbl="node1" presStyleIdx="0" presStyleCnt="2"/>
      <dgm:spPr/>
    </dgm:pt>
    <dgm:pt modelId="{733E4A97-31D8-4418-8424-6F134CF8F726}" type="pres">
      <dgm:prSet presAssocID="{10C02E17-D93D-471F-B65C-F79F5543D3B3}" presName="parentText" presStyleLbl="node1" presStyleIdx="0" presStyleCnt="2" custScaleY="72730">
        <dgm:presLayoutVars>
          <dgm:chMax val="0"/>
          <dgm:bulletEnabled val="1"/>
        </dgm:presLayoutVars>
      </dgm:prSet>
      <dgm:spPr/>
    </dgm:pt>
    <dgm:pt modelId="{B7B86F97-94C0-47FF-8BD4-8F10711D28C8}" type="pres">
      <dgm:prSet presAssocID="{10C02E17-D93D-471F-B65C-F79F5543D3B3}" presName="negativeSpace" presStyleCnt="0"/>
      <dgm:spPr/>
    </dgm:pt>
    <dgm:pt modelId="{C68FCB10-FCC2-4B79-8F3C-5D2785A89CA5}" type="pres">
      <dgm:prSet presAssocID="{10C02E17-D93D-471F-B65C-F79F5543D3B3}" presName="childText" presStyleLbl="conFgAcc1" presStyleIdx="0" presStyleCnt="2" custLinFactNeighborX="-6754">
        <dgm:presLayoutVars>
          <dgm:bulletEnabled val="1"/>
        </dgm:presLayoutVars>
      </dgm:prSet>
      <dgm:spPr/>
    </dgm:pt>
    <dgm:pt modelId="{40B84FCC-EB26-4C3F-99F2-F605F880B8D8}" type="pres">
      <dgm:prSet presAssocID="{E7341835-0C5A-4E33-A0C4-5EC1B4AF7192}" presName="spaceBetweenRectangles" presStyleCnt="0"/>
      <dgm:spPr/>
    </dgm:pt>
    <dgm:pt modelId="{B75C942D-820A-41BE-A9E5-A77E14526395}" type="pres">
      <dgm:prSet presAssocID="{62022169-0D76-475B-93BB-07AF46F70430}" presName="parentLin" presStyleCnt="0"/>
      <dgm:spPr/>
    </dgm:pt>
    <dgm:pt modelId="{374683FF-E125-468E-B85B-76038224D7B9}" type="pres">
      <dgm:prSet presAssocID="{62022169-0D76-475B-93BB-07AF46F70430}" presName="parentLeftMargin" presStyleLbl="node1" presStyleIdx="0" presStyleCnt="2"/>
      <dgm:spPr/>
    </dgm:pt>
    <dgm:pt modelId="{491174E7-292D-4972-8DC8-E5FE0484DC34}" type="pres">
      <dgm:prSet presAssocID="{62022169-0D76-475B-93BB-07AF46F70430}" presName="parentText" presStyleLbl="node1" presStyleIdx="1" presStyleCnt="2" custScaleY="72730">
        <dgm:presLayoutVars>
          <dgm:chMax val="0"/>
          <dgm:bulletEnabled val="1"/>
        </dgm:presLayoutVars>
      </dgm:prSet>
      <dgm:spPr/>
    </dgm:pt>
    <dgm:pt modelId="{5AEACACA-4BC3-48F9-B678-238D6F2A2BD0}" type="pres">
      <dgm:prSet presAssocID="{62022169-0D76-475B-93BB-07AF46F70430}" presName="negativeSpace" presStyleCnt="0"/>
      <dgm:spPr/>
    </dgm:pt>
    <dgm:pt modelId="{43E80FB1-00A3-48B2-B51F-21E2CD62C0CC}" type="pres">
      <dgm:prSet presAssocID="{62022169-0D76-475B-93BB-07AF46F70430}" presName="childText" presStyleLbl="conFgAcc1" presStyleIdx="1" presStyleCnt="2">
        <dgm:presLayoutVars>
          <dgm:bulletEnabled val="1"/>
        </dgm:presLayoutVars>
      </dgm:prSet>
      <dgm:spPr/>
    </dgm:pt>
  </dgm:ptLst>
  <dgm:cxnLst>
    <dgm:cxn modelId="{468B410C-AEC7-45D3-99DD-6E0C78CE8ED8}" type="presOf" srcId="{62022169-0D76-475B-93BB-07AF46F70430}" destId="{491174E7-292D-4972-8DC8-E5FE0484DC34}" srcOrd="1" destOrd="0" presId="urn:microsoft.com/office/officeart/2005/8/layout/list1"/>
    <dgm:cxn modelId="{0F92E51B-E314-41C2-815C-CD0542267452}" srcId="{62022169-0D76-475B-93BB-07AF46F70430}" destId="{F3322512-E9B6-4CD0-B64B-8F1AE9A2DB50}" srcOrd="1" destOrd="0" parTransId="{1035DB4A-BEFD-4CBE-8669-2AD571B62FFD}" sibTransId="{F097DE19-BE6D-4DDC-9D57-E9339043256F}"/>
    <dgm:cxn modelId="{E849722D-D1D4-4945-9220-0BB3F8A9E4C0}" srcId="{10C02E17-D93D-471F-B65C-F79F5543D3B3}" destId="{306F55D4-3BA2-4DCE-A53B-C031E887B985}" srcOrd="0" destOrd="0" parTransId="{26271DD7-04A3-48A8-B146-FD52914CE69B}" sibTransId="{D5E7FC80-DF16-44F0-82C5-E5C11CEF77DD}"/>
    <dgm:cxn modelId="{17D4F933-D1B7-47DA-B9E8-D9B288510E55}" type="presOf" srcId="{10C02E17-D93D-471F-B65C-F79F5543D3B3}" destId="{733E4A97-31D8-4418-8424-6F134CF8F726}" srcOrd="1" destOrd="0" presId="urn:microsoft.com/office/officeart/2005/8/layout/list1"/>
    <dgm:cxn modelId="{453B3437-9C81-4ADD-92F7-C5B911988A96}" type="presOf" srcId="{ABE81729-2D67-4F00-BAF9-D22355DA1247}" destId="{43E80FB1-00A3-48B2-B51F-21E2CD62C0CC}" srcOrd="0" destOrd="2" presId="urn:microsoft.com/office/officeart/2005/8/layout/list1"/>
    <dgm:cxn modelId="{92163F62-E06E-4421-9F67-37963645DEB8}" srcId="{62022169-0D76-475B-93BB-07AF46F70430}" destId="{ABE81729-2D67-4F00-BAF9-D22355DA1247}" srcOrd="2" destOrd="0" parTransId="{74F770E0-1F07-4084-A510-2DFECC40BD9D}" sibTransId="{915F3DC3-E2D2-4673-8751-A607EE8DBBFB}"/>
    <dgm:cxn modelId="{BD94A26C-1E9D-4B5A-9708-4BF78267C22D}" srcId="{9608B52C-25DB-448B-AA33-9030E0EEE20D}" destId="{62022169-0D76-475B-93BB-07AF46F70430}" srcOrd="1" destOrd="0" parTransId="{3301D906-8313-416C-89B1-A68E041920F0}" sibTransId="{33818FED-B9FA-4808-B5E3-85B189DDFFDF}"/>
    <dgm:cxn modelId="{1F5C454F-194E-40CD-9E0D-0C7159F596FF}" srcId="{10C02E17-D93D-471F-B65C-F79F5543D3B3}" destId="{6971C597-11B4-4733-95D6-C202E4F7326E}" srcOrd="1" destOrd="0" parTransId="{2D97C00B-936D-4502-93BB-9A46B679395C}" sibTransId="{BC042CCB-4C7B-408C-9551-6540C7E25F8F}"/>
    <dgm:cxn modelId="{E0B99353-AEBF-498C-8AFE-E2F1753EB902}" type="presOf" srcId="{6971C597-11B4-4733-95D6-C202E4F7326E}" destId="{C68FCB10-FCC2-4B79-8F3C-5D2785A89CA5}" srcOrd="0" destOrd="1" presId="urn:microsoft.com/office/officeart/2005/8/layout/list1"/>
    <dgm:cxn modelId="{744A5678-6E0E-490C-AFD7-0B341F951D1B}" type="presOf" srcId="{51F2C152-7994-429A-924C-4A8D35B445ED}" destId="{43E80FB1-00A3-48B2-B51F-21E2CD62C0CC}" srcOrd="0" destOrd="0" presId="urn:microsoft.com/office/officeart/2005/8/layout/list1"/>
    <dgm:cxn modelId="{8ED2715A-A843-4FE2-95E4-8A8583C95C3E}" type="presOf" srcId="{306F55D4-3BA2-4DCE-A53B-C031E887B985}" destId="{C68FCB10-FCC2-4B79-8F3C-5D2785A89CA5}" srcOrd="0" destOrd="0" presId="urn:microsoft.com/office/officeart/2005/8/layout/list1"/>
    <dgm:cxn modelId="{3D5E0480-4CE1-4A03-96F0-E986D17F5D29}" type="presOf" srcId="{10C02E17-D93D-471F-B65C-F79F5543D3B3}" destId="{339CA7C7-37BA-4622-86A4-8CA593E06127}" srcOrd="0" destOrd="0" presId="urn:microsoft.com/office/officeart/2005/8/layout/list1"/>
    <dgm:cxn modelId="{F124608C-2FD6-43E1-81EF-0154E0B0B473}" type="presOf" srcId="{62022169-0D76-475B-93BB-07AF46F70430}" destId="{374683FF-E125-468E-B85B-76038224D7B9}" srcOrd="0" destOrd="0" presId="urn:microsoft.com/office/officeart/2005/8/layout/list1"/>
    <dgm:cxn modelId="{371D079E-2110-4AF8-BEC1-5C1F78D4FB13}" srcId="{9608B52C-25DB-448B-AA33-9030E0EEE20D}" destId="{10C02E17-D93D-471F-B65C-F79F5543D3B3}" srcOrd="0" destOrd="0" parTransId="{CAB9D55F-B9C5-41BE-B003-913045B7D244}" sibTransId="{E7341835-0C5A-4E33-A0C4-5EC1B4AF7192}"/>
    <dgm:cxn modelId="{7617D7A7-6C1B-4029-9AAE-B3A167AAC173}" type="presOf" srcId="{9608B52C-25DB-448B-AA33-9030E0EEE20D}" destId="{407BD3A6-7EA3-4714-8295-9F8491E40731}" srcOrd="0" destOrd="0" presId="urn:microsoft.com/office/officeart/2005/8/layout/list1"/>
    <dgm:cxn modelId="{4ACAA1B3-880A-439B-81E2-372B34D83C58}" type="presOf" srcId="{F3322512-E9B6-4CD0-B64B-8F1AE9A2DB50}" destId="{43E80FB1-00A3-48B2-B51F-21E2CD62C0CC}" srcOrd="0" destOrd="1" presId="urn:microsoft.com/office/officeart/2005/8/layout/list1"/>
    <dgm:cxn modelId="{5EE55BED-6CFF-4D13-AB4D-DEC907F92246}" srcId="{62022169-0D76-475B-93BB-07AF46F70430}" destId="{51F2C152-7994-429A-924C-4A8D35B445ED}" srcOrd="0" destOrd="0" parTransId="{B1937587-F241-44D9-9E0E-E09F4C44B29D}" sibTransId="{82B59525-0E6A-4B76-827F-252911A20D07}"/>
    <dgm:cxn modelId="{E841C88D-39AA-4EAB-9912-88B1CBE606FA}" type="presParOf" srcId="{407BD3A6-7EA3-4714-8295-9F8491E40731}" destId="{B7B62111-D382-4681-B32E-D77BC4DA31A1}" srcOrd="0" destOrd="0" presId="urn:microsoft.com/office/officeart/2005/8/layout/list1"/>
    <dgm:cxn modelId="{D6DD9B6D-DFA8-4480-9A60-F9B4D0CEDA47}" type="presParOf" srcId="{B7B62111-D382-4681-B32E-D77BC4DA31A1}" destId="{339CA7C7-37BA-4622-86A4-8CA593E06127}" srcOrd="0" destOrd="0" presId="urn:microsoft.com/office/officeart/2005/8/layout/list1"/>
    <dgm:cxn modelId="{453BE2D5-3E43-4D1F-B590-10EC6D94E04E}" type="presParOf" srcId="{B7B62111-D382-4681-B32E-D77BC4DA31A1}" destId="{733E4A97-31D8-4418-8424-6F134CF8F726}" srcOrd="1" destOrd="0" presId="urn:microsoft.com/office/officeart/2005/8/layout/list1"/>
    <dgm:cxn modelId="{0D5AFB23-E6EB-4C83-A598-45270276CE14}" type="presParOf" srcId="{407BD3A6-7EA3-4714-8295-9F8491E40731}" destId="{B7B86F97-94C0-47FF-8BD4-8F10711D28C8}" srcOrd="1" destOrd="0" presId="urn:microsoft.com/office/officeart/2005/8/layout/list1"/>
    <dgm:cxn modelId="{3969157C-3D22-47BE-A83A-3F826FAB806E}" type="presParOf" srcId="{407BD3A6-7EA3-4714-8295-9F8491E40731}" destId="{C68FCB10-FCC2-4B79-8F3C-5D2785A89CA5}" srcOrd="2" destOrd="0" presId="urn:microsoft.com/office/officeart/2005/8/layout/list1"/>
    <dgm:cxn modelId="{A82F1CAE-F3CB-4C8F-A4ED-CC3CBEE5F3C8}" type="presParOf" srcId="{407BD3A6-7EA3-4714-8295-9F8491E40731}" destId="{40B84FCC-EB26-4C3F-99F2-F605F880B8D8}" srcOrd="3" destOrd="0" presId="urn:microsoft.com/office/officeart/2005/8/layout/list1"/>
    <dgm:cxn modelId="{7DE633FE-5DFB-467E-B670-A57AA254761A}" type="presParOf" srcId="{407BD3A6-7EA3-4714-8295-9F8491E40731}" destId="{B75C942D-820A-41BE-A9E5-A77E14526395}" srcOrd="4" destOrd="0" presId="urn:microsoft.com/office/officeart/2005/8/layout/list1"/>
    <dgm:cxn modelId="{28DE6EA9-CFA7-4B00-8FFA-CC25A49B683E}" type="presParOf" srcId="{B75C942D-820A-41BE-A9E5-A77E14526395}" destId="{374683FF-E125-468E-B85B-76038224D7B9}" srcOrd="0" destOrd="0" presId="urn:microsoft.com/office/officeart/2005/8/layout/list1"/>
    <dgm:cxn modelId="{15365EB5-769F-4AF6-9A9E-0542E271BB88}" type="presParOf" srcId="{B75C942D-820A-41BE-A9E5-A77E14526395}" destId="{491174E7-292D-4972-8DC8-E5FE0484DC34}" srcOrd="1" destOrd="0" presId="urn:microsoft.com/office/officeart/2005/8/layout/list1"/>
    <dgm:cxn modelId="{9C80E8BF-6114-4666-82C3-3F89A9BEB629}" type="presParOf" srcId="{407BD3A6-7EA3-4714-8295-9F8491E40731}" destId="{5AEACACA-4BC3-48F9-B678-238D6F2A2BD0}" srcOrd="5" destOrd="0" presId="urn:microsoft.com/office/officeart/2005/8/layout/list1"/>
    <dgm:cxn modelId="{FD9743B4-59F9-46E8-B301-2EA84FB8FFD2}" type="presParOf" srcId="{407BD3A6-7EA3-4714-8295-9F8491E40731}" destId="{43E80FB1-00A3-48B2-B51F-21E2CD62C0C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A3C389-9C26-5E4B-AA74-A063F086112C}"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en-US"/>
        </a:p>
      </dgm:t>
    </dgm:pt>
    <dgm:pt modelId="{B8318D04-2B50-9041-A160-6109A9B8B6DC}">
      <dgm:prSet phldrT="[Text]" custT="1"/>
      <dgm:spPr/>
      <dgm:t>
        <a:bodyPr/>
        <a:lstStyle/>
        <a:p>
          <a:r>
            <a:rPr lang="en-US" altLang="en-US" sz="2300" dirty="0"/>
            <a:t>Completed PIRs</a:t>
          </a:r>
          <a:endParaRPr lang="en-US" sz="2300" dirty="0"/>
        </a:p>
      </dgm:t>
    </dgm:pt>
    <dgm:pt modelId="{4F416CEE-F7D4-804E-A900-8E5700623436}" type="parTrans" cxnId="{0ECC4316-6EE1-FB40-A994-AE5A62042066}">
      <dgm:prSet/>
      <dgm:spPr/>
      <dgm:t>
        <a:bodyPr/>
        <a:lstStyle/>
        <a:p>
          <a:endParaRPr lang="en-US" sz="2300"/>
        </a:p>
      </dgm:t>
    </dgm:pt>
    <dgm:pt modelId="{611D5E3C-19D1-C046-BB95-1E9772DD62CB}" type="sibTrans" cxnId="{0ECC4316-6EE1-FB40-A994-AE5A62042066}">
      <dgm:prSet/>
      <dgm:spPr/>
      <dgm:t>
        <a:bodyPr/>
        <a:lstStyle/>
        <a:p>
          <a:endParaRPr lang="en-US" sz="2300"/>
        </a:p>
      </dgm:t>
    </dgm:pt>
    <dgm:pt modelId="{2E89EFC6-437B-C042-9C18-D871D04F6354}">
      <dgm:prSet custT="1"/>
      <dgm:spPr>
        <a:solidFill>
          <a:srgbClr val="8DA381"/>
        </a:solidFill>
      </dgm:spPr>
      <dgm:t>
        <a:bodyPr/>
        <a:lstStyle/>
        <a:p>
          <a:r>
            <a:rPr lang="en-US" altLang="en-US" sz="2300" dirty="0"/>
            <a:t>In progress</a:t>
          </a:r>
        </a:p>
      </dgm:t>
    </dgm:pt>
    <dgm:pt modelId="{A917B922-9A39-6549-87FC-F9DF0A28A03C}" type="parTrans" cxnId="{8BE745D4-D081-DA4C-B4D1-C7D847C576A1}">
      <dgm:prSet/>
      <dgm:spPr/>
      <dgm:t>
        <a:bodyPr/>
        <a:lstStyle/>
        <a:p>
          <a:endParaRPr lang="en-US" sz="2300"/>
        </a:p>
      </dgm:t>
    </dgm:pt>
    <dgm:pt modelId="{D7FEB904-B10E-DD4E-B03F-996B8E25D940}" type="sibTrans" cxnId="{8BE745D4-D081-DA4C-B4D1-C7D847C576A1}">
      <dgm:prSet/>
      <dgm:spPr/>
      <dgm:t>
        <a:bodyPr/>
        <a:lstStyle/>
        <a:p>
          <a:endParaRPr lang="en-US" sz="2300"/>
        </a:p>
      </dgm:t>
    </dgm:pt>
    <dgm:pt modelId="{94A28992-CAC6-3E41-8789-0714C03EB98D}">
      <dgm:prSet custT="1"/>
      <dgm:spPr>
        <a:solidFill>
          <a:srgbClr val="CE7019"/>
        </a:solidFill>
      </dgm:spPr>
      <dgm:t>
        <a:bodyPr/>
        <a:lstStyle/>
        <a:p>
          <a:r>
            <a:rPr lang="en-US" altLang="en-US" sz="2300" dirty="0"/>
            <a:t>Future PIRs</a:t>
          </a:r>
        </a:p>
      </dgm:t>
    </dgm:pt>
    <dgm:pt modelId="{F3F2D1BD-2C2C-D141-8CE0-0D9399AC9C3F}" type="parTrans" cxnId="{66D41C46-D550-1C4D-8D6E-7E76F2EB743C}">
      <dgm:prSet/>
      <dgm:spPr/>
      <dgm:t>
        <a:bodyPr/>
        <a:lstStyle/>
        <a:p>
          <a:endParaRPr lang="en-US" sz="2300"/>
        </a:p>
      </dgm:t>
    </dgm:pt>
    <dgm:pt modelId="{67BC9326-F92B-AE47-815F-080E1287DE8B}" type="sibTrans" cxnId="{66D41C46-D550-1C4D-8D6E-7E76F2EB743C}">
      <dgm:prSet/>
      <dgm:spPr/>
      <dgm:t>
        <a:bodyPr/>
        <a:lstStyle/>
        <a:p>
          <a:endParaRPr lang="en-US" sz="2300"/>
        </a:p>
      </dgm:t>
    </dgm:pt>
    <dgm:pt modelId="{1529FDFB-9CB2-EB40-8BDB-FA27A8BD36DB}" type="pres">
      <dgm:prSet presAssocID="{4BA3C389-9C26-5E4B-AA74-A063F086112C}" presName="Name0" presStyleCnt="0">
        <dgm:presLayoutVars>
          <dgm:dir/>
          <dgm:resizeHandles val="exact"/>
        </dgm:presLayoutVars>
      </dgm:prSet>
      <dgm:spPr/>
    </dgm:pt>
    <dgm:pt modelId="{D06A16F3-53B1-A240-93E1-3EDA01DABA83}" type="pres">
      <dgm:prSet presAssocID="{B8318D04-2B50-9041-A160-6109A9B8B6DC}" presName="parTxOnly" presStyleLbl="node1" presStyleIdx="0" presStyleCnt="3" custScaleX="112222">
        <dgm:presLayoutVars>
          <dgm:bulletEnabled val="1"/>
        </dgm:presLayoutVars>
      </dgm:prSet>
      <dgm:spPr/>
    </dgm:pt>
    <dgm:pt modelId="{07FCDD09-16B4-E74B-B61D-C5C8B52AD8D9}" type="pres">
      <dgm:prSet presAssocID="{611D5E3C-19D1-C046-BB95-1E9772DD62CB}" presName="parSpace" presStyleCnt="0"/>
      <dgm:spPr/>
    </dgm:pt>
    <dgm:pt modelId="{FB517B1E-5365-1642-AB33-2679D2EE166C}" type="pres">
      <dgm:prSet presAssocID="{2E89EFC6-437B-C042-9C18-D871D04F6354}" presName="parTxOnly" presStyleLbl="node1" presStyleIdx="1" presStyleCnt="3">
        <dgm:presLayoutVars>
          <dgm:bulletEnabled val="1"/>
        </dgm:presLayoutVars>
      </dgm:prSet>
      <dgm:spPr/>
    </dgm:pt>
    <dgm:pt modelId="{AFCD1B6D-365D-E64F-8CF6-6206609A46F6}" type="pres">
      <dgm:prSet presAssocID="{D7FEB904-B10E-DD4E-B03F-996B8E25D940}" presName="parSpace" presStyleCnt="0"/>
      <dgm:spPr/>
    </dgm:pt>
    <dgm:pt modelId="{277B332F-CDD7-804E-8ADF-0E325A14A689}" type="pres">
      <dgm:prSet presAssocID="{94A28992-CAC6-3E41-8789-0714C03EB98D}" presName="parTxOnly" presStyleLbl="node1" presStyleIdx="2" presStyleCnt="3" custScaleX="85208">
        <dgm:presLayoutVars>
          <dgm:bulletEnabled val="1"/>
        </dgm:presLayoutVars>
      </dgm:prSet>
      <dgm:spPr/>
    </dgm:pt>
  </dgm:ptLst>
  <dgm:cxnLst>
    <dgm:cxn modelId="{0ECC4316-6EE1-FB40-A994-AE5A62042066}" srcId="{4BA3C389-9C26-5E4B-AA74-A063F086112C}" destId="{B8318D04-2B50-9041-A160-6109A9B8B6DC}" srcOrd="0" destOrd="0" parTransId="{4F416CEE-F7D4-804E-A900-8E5700623436}" sibTransId="{611D5E3C-19D1-C046-BB95-1E9772DD62CB}"/>
    <dgm:cxn modelId="{78BA821D-F683-2C42-9CA5-E04EEF181CD4}" type="presOf" srcId="{B8318D04-2B50-9041-A160-6109A9B8B6DC}" destId="{D06A16F3-53B1-A240-93E1-3EDA01DABA83}" srcOrd="0" destOrd="0" presId="urn:microsoft.com/office/officeart/2005/8/layout/hChevron3"/>
    <dgm:cxn modelId="{D3AD8C33-C1B0-B145-939D-1B0D956913A3}" type="presOf" srcId="{2E89EFC6-437B-C042-9C18-D871D04F6354}" destId="{FB517B1E-5365-1642-AB33-2679D2EE166C}" srcOrd="0" destOrd="0" presId="urn:microsoft.com/office/officeart/2005/8/layout/hChevron3"/>
    <dgm:cxn modelId="{3FF7785F-9BB0-CD40-BE17-906B696F64D6}" type="presOf" srcId="{4BA3C389-9C26-5E4B-AA74-A063F086112C}" destId="{1529FDFB-9CB2-EB40-8BDB-FA27A8BD36DB}" srcOrd="0" destOrd="0" presId="urn:microsoft.com/office/officeart/2005/8/layout/hChevron3"/>
    <dgm:cxn modelId="{66D41C46-D550-1C4D-8D6E-7E76F2EB743C}" srcId="{4BA3C389-9C26-5E4B-AA74-A063F086112C}" destId="{94A28992-CAC6-3E41-8789-0714C03EB98D}" srcOrd="2" destOrd="0" parTransId="{F3F2D1BD-2C2C-D141-8CE0-0D9399AC9C3F}" sibTransId="{67BC9326-F92B-AE47-815F-080E1287DE8B}"/>
    <dgm:cxn modelId="{A26C7D70-46E5-D543-B7D3-E24A885FF1FA}" type="presOf" srcId="{94A28992-CAC6-3E41-8789-0714C03EB98D}" destId="{277B332F-CDD7-804E-8ADF-0E325A14A689}" srcOrd="0" destOrd="0" presId="urn:microsoft.com/office/officeart/2005/8/layout/hChevron3"/>
    <dgm:cxn modelId="{8BE745D4-D081-DA4C-B4D1-C7D847C576A1}" srcId="{4BA3C389-9C26-5E4B-AA74-A063F086112C}" destId="{2E89EFC6-437B-C042-9C18-D871D04F6354}" srcOrd="1" destOrd="0" parTransId="{A917B922-9A39-6549-87FC-F9DF0A28A03C}" sibTransId="{D7FEB904-B10E-DD4E-B03F-996B8E25D940}"/>
    <dgm:cxn modelId="{6B7BFF75-9A53-0545-938A-862C841017C2}" type="presParOf" srcId="{1529FDFB-9CB2-EB40-8BDB-FA27A8BD36DB}" destId="{D06A16F3-53B1-A240-93E1-3EDA01DABA83}" srcOrd="0" destOrd="0" presId="urn:microsoft.com/office/officeart/2005/8/layout/hChevron3"/>
    <dgm:cxn modelId="{628C5B97-DD61-8445-AF8E-C6D46239BDD4}" type="presParOf" srcId="{1529FDFB-9CB2-EB40-8BDB-FA27A8BD36DB}" destId="{07FCDD09-16B4-E74B-B61D-C5C8B52AD8D9}" srcOrd="1" destOrd="0" presId="urn:microsoft.com/office/officeart/2005/8/layout/hChevron3"/>
    <dgm:cxn modelId="{9F574816-90A0-6D4E-91B8-4B9C954DD414}" type="presParOf" srcId="{1529FDFB-9CB2-EB40-8BDB-FA27A8BD36DB}" destId="{FB517B1E-5365-1642-AB33-2679D2EE166C}" srcOrd="2" destOrd="0" presId="urn:microsoft.com/office/officeart/2005/8/layout/hChevron3"/>
    <dgm:cxn modelId="{D5400D16-4E0F-1E4B-B749-373B28BA6E47}" type="presParOf" srcId="{1529FDFB-9CB2-EB40-8BDB-FA27A8BD36DB}" destId="{AFCD1B6D-365D-E64F-8CF6-6206609A46F6}" srcOrd="3" destOrd="0" presId="urn:microsoft.com/office/officeart/2005/8/layout/hChevron3"/>
    <dgm:cxn modelId="{C974DE15-6E33-934F-B56F-880BDF1269DC}" type="presParOf" srcId="{1529FDFB-9CB2-EB40-8BDB-FA27A8BD36DB}" destId="{277B332F-CDD7-804E-8ADF-0E325A14A689}"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20768C-3190-44E5-9987-EC65E6090CDD}" type="doc">
      <dgm:prSet loTypeId="urn:microsoft.com/office/officeart/2005/8/layout/matrix3" loCatId="matrix" qsTypeId="urn:microsoft.com/office/officeart/2005/8/quickstyle/simple1" qsCatId="simple" csTypeId="urn:microsoft.com/office/officeart/2005/8/colors/accent1_2" csCatId="accent1" phldr="1"/>
      <dgm:spPr/>
    </dgm:pt>
    <dgm:pt modelId="{CA79691C-9CFA-4220-8D8B-FB663CC5F64F}">
      <dgm:prSet phldrT="[Text]" custT="1"/>
      <dgm:spPr>
        <a:solidFill>
          <a:schemeClr val="tx2"/>
        </a:solidFill>
      </dgm:spPr>
      <dgm:t>
        <a:bodyPr/>
        <a:lstStyle/>
        <a:p>
          <a:r>
            <a:rPr lang="en-US" sz="1400" dirty="0">
              <a:latin typeface="Sylfaen" panose="010A0502050306030303" pitchFamily="18" charset="0"/>
            </a:rPr>
            <a:t>Standard-setting</a:t>
          </a:r>
        </a:p>
      </dgm:t>
    </dgm:pt>
    <dgm:pt modelId="{BE0DAB0A-C7F1-4673-A4F2-1C25D74A5624}" type="sibTrans" cxnId="{33DF6393-92DD-45F8-B95C-1EF54314F3BC}">
      <dgm:prSet/>
      <dgm:spPr/>
      <dgm:t>
        <a:bodyPr/>
        <a:lstStyle/>
        <a:p>
          <a:endParaRPr lang="en-US" sz="2000"/>
        </a:p>
      </dgm:t>
    </dgm:pt>
    <dgm:pt modelId="{71259766-E80B-4C73-923B-CB0F15311B2D}" type="parTrans" cxnId="{33DF6393-92DD-45F8-B95C-1EF54314F3BC}">
      <dgm:prSet/>
      <dgm:spPr/>
      <dgm:t>
        <a:bodyPr/>
        <a:lstStyle/>
        <a:p>
          <a:endParaRPr lang="en-US" sz="2000"/>
        </a:p>
      </dgm:t>
    </dgm:pt>
    <dgm:pt modelId="{4393943A-517E-4A7B-B1A5-D4F78834064D}">
      <dgm:prSet custT="1"/>
      <dgm:spPr>
        <a:solidFill>
          <a:srgbClr val="4184A9"/>
        </a:solidFill>
      </dgm:spPr>
      <dgm:t>
        <a:bodyPr/>
        <a:lstStyle/>
        <a:p>
          <a:r>
            <a:rPr lang="en-US" sz="1400" dirty="0">
              <a:latin typeface="Sylfaen" panose="010A0502050306030303" pitchFamily="18" charset="0"/>
            </a:rPr>
            <a:t>Research</a:t>
          </a:r>
        </a:p>
      </dgm:t>
    </dgm:pt>
    <dgm:pt modelId="{49C6F3E9-F113-40C7-A3F9-2A0E9720B6AE}" type="parTrans" cxnId="{99DA68E0-2D13-415F-BEA8-704596C9A601}">
      <dgm:prSet/>
      <dgm:spPr/>
      <dgm:t>
        <a:bodyPr/>
        <a:lstStyle/>
        <a:p>
          <a:endParaRPr lang="en-US" sz="2000"/>
        </a:p>
      </dgm:t>
    </dgm:pt>
    <dgm:pt modelId="{8BD49772-4C7F-48BB-AD54-8E91B5FAF652}" type="sibTrans" cxnId="{99DA68E0-2D13-415F-BEA8-704596C9A601}">
      <dgm:prSet/>
      <dgm:spPr/>
      <dgm:t>
        <a:bodyPr/>
        <a:lstStyle/>
        <a:p>
          <a:endParaRPr lang="en-US" sz="2000"/>
        </a:p>
      </dgm:t>
    </dgm:pt>
    <dgm:pt modelId="{A1A5AA74-5700-4BAE-9435-5B28EBDD68AE}">
      <dgm:prSet phldrT="[Text]" custT="1"/>
      <dgm:spPr>
        <a:solidFill>
          <a:schemeClr val="accent3"/>
        </a:solidFill>
      </dgm:spPr>
      <dgm:t>
        <a:bodyPr/>
        <a:lstStyle/>
        <a:p>
          <a:r>
            <a:rPr lang="en-US" sz="1400" dirty="0">
              <a:latin typeface="Sylfaen" panose="010A0502050306030303" pitchFamily="18" charset="0"/>
            </a:rPr>
            <a:t>Maintenance</a:t>
          </a:r>
        </a:p>
      </dgm:t>
    </dgm:pt>
    <dgm:pt modelId="{21CD06B2-39FA-4B7A-90BB-068B732883BB}" type="sibTrans" cxnId="{BD54799D-78BC-4A6D-95AD-BD0009A28518}">
      <dgm:prSet/>
      <dgm:spPr/>
      <dgm:t>
        <a:bodyPr/>
        <a:lstStyle/>
        <a:p>
          <a:endParaRPr lang="en-US" sz="2000"/>
        </a:p>
      </dgm:t>
    </dgm:pt>
    <dgm:pt modelId="{6BE0D8C3-0CBB-470A-9483-2D26ACA71FD4}" type="parTrans" cxnId="{BD54799D-78BC-4A6D-95AD-BD0009A28518}">
      <dgm:prSet/>
      <dgm:spPr/>
      <dgm:t>
        <a:bodyPr/>
        <a:lstStyle/>
        <a:p>
          <a:endParaRPr lang="en-US" sz="2000"/>
        </a:p>
      </dgm:t>
    </dgm:pt>
    <dgm:pt modelId="{C8F137DD-2669-4214-9F4C-8F983EEDAB0F}">
      <dgm:prSet phldrT="[Text]" custT="1"/>
      <dgm:spPr>
        <a:solidFill>
          <a:srgbClr val="4F7033"/>
        </a:solidFill>
      </dgm:spPr>
      <dgm:t>
        <a:bodyPr/>
        <a:lstStyle/>
        <a:p>
          <a:r>
            <a:rPr lang="en-US" sz="1400" dirty="0">
              <a:latin typeface="Sylfaen" panose="010A0502050306030303" pitchFamily="18" charset="0"/>
            </a:rPr>
            <a:t>Implementation</a:t>
          </a:r>
        </a:p>
      </dgm:t>
    </dgm:pt>
    <dgm:pt modelId="{B67010BB-1C7E-48E6-AB16-5BE429513171}" type="sibTrans" cxnId="{C3E5FDA2-90F1-410C-BD3E-79E0483D4581}">
      <dgm:prSet/>
      <dgm:spPr/>
      <dgm:t>
        <a:bodyPr/>
        <a:lstStyle/>
        <a:p>
          <a:endParaRPr lang="en-US" sz="2000"/>
        </a:p>
      </dgm:t>
    </dgm:pt>
    <dgm:pt modelId="{5D3A5A15-3913-4BB8-8197-AFDE80E8CAE3}" type="parTrans" cxnId="{C3E5FDA2-90F1-410C-BD3E-79E0483D4581}">
      <dgm:prSet/>
      <dgm:spPr/>
      <dgm:t>
        <a:bodyPr/>
        <a:lstStyle/>
        <a:p>
          <a:endParaRPr lang="en-US" sz="2000"/>
        </a:p>
      </dgm:t>
    </dgm:pt>
    <dgm:pt modelId="{4C38F02F-4B3A-4B0D-B125-05565F0202E8}" type="pres">
      <dgm:prSet presAssocID="{C720768C-3190-44E5-9987-EC65E6090CDD}" presName="matrix" presStyleCnt="0">
        <dgm:presLayoutVars>
          <dgm:chMax val="1"/>
          <dgm:dir/>
          <dgm:resizeHandles val="exact"/>
        </dgm:presLayoutVars>
      </dgm:prSet>
      <dgm:spPr/>
    </dgm:pt>
    <dgm:pt modelId="{8787336D-E777-4300-8526-0CDDF4E18333}" type="pres">
      <dgm:prSet presAssocID="{C720768C-3190-44E5-9987-EC65E6090CDD}" presName="diamond" presStyleLbl="bgShp" presStyleIdx="0" presStyleCnt="1" custScaleX="112963"/>
      <dgm:spPr/>
    </dgm:pt>
    <dgm:pt modelId="{ADE50660-9C8E-45E8-A6ED-9F7D4657BF66}" type="pres">
      <dgm:prSet presAssocID="{C720768C-3190-44E5-9987-EC65E6090CDD}" presName="quad1" presStyleLbl="node1" presStyleIdx="0" presStyleCnt="4" custAng="0">
        <dgm:presLayoutVars>
          <dgm:chMax val="0"/>
          <dgm:chPref val="0"/>
          <dgm:bulletEnabled val="1"/>
        </dgm:presLayoutVars>
      </dgm:prSet>
      <dgm:spPr/>
    </dgm:pt>
    <dgm:pt modelId="{879B5B10-2B2C-41C9-8CF7-8501FD084E0D}" type="pres">
      <dgm:prSet presAssocID="{C720768C-3190-44E5-9987-EC65E6090CDD}" presName="quad2" presStyleLbl="node1" presStyleIdx="1" presStyleCnt="4" custLinFactNeighborX="-1416" custLinFactNeighborY="-1643">
        <dgm:presLayoutVars>
          <dgm:chMax val="0"/>
          <dgm:chPref val="0"/>
          <dgm:bulletEnabled val="1"/>
        </dgm:presLayoutVars>
      </dgm:prSet>
      <dgm:spPr/>
    </dgm:pt>
    <dgm:pt modelId="{952BA958-853F-4A49-A2D6-F21A1F5A6C8D}" type="pres">
      <dgm:prSet presAssocID="{C720768C-3190-44E5-9987-EC65E6090CDD}" presName="quad3" presStyleLbl="node1" presStyleIdx="2" presStyleCnt="4">
        <dgm:presLayoutVars>
          <dgm:chMax val="0"/>
          <dgm:chPref val="0"/>
          <dgm:bulletEnabled val="1"/>
        </dgm:presLayoutVars>
      </dgm:prSet>
      <dgm:spPr/>
    </dgm:pt>
    <dgm:pt modelId="{1A16B88F-AD16-48F4-A433-3B86AC3D8D8A}" type="pres">
      <dgm:prSet presAssocID="{C720768C-3190-44E5-9987-EC65E6090CDD}" presName="quad4" presStyleLbl="node1" presStyleIdx="3" presStyleCnt="4">
        <dgm:presLayoutVars>
          <dgm:chMax val="0"/>
          <dgm:chPref val="0"/>
          <dgm:bulletEnabled val="1"/>
        </dgm:presLayoutVars>
      </dgm:prSet>
      <dgm:spPr/>
    </dgm:pt>
  </dgm:ptLst>
  <dgm:cxnLst>
    <dgm:cxn modelId="{07C0791C-9CFF-439B-8F7B-E0A4DEDB493B}" type="presOf" srcId="{C720768C-3190-44E5-9987-EC65E6090CDD}" destId="{4C38F02F-4B3A-4B0D-B125-05565F0202E8}" srcOrd="0" destOrd="0" presId="urn:microsoft.com/office/officeart/2005/8/layout/matrix3"/>
    <dgm:cxn modelId="{54137B25-7085-4C91-8410-A99A69479B74}" type="presOf" srcId="{CA79691C-9CFA-4220-8D8B-FB663CC5F64F}" destId="{ADE50660-9C8E-45E8-A6ED-9F7D4657BF66}" srcOrd="0" destOrd="0" presId="urn:microsoft.com/office/officeart/2005/8/layout/matrix3"/>
    <dgm:cxn modelId="{A615FE8F-7C0B-4D79-B1BB-8548E32CDDEA}" type="presOf" srcId="{4393943A-517E-4A7B-B1A5-D4F78834064D}" destId="{952BA958-853F-4A49-A2D6-F21A1F5A6C8D}" srcOrd="0" destOrd="0" presId="urn:microsoft.com/office/officeart/2005/8/layout/matrix3"/>
    <dgm:cxn modelId="{33DF6393-92DD-45F8-B95C-1EF54314F3BC}" srcId="{C720768C-3190-44E5-9987-EC65E6090CDD}" destId="{CA79691C-9CFA-4220-8D8B-FB663CC5F64F}" srcOrd="0" destOrd="0" parTransId="{71259766-E80B-4C73-923B-CB0F15311B2D}" sibTransId="{BE0DAB0A-C7F1-4673-A4F2-1C25D74A5624}"/>
    <dgm:cxn modelId="{4B837896-FAE9-40E0-B129-AECA68892512}" type="presOf" srcId="{A1A5AA74-5700-4BAE-9435-5B28EBDD68AE}" destId="{1A16B88F-AD16-48F4-A433-3B86AC3D8D8A}" srcOrd="0" destOrd="0" presId="urn:microsoft.com/office/officeart/2005/8/layout/matrix3"/>
    <dgm:cxn modelId="{BD54799D-78BC-4A6D-95AD-BD0009A28518}" srcId="{C720768C-3190-44E5-9987-EC65E6090CDD}" destId="{A1A5AA74-5700-4BAE-9435-5B28EBDD68AE}" srcOrd="3" destOrd="0" parTransId="{6BE0D8C3-0CBB-470A-9483-2D26ACA71FD4}" sibTransId="{21CD06B2-39FA-4B7A-90BB-068B732883BB}"/>
    <dgm:cxn modelId="{C3E5FDA2-90F1-410C-BD3E-79E0483D4581}" srcId="{C720768C-3190-44E5-9987-EC65E6090CDD}" destId="{C8F137DD-2669-4214-9F4C-8F983EEDAB0F}" srcOrd="1" destOrd="0" parTransId="{5D3A5A15-3913-4BB8-8197-AFDE80E8CAE3}" sibTransId="{B67010BB-1C7E-48E6-AB16-5BE429513171}"/>
    <dgm:cxn modelId="{6822D6C0-F0FC-48B8-9C67-99336EFE3DC2}" type="presOf" srcId="{C8F137DD-2669-4214-9F4C-8F983EEDAB0F}" destId="{879B5B10-2B2C-41C9-8CF7-8501FD084E0D}" srcOrd="0" destOrd="0" presId="urn:microsoft.com/office/officeart/2005/8/layout/matrix3"/>
    <dgm:cxn modelId="{99DA68E0-2D13-415F-BEA8-704596C9A601}" srcId="{C720768C-3190-44E5-9987-EC65E6090CDD}" destId="{4393943A-517E-4A7B-B1A5-D4F78834064D}" srcOrd="2" destOrd="0" parTransId="{49C6F3E9-F113-40C7-A3F9-2A0E9720B6AE}" sibTransId="{8BD49772-4C7F-48BB-AD54-8E91B5FAF652}"/>
    <dgm:cxn modelId="{376C994F-8FCB-408E-80DD-AA763383D860}" type="presParOf" srcId="{4C38F02F-4B3A-4B0D-B125-05565F0202E8}" destId="{8787336D-E777-4300-8526-0CDDF4E18333}" srcOrd="0" destOrd="0" presId="urn:microsoft.com/office/officeart/2005/8/layout/matrix3"/>
    <dgm:cxn modelId="{8F7FCDD0-A9BC-4E9D-8EBE-26290B05778A}" type="presParOf" srcId="{4C38F02F-4B3A-4B0D-B125-05565F0202E8}" destId="{ADE50660-9C8E-45E8-A6ED-9F7D4657BF66}" srcOrd="1" destOrd="0" presId="urn:microsoft.com/office/officeart/2005/8/layout/matrix3"/>
    <dgm:cxn modelId="{21CE4B09-CDF6-4961-8247-9E67F35127A8}" type="presParOf" srcId="{4C38F02F-4B3A-4B0D-B125-05565F0202E8}" destId="{879B5B10-2B2C-41C9-8CF7-8501FD084E0D}" srcOrd="2" destOrd="0" presId="urn:microsoft.com/office/officeart/2005/8/layout/matrix3"/>
    <dgm:cxn modelId="{3B5696DC-125F-4090-BFBD-2805B8511E9A}" type="presParOf" srcId="{4C38F02F-4B3A-4B0D-B125-05565F0202E8}" destId="{952BA958-853F-4A49-A2D6-F21A1F5A6C8D}" srcOrd="3" destOrd="0" presId="urn:microsoft.com/office/officeart/2005/8/layout/matrix3"/>
    <dgm:cxn modelId="{973A8441-0025-4F72-AD84-CC9041875A5F}" type="presParOf" srcId="{4C38F02F-4B3A-4B0D-B125-05565F0202E8}" destId="{1A16B88F-AD16-48F4-A433-3B86AC3D8D8A}" srcOrd="4" destOrd="0" presId="urn:microsoft.com/office/officeart/2005/8/layout/matrix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CAE342A-325D-4DC1-A090-184E2DF826C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9D07085-AE02-48E5-97AE-F1E662104D28}">
      <dgm:prSet phldrT="[Text]" custT="1"/>
      <dgm:spPr>
        <a:solidFill>
          <a:schemeClr val="accent4">
            <a:lumMod val="20000"/>
            <a:lumOff val="80000"/>
          </a:schemeClr>
        </a:solidFill>
      </dgm:spPr>
      <dgm:t>
        <a:bodyPr/>
        <a:lstStyle/>
        <a:p>
          <a:r>
            <a:rPr lang="en-US" sz="3000" b="1" dirty="0"/>
            <a:t>Statement of financial position</a:t>
          </a:r>
        </a:p>
      </dgm:t>
    </dgm:pt>
    <dgm:pt modelId="{570D11B0-BD31-4F57-AEE6-51D0E78932C6}" type="parTrans" cxnId="{6279B6FA-EAA5-492D-93CA-C9F847C718DC}">
      <dgm:prSet/>
      <dgm:spPr/>
      <dgm:t>
        <a:bodyPr/>
        <a:lstStyle/>
        <a:p>
          <a:endParaRPr lang="en-US"/>
        </a:p>
      </dgm:t>
    </dgm:pt>
    <dgm:pt modelId="{04A0F173-514D-44FF-A3E7-093155E855CB}" type="sibTrans" cxnId="{6279B6FA-EAA5-492D-93CA-C9F847C718DC}">
      <dgm:prSet/>
      <dgm:spPr/>
      <dgm:t>
        <a:bodyPr/>
        <a:lstStyle/>
        <a:p>
          <a:endParaRPr lang="en-US"/>
        </a:p>
      </dgm:t>
    </dgm:pt>
    <dgm:pt modelId="{10DECC98-01F3-43A2-940F-E67108706D47}">
      <dgm:prSet phldrT="[Text]"/>
      <dgm:spPr>
        <a:solidFill>
          <a:schemeClr val="accent4"/>
        </a:solidFill>
      </dgm:spPr>
      <dgm:t>
        <a:bodyPr/>
        <a:lstStyle/>
        <a:p>
          <a:r>
            <a:rPr lang="en-US" dirty="0">
              <a:solidFill>
                <a:schemeClr val="tx2"/>
              </a:solidFill>
            </a:rPr>
            <a:t>No planned change</a:t>
          </a:r>
          <a:r>
            <a:rPr lang="en-US" dirty="0"/>
            <a:t>, except for templates and greater disaggregation</a:t>
          </a:r>
        </a:p>
      </dgm:t>
    </dgm:pt>
    <dgm:pt modelId="{EA5FE81F-294A-434F-8FBB-5942BFCB3040}" type="parTrans" cxnId="{D663EF6D-9032-4663-A1D5-A7D9453B5CA2}">
      <dgm:prSet/>
      <dgm:spPr/>
      <dgm:t>
        <a:bodyPr/>
        <a:lstStyle/>
        <a:p>
          <a:endParaRPr lang="en-US"/>
        </a:p>
      </dgm:t>
    </dgm:pt>
    <dgm:pt modelId="{9078A6D4-F3C3-42AC-A5F8-B0000B5998F5}" type="sibTrans" cxnId="{D663EF6D-9032-4663-A1D5-A7D9453B5CA2}">
      <dgm:prSet/>
      <dgm:spPr/>
      <dgm:t>
        <a:bodyPr/>
        <a:lstStyle/>
        <a:p>
          <a:endParaRPr lang="en-US"/>
        </a:p>
      </dgm:t>
    </dgm:pt>
    <dgm:pt modelId="{C99262D0-F5BC-4788-8D47-9252A5A8E208}">
      <dgm:prSet phldrT="[Text]" custT="1"/>
      <dgm:spPr>
        <a:solidFill>
          <a:schemeClr val="accent4">
            <a:lumMod val="20000"/>
            <a:lumOff val="80000"/>
          </a:schemeClr>
        </a:solidFill>
      </dgm:spPr>
      <dgm:t>
        <a:bodyPr/>
        <a:lstStyle/>
        <a:p>
          <a:r>
            <a:rPr lang="en-US" sz="3000" b="1" dirty="0"/>
            <a:t>Statement of changes in equity</a:t>
          </a:r>
        </a:p>
      </dgm:t>
    </dgm:pt>
    <dgm:pt modelId="{A241909F-1016-445B-99E8-35AF8DB75F0C}" type="parTrans" cxnId="{2E89BBD9-3A62-49DE-B828-C9B117AEC492}">
      <dgm:prSet/>
      <dgm:spPr/>
      <dgm:t>
        <a:bodyPr/>
        <a:lstStyle/>
        <a:p>
          <a:endParaRPr lang="en-US"/>
        </a:p>
      </dgm:t>
    </dgm:pt>
    <dgm:pt modelId="{227FB652-3236-4F3F-949E-AD30C5882D8E}" type="sibTrans" cxnId="{2E89BBD9-3A62-49DE-B828-C9B117AEC492}">
      <dgm:prSet/>
      <dgm:spPr/>
      <dgm:t>
        <a:bodyPr/>
        <a:lstStyle/>
        <a:p>
          <a:endParaRPr lang="en-US"/>
        </a:p>
      </dgm:t>
    </dgm:pt>
    <dgm:pt modelId="{32540897-4DA3-4C4A-BA38-00C54EB6F6DA}">
      <dgm:prSet phldrT="[Text]"/>
      <dgm:spPr>
        <a:solidFill>
          <a:schemeClr val="accent4"/>
        </a:solidFill>
      </dgm:spPr>
      <dgm:t>
        <a:bodyPr/>
        <a:lstStyle/>
        <a:p>
          <a:r>
            <a:rPr lang="en-US" dirty="0"/>
            <a:t>Financial Instruments with Characteristics of Equity project looks at some issues</a:t>
          </a:r>
        </a:p>
      </dgm:t>
    </dgm:pt>
    <dgm:pt modelId="{AB9A737E-A326-41FE-A3AF-6F16AC105151}" type="parTrans" cxnId="{2CFAA2BE-5B15-42FF-8225-D8F6A9836BCA}">
      <dgm:prSet/>
      <dgm:spPr/>
      <dgm:t>
        <a:bodyPr/>
        <a:lstStyle/>
        <a:p>
          <a:endParaRPr lang="en-US"/>
        </a:p>
      </dgm:t>
    </dgm:pt>
    <dgm:pt modelId="{BFA1260E-9AFB-4DAF-BAA1-592945ABB292}" type="sibTrans" cxnId="{2CFAA2BE-5B15-42FF-8225-D8F6A9836BCA}">
      <dgm:prSet/>
      <dgm:spPr/>
      <dgm:t>
        <a:bodyPr/>
        <a:lstStyle/>
        <a:p>
          <a:endParaRPr lang="en-US"/>
        </a:p>
      </dgm:t>
    </dgm:pt>
    <dgm:pt modelId="{8A954A75-A3FD-4748-8FEF-DB6B50CBF123}" type="pres">
      <dgm:prSet presAssocID="{2CAE342A-325D-4DC1-A090-184E2DF826C2}" presName="theList" presStyleCnt="0">
        <dgm:presLayoutVars>
          <dgm:dir/>
          <dgm:animLvl val="lvl"/>
          <dgm:resizeHandles val="exact"/>
        </dgm:presLayoutVars>
      </dgm:prSet>
      <dgm:spPr/>
    </dgm:pt>
    <dgm:pt modelId="{63F3910B-B98D-42D7-8E8D-084DDBD8B405}" type="pres">
      <dgm:prSet presAssocID="{99D07085-AE02-48E5-97AE-F1E662104D28}" presName="compNode" presStyleCnt="0"/>
      <dgm:spPr/>
    </dgm:pt>
    <dgm:pt modelId="{78E5FF89-F679-408B-A380-24D8784AC89F}" type="pres">
      <dgm:prSet presAssocID="{99D07085-AE02-48E5-97AE-F1E662104D28}" presName="aNode" presStyleLbl="bgShp" presStyleIdx="0" presStyleCnt="2" custLinFactNeighborX="-1998"/>
      <dgm:spPr/>
    </dgm:pt>
    <dgm:pt modelId="{3B3E627E-7F11-4C80-881F-2E0758E23B8C}" type="pres">
      <dgm:prSet presAssocID="{99D07085-AE02-48E5-97AE-F1E662104D28}" presName="textNode" presStyleLbl="bgShp" presStyleIdx="0" presStyleCnt="2"/>
      <dgm:spPr/>
    </dgm:pt>
    <dgm:pt modelId="{FAD90B1A-F663-4C0E-82DD-EBA0133FF183}" type="pres">
      <dgm:prSet presAssocID="{99D07085-AE02-48E5-97AE-F1E662104D28}" presName="compChildNode" presStyleCnt="0"/>
      <dgm:spPr/>
    </dgm:pt>
    <dgm:pt modelId="{5410AF88-5054-4CA5-B99D-2C89CF94A820}" type="pres">
      <dgm:prSet presAssocID="{99D07085-AE02-48E5-97AE-F1E662104D28}" presName="theInnerList" presStyleCnt="0"/>
      <dgm:spPr/>
    </dgm:pt>
    <dgm:pt modelId="{815BB100-AE0F-4561-B900-5CE0E1E156B6}" type="pres">
      <dgm:prSet presAssocID="{10DECC98-01F3-43A2-940F-E67108706D47}" presName="childNode" presStyleLbl="node1" presStyleIdx="0" presStyleCnt="2">
        <dgm:presLayoutVars>
          <dgm:bulletEnabled val="1"/>
        </dgm:presLayoutVars>
      </dgm:prSet>
      <dgm:spPr/>
    </dgm:pt>
    <dgm:pt modelId="{87EDAC76-40D4-4CFC-A874-0D8459450F0A}" type="pres">
      <dgm:prSet presAssocID="{99D07085-AE02-48E5-97AE-F1E662104D28}" presName="aSpace" presStyleCnt="0"/>
      <dgm:spPr/>
    </dgm:pt>
    <dgm:pt modelId="{02A50956-D3FF-4CD3-A086-D36155110233}" type="pres">
      <dgm:prSet presAssocID="{C99262D0-F5BC-4788-8D47-9252A5A8E208}" presName="compNode" presStyleCnt="0"/>
      <dgm:spPr/>
    </dgm:pt>
    <dgm:pt modelId="{02B44185-B91F-459E-AA7E-68246AE1F0DC}" type="pres">
      <dgm:prSet presAssocID="{C99262D0-F5BC-4788-8D47-9252A5A8E208}" presName="aNode" presStyleLbl="bgShp" presStyleIdx="1" presStyleCnt="2"/>
      <dgm:spPr/>
    </dgm:pt>
    <dgm:pt modelId="{44305B5C-349E-4470-B95A-7325EED370A4}" type="pres">
      <dgm:prSet presAssocID="{C99262D0-F5BC-4788-8D47-9252A5A8E208}" presName="textNode" presStyleLbl="bgShp" presStyleIdx="1" presStyleCnt="2"/>
      <dgm:spPr/>
    </dgm:pt>
    <dgm:pt modelId="{38A8A08F-CE42-46CC-B88B-DE60F68EC9CD}" type="pres">
      <dgm:prSet presAssocID="{C99262D0-F5BC-4788-8D47-9252A5A8E208}" presName="compChildNode" presStyleCnt="0"/>
      <dgm:spPr/>
    </dgm:pt>
    <dgm:pt modelId="{6AFD6831-3AFE-49C3-8ACE-1404C70B725B}" type="pres">
      <dgm:prSet presAssocID="{C99262D0-F5BC-4788-8D47-9252A5A8E208}" presName="theInnerList" presStyleCnt="0"/>
      <dgm:spPr/>
    </dgm:pt>
    <dgm:pt modelId="{9A284FAC-0CFF-4081-BA30-CA0F79717987}" type="pres">
      <dgm:prSet presAssocID="{32540897-4DA3-4C4A-BA38-00C54EB6F6DA}" presName="childNode" presStyleLbl="node1" presStyleIdx="1" presStyleCnt="2">
        <dgm:presLayoutVars>
          <dgm:bulletEnabled val="1"/>
        </dgm:presLayoutVars>
      </dgm:prSet>
      <dgm:spPr/>
    </dgm:pt>
  </dgm:ptLst>
  <dgm:cxnLst>
    <dgm:cxn modelId="{95C19310-3F45-4B1B-80E1-5E2CCFC0DD19}" type="presOf" srcId="{2CAE342A-325D-4DC1-A090-184E2DF826C2}" destId="{8A954A75-A3FD-4748-8FEF-DB6B50CBF123}" srcOrd="0" destOrd="0" presId="urn:microsoft.com/office/officeart/2005/8/layout/lProcess2"/>
    <dgm:cxn modelId="{F140A63A-60DA-4033-AA58-141E33BAA917}" type="presOf" srcId="{99D07085-AE02-48E5-97AE-F1E662104D28}" destId="{78E5FF89-F679-408B-A380-24D8784AC89F}" srcOrd="0" destOrd="0" presId="urn:microsoft.com/office/officeart/2005/8/layout/lProcess2"/>
    <dgm:cxn modelId="{952C0843-69FA-4ABC-B372-A4C28919388D}" type="presOf" srcId="{99D07085-AE02-48E5-97AE-F1E662104D28}" destId="{3B3E627E-7F11-4C80-881F-2E0758E23B8C}" srcOrd="1" destOrd="0" presId="urn:microsoft.com/office/officeart/2005/8/layout/lProcess2"/>
    <dgm:cxn modelId="{D663EF6D-9032-4663-A1D5-A7D9453B5CA2}" srcId="{99D07085-AE02-48E5-97AE-F1E662104D28}" destId="{10DECC98-01F3-43A2-940F-E67108706D47}" srcOrd="0" destOrd="0" parTransId="{EA5FE81F-294A-434F-8FBB-5942BFCB3040}" sibTransId="{9078A6D4-F3C3-42AC-A5F8-B0000B5998F5}"/>
    <dgm:cxn modelId="{343B9D7D-97F0-4588-BA6A-43CE4FB83F91}" type="presOf" srcId="{10DECC98-01F3-43A2-940F-E67108706D47}" destId="{815BB100-AE0F-4561-B900-5CE0E1E156B6}" srcOrd="0" destOrd="0" presId="urn:microsoft.com/office/officeart/2005/8/layout/lProcess2"/>
    <dgm:cxn modelId="{604FBD96-E099-41CF-BA52-972D53FF7AEE}" type="presOf" srcId="{C99262D0-F5BC-4788-8D47-9252A5A8E208}" destId="{44305B5C-349E-4470-B95A-7325EED370A4}" srcOrd="1" destOrd="0" presId="urn:microsoft.com/office/officeart/2005/8/layout/lProcess2"/>
    <dgm:cxn modelId="{2CFAA2BE-5B15-42FF-8225-D8F6A9836BCA}" srcId="{C99262D0-F5BC-4788-8D47-9252A5A8E208}" destId="{32540897-4DA3-4C4A-BA38-00C54EB6F6DA}" srcOrd="0" destOrd="0" parTransId="{AB9A737E-A326-41FE-A3AF-6F16AC105151}" sibTransId="{BFA1260E-9AFB-4DAF-BAA1-592945ABB292}"/>
    <dgm:cxn modelId="{EA36EDC2-84FB-4D35-8297-E0BE0737FE60}" type="presOf" srcId="{32540897-4DA3-4C4A-BA38-00C54EB6F6DA}" destId="{9A284FAC-0CFF-4081-BA30-CA0F79717987}" srcOrd="0" destOrd="0" presId="urn:microsoft.com/office/officeart/2005/8/layout/lProcess2"/>
    <dgm:cxn modelId="{2E89BBD9-3A62-49DE-B828-C9B117AEC492}" srcId="{2CAE342A-325D-4DC1-A090-184E2DF826C2}" destId="{C99262D0-F5BC-4788-8D47-9252A5A8E208}" srcOrd="1" destOrd="0" parTransId="{A241909F-1016-445B-99E8-35AF8DB75F0C}" sibTransId="{227FB652-3236-4F3F-949E-AD30C5882D8E}"/>
    <dgm:cxn modelId="{6279B6FA-EAA5-492D-93CA-C9F847C718DC}" srcId="{2CAE342A-325D-4DC1-A090-184E2DF826C2}" destId="{99D07085-AE02-48E5-97AE-F1E662104D28}" srcOrd="0" destOrd="0" parTransId="{570D11B0-BD31-4F57-AEE6-51D0E78932C6}" sibTransId="{04A0F173-514D-44FF-A3E7-093155E855CB}"/>
    <dgm:cxn modelId="{D36227FE-8C8A-4FCB-9988-3E4AA2202EE6}" type="presOf" srcId="{C99262D0-F5BC-4788-8D47-9252A5A8E208}" destId="{02B44185-B91F-459E-AA7E-68246AE1F0DC}" srcOrd="0" destOrd="0" presId="urn:microsoft.com/office/officeart/2005/8/layout/lProcess2"/>
    <dgm:cxn modelId="{6365C134-ECB5-4717-8545-FD69C4ED163C}" type="presParOf" srcId="{8A954A75-A3FD-4748-8FEF-DB6B50CBF123}" destId="{63F3910B-B98D-42D7-8E8D-084DDBD8B405}" srcOrd="0" destOrd="0" presId="urn:microsoft.com/office/officeart/2005/8/layout/lProcess2"/>
    <dgm:cxn modelId="{51071EB8-2645-4E62-8BD1-E01A1FE462DC}" type="presParOf" srcId="{63F3910B-B98D-42D7-8E8D-084DDBD8B405}" destId="{78E5FF89-F679-408B-A380-24D8784AC89F}" srcOrd="0" destOrd="0" presId="urn:microsoft.com/office/officeart/2005/8/layout/lProcess2"/>
    <dgm:cxn modelId="{9F0ABAE2-B4E5-4574-B71B-F0E638027066}" type="presParOf" srcId="{63F3910B-B98D-42D7-8E8D-084DDBD8B405}" destId="{3B3E627E-7F11-4C80-881F-2E0758E23B8C}" srcOrd="1" destOrd="0" presId="urn:microsoft.com/office/officeart/2005/8/layout/lProcess2"/>
    <dgm:cxn modelId="{12F0B317-BD77-4F8E-9657-D67287A6FC94}" type="presParOf" srcId="{63F3910B-B98D-42D7-8E8D-084DDBD8B405}" destId="{FAD90B1A-F663-4C0E-82DD-EBA0133FF183}" srcOrd="2" destOrd="0" presId="urn:microsoft.com/office/officeart/2005/8/layout/lProcess2"/>
    <dgm:cxn modelId="{8E40627C-8F69-4BBA-998F-E6CE0035B8F3}" type="presParOf" srcId="{FAD90B1A-F663-4C0E-82DD-EBA0133FF183}" destId="{5410AF88-5054-4CA5-B99D-2C89CF94A820}" srcOrd="0" destOrd="0" presId="urn:microsoft.com/office/officeart/2005/8/layout/lProcess2"/>
    <dgm:cxn modelId="{8586F580-CC3D-48D5-A2AD-15E18DA7FCA7}" type="presParOf" srcId="{5410AF88-5054-4CA5-B99D-2C89CF94A820}" destId="{815BB100-AE0F-4561-B900-5CE0E1E156B6}" srcOrd="0" destOrd="0" presId="urn:microsoft.com/office/officeart/2005/8/layout/lProcess2"/>
    <dgm:cxn modelId="{49B5437F-0D4B-465A-B2F7-6EC3428EBCF6}" type="presParOf" srcId="{8A954A75-A3FD-4748-8FEF-DB6B50CBF123}" destId="{87EDAC76-40D4-4CFC-A874-0D8459450F0A}" srcOrd="1" destOrd="0" presId="urn:microsoft.com/office/officeart/2005/8/layout/lProcess2"/>
    <dgm:cxn modelId="{F8C909B0-38EB-4D33-87F0-908420B48920}" type="presParOf" srcId="{8A954A75-A3FD-4748-8FEF-DB6B50CBF123}" destId="{02A50956-D3FF-4CD3-A086-D36155110233}" srcOrd="2" destOrd="0" presId="urn:microsoft.com/office/officeart/2005/8/layout/lProcess2"/>
    <dgm:cxn modelId="{A19C2908-D8BA-4527-BCAB-AFD0BAF4D829}" type="presParOf" srcId="{02A50956-D3FF-4CD3-A086-D36155110233}" destId="{02B44185-B91F-459E-AA7E-68246AE1F0DC}" srcOrd="0" destOrd="0" presId="urn:microsoft.com/office/officeart/2005/8/layout/lProcess2"/>
    <dgm:cxn modelId="{E714050F-858F-432C-93EB-4ECF867411AB}" type="presParOf" srcId="{02A50956-D3FF-4CD3-A086-D36155110233}" destId="{44305B5C-349E-4470-B95A-7325EED370A4}" srcOrd="1" destOrd="0" presId="urn:microsoft.com/office/officeart/2005/8/layout/lProcess2"/>
    <dgm:cxn modelId="{A4C8A4FA-D3BD-48E6-A8E9-6F250470627A}" type="presParOf" srcId="{02A50956-D3FF-4CD3-A086-D36155110233}" destId="{38A8A08F-CE42-46CC-B88B-DE60F68EC9CD}" srcOrd="2" destOrd="0" presId="urn:microsoft.com/office/officeart/2005/8/layout/lProcess2"/>
    <dgm:cxn modelId="{4ACA91BB-F38D-483D-8E56-7EDDA66A1DC1}" type="presParOf" srcId="{38A8A08F-CE42-46CC-B88B-DE60F68EC9CD}" destId="{6AFD6831-3AFE-49C3-8ACE-1404C70B725B}" srcOrd="0" destOrd="0" presId="urn:microsoft.com/office/officeart/2005/8/layout/lProcess2"/>
    <dgm:cxn modelId="{0F529897-1D37-4FE9-AD08-B9C3B525F9AB}" type="presParOf" srcId="{6AFD6831-3AFE-49C3-8ACE-1404C70B725B}" destId="{9A284FAC-0CFF-4081-BA30-CA0F7971798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468F09-969A-4304-A23F-7699C78D25F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CB5F2977-9F2F-432E-988F-505FD8EF0231}">
      <dgm:prSet phldrT="[Text]" custT="1"/>
      <dgm:spPr>
        <a:solidFill>
          <a:schemeClr val="accent4"/>
        </a:solidFill>
      </dgm:spPr>
      <dgm:t>
        <a:bodyPr/>
        <a:lstStyle/>
        <a:p>
          <a:r>
            <a:rPr lang="en-US" sz="2000" dirty="0"/>
            <a:t>Enabling preparer judgement</a:t>
          </a:r>
        </a:p>
      </dgm:t>
    </dgm:pt>
    <dgm:pt modelId="{0053C1F0-9195-46BC-A39E-10EDEACED70E}" type="parTrans" cxnId="{A3A7156B-6857-49E1-80CD-97CB17F29B24}">
      <dgm:prSet/>
      <dgm:spPr/>
      <dgm:t>
        <a:bodyPr/>
        <a:lstStyle/>
        <a:p>
          <a:endParaRPr lang="en-US"/>
        </a:p>
      </dgm:t>
    </dgm:pt>
    <dgm:pt modelId="{695F5ADE-6174-4C70-873B-0B331442AEEE}" type="sibTrans" cxnId="{A3A7156B-6857-49E1-80CD-97CB17F29B24}">
      <dgm:prSet/>
      <dgm:spPr>
        <a:solidFill>
          <a:schemeClr val="tx1"/>
        </a:solidFill>
      </dgm:spPr>
      <dgm:t>
        <a:bodyPr/>
        <a:lstStyle/>
        <a:p>
          <a:endParaRPr lang="en-US" dirty="0"/>
        </a:p>
      </dgm:t>
    </dgm:pt>
    <dgm:pt modelId="{A6A2E509-3527-44E7-AC61-D6A3F4116531}">
      <dgm:prSet phldrT="[Text]" custT="1"/>
      <dgm:spPr>
        <a:solidFill>
          <a:schemeClr val="accent4"/>
        </a:solidFill>
      </dgm:spPr>
      <dgm:t>
        <a:bodyPr/>
        <a:lstStyle/>
        <a:p>
          <a:r>
            <a:rPr lang="en-US" sz="2000" dirty="0"/>
            <a:t>Improved disclosure requirements</a:t>
          </a:r>
        </a:p>
      </dgm:t>
    </dgm:pt>
    <dgm:pt modelId="{BEA6B232-D27E-4FF8-8B91-169C0FF79A37}" type="parTrans" cxnId="{3D894853-0331-46FD-9589-5842125AABA4}">
      <dgm:prSet/>
      <dgm:spPr/>
      <dgm:t>
        <a:bodyPr/>
        <a:lstStyle/>
        <a:p>
          <a:endParaRPr lang="en-US"/>
        </a:p>
      </dgm:t>
    </dgm:pt>
    <dgm:pt modelId="{BED33CFB-9A43-4E9C-8AB6-34C4832AC380}" type="sibTrans" cxnId="{3D894853-0331-46FD-9589-5842125AABA4}">
      <dgm:prSet/>
      <dgm:spPr>
        <a:solidFill>
          <a:schemeClr val="tx1"/>
        </a:solidFill>
      </dgm:spPr>
      <dgm:t>
        <a:bodyPr/>
        <a:lstStyle/>
        <a:p>
          <a:endParaRPr lang="en-US" dirty="0"/>
        </a:p>
      </dgm:t>
    </dgm:pt>
    <dgm:pt modelId="{14C9F392-7C66-4378-9FFD-D9E5CD8FD1C9}">
      <dgm:prSet phldrT="[Text]" custT="1"/>
      <dgm:spPr>
        <a:solidFill>
          <a:schemeClr val="tx2"/>
        </a:solidFill>
      </dgm:spPr>
      <dgm:t>
        <a:bodyPr/>
        <a:lstStyle/>
        <a:p>
          <a:r>
            <a:rPr lang="en-US" sz="2000" dirty="0"/>
            <a:t>Improved disclosures &amp; better communication</a:t>
          </a:r>
        </a:p>
      </dgm:t>
    </dgm:pt>
    <dgm:pt modelId="{4E4A8D5A-51B1-4ECC-A069-54854A6F965C}" type="parTrans" cxnId="{050315C0-F0B6-4D56-ADF3-F2D9A230E5A2}">
      <dgm:prSet/>
      <dgm:spPr/>
      <dgm:t>
        <a:bodyPr/>
        <a:lstStyle/>
        <a:p>
          <a:endParaRPr lang="en-US"/>
        </a:p>
      </dgm:t>
    </dgm:pt>
    <dgm:pt modelId="{6ABAC1E8-1314-4FC7-9D0A-457B6C64F190}" type="sibTrans" cxnId="{050315C0-F0B6-4D56-ADF3-F2D9A230E5A2}">
      <dgm:prSet/>
      <dgm:spPr/>
      <dgm:t>
        <a:bodyPr/>
        <a:lstStyle/>
        <a:p>
          <a:endParaRPr lang="en-US"/>
        </a:p>
      </dgm:t>
    </dgm:pt>
    <dgm:pt modelId="{19B2C72F-5011-459D-A9F7-CB947AA57564}" type="pres">
      <dgm:prSet presAssocID="{B2468F09-969A-4304-A23F-7699C78D25FD}" presName="linearFlow" presStyleCnt="0">
        <dgm:presLayoutVars>
          <dgm:dir/>
          <dgm:resizeHandles val="exact"/>
        </dgm:presLayoutVars>
      </dgm:prSet>
      <dgm:spPr/>
    </dgm:pt>
    <dgm:pt modelId="{2D2D19CA-B0AB-40B9-877C-CB79DB810A09}" type="pres">
      <dgm:prSet presAssocID="{CB5F2977-9F2F-432E-988F-505FD8EF0231}" presName="node" presStyleLbl="node1" presStyleIdx="0" presStyleCnt="3" custScaleX="104054" custScaleY="101825">
        <dgm:presLayoutVars>
          <dgm:bulletEnabled val="1"/>
        </dgm:presLayoutVars>
      </dgm:prSet>
      <dgm:spPr/>
    </dgm:pt>
    <dgm:pt modelId="{45DAABA9-D898-4325-B37B-F680511A3E3D}" type="pres">
      <dgm:prSet presAssocID="{695F5ADE-6174-4C70-873B-0B331442AEEE}" presName="spacerL" presStyleCnt="0"/>
      <dgm:spPr/>
    </dgm:pt>
    <dgm:pt modelId="{DC1DCF1D-C955-4116-A35B-A52138360526}" type="pres">
      <dgm:prSet presAssocID="{695F5ADE-6174-4C70-873B-0B331442AEEE}" presName="sibTrans" presStyleLbl="sibTrans2D1" presStyleIdx="0" presStyleCnt="2" custScaleX="37268" custScaleY="34189"/>
      <dgm:spPr/>
    </dgm:pt>
    <dgm:pt modelId="{12D92813-16B3-4948-8D22-A715ED2AD460}" type="pres">
      <dgm:prSet presAssocID="{695F5ADE-6174-4C70-873B-0B331442AEEE}" presName="spacerR" presStyleCnt="0"/>
      <dgm:spPr/>
    </dgm:pt>
    <dgm:pt modelId="{7CF8BFDB-416C-4871-902F-5F51D8209A15}" type="pres">
      <dgm:prSet presAssocID="{A6A2E509-3527-44E7-AC61-D6A3F4116531}" presName="node" presStyleLbl="node1" presStyleIdx="1" presStyleCnt="3" custScaleX="105442" custScaleY="100485">
        <dgm:presLayoutVars>
          <dgm:bulletEnabled val="1"/>
        </dgm:presLayoutVars>
      </dgm:prSet>
      <dgm:spPr/>
    </dgm:pt>
    <dgm:pt modelId="{BE6C7AB6-C17A-4711-A1BB-0FF09B5A6315}" type="pres">
      <dgm:prSet presAssocID="{BED33CFB-9A43-4E9C-8AB6-34C4832AC380}" presName="spacerL" presStyleCnt="0"/>
      <dgm:spPr/>
    </dgm:pt>
    <dgm:pt modelId="{34A4A547-6B5A-4951-BBF3-4A007CCB5750}" type="pres">
      <dgm:prSet presAssocID="{BED33CFB-9A43-4E9C-8AB6-34C4832AC380}" presName="sibTrans" presStyleLbl="sibTrans2D1" presStyleIdx="1" presStyleCnt="2" custScaleX="37268" custScaleY="34189"/>
      <dgm:spPr/>
    </dgm:pt>
    <dgm:pt modelId="{BFA10084-CB3C-434A-9D08-AD61FA8D1CE2}" type="pres">
      <dgm:prSet presAssocID="{BED33CFB-9A43-4E9C-8AB6-34C4832AC380}" presName="spacerR" presStyleCnt="0"/>
      <dgm:spPr/>
    </dgm:pt>
    <dgm:pt modelId="{267A72ED-FA69-4626-A129-958FE953BCC9}" type="pres">
      <dgm:prSet presAssocID="{14C9F392-7C66-4378-9FFD-D9E5CD8FD1C9}" presName="node" presStyleLbl="node1" presStyleIdx="2" presStyleCnt="3" custScaleX="112410" custLinFactNeighborY="-3131">
        <dgm:presLayoutVars>
          <dgm:bulletEnabled val="1"/>
        </dgm:presLayoutVars>
      </dgm:prSet>
      <dgm:spPr/>
    </dgm:pt>
  </dgm:ptLst>
  <dgm:cxnLst>
    <dgm:cxn modelId="{A624B50D-3C55-4F44-997B-D7BAFEDC8242}" type="presOf" srcId="{A6A2E509-3527-44E7-AC61-D6A3F4116531}" destId="{7CF8BFDB-416C-4871-902F-5F51D8209A15}" srcOrd="0" destOrd="0" presId="urn:microsoft.com/office/officeart/2005/8/layout/equation1"/>
    <dgm:cxn modelId="{0B747F1E-11FE-4670-9E40-6FCEDECED12D}" type="presOf" srcId="{695F5ADE-6174-4C70-873B-0B331442AEEE}" destId="{DC1DCF1D-C955-4116-A35B-A52138360526}" srcOrd="0" destOrd="0" presId="urn:microsoft.com/office/officeart/2005/8/layout/equation1"/>
    <dgm:cxn modelId="{F20DD726-0BA0-411B-AD3A-1FC2FEF72108}" type="presOf" srcId="{B2468F09-969A-4304-A23F-7699C78D25FD}" destId="{19B2C72F-5011-459D-A9F7-CB947AA57564}" srcOrd="0" destOrd="0" presId="urn:microsoft.com/office/officeart/2005/8/layout/equation1"/>
    <dgm:cxn modelId="{366A522F-C21E-49A8-A4CE-2E0BA64FF34A}" type="presOf" srcId="{14C9F392-7C66-4378-9FFD-D9E5CD8FD1C9}" destId="{267A72ED-FA69-4626-A129-958FE953BCC9}" srcOrd="0" destOrd="0" presId="urn:microsoft.com/office/officeart/2005/8/layout/equation1"/>
    <dgm:cxn modelId="{A3A7156B-6857-49E1-80CD-97CB17F29B24}" srcId="{B2468F09-969A-4304-A23F-7699C78D25FD}" destId="{CB5F2977-9F2F-432E-988F-505FD8EF0231}" srcOrd="0" destOrd="0" parTransId="{0053C1F0-9195-46BC-A39E-10EDEACED70E}" sibTransId="{695F5ADE-6174-4C70-873B-0B331442AEEE}"/>
    <dgm:cxn modelId="{3D894853-0331-46FD-9589-5842125AABA4}" srcId="{B2468F09-969A-4304-A23F-7699C78D25FD}" destId="{A6A2E509-3527-44E7-AC61-D6A3F4116531}" srcOrd="1" destOrd="0" parTransId="{BEA6B232-D27E-4FF8-8B91-169C0FF79A37}" sibTransId="{BED33CFB-9A43-4E9C-8AB6-34C4832AC380}"/>
    <dgm:cxn modelId="{77491E7A-3AC6-4BA6-907D-5564327D9924}" type="presOf" srcId="{CB5F2977-9F2F-432E-988F-505FD8EF0231}" destId="{2D2D19CA-B0AB-40B9-877C-CB79DB810A09}" srcOrd="0" destOrd="0" presId="urn:microsoft.com/office/officeart/2005/8/layout/equation1"/>
    <dgm:cxn modelId="{ED214B9A-C874-4913-948E-9E4E1A5B659D}" type="presOf" srcId="{BED33CFB-9A43-4E9C-8AB6-34C4832AC380}" destId="{34A4A547-6B5A-4951-BBF3-4A007CCB5750}" srcOrd="0" destOrd="0" presId="urn:microsoft.com/office/officeart/2005/8/layout/equation1"/>
    <dgm:cxn modelId="{050315C0-F0B6-4D56-ADF3-F2D9A230E5A2}" srcId="{B2468F09-969A-4304-A23F-7699C78D25FD}" destId="{14C9F392-7C66-4378-9FFD-D9E5CD8FD1C9}" srcOrd="2" destOrd="0" parTransId="{4E4A8D5A-51B1-4ECC-A069-54854A6F965C}" sibTransId="{6ABAC1E8-1314-4FC7-9D0A-457B6C64F190}"/>
    <dgm:cxn modelId="{33FFAA0D-4FE2-4C17-9C54-4DA14D1CE7FA}" type="presParOf" srcId="{19B2C72F-5011-459D-A9F7-CB947AA57564}" destId="{2D2D19CA-B0AB-40B9-877C-CB79DB810A09}" srcOrd="0" destOrd="0" presId="urn:microsoft.com/office/officeart/2005/8/layout/equation1"/>
    <dgm:cxn modelId="{3006992A-EB65-4E99-B073-24BFB054B2EE}" type="presParOf" srcId="{19B2C72F-5011-459D-A9F7-CB947AA57564}" destId="{45DAABA9-D898-4325-B37B-F680511A3E3D}" srcOrd="1" destOrd="0" presId="urn:microsoft.com/office/officeart/2005/8/layout/equation1"/>
    <dgm:cxn modelId="{D2D704E7-DD74-4E59-9BEE-13B6BEC154DD}" type="presParOf" srcId="{19B2C72F-5011-459D-A9F7-CB947AA57564}" destId="{DC1DCF1D-C955-4116-A35B-A52138360526}" srcOrd="2" destOrd="0" presId="urn:microsoft.com/office/officeart/2005/8/layout/equation1"/>
    <dgm:cxn modelId="{0B25E975-D234-48D1-BE43-2165D41BE0D7}" type="presParOf" srcId="{19B2C72F-5011-459D-A9F7-CB947AA57564}" destId="{12D92813-16B3-4948-8D22-A715ED2AD460}" srcOrd="3" destOrd="0" presId="urn:microsoft.com/office/officeart/2005/8/layout/equation1"/>
    <dgm:cxn modelId="{5F483BCC-11A9-4D91-86AC-EF5027F9394B}" type="presParOf" srcId="{19B2C72F-5011-459D-A9F7-CB947AA57564}" destId="{7CF8BFDB-416C-4871-902F-5F51D8209A15}" srcOrd="4" destOrd="0" presId="urn:microsoft.com/office/officeart/2005/8/layout/equation1"/>
    <dgm:cxn modelId="{D00CA69E-B5E4-44D1-AE4B-95CA3912B265}" type="presParOf" srcId="{19B2C72F-5011-459D-A9F7-CB947AA57564}" destId="{BE6C7AB6-C17A-4711-A1BB-0FF09B5A6315}" srcOrd="5" destOrd="0" presId="urn:microsoft.com/office/officeart/2005/8/layout/equation1"/>
    <dgm:cxn modelId="{97C0FFCA-CA4A-4CCA-B1A8-8C541D62ACB0}" type="presParOf" srcId="{19B2C72F-5011-459D-A9F7-CB947AA57564}" destId="{34A4A547-6B5A-4951-BBF3-4A007CCB5750}" srcOrd="6" destOrd="0" presId="urn:microsoft.com/office/officeart/2005/8/layout/equation1"/>
    <dgm:cxn modelId="{C4D8A230-57FF-4FFF-B688-FB9C8DE4C617}" type="presParOf" srcId="{19B2C72F-5011-459D-A9F7-CB947AA57564}" destId="{BFA10084-CB3C-434A-9D08-AD61FA8D1CE2}" srcOrd="7" destOrd="0" presId="urn:microsoft.com/office/officeart/2005/8/layout/equation1"/>
    <dgm:cxn modelId="{7B7EC8DD-9997-48C1-85BE-57ED83A965EA}" type="presParOf" srcId="{19B2C72F-5011-459D-A9F7-CB947AA57564}" destId="{267A72ED-FA69-4626-A129-958FE953BCC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28C9FE-B5B6-4765-B142-426A33FD47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4D80C8-44BB-4BB2-A883-52650928264D}">
      <dgm:prSet custT="1"/>
      <dgm:spPr>
        <a:solidFill>
          <a:schemeClr val="accent4">
            <a:lumMod val="60000"/>
            <a:lumOff val="40000"/>
          </a:schemeClr>
        </a:solidFill>
      </dgm:spPr>
      <dgm:t>
        <a:bodyPr/>
        <a:lstStyle/>
        <a:p>
          <a:pPr algn="ctr" rtl="0"/>
          <a:r>
            <a:rPr lang="en-GB" sz="1800" b="1" i="0" baseline="0" dirty="0">
              <a:solidFill>
                <a:schemeClr val="tx1"/>
              </a:solidFill>
            </a:rPr>
            <a:t>Accounting</a:t>
          </a:r>
          <a:r>
            <a:rPr lang="en-GB" sz="1800" b="1" i="0" dirty="0">
              <a:solidFill>
                <a:schemeClr val="tx1"/>
              </a:solidFill>
            </a:rPr>
            <a:t> policies to disclose</a:t>
          </a:r>
          <a:endParaRPr lang="en-GB" sz="1800" b="1" dirty="0">
            <a:solidFill>
              <a:schemeClr val="tx1"/>
            </a:solidFill>
          </a:endParaRPr>
        </a:p>
      </dgm:t>
    </dgm:pt>
    <dgm:pt modelId="{2892D888-6B22-4CFF-BC60-63C094BD508C}" type="parTrans" cxnId="{0F328437-8D90-4A36-8DE5-5A380F45C10A}">
      <dgm:prSet/>
      <dgm:spPr/>
      <dgm:t>
        <a:bodyPr/>
        <a:lstStyle/>
        <a:p>
          <a:endParaRPr lang="en-US"/>
        </a:p>
      </dgm:t>
    </dgm:pt>
    <dgm:pt modelId="{6E8AD096-30DD-4E31-A968-92FA4A650767}" type="sibTrans" cxnId="{0F328437-8D90-4A36-8DE5-5A380F45C10A}">
      <dgm:prSet/>
      <dgm:spPr/>
      <dgm:t>
        <a:bodyPr/>
        <a:lstStyle/>
        <a:p>
          <a:endParaRPr lang="en-US"/>
        </a:p>
      </dgm:t>
    </dgm:pt>
    <dgm:pt modelId="{42BBB386-549A-4DCE-B568-7FD0F6251E66}" type="pres">
      <dgm:prSet presAssocID="{8928C9FE-B5B6-4765-B142-426A33FD473C}" presName="linear" presStyleCnt="0">
        <dgm:presLayoutVars>
          <dgm:animLvl val="lvl"/>
          <dgm:resizeHandles val="exact"/>
        </dgm:presLayoutVars>
      </dgm:prSet>
      <dgm:spPr/>
    </dgm:pt>
    <dgm:pt modelId="{C6FBDCAA-CF1E-4070-8760-09D2912CF63C}" type="pres">
      <dgm:prSet presAssocID="{644D80C8-44BB-4BB2-A883-52650928264D}" presName="parentText" presStyleLbl="node1" presStyleIdx="0" presStyleCnt="1" custScaleX="98372" custScaleY="105034" custLinFactNeighborX="-21883" custLinFactNeighborY="1405">
        <dgm:presLayoutVars>
          <dgm:chMax val="0"/>
          <dgm:bulletEnabled val="1"/>
        </dgm:presLayoutVars>
      </dgm:prSet>
      <dgm:spPr/>
    </dgm:pt>
  </dgm:ptLst>
  <dgm:cxnLst>
    <dgm:cxn modelId="{0F328437-8D90-4A36-8DE5-5A380F45C10A}" srcId="{8928C9FE-B5B6-4765-B142-426A33FD473C}" destId="{644D80C8-44BB-4BB2-A883-52650928264D}" srcOrd="0" destOrd="0" parTransId="{2892D888-6B22-4CFF-BC60-63C094BD508C}" sibTransId="{6E8AD096-30DD-4E31-A968-92FA4A650767}"/>
    <dgm:cxn modelId="{F5508F92-9C0E-4560-9148-0A8BCE2A6118}" type="presOf" srcId="{8928C9FE-B5B6-4765-B142-426A33FD473C}" destId="{42BBB386-549A-4DCE-B568-7FD0F6251E66}" srcOrd="0" destOrd="0" presId="urn:microsoft.com/office/officeart/2005/8/layout/vList2"/>
    <dgm:cxn modelId="{D5B42EB3-48F7-42B8-9B19-CDD2D48F93C2}" type="presOf" srcId="{644D80C8-44BB-4BB2-A883-52650928264D}" destId="{C6FBDCAA-CF1E-4070-8760-09D2912CF63C}" srcOrd="0" destOrd="0" presId="urn:microsoft.com/office/officeart/2005/8/layout/vList2"/>
    <dgm:cxn modelId="{4F488FA5-B5B6-4F3A-A78C-28AE418600D4}" type="presParOf" srcId="{42BBB386-549A-4DCE-B568-7FD0F6251E66}" destId="{C6FBDCAA-CF1E-4070-8760-09D2912CF63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D92941-F75A-4288-A519-DA68C00A203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FDC8935-5488-423C-BEAE-D9702C358FF6}">
      <dgm:prSet phldrT="[Text]" custT="1"/>
      <dgm:spPr>
        <a:solidFill>
          <a:schemeClr val="accent4"/>
        </a:solidFill>
      </dgm:spPr>
      <dgm:t>
        <a:bodyPr/>
        <a:lstStyle/>
        <a:p>
          <a:r>
            <a:rPr lang="en-US" sz="3000" b="1" dirty="0"/>
            <a:t>Guidance for the Board</a:t>
          </a:r>
        </a:p>
      </dgm:t>
    </dgm:pt>
    <dgm:pt modelId="{0CF24922-0FEC-495E-9533-CA13B0903A25}" type="parTrans" cxnId="{01E591CB-6740-44B6-A81A-B2122D0CD11C}">
      <dgm:prSet/>
      <dgm:spPr/>
      <dgm:t>
        <a:bodyPr/>
        <a:lstStyle/>
        <a:p>
          <a:endParaRPr lang="en-US"/>
        </a:p>
      </dgm:t>
    </dgm:pt>
    <dgm:pt modelId="{54D57D3D-4305-4BE3-8A30-5A66DF34D0AD}" type="sibTrans" cxnId="{01E591CB-6740-44B6-A81A-B2122D0CD11C}">
      <dgm:prSet/>
      <dgm:spPr/>
      <dgm:t>
        <a:bodyPr/>
        <a:lstStyle/>
        <a:p>
          <a:endParaRPr lang="en-US"/>
        </a:p>
      </dgm:t>
    </dgm:pt>
    <dgm:pt modelId="{3467FAC1-4CE3-4A8E-BA54-CC7C6B632309}">
      <dgm:prSet phldrT="[Text]" custT="1"/>
      <dgm:spPr>
        <a:solidFill>
          <a:schemeClr val="accent4"/>
        </a:solidFill>
      </dgm:spPr>
      <dgm:t>
        <a:bodyPr/>
        <a:lstStyle/>
        <a:p>
          <a:r>
            <a:rPr lang="en-US" sz="3000" b="1" dirty="0"/>
            <a:t>Test the guidance for the Board</a:t>
          </a:r>
        </a:p>
      </dgm:t>
    </dgm:pt>
    <dgm:pt modelId="{5156C063-F266-4D93-9F2E-8C137F4747C0}" type="parTrans" cxnId="{53A03FDD-3CA4-4236-B576-A8310892FE66}">
      <dgm:prSet/>
      <dgm:spPr/>
      <dgm:t>
        <a:bodyPr/>
        <a:lstStyle/>
        <a:p>
          <a:endParaRPr lang="en-US"/>
        </a:p>
      </dgm:t>
    </dgm:pt>
    <dgm:pt modelId="{7C5EBD37-3726-4ACC-BF9E-D8028D8F2869}" type="sibTrans" cxnId="{53A03FDD-3CA4-4236-B576-A8310892FE66}">
      <dgm:prSet/>
      <dgm:spPr/>
      <dgm:t>
        <a:bodyPr/>
        <a:lstStyle/>
        <a:p>
          <a:endParaRPr lang="en-US"/>
        </a:p>
      </dgm:t>
    </dgm:pt>
    <dgm:pt modelId="{3DC25216-AC0F-4BD1-B0B2-769BBCE94A6E}">
      <dgm:prSet phldrT="[Text]" custT="1"/>
      <dgm:spPr>
        <a:ln>
          <a:solidFill>
            <a:schemeClr val="accent4"/>
          </a:solidFill>
        </a:ln>
      </dgm:spPr>
      <dgm:t>
        <a:bodyPr/>
        <a:lstStyle/>
        <a:p>
          <a:pPr>
            <a:spcBef>
              <a:spcPts val="1200"/>
            </a:spcBef>
            <a:spcAft>
              <a:spcPts val="600"/>
            </a:spcAft>
          </a:pPr>
          <a:r>
            <a:rPr lang="en-US" sz="2000" b="0" dirty="0"/>
            <a:t>Will be developed as a set of Board decisions</a:t>
          </a:r>
        </a:p>
      </dgm:t>
    </dgm:pt>
    <dgm:pt modelId="{0ECBF736-BE34-4EA9-A5B7-E750A570C860}" type="parTrans" cxnId="{48A007FA-473C-44BD-A608-9421D6AD94C4}">
      <dgm:prSet/>
      <dgm:spPr/>
      <dgm:t>
        <a:bodyPr/>
        <a:lstStyle/>
        <a:p>
          <a:endParaRPr lang="en-US"/>
        </a:p>
      </dgm:t>
    </dgm:pt>
    <dgm:pt modelId="{1EFF1315-C367-4840-9526-B3A4DBBEC7F8}" type="sibTrans" cxnId="{48A007FA-473C-44BD-A608-9421D6AD94C4}">
      <dgm:prSet/>
      <dgm:spPr/>
      <dgm:t>
        <a:bodyPr/>
        <a:lstStyle/>
        <a:p>
          <a:endParaRPr lang="en-US"/>
        </a:p>
      </dgm:t>
    </dgm:pt>
    <dgm:pt modelId="{3F110254-FB67-49F3-BF6F-6401E3271FAD}">
      <dgm:prSet phldrT="[Text]" custT="1"/>
      <dgm:spPr>
        <a:ln>
          <a:solidFill>
            <a:schemeClr val="accent4"/>
          </a:solidFill>
        </a:ln>
      </dgm:spPr>
      <dgm:t>
        <a:bodyPr/>
        <a:lstStyle/>
        <a:p>
          <a:pPr>
            <a:spcBef>
              <a:spcPts val="1200"/>
            </a:spcBef>
            <a:spcAft>
              <a:spcPts val="600"/>
            </a:spcAft>
          </a:pPr>
          <a:r>
            <a:rPr lang="en-US" sz="2000" b="0" dirty="0"/>
            <a:t>Formal stakeholder feedback will be obtained when subsequently used as part of standard-setting</a:t>
          </a:r>
        </a:p>
      </dgm:t>
    </dgm:pt>
    <dgm:pt modelId="{1402E215-AE26-4AB4-911C-4FE044ADEB98}" type="parTrans" cxnId="{DA0FB19E-CAD9-48B4-8B4A-E6E0DB3096CD}">
      <dgm:prSet/>
      <dgm:spPr/>
      <dgm:t>
        <a:bodyPr/>
        <a:lstStyle/>
        <a:p>
          <a:endParaRPr lang="en-US"/>
        </a:p>
      </dgm:t>
    </dgm:pt>
    <dgm:pt modelId="{DC369871-717A-461E-88D0-42462F02A4EF}" type="sibTrans" cxnId="{DA0FB19E-CAD9-48B4-8B4A-E6E0DB3096CD}">
      <dgm:prSet/>
      <dgm:spPr/>
      <dgm:t>
        <a:bodyPr/>
        <a:lstStyle/>
        <a:p>
          <a:endParaRPr lang="en-US"/>
        </a:p>
      </dgm:t>
    </dgm:pt>
    <dgm:pt modelId="{0238A10E-7ABF-43E3-A8EB-691266B92743}">
      <dgm:prSet phldrT="[Text]" custT="1"/>
      <dgm:spPr>
        <a:ln>
          <a:solidFill>
            <a:schemeClr val="accent4"/>
          </a:solidFill>
        </a:ln>
      </dgm:spPr>
      <dgm:t>
        <a:bodyPr/>
        <a:lstStyle/>
        <a:p>
          <a:pPr>
            <a:spcBef>
              <a:spcPts val="1200"/>
            </a:spcBef>
            <a:spcAft>
              <a:spcPts val="600"/>
            </a:spcAft>
          </a:pPr>
          <a:r>
            <a:rPr lang="en-US" sz="2000" b="0" dirty="0"/>
            <a:t>The objective of the targeted standards-level review will be to </a:t>
          </a:r>
          <a:r>
            <a:rPr lang="en-US" sz="2000" b="0" dirty="0">
              <a:solidFill>
                <a:schemeClr val="tx2"/>
              </a:solidFill>
            </a:rPr>
            <a:t>improve the disclosure requirements and hence, the usefulness of </a:t>
          </a:r>
          <a:r>
            <a:rPr lang="en-US" sz="2000" b="0">
              <a:solidFill>
                <a:schemeClr val="tx2"/>
              </a:solidFill>
            </a:rPr>
            <a:t>the disclosures</a:t>
          </a:r>
          <a:r>
            <a:rPr lang="en-US" sz="2000" b="0"/>
            <a:t> </a:t>
          </a:r>
          <a:r>
            <a:rPr lang="en-US" sz="2000" b="0" dirty="0"/>
            <a:t>provided to the primary users of financial statements</a:t>
          </a:r>
        </a:p>
      </dgm:t>
    </dgm:pt>
    <dgm:pt modelId="{5FCFFDEE-6517-4A88-AF2D-4964A3C928AD}" type="parTrans" cxnId="{190BC01D-90CD-440C-A404-20FC8DC2DBA9}">
      <dgm:prSet/>
      <dgm:spPr/>
      <dgm:t>
        <a:bodyPr/>
        <a:lstStyle/>
        <a:p>
          <a:endParaRPr lang="en-US"/>
        </a:p>
      </dgm:t>
    </dgm:pt>
    <dgm:pt modelId="{13D3542E-0E3C-4E46-9B60-6DE4C362B8AA}" type="sibTrans" cxnId="{190BC01D-90CD-440C-A404-20FC8DC2DBA9}">
      <dgm:prSet/>
      <dgm:spPr/>
      <dgm:t>
        <a:bodyPr/>
        <a:lstStyle/>
        <a:p>
          <a:endParaRPr lang="en-US"/>
        </a:p>
      </dgm:t>
    </dgm:pt>
    <dgm:pt modelId="{31D1069C-B118-414A-A154-56FC2AED7118}">
      <dgm:prSet phldrT="[Text]" custT="1"/>
      <dgm:spPr>
        <a:ln>
          <a:solidFill>
            <a:schemeClr val="accent4"/>
          </a:solidFill>
        </a:ln>
      </dgm:spPr>
      <dgm:t>
        <a:bodyPr/>
        <a:lstStyle/>
        <a:p>
          <a:pPr>
            <a:spcBef>
              <a:spcPts val="1200"/>
            </a:spcBef>
            <a:spcAft>
              <a:spcPts val="600"/>
            </a:spcAft>
          </a:pPr>
          <a:r>
            <a:rPr lang="en-US" sz="2000" b="0" dirty="0"/>
            <a:t>The objective will </a:t>
          </a:r>
          <a:r>
            <a:rPr lang="en-US" sz="2000" b="1" u="sng" dirty="0">
              <a:solidFill>
                <a:schemeClr val="tx2"/>
              </a:solidFill>
            </a:rPr>
            <a:t>not</a:t>
          </a:r>
          <a:r>
            <a:rPr lang="en-US" sz="2000" b="0" dirty="0"/>
            <a:t> be </a:t>
          </a:r>
          <a:r>
            <a:rPr lang="en-US" sz="2000" b="0" dirty="0">
              <a:solidFill>
                <a:schemeClr val="tx2"/>
              </a:solidFill>
            </a:rPr>
            <a:t>to change the volume of disclosure requirements</a:t>
          </a:r>
          <a:r>
            <a:rPr lang="en-US" sz="2000" b="0" dirty="0"/>
            <a:t>, although this may be a consequence</a:t>
          </a:r>
        </a:p>
      </dgm:t>
    </dgm:pt>
    <dgm:pt modelId="{24EC814F-B2C5-456F-96E1-03C6570EB3A0}" type="parTrans" cxnId="{CDB88C85-C6C2-4CB7-8E31-076D2D62978C}">
      <dgm:prSet/>
      <dgm:spPr/>
      <dgm:t>
        <a:bodyPr/>
        <a:lstStyle/>
        <a:p>
          <a:endParaRPr lang="en-US"/>
        </a:p>
      </dgm:t>
    </dgm:pt>
    <dgm:pt modelId="{BEB4F6A0-4619-4EDD-B8BA-BE897F91844C}" type="sibTrans" cxnId="{CDB88C85-C6C2-4CB7-8E31-076D2D62978C}">
      <dgm:prSet/>
      <dgm:spPr/>
      <dgm:t>
        <a:bodyPr/>
        <a:lstStyle/>
        <a:p>
          <a:endParaRPr lang="en-US"/>
        </a:p>
      </dgm:t>
    </dgm:pt>
    <dgm:pt modelId="{DACB2E1D-EA90-4DE7-9C8D-ECB6BAEDBD4E}" type="pres">
      <dgm:prSet presAssocID="{13D92941-F75A-4288-A519-DA68C00A2037}" presName="linear" presStyleCnt="0">
        <dgm:presLayoutVars>
          <dgm:dir/>
          <dgm:animLvl val="lvl"/>
          <dgm:resizeHandles val="exact"/>
        </dgm:presLayoutVars>
      </dgm:prSet>
      <dgm:spPr/>
    </dgm:pt>
    <dgm:pt modelId="{3623DAE3-046F-4A8C-94F7-9378031770E8}" type="pres">
      <dgm:prSet presAssocID="{1FDC8935-5488-423C-BEAE-D9702C358FF6}" presName="parentLin" presStyleCnt="0"/>
      <dgm:spPr/>
    </dgm:pt>
    <dgm:pt modelId="{E530F914-51EB-4B72-A611-4DA3201DB05E}" type="pres">
      <dgm:prSet presAssocID="{1FDC8935-5488-423C-BEAE-D9702C358FF6}" presName="parentLeftMargin" presStyleLbl="node1" presStyleIdx="0" presStyleCnt="2"/>
      <dgm:spPr/>
    </dgm:pt>
    <dgm:pt modelId="{3D0A6300-B7EE-44C6-8781-0B8728CF125E}" type="pres">
      <dgm:prSet presAssocID="{1FDC8935-5488-423C-BEAE-D9702C358FF6}" presName="parentText" presStyleLbl="node1" presStyleIdx="0" presStyleCnt="2" custScaleX="111044">
        <dgm:presLayoutVars>
          <dgm:chMax val="0"/>
          <dgm:bulletEnabled val="1"/>
        </dgm:presLayoutVars>
      </dgm:prSet>
      <dgm:spPr/>
    </dgm:pt>
    <dgm:pt modelId="{1A2D5368-86AE-466E-A217-A4D261E11F00}" type="pres">
      <dgm:prSet presAssocID="{1FDC8935-5488-423C-BEAE-D9702C358FF6}" presName="negativeSpace" presStyleCnt="0"/>
      <dgm:spPr/>
    </dgm:pt>
    <dgm:pt modelId="{0B664C28-41A7-4FA4-96E9-7B30942655D4}" type="pres">
      <dgm:prSet presAssocID="{1FDC8935-5488-423C-BEAE-D9702C358FF6}" presName="childText" presStyleLbl="conFgAcc1" presStyleIdx="0" presStyleCnt="2">
        <dgm:presLayoutVars>
          <dgm:bulletEnabled val="1"/>
        </dgm:presLayoutVars>
      </dgm:prSet>
      <dgm:spPr/>
    </dgm:pt>
    <dgm:pt modelId="{0FD8AFA5-8493-4401-A802-8F8F825E6350}" type="pres">
      <dgm:prSet presAssocID="{54D57D3D-4305-4BE3-8A30-5A66DF34D0AD}" presName="spaceBetweenRectangles" presStyleCnt="0"/>
      <dgm:spPr/>
    </dgm:pt>
    <dgm:pt modelId="{4BA2F1F6-D7D7-4D83-A847-AC2F8B77131E}" type="pres">
      <dgm:prSet presAssocID="{3467FAC1-4CE3-4A8E-BA54-CC7C6B632309}" presName="parentLin" presStyleCnt="0"/>
      <dgm:spPr/>
    </dgm:pt>
    <dgm:pt modelId="{11DA302B-4495-4733-80A4-BDDEEBE81DD2}" type="pres">
      <dgm:prSet presAssocID="{3467FAC1-4CE3-4A8E-BA54-CC7C6B632309}" presName="parentLeftMargin" presStyleLbl="node1" presStyleIdx="0" presStyleCnt="2"/>
      <dgm:spPr/>
    </dgm:pt>
    <dgm:pt modelId="{69E78F87-DFE2-4721-9FBF-8052C14DA8E1}" type="pres">
      <dgm:prSet presAssocID="{3467FAC1-4CE3-4A8E-BA54-CC7C6B632309}" presName="parentText" presStyleLbl="node1" presStyleIdx="1" presStyleCnt="2" custScaleX="111044">
        <dgm:presLayoutVars>
          <dgm:chMax val="0"/>
          <dgm:bulletEnabled val="1"/>
        </dgm:presLayoutVars>
      </dgm:prSet>
      <dgm:spPr/>
    </dgm:pt>
    <dgm:pt modelId="{73AE5D41-8A6B-47A6-BE81-AD7DB2E03A80}" type="pres">
      <dgm:prSet presAssocID="{3467FAC1-4CE3-4A8E-BA54-CC7C6B632309}" presName="negativeSpace" presStyleCnt="0"/>
      <dgm:spPr/>
    </dgm:pt>
    <dgm:pt modelId="{CD53CECF-5E9A-43CC-A091-7396CB9E67B0}" type="pres">
      <dgm:prSet presAssocID="{3467FAC1-4CE3-4A8E-BA54-CC7C6B632309}" presName="childText" presStyleLbl="conFgAcc1" presStyleIdx="1" presStyleCnt="2">
        <dgm:presLayoutVars>
          <dgm:bulletEnabled val="1"/>
        </dgm:presLayoutVars>
      </dgm:prSet>
      <dgm:spPr/>
    </dgm:pt>
  </dgm:ptLst>
  <dgm:cxnLst>
    <dgm:cxn modelId="{8F24A20B-6D5D-43D1-8EE8-46836B1E2FDF}" type="presOf" srcId="{1FDC8935-5488-423C-BEAE-D9702C358FF6}" destId="{3D0A6300-B7EE-44C6-8781-0B8728CF125E}" srcOrd="1" destOrd="0" presId="urn:microsoft.com/office/officeart/2005/8/layout/list1"/>
    <dgm:cxn modelId="{D98D3A16-54E6-4084-B379-3CCF06F2A63F}" type="presOf" srcId="{13D92941-F75A-4288-A519-DA68C00A2037}" destId="{DACB2E1D-EA90-4DE7-9C8D-ECB6BAEDBD4E}" srcOrd="0" destOrd="0" presId="urn:microsoft.com/office/officeart/2005/8/layout/list1"/>
    <dgm:cxn modelId="{5B15181A-D563-43FF-A571-599605A9E43E}" type="presOf" srcId="{1FDC8935-5488-423C-BEAE-D9702C358FF6}" destId="{E530F914-51EB-4B72-A611-4DA3201DB05E}" srcOrd="0" destOrd="0" presId="urn:microsoft.com/office/officeart/2005/8/layout/list1"/>
    <dgm:cxn modelId="{190BC01D-90CD-440C-A404-20FC8DC2DBA9}" srcId="{3467FAC1-4CE3-4A8E-BA54-CC7C6B632309}" destId="{0238A10E-7ABF-43E3-A8EB-691266B92743}" srcOrd="0" destOrd="0" parTransId="{5FCFFDEE-6517-4A88-AF2D-4964A3C928AD}" sibTransId="{13D3542E-0E3C-4E46-9B60-6DE4C362B8AA}"/>
    <dgm:cxn modelId="{0A1F2E37-2091-4FFC-9F3D-F4F510EA590F}" type="presOf" srcId="{3467FAC1-4CE3-4A8E-BA54-CC7C6B632309}" destId="{11DA302B-4495-4733-80A4-BDDEEBE81DD2}" srcOrd="0" destOrd="0" presId="urn:microsoft.com/office/officeart/2005/8/layout/list1"/>
    <dgm:cxn modelId="{19204065-49EA-400C-933B-D83F200F55F6}" type="presOf" srcId="{3DC25216-AC0F-4BD1-B0B2-769BBCE94A6E}" destId="{0B664C28-41A7-4FA4-96E9-7B30942655D4}" srcOrd="0" destOrd="0" presId="urn:microsoft.com/office/officeart/2005/8/layout/list1"/>
    <dgm:cxn modelId="{CDB88C85-C6C2-4CB7-8E31-076D2D62978C}" srcId="{3467FAC1-4CE3-4A8E-BA54-CC7C6B632309}" destId="{31D1069C-B118-414A-A154-56FC2AED7118}" srcOrd="1" destOrd="0" parTransId="{24EC814F-B2C5-456F-96E1-03C6570EB3A0}" sibTransId="{BEB4F6A0-4619-4EDD-B8BA-BE897F91844C}"/>
    <dgm:cxn modelId="{DA0FB19E-CAD9-48B4-8B4A-E6E0DB3096CD}" srcId="{1FDC8935-5488-423C-BEAE-D9702C358FF6}" destId="{3F110254-FB67-49F3-BF6F-6401E3271FAD}" srcOrd="1" destOrd="0" parTransId="{1402E215-AE26-4AB4-911C-4FE044ADEB98}" sibTransId="{DC369871-717A-461E-88D0-42462F02A4EF}"/>
    <dgm:cxn modelId="{FEC66BB1-4D59-495A-A1FD-7AD52E2CCA92}" type="presOf" srcId="{3467FAC1-4CE3-4A8E-BA54-CC7C6B632309}" destId="{69E78F87-DFE2-4721-9FBF-8052C14DA8E1}" srcOrd="1" destOrd="0" presId="urn:microsoft.com/office/officeart/2005/8/layout/list1"/>
    <dgm:cxn modelId="{60ABF6B7-D5D9-4976-BA25-A3D46789C822}" type="presOf" srcId="{3F110254-FB67-49F3-BF6F-6401E3271FAD}" destId="{0B664C28-41A7-4FA4-96E9-7B30942655D4}" srcOrd="0" destOrd="1" presId="urn:microsoft.com/office/officeart/2005/8/layout/list1"/>
    <dgm:cxn modelId="{01E591CB-6740-44B6-A81A-B2122D0CD11C}" srcId="{13D92941-F75A-4288-A519-DA68C00A2037}" destId="{1FDC8935-5488-423C-BEAE-D9702C358FF6}" srcOrd="0" destOrd="0" parTransId="{0CF24922-0FEC-495E-9533-CA13B0903A25}" sibTransId="{54D57D3D-4305-4BE3-8A30-5A66DF34D0AD}"/>
    <dgm:cxn modelId="{EC6BC8D7-1AC7-4983-ABDC-117D6C59D451}" type="presOf" srcId="{0238A10E-7ABF-43E3-A8EB-691266B92743}" destId="{CD53CECF-5E9A-43CC-A091-7396CB9E67B0}" srcOrd="0" destOrd="0" presId="urn:microsoft.com/office/officeart/2005/8/layout/list1"/>
    <dgm:cxn modelId="{53A03FDD-3CA4-4236-B576-A8310892FE66}" srcId="{13D92941-F75A-4288-A519-DA68C00A2037}" destId="{3467FAC1-4CE3-4A8E-BA54-CC7C6B632309}" srcOrd="1" destOrd="0" parTransId="{5156C063-F266-4D93-9F2E-8C137F4747C0}" sibTransId="{7C5EBD37-3726-4ACC-BF9E-D8028D8F2869}"/>
    <dgm:cxn modelId="{FCD983DF-7429-4631-B08F-BDE1E5714C74}" type="presOf" srcId="{31D1069C-B118-414A-A154-56FC2AED7118}" destId="{CD53CECF-5E9A-43CC-A091-7396CB9E67B0}" srcOrd="0" destOrd="1" presId="urn:microsoft.com/office/officeart/2005/8/layout/list1"/>
    <dgm:cxn modelId="{48A007FA-473C-44BD-A608-9421D6AD94C4}" srcId="{1FDC8935-5488-423C-BEAE-D9702C358FF6}" destId="{3DC25216-AC0F-4BD1-B0B2-769BBCE94A6E}" srcOrd="0" destOrd="0" parTransId="{0ECBF736-BE34-4EA9-A5B7-E750A570C860}" sibTransId="{1EFF1315-C367-4840-9526-B3A4DBBEC7F8}"/>
    <dgm:cxn modelId="{98A4A144-C582-41D1-BEEC-DC5E9E660E9A}" type="presParOf" srcId="{DACB2E1D-EA90-4DE7-9C8D-ECB6BAEDBD4E}" destId="{3623DAE3-046F-4A8C-94F7-9378031770E8}" srcOrd="0" destOrd="0" presId="urn:microsoft.com/office/officeart/2005/8/layout/list1"/>
    <dgm:cxn modelId="{7B98D97F-3C15-4810-8748-B4825AD687FE}" type="presParOf" srcId="{3623DAE3-046F-4A8C-94F7-9378031770E8}" destId="{E530F914-51EB-4B72-A611-4DA3201DB05E}" srcOrd="0" destOrd="0" presId="urn:microsoft.com/office/officeart/2005/8/layout/list1"/>
    <dgm:cxn modelId="{85FE8DA4-6927-46E4-9F09-64E26AA78540}" type="presParOf" srcId="{3623DAE3-046F-4A8C-94F7-9378031770E8}" destId="{3D0A6300-B7EE-44C6-8781-0B8728CF125E}" srcOrd="1" destOrd="0" presId="urn:microsoft.com/office/officeart/2005/8/layout/list1"/>
    <dgm:cxn modelId="{918AC512-DE6E-47F9-BD65-9A5D1391F4C2}" type="presParOf" srcId="{DACB2E1D-EA90-4DE7-9C8D-ECB6BAEDBD4E}" destId="{1A2D5368-86AE-466E-A217-A4D261E11F00}" srcOrd="1" destOrd="0" presId="urn:microsoft.com/office/officeart/2005/8/layout/list1"/>
    <dgm:cxn modelId="{1D9A1E0B-C48D-48B1-A226-5248B3DA9337}" type="presParOf" srcId="{DACB2E1D-EA90-4DE7-9C8D-ECB6BAEDBD4E}" destId="{0B664C28-41A7-4FA4-96E9-7B30942655D4}" srcOrd="2" destOrd="0" presId="urn:microsoft.com/office/officeart/2005/8/layout/list1"/>
    <dgm:cxn modelId="{FA7AE8C3-EF84-4972-8042-A11D2C09D409}" type="presParOf" srcId="{DACB2E1D-EA90-4DE7-9C8D-ECB6BAEDBD4E}" destId="{0FD8AFA5-8493-4401-A802-8F8F825E6350}" srcOrd="3" destOrd="0" presId="urn:microsoft.com/office/officeart/2005/8/layout/list1"/>
    <dgm:cxn modelId="{1A73E51E-6F07-47E1-96F6-7BE8A88707FB}" type="presParOf" srcId="{DACB2E1D-EA90-4DE7-9C8D-ECB6BAEDBD4E}" destId="{4BA2F1F6-D7D7-4D83-A847-AC2F8B77131E}" srcOrd="4" destOrd="0" presId="urn:microsoft.com/office/officeart/2005/8/layout/list1"/>
    <dgm:cxn modelId="{8A3B8318-9A27-4F25-BDE8-3F73DEBFC908}" type="presParOf" srcId="{4BA2F1F6-D7D7-4D83-A847-AC2F8B77131E}" destId="{11DA302B-4495-4733-80A4-BDDEEBE81DD2}" srcOrd="0" destOrd="0" presId="urn:microsoft.com/office/officeart/2005/8/layout/list1"/>
    <dgm:cxn modelId="{9DEAFCF2-893C-4EF0-AB93-4627A8C574DC}" type="presParOf" srcId="{4BA2F1F6-D7D7-4D83-A847-AC2F8B77131E}" destId="{69E78F87-DFE2-4721-9FBF-8052C14DA8E1}" srcOrd="1" destOrd="0" presId="urn:microsoft.com/office/officeart/2005/8/layout/list1"/>
    <dgm:cxn modelId="{3F13C379-CB20-4E67-992C-C16224168099}" type="presParOf" srcId="{DACB2E1D-EA90-4DE7-9C8D-ECB6BAEDBD4E}" destId="{73AE5D41-8A6B-47A6-BE81-AD7DB2E03A80}" srcOrd="5" destOrd="0" presId="urn:microsoft.com/office/officeart/2005/8/layout/list1"/>
    <dgm:cxn modelId="{51B25399-70FD-46B0-9D83-BC0885DA2C4E}" type="presParOf" srcId="{DACB2E1D-EA90-4DE7-9C8D-ECB6BAEDBD4E}" destId="{CD53CECF-5E9A-43CC-A091-7396CB9E67B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0CDC93-62F3-49F1-8895-271B364F1DB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11F6559C-5BCA-457A-843A-FB0B6BF47A9D}">
      <dgm:prSet phldrT="[Text]" custT="1"/>
      <dgm:spPr>
        <a:solidFill>
          <a:schemeClr val="accent4">
            <a:lumMod val="60000"/>
            <a:lumOff val="40000"/>
          </a:schemeClr>
        </a:solidFill>
      </dgm:spPr>
      <dgm:t>
        <a:bodyPr/>
        <a:lstStyle/>
        <a:p>
          <a:r>
            <a:rPr lang="en-US" sz="2400" dirty="0">
              <a:solidFill>
                <a:schemeClr val="tx1"/>
              </a:solidFill>
            </a:rPr>
            <a:t>Facilitates communication between preparers and users</a:t>
          </a:r>
        </a:p>
      </dgm:t>
    </dgm:pt>
    <dgm:pt modelId="{34303BC7-6FAF-41C1-812C-F97484A9F3EE}" type="parTrans" cxnId="{659624CC-BF84-4153-B490-17A8B4687556}">
      <dgm:prSet/>
      <dgm:spPr/>
      <dgm:t>
        <a:bodyPr/>
        <a:lstStyle/>
        <a:p>
          <a:endParaRPr lang="en-US">
            <a:solidFill>
              <a:schemeClr val="tx1"/>
            </a:solidFill>
          </a:endParaRPr>
        </a:p>
      </dgm:t>
    </dgm:pt>
    <dgm:pt modelId="{49007889-036B-493F-B3A2-D6D54F7B9301}" type="sibTrans" cxnId="{659624CC-BF84-4153-B490-17A8B4687556}">
      <dgm:prSet/>
      <dgm:spPr/>
      <dgm:t>
        <a:bodyPr/>
        <a:lstStyle/>
        <a:p>
          <a:endParaRPr lang="en-US">
            <a:solidFill>
              <a:schemeClr val="tx1"/>
            </a:solidFill>
          </a:endParaRPr>
        </a:p>
      </dgm:t>
    </dgm:pt>
    <dgm:pt modelId="{A0B30722-5A30-4B98-BAEE-D396CD799394}">
      <dgm:prSet phldrT="[Text]" custT="1"/>
      <dgm:spPr>
        <a:solidFill>
          <a:schemeClr val="accent4">
            <a:lumMod val="60000"/>
            <a:lumOff val="40000"/>
          </a:schemeClr>
        </a:solidFill>
      </dgm:spPr>
      <dgm:t>
        <a:bodyPr/>
        <a:lstStyle/>
        <a:p>
          <a:r>
            <a:rPr lang="en-US" sz="2200" dirty="0">
              <a:solidFill>
                <a:schemeClr val="tx1"/>
              </a:solidFill>
            </a:rPr>
            <a:t>Consists of </a:t>
          </a:r>
          <a:r>
            <a:rPr lang="en-US" sz="2200" dirty="0">
              <a:solidFill>
                <a:schemeClr val="tx2"/>
              </a:solidFill>
            </a:rPr>
            <a:t>‘elements’ </a:t>
          </a:r>
          <a:r>
            <a:rPr lang="en-US" sz="2200" dirty="0">
              <a:solidFill>
                <a:schemeClr val="tx1"/>
              </a:solidFill>
            </a:rPr>
            <a:t>that are used by preparers to tag the information in IFRS financial statements</a:t>
          </a:r>
        </a:p>
      </dgm:t>
    </dgm:pt>
    <dgm:pt modelId="{CC366EDC-FD1A-4060-8A0B-817334CF1BFC}" type="parTrans" cxnId="{9F5FD0DD-D2F5-4670-A687-9FCB4BD3D90D}">
      <dgm:prSet/>
      <dgm:spPr/>
      <dgm:t>
        <a:bodyPr/>
        <a:lstStyle/>
        <a:p>
          <a:endParaRPr lang="en-US">
            <a:solidFill>
              <a:schemeClr val="tx1"/>
            </a:solidFill>
          </a:endParaRPr>
        </a:p>
      </dgm:t>
    </dgm:pt>
    <dgm:pt modelId="{429E6A6E-3E62-453F-BD68-B935C51D409B}" type="sibTrans" cxnId="{9F5FD0DD-D2F5-4670-A687-9FCB4BD3D90D}">
      <dgm:prSet/>
      <dgm:spPr/>
      <dgm:t>
        <a:bodyPr/>
        <a:lstStyle/>
        <a:p>
          <a:endParaRPr lang="en-US">
            <a:solidFill>
              <a:schemeClr val="tx1"/>
            </a:solidFill>
          </a:endParaRPr>
        </a:p>
      </dgm:t>
    </dgm:pt>
    <dgm:pt modelId="{A933F685-BEEB-44FC-A615-1287832FAFEE}">
      <dgm:prSet phldrT="[Text]" custT="1"/>
      <dgm:spPr>
        <a:solidFill>
          <a:schemeClr val="accent4">
            <a:lumMod val="60000"/>
            <a:lumOff val="40000"/>
          </a:schemeClr>
        </a:solidFill>
      </dgm:spPr>
      <dgm:t>
        <a:bodyPr/>
        <a:lstStyle/>
        <a:p>
          <a:r>
            <a:rPr lang="en-US" sz="2200" dirty="0">
              <a:solidFill>
                <a:schemeClr val="tx1"/>
              </a:solidFill>
            </a:rPr>
            <a:t>Makes IFRS disclosures </a:t>
          </a:r>
          <a:r>
            <a:rPr lang="en-US" sz="2200" dirty="0">
              <a:solidFill>
                <a:schemeClr val="tx2"/>
              </a:solidFill>
            </a:rPr>
            <a:t>more accessible to users </a:t>
          </a:r>
          <a:r>
            <a:rPr lang="en-US" sz="2200" dirty="0">
              <a:solidFill>
                <a:schemeClr val="tx1"/>
              </a:solidFill>
            </a:rPr>
            <a:t>of structured electronic data</a:t>
          </a:r>
        </a:p>
      </dgm:t>
    </dgm:pt>
    <dgm:pt modelId="{B1B56887-031A-46F5-8C2C-7AE7889C5482}" type="parTrans" cxnId="{D362486C-C296-47E3-B060-59599E5A3C7D}">
      <dgm:prSet/>
      <dgm:spPr/>
      <dgm:t>
        <a:bodyPr/>
        <a:lstStyle/>
        <a:p>
          <a:endParaRPr lang="en-US">
            <a:solidFill>
              <a:schemeClr val="tx1"/>
            </a:solidFill>
          </a:endParaRPr>
        </a:p>
      </dgm:t>
    </dgm:pt>
    <dgm:pt modelId="{6AA196CC-03EC-48CA-B063-743360BEE909}" type="sibTrans" cxnId="{D362486C-C296-47E3-B060-59599E5A3C7D}">
      <dgm:prSet/>
      <dgm:spPr/>
      <dgm:t>
        <a:bodyPr/>
        <a:lstStyle/>
        <a:p>
          <a:endParaRPr lang="en-US">
            <a:solidFill>
              <a:schemeClr val="tx1"/>
            </a:solidFill>
          </a:endParaRPr>
        </a:p>
      </dgm:t>
    </dgm:pt>
    <dgm:pt modelId="{93F4FC93-FB37-4E9B-96B1-E0B8CA19F4EA}" type="pres">
      <dgm:prSet presAssocID="{440CDC93-62F3-49F1-8895-271B364F1DB5}" presName="Name0" presStyleCnt="0">
        <dgm:presLayoutVars>
          <dgm:chPref val="1"/>
          <dgm:dir/>
          <dgm:animOne val="branch"/>
          <dgm:animLvl val="lvl"/>
          <dgm:resizeHandles/>
        </dgm:presLayoutVars>
      </dgm:prSet>
      <dgm:spPr/>
    </dgm:pt>
    <dgm:pt modelId="{DB6E4DEF-6628-40F6-8DED-26C8D22D2920}" type="pres">
      <dgm:prSet presAssocID="{11F6559C-5BCA-457A-843A-FB0B6BF47A9D}" presName="vertOne" presStyleCnt="0"/>
      <dgm:spPr/>
    </dgm:pt>
    <dgm:pt modelId="{241F82BC-3833-4F04-9797-866420196B65}" type="pres">
      <dgm:prSet presAssocID="{11F6559C-5BCA-457A-843A-FB0B6BF47A9D}" presName="txOne" presStyleLbl="node0" presStyleIdx="0" presStyleCnt="1" custScaleY="60576" custLinFactY="100000" custLinFactNeighborX="0" custLinFactNeighborY="132933">
        <dgm:presLayoutVars>
          <dgm:chPref val="3"/>
        </dgm:presLayoutVars>
      </dgm:prSet>
      <dgm:spPr/>
    </dgm:pt>
    <dgm:pt modelId="{42AEDE50-E952-42BF-8AAD-F6EE4804ACCA}" type="pres">
      <dgm:prSet presAssocID="{11F6559C-5BCA-457A-843A-FB0B6BF47A9D}" presName="parTransOne" presStyleCnt="0"/>
      <dgm:spPr/>
    </dgm:pt>
    <dgm:pt modelId="{1ACC2E8D-8ADF-469A-B878-FD5D8B99676A}" type="pres">
      <dgm:prSet presAssocID="{11F6559C-5BCA-457A-843A-FB0B6BF47A9D}" presName="horzOne" presStyleCnt="0"/>
      <dgm:spPr/>
    </dgm:pt>
    <dgm:pt modelId="{4DEBB332-9746-446E-BFFD-A030F830DB4F}" type="pres">
      <dgm:prSet presAssocID="{A0B30722-5A30-4B98-BAEE-D396CD799394}" presName="vertTwo" presStyleCnt="0"/>
      <dgm:spPr/>
    </dgm:pt>
    <dgm:pt modelId="{704AF0CD-BD21-45D8-8DB3-BE0C4736CEA5}" type="pres">
      <dgm:prSet presAssocID="{A0B30722-5A30-4B98-BAEE-D396CD799394}" presName="txTwo" presStyleLbl="node2" presStyleIdx="0" presStyleCnt="2" custScaleX="70762" custScaleY="70492" custLinFactNeighborX="974" custLinFactNeighborY="-71264">
        <dgm:presLayoutVars>
          <dgm:chPref val="3"/>
        </dgm:presLayoutVars>
      </dgm:prSet>
      <dgm:spPr/>
    </dgm:pt>
    <dgm:pt modelId="{3C04A565-A3AA-4EAD-A7DA-FB77E1B2CA62}" type="pres">
      <dgm:prSet presAssocID="{A0B30722-5A30-4B98-BAEE-D396CD799394}" presName="horzTwo" presStyleCnt="0"/>
      <dgm:spPr/>
    </dgm:pt>
    <dgm:pt modelId="{A1910954-554D-4C6A-BA55-01800E49099A}" type="pres">
      <dgm:prSet presAssocID="{429E6A6E-3E62-453F-BD68-B935C51D409B}" presName="sibSpaceTwo" presStyleCnt="0"/>
      <dgm:spPr/>
    </dgm:pt>
    <dgm:pt modelId="{C904BCD7-7F5B-4BBC-B496-30624FF49942}" type="pres">
      <dgm:prSet presAssocID="{A933F685-BEEB-44FC-A615-1287832FAFEE}" presName="vertTwo" presStyleCnt="0"/>
      <dgm:spPr/>
    </dgm:pt>
    <dgm:pt modelId="{74A8A47B-4631-4745-A030-6A2FBDF6B17D}" type="pres">
      <dgm:prSet presAssocID="{A933F685-BEEB-44FC-A615-1287832FAFEE}" presName="txTwo" presStyleLbl="node2" presStyleIdx="1" presStyleCnt="2" custScaleX="70762" custScaleY="70492" custLinFactNeighborX="-2777" custLinFactNeighborY="-71264">
        <dgm:presLayoutVars>
          <dgm:chPref val="3"/>
        </dgm:presLayoutVars>
      </dgm:prSet>
      <dgm:spPr/>
    </dgm:pt>
    <dgm:pt modelId="{FEB94B78-D1FF-4A65-A271-EE9D9EDFBE40}" type="pres">
      <dgm:prSet presAssocID="{A933F685-BEEB-44FC-A615-1287832FAFEE}" presName="horzTwo" presStyleCnt="0"/>
      <dgm:spPr/>
    </dgm:pt>
  </dgm:ptLst>
  <dgm:cxnLst>
    <dgm:cxn modelId="{FB3E3002-DD98-4A8B-861B-2B1CBFAC2BA1}" type="presOf" srcId="{A0B30722-5A30-4B98-BAEE-D396CD799394}" destId="{704AF0CD-BD21-45D8-8DB3-BE0C4736CEA5}" srcOrd="0" destOrd="0" presId="urn:microsoft.com/office/officeart/2005/8/layout/hierarchy4"/>
    <dgm:cxn modelId="{182DFB4A-D6B1-4B4F-B69C-9BE5DD930C8D}" type="presOf" srcId="{440CDC93-62F3-49F1-8895-271B364F1DB5}" destId="{93F4FC93-FB37-4E9B-96B1-E0B8CA19F4EA}" srcOrd="0" destOrd="0" presId="urn:microsoft.com/office/officeart/2005/8/layout/hierarchy4"/>
    <dgm:cxn modelId="{D362486C-C296-47E3-B060-59599E5A3C7D}" srcId="{11F6559C-5BCA-457A-843A-FB0B6BF47A9D}" destId="{A933F685-BEEB-44FC-A615-1287832FAFEE}" srcOrd="1" destOrd="0" parTransId="{B1B56887-031A-46F5-8C2C-7AE7889C5482}" sibTransId="{6AA196CC-03EC-48CA-B063-743360BEE909}"/>
    <dgm:cxn modelId="{F7C19651-06DD-4D44-8CD0-47B024C40026}" type="presOf" srcId="{A933F685-BEEB-44FC-A615-1287832FAFEE}" destId="{74A8A47B-4631-4745-A030-6A2FBDF6B17D}" srcOrd="0" destOrd="0" presId="urn:microsoft.com/office/officeart/2005/8/layout/hierarchy4"/>
    <dgm:cxn modelId="{E4D1827A-84E8-4837-9283-68070CFFFFE7}" type="presOf" srcId="{11F6559C-5BCA-457A-843A-FB0B6BF47A9D}" destId="{241F82BC-3833-4F04-9797-866420196B65}" srcOrd="0" destOrd="0" presId="urn:microsoft.com/office/officeart/2005/8/layout/hierarchy4"/>
    <dgm:cxn modelId="{659624CC-BF84-4153-B490-17A8B4687556}" srcId="{440CDC93-62F3-49F1-8895-271B364F1DB5}" destId="{11F6559C-5BCA-457A-843A-FB0B6BF47A9D}" srcOrd="0" destOrd="0" parTransId="{34303BC7-6FAF-41C1-812C-F97484A9F3EE}" sibTransId="{49007889-036B-493F-B3A2-D6D54F7B9301}"/>
    <dgm:cxn modelId="{9F5FD0DD-D2F5-4670-A687-9FCB4BD3D90D}" srcId="{11F6559C-5BCA-457A-843A-FB0B6BF47A9D}" destId="{A0B30722-5A30-4B98-BAEE-D396CD799394}" srcOrd="0" destOrd="0" parTransId="{CC366EDC-FD1A-4060-8A0B-817334CF1BFC}" sibTransId="{429E6A6E-3E62-453F-BD68-B935C51D409B}"/>
    <dgm:cxn modelId="{2D15920D-53AE-4EE7-BD17-983950F381A5}" type="presParOf" srcId="{93F4FC93-FB37-4E9B-96B1-E0B8CA19F4EA}" destId="{DB6E4DEF-6628-40F6-8DED-26C8D22D2920}" srcOrd="0" destOrd="0" presId="urn:microsoft.com/office/officeart/2005/8/layout/hierarchy4"/>
    <dgm:cxn modelId="{03DB9000-279B-4BD3-B99C-E8FFA9F5D593}" type="presParOf" srcId="{DB6E4DEF-6628-40F6-8DED-26C8D22D2920}" destId="{241F82BC-3833-4F04-9797-866420196B65}" srcOrd="0" destOrd="0" presId="urn:microsoft.com/office/officeart/2005/8/layout/hierarchy4"/>
    <dgm:cxn modelId="{ACA6AB86-5B62-4C67-9666-91B7B44D0957}" type="presParOf" srcId="{DB6E4DEF-6628-40F6-8DED-26C8D22D2920}" destId="{42AEDE50-E952-42BF-8AAD-F6EE4804ACCA}" srcOrd="1" destOrd="0" presId="urn:microsoft.com/office/officeart/2005/8/layout/hierarchy4"/>
    <dgm:cxn modelId="{43BF7611-8CEE-41D0-BF6A-7AEC94113369}" type="presParOf" srcId="{DB6E4DEF-6628-40F6-8DED-26C8D22D2920}" destId="{1ACC2E8D-8ADF-469A-B878-FD5D8B99676A}" srcOrd="2" destOrd="0" presId="urn:microsoft.com/office/officeart/2005/8/layout/hierarchy4"/>
    <dgm:cxn modelId="{C92F85F1-9CB2-475D-B3F0-775FF8773712}" type="presParOf" srcId="{1ACC2E8D-8ADF-469A-B878-FD5D8B99676A}" destId="{4DEBB332-9746-446E-BFFD-A030F830DB4F}" srcOrd="0" destOrd="0" presId="urn:microsoft.com/office/officeart/2005/8/layout/hierarchy4"/>
    <dgm:cxn modelId="{4E2D9D71-73A5-4C79-81C6-1D99992736B6}" type="presParOf" srcId="{4DEBB332-9746-446E-BFFD-A030F830DB4F}" destId="{704AF0CD-BD21-45D8-8DB3-BE0C4736CEA5}" srcOrd="0" destOrd="0" presId="urn:microsoft.com/office/officeart/2005/8/layout/hierarchy4"/>
    <dgm:cxn modelId="{39A62F22-8217-4417-B666-6050E6962D0A}" type="presParOf" srcId="{4DEBB332-9746-446E-BFFD-A030F830DB4F}" destId="{3C04A565-A3AA-4EAD-A7DA-FB77E1B2CA62}" srcOrd="1" destOrd="0" presId="urn:microsoft.com/office/officeart/2005/8/layout/hierarchy4"/>
    <dgm:cxn modelId="{D00C967C-C8B1-4C6F-AF90-4CA812FFF8FE}" type="presParOf" srcId="{1ACC2E8D-8ADF-469A-B878-FD5D8B99676A}" destId="{A1910954-554D-4C6A-BA55-01800E49099A}" srcOrd="1" destOrd="0" presId="urn:microsoft.com/office/officeart/2005/8/layout/hierarchy4"/>
    <dgm:cxn modelId="{60384D73-F36A-43E2-AF46-0CA57AE670B4}" type="presParOf" srcId="{1ACC2E8D-8ADF-469A-B878-FD5D8B99676A}" destId="{C904BCD7-7F5B-4BBC-B496-30624FF49942}" srcOrd="2" destOrd="0" presId="urn:microsoft.com/office/officeart/2005/8/layout/hierarchy4"/>
    <dgm:cxn modelId="{4290692A-8801-4A7B-8173-748F66BBC675}" type="presParOf" srcId="{C904BCD7-7F5B-4BBC-B496-30624FF49942}" destId="{74A8A47B-4631-4745-A030-6A2FBDF6B17D}" srcOrd="0" destOrd="0" presId="urn:microsoft.com/office/officeart/2005/8/layout/hierarchy4"/>
    <dgm:cxn modelId="{8594B976-7072-4A27-A87F-1CCE84264881}" type="presParOf" srcId="{C904BCD7-7F5B-4BBC-B496-30624FF49942}" destId="{FEB94B78-D1FF-4A65-A271-EE9D9EDFBE40}"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E567C0-1062-4D09-ABE1-064E318CF9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5BC555-F2AA-4D10-B7A5-FDE9170C53B5}">
      <dgm:prSet phldrT="[Text]" custT="1"/>
      <dgm:spPr>
        <a:solidFill>
          <a:schemeClr val="accent4"/>
        </a:solidFill>
        <a:ln>
          <a:solidFill>
            <a:schemeClr val="accent4"/>
          </a:solidFill>
        </a:ln>
      </dgm:spPr>
      <dgm:t>
        <a:bodyPr/>
        <a:lstStyle/>
        <a:p>
          <a:pPr algn="ctr"/>
          <a:r>
            <a:rPr lang="en-US" sz="2400" b="0" dirty="0">
              <a:solidFill>
                <a:schemeClr val="bg1"/>
              </a:solidFill>
            </a:rPr>
            <a:t>Reflects the presentation and disclosure requirements of </a:t>
          </a:r>
          <a:r>
            <a:rPr lang="en-US" sz="2400" b="0" dirty="0">
              <a:solidFill>
                <a:schemeClr val="tx2"/>
              </a:solidFill>
            </a:rPr>
            <a:t>IFRS Standards (including IFRS for SMEs Standard) </a:t>
          </a:r>
          <a:r>
            <a:rPr lang="en-US" sz="2400" b="0" dirty="0">
              <a:solidFill>
                <a:schemeClr val="bg1"/>
              </a:solidFill>
            </a:rPr>
            <a:t>and related </a:t>
          </a:r>
          <a:r>
            <a:rPr lang="en-US" sz="2400" b="0" dirty="0">
              <a:solidFill>
                <a:schemeClr val="tx2"/>
              </a:solidFill>
            </a:rPr>
            <a:t>common reporting practice </a:t>
          </a:r>
          <a:r>
            <a:rPr lang="en-US" sz="2400" b="0" dirty="0">
              <a:solidFill>
                <a:schemeClr val="bg1"/>
              </a:solidFill>
            </a:rPr>
            <a:t>in a timely and accurate manner</a:t>
          </a:r>
        </a:p>
      </dgm:t>
    </dgm:pt>
    <dgm:pt modelId="{9D74A45D-B671-4616-9063-31CE9011221E}" type="parTrans" cxnId="{BF72E0F9-143F-4C60-92B6-38D7B5D3E376}">
      <dgm:prSet/>
      <dgm:spPr/>
      <dgm:t>
        <a:bodyPr/>
        <a:lstStyle/>
        <a:p>
          <a:endParaRPr lang="en-US"/>
        </a:p>
      </dgm:t>
    </dgm:pt>
    <dgm:pt modelId="{6623DB6C-0C8C-473F-B23C-DEF9DF828C1D}" type="sibTrans" cxnId="{BF72E0F9-143F-4C60-92B6-38D7B5D3E376}">
      <dgm:prSet/>
      <dgm:spPr>
        <a:ln>
          <a:solidFill>
            <a:schemeClr val="accent4"/>
          </a:solidFill>
        </a:ln>
      </dgm:spPr>
      <dgm:t>
        <a:bodyPr/>
        <a:lstStyle/>
        <a:p>
          <a:endParaRPr lang="en-US"/>
        </a:p>
      </dgm:t>
    </dgm:pt>
    <dgm:pt modelId="{460F7AA1-E2B1-4FF4-BA3E-AA10F194CA13}" type="pres">
      <dgm:prSet presAssocID="{29E567C0-1062-4D09-ABE1-064E318CF984}" presName="linear" presStyleCnt="0">
        <dgm:presLayoutVars>
          <dgm:animLvl val="lvl"/>
          <dgm:resizeHandles val="exact"/>
        </dgm:presLayoutVars>
      </dgm:prSet>
      <dgm:spPr/>
    </dgm:pt>
    <dgm:pt modelId="{50C3CE70-67F2-4126-9454-6548DE301970}" type="pres">
      <dgm:prSet presAssocID="{8A5BC555-F2AA-4D10-B7A5-FDE9170C53B5}" presName="parentText" presStyleLbl="node1" presStyleIdx="0" presStyleCnt="1" custScaleY="104554">
        <dgm:presLayoutVars>
          <dgm:chMax val="0"/>
          <dgm:bulletEnabled val="1"/>
        </dgm:presLayoutVars>
      </dgm:prSet>
      <dgm:spPr/>
    </dgm:pt>
  </dgm:ptLst>
  <dgm:cxnLst>
    <dgm:cxn modelId="{D55F7225-303C-41D2-B037-1BB34DD7C4D2}" type="presOf" srcId="{8A5BC555-F2AA-4D10-B7A5-FDE9170C53B5}" destId="{50C3CE70-67F2-4126-9454-6548DE301970}" srcOrd="0" destOrd="0" presId="urn:microsoft.com/office/officeart/2005/8/layout/vList2"/>
    <dgm:cxn modelId="{EA284872-2DB9-4F70-9AE4-264A2DA6D6E5}" type="presOf" srcId="{29E567C0-1062-4D09-ABE1-064E318CF984}" destId="{460F7AA1-E2B1-4FF4-BA3E-AA10F194CA13}" srcOrd="0" destOrd="0" presId="urn:microsoft.com/office/officeart/2005/8/layout/vList2"/>
    <dgm:cxn modelId="{BF72E0F9-143F-4C60-92B6-38D7B5D3E376}" srcId="{29E567C0-1062-4D09-ABE1-064E318CF984}" destId="{8A5BC555-F2AA-4D10-B7A5-FDE9170C53B5}" srcOrd="0" destOrd="0" parTransId="{9D74A45D-B671-4616-9063-31CE9011221E}" sibTransId="{6623DB6C-0C8C-473F-B23C-DEF9DF828C1D}"/>
    <dgm:cxn modelId="{95198B44-E925-4C31-A051-05527945CF39}" type="presParOf" srcId="{460F7AA1-E2B1-4FF4-BA3E-AA10F194CA13}" destId="{50C3CE70-67F2-4126-9454-6548DE30197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257DE8-A26F-434E-9D10-A47A75EF5305}"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US"/>
        </a:p>
      </dgm:t>
    </dgm:pt>
    <dgm:pt modelId="{9CEAFA3B-0DDC-45F3-8077-9C984E03303A}">
      <dgm:prSet phldrT="[Text]" custT="1"/>
      <dgm:spPr>
        <a:solidFill>
          <a:schemeClr val="accent4">
            <a:lumMod val="20000"/>
            <a:lumOff val="80000"/>
          </a:schemeClr>
        </a:solidFill>
      </dgm:spPr>
      <dgm:t>
        <a:bodyPr/>
        <a:lstStyle/>
        <a:p>
          <a:r>
            <a:rPr lang="en-US" sz="2600" b="1" dirty="0"/>
            <a:t>Common reporting practice</a:t>
          </a:r>
        </a:p>
      </dgm:t>
    </dgm:pt>
    <dgm:pt modelId="{F0332E39-E61D-4EA1-8910-5C5102CAF5A2}" type="parTrans" cxnId="{2E3232C4-200C-4B07-AC87-1447ACB70B83}">
      <dgm:prSet/>
      <dgm:spPr/>
      <dgm:t>
        <a:bodyPr/>
        <a:lstStyle/>
        <a:p>
          <a:endParaRPr lang="en-US"/>
        </a:p>
      </dgm:t>
    </dgm:pt>
    <dgm:pt modelId="{CEFF2225-9F33-493D-A7E2-A053EF2594F4}" type="sibTrans" cxnId="{2E3232C4-200C-4B07-AC87-1447ACB70B83}">
      <dgm:prSet/>
      <dgm:spPr/>
      <dgm:t>
        <a:bodyPr/>
        <a:lstStyle/>
        <a:p>
          <a:endParaRPr lang="en-US"/>
        </a:p>
      </dgm:t>
    </dgm:pt>
    <dgm:pt modelId="{7C7083B6-41EE-465A-9B6F-BD03856BEF32}">
      <dgm:prSet phldrT="[Text]"/>
      <dgm:spPr>
        <a:solidFill>
          <a:schemeClr val="accent4"/>
        </a:solidFill>
      </dgm:spPr>
      <dgm:t>
        <a:bodyPr/>
        <a:lstStyle/>
        <a:p>
          <a:r>
            <a:rPr lang="en-US" dirty="0"/>
            <a:t>IFRS 13, Fair Value Measurement</a:t>
          </a:r>
        </a:p>
      </dgm:t>
    </dgm:pt>
    <dgm:pt modelId="{5E456C8F-0E70-492D-95FD-0E644D3BB472}" type="parTrans" cxnId="{B8C1719E-F2AF-4BAC-BB4D-2AC680DA7B57}">
      <dgm:prSet/>
      <dgm:spPr/>
      <dgm:t>
        <a:bodyPr/>
        <a:lstStyle/>
        <a:p>
          <a:endParaRPr lang="en-US"/>
        </a:p>
      </dgm:t>
    </dgm:pt>
    <dgm:pt modelId="{7B9B286D-BD7A-40EC-9170-FA0FA085E74D}" type="sibTrans" cxnId="{B8C1719E-F2AF-4BAC-BB4D-2AC680DA7B57}">
      <dgm:prSet/>
      <dgm:spPr/>
      <dgm:t>
        <a:bodyPr/>
        <a:lstStyle/>
        <a:p>
          <a:endParaRPr lang="en-US"/>
        </a:p>
      </dgm:t>
    </dgm:pt>
    <dgm:pt modelId="{4203ED13-770A-47A2-9B6F-7A9D0C256249}">
      <dgm:prSet phldrT="[Text]" custT="1"/>
      <dgm:spPr>
        <a:solidFill>
          <a:schemeClr val="accent4">
            <a:lumMod val="20000"/>
            <a:lumOff val="80000"/>
          </a:schemeClr>
        </a:solidFill>
      </dgm:spPr>
      <dgm:t>
        <a:bodyPr/>
        <a:lstStyle/>
        <a:p>
          <a:r>
            <a:rPr lang="en-US" sz="2600" b="1" dirty="0"/>
            <a:t>Implementation support</a:t>
          </a:r>
        </a:p>
      </dgm:t>
    </dgm:pt>
    <dgm:pt modelId="{910CE563-118A-4A23-899E-4BFC4C5A7D07}" type="parTrans" cxnId="{1687E89F-217E-4738-9D87-787268F66A1D}">
      <dgm:prSet/>
      <dgm:spPr/>
      <dgm:t>
        <a:bodyPr/>
        <a:lstStyle/>
        <a:p>
          <a:endParaRPr lang="en-US"/>
        </a:p>
      </dgm:t>
    </dgm:pt>
    <dgm:pt modelId="{EF6F73DD-9FAE-46CE-868A-82CCC42411C6}" type="sibTrans" cxnId="{1687E89F-217E-4738-9D87-787268F66A1D}">
      <dgm:prSet/>
      <dgm:spPr/>
      <dgm:t>
        <a:bodyPr/>
        <a:lstStyle/>
        <a:p>
          <a:endParaRPr lang="en-US"/>
        </a:p>
      </dgm:t>
    </dgm:pt>
    <dgm:pt modelId="{AF4FCC2C-D320-4A27-B5E1-09731FAEC2AE}">
      <dgm:prSet phldrT="[Text]"/>
      <dgm:spPr>
        <a:solidFill>
          <a:schemeClr val="accent4"/>
        </a:solidFill>
      </dgm:spPr>
      <dgm:t>
        <a:bodyPr/>
        <a:lstStyle/>
        <a:p>
          <a:r>
            <a:rPr lang="en-US" dirty="0"/>
            <a:t>Research XBRL fillings to identify additional common practice elements</a:t>
          </a:r>
        </a:p>
      </dgm:t>
    </dgm:pt>
    <dgm:pt modelId="{D4A5EF83-7253-4721-87D1-68B854A9CC11}" type="parTrans" cxnId="{DEBFBFE3-EB8F-4B2D-9608-1E32AA3180B8}">
      <dgm:prSet/>
      <dgm:spPr/>
      <dgm:t>
        <a:bodyPr/>
        <a:lstStyle/>
        <a:p>
          <a:endParaRPr lang="en-US"/>
        </a:p>
      </dgm:t>
    </dgm:pt>
    <dgm:pt modelId="{25345A21-3324-489F-B5A5-84E6E4F5E15A}" type="sibTrans" cxnId="{DEBFBFE3-EB8F-4B2D-9608-1E32AA3180B8}">
      <dgm:prSet/>
      <dgm:spPr/>
      <dgm:t>
        <a:bodyPr/>
        <a:lstStyle/>
        <a:p>
          <a:endParaRPr lang="en-US"/>
        </a:p>
      </dgm:t>
    </dgm:pt>
    <dgm:pt modelId="{34E6AF4D-21CF-4675-A6DD-E013BB404CF9}">
      <dgm:prSet phldrT="[Text]"/>
      <dgm:spPr>
        <a:solidFill>
          <a:schemeClr val="accent4"/>
        </a:solidFill>
      </dgm:spPr>
      <dgm:t>
        <a:bodyPr/>
        <a:lstStyle/>
        <a:p>
          <a:r>
            <a:rPr lang="en-US" dirty="0"/>
            <a:t>Update to materials, such as </a:t>
          </a:r>
          <a:r>
            <a:rPr lang="en-US" i="1" dirty="0"/>
            <a:t>Using the IFRS Taxonomy—A preparer’s guide</a:t>
          </a:r>
          <a:endParaRPr lang="en-US" dirty="0"/>
        </a:p>
      </dgm:t>
    </dgm:pt>
    <dgm:pt modelId="{AC92A76C-242B-42CF-B562-E30F77C1CFF6}" type="parTrans" cxnId="{0742B6D7-40A3-4455-9589-1227A7AFCCA1}">
      <dgm:prSet/>
      <dgm:spPr/>
      <dgm:t>
        <a:bodyPr/>
        <a:lstStyle/>
        <a:p>
          <a:endParaRPr lang="en-US"/>
        </a:p>
      </dgm:t>
    </dgm:pt>
    <dgm:pt modelId="{518C0887-8145-4698-A638-9C3780ED1361}" type="sibTrans" cxnId="{0742B6D7-40A3-4455-9589-1227A7AFCCA1}">
      <dgm:prSet/>
      <dgm:spPr/>
      <dgm:t>
        <a:bodyPr/>
        <a:lstStyle/>
        <a:p>
          <a:endParaRPr lang="en-US"/>
        </a:p>
      </dgm:t>
    </dgm:pt>
    <dgm:pt modelId="{275C2EA4-33FF-472D-A4E1-16C59963C7CF}">
      <dgm:prSet phldrT="[Text]"/>
      <dgm:spPr>
        <a:solidFill>
          <a:schemeClr val="accent4"/>
        </a:solidFill>
      </dgm:spPr>
      <dgm:t>
        <a:bodyPr/>
        <a:lstStyle/>
        <a:p>
          <a:r>
            <a:rPr lang="en-US" dirty="0"/>
            <a:t> Implementation guidance for specific elements</a:t>
          </a:r>
        </a:p>
      </dgm:t>
    </dgm:pt>
    <dgm:pt modelId="{A99A4E46-EBF3-4719-B5A6-5EE21D200E16}" type="parTrans" cxnId="{29268B8A-63B0-4F3D-8B81-C55A95A8A88A}">
      <dgm:prSet/>
      <dgm:spPr/>
      <dgm:t>
        <a:bodyPr/>
        <a:lstStyle/>
        <a:p>
          <a:endParaRPr lang="en-US"/>
        </a:p>
      </dgm:t>
    </dgm:pt>
    <dgm:pt modelId="{894A321E-012C-4872-B8A8-84CC0D774DF5}" type="sibTrans" cxnId="{29268B8A-63B0-4F3D-8B81-C55A95A8A88A}">
      <dgm:prSet/>
      <dgm:spPr/>
      <dgm:t>
        <a:bodyPr/>
        <a:lstStyle/>
        <a:p>
          <a:endParaRPr lang="en-US"/>
        </a:p>
      </dgm:t>
    </dgm:pt>
    <dgm:pt modelId="{00C62B88-A8CA-4879-B774-74A47A66C452}">
      <dgm:prSet phldrT="[Text]" custT="1"/>
      <dgm:spPr>
        <a:solidFill>
          <a:schemeClr val="accent4">
            <a:lumMod val="20000"/>
            <a:lumOff val="80000"/>
          </a:schemeClr>
        </a:solidFill>
      </dgm:spPr>
      <dgm:t>
        <a:bodyPr/>
        <a:lstStyle/>
        <a:p>
          <a:r>
            <a:rPr lang="en-US" sz="2600" b="1" dirty="0"/>
            <a:t>Entity-specific disclosures</a:t>
          </a:r>
        </a:p>
      </dgm:t>
    </dgm:pt>
    <dgm:pt modelId="{5274C285-A0D8-4D52-BF89-534DC77FC2DE}" type="parTrans" cxnId="{8E4946E7-E30B-41AB-AF4E-304B5F68D196}">
      <dgm:prSet/>
      <dgm:spPr/>
      <dgm:t>
        <a:bodyPr/>
        <a:lstStyle/>
        <a:p>
          <a:endParaRPr lang="en-US"/>
        </a:p>
      </dgm:t>
    </dgm:pt>
    <dgm:pt modelId="{8A8F36D1-DC50-486D-99C8-2B430D33CCFD}" type="sibTrans" cxnId="{8E4946E7-E30B-41AB-AF4E-304B5F68D196}">
      <dgm:prSet/>
      <dgm:spPr/>
      <dgm:t>
        <a:bodyPr/>
        <a:lstStyle/>
        <a:p>
          <a:endParaRPr lang="en-US"/>
        </a:p>
      </dgm:t>
    </dgm:pt>
    <dgm:pt modelId="{C09521D7-6D56-43ED-AF3D-8AF59282669E}">
      <dgm:prSet phldrT="[Text]"/>
      <dgm:spPr>
        <a:solidFill>
          <a:schemeClr val="accent4"/>
        </a:solidFill>
      </dgm:spPr>
      <dgm:t>
        <a:bodyPr/>
        <a:lstStyle/>
        <a:p>
          <a:r>
            <a:rPr lang="en-US" dirty="0"/>
            <a:t>Working with XBRL International to improve accessibility of entity-specific disclosures in a structured report</a:t>
          </a:r>
        </a:p>
      </dgm:t>
    </dgm:pt>
    <dgm:pt modelId="{9A6E2C16-450F-48E2-A96E-74F7C9543820}" type="parTrans" cxnId="{6F6B35A7-A4F8-4922-9E01-4120D04869C7}">
      <dgm:prSet/>
      <dgm:spPr/>
      <dgm:t>
        <a:bodyPr/>
        <a:lstStyle/>
        <a:p>
          <a:endParaRPr lang="en-US"/>
        </a:p>
      </dgm:t>
    </dgm:pt>
    <dgm:pt modelId="{A8F24510-3C60-438E-8115-B5D0F2224D2B}" type="sibTrans" cxnId="{6F6B35A7-A4F8-4922-9E01-4120D04869C7}">
      <dgm:prSet/>
      <dgm:spPr/>
      <dgm:t>
        <a:bodyPr/>
        <a:lstStyle/>
        <a:p>
          <a:endParaRPr lang="en-US"/>
        </a:p>
      </dgm:t>
    </dgm:pt>
    <dgm:pt modelId="{2CD9677B-F922-4384-899B-E77BD45CC1A5}" type="pres">
      <dgm:prSet presAssocID="{99257DE8-A26F-434E-9D10-A47A75EF5305}" presName="theList" presStyleCnt="0">
        <dgm:presLayoutVars>
          <dgm:dir/>
          <dgm:animLvl val="lvl"/>
          <dgm:resizeHandles val="exact"/>
        </dgm:presLayoutVars>
      </dgm:prSet>
      <dgm:spPr/>
    </dgm:pt>
    <dgm:pt modelId="{EFE8C763-8F9D-44B1-864B-0FC57BEB41A0}" type="pres">
      <dgm:prSet presAssocID="{9CEAFA3B-0DDC-45F3-8077-9C984E03303A}" presName="compNode" presStyleCnt="0"/>
      <dgm:spPr/>
    </dgm:pt>
    <dgm:pt modelId="{64BA0CC3-B383-4841-B5CD-09709512F45A}" type="pres">
      <dgm:prSet presAssocID="{9CEAFA3B-0DDC-45F3-8077-9C984E03303A}" presName="aNode" presStyleLbl="bgShp" presStyleIdx="0" presStyleCnt="3" custLinFactNeighborX="215" custLinFactNeighborY="-1754"/>
      <dgm:spPr/>
    </dgm:pt>
    <dgm:pt modelId="{A1E699E8-799A-46E3-9BD7-87E8F223704C}" type="pres">
      <dgm:prSet presAssocID="{9CEAFA3B-0DDC-45F3-8077-9C984E03303A}" presName="textNode" presStyleLbl="bgShp" presStyleIdx="0" presStyleCnt="3"/>
      <dgm:spPr/>
    </dgm:pt>
    <dgm:pt modelId="{30B72459-71EF-456F-97C0-ABE0ABBE1277}" type="pres">
      <dgm:prSet presAssocID="{9CEAFA3B-0DDC-45F3-8077-9C984E03303A}" presName="compChildNode" presStyleCnt="0"/>
      <dgm:spPr/>
    </dgm:pt>
    <dgm:pt modelId="{7912FDC6-F580-4D3B-B69E-D48014539130}" type="pres">
      <dgm:prSet presAssocID="{9CEAFA3B-0DDC-45F3-8077-9C984E03303A}" presName="theInnerList" presStyleCnt="0"/>
      <dgm:spPr/>
    </dgm:pt>
    <dgm:pt modelId="{248AFF16-E1FD-419A-A201-8BFCB213BAA0}" type="pres">
      <dgm:prSet presAssocID="{7C7083B6-41EE-465A-9B6F-BD03856BEF32}" presName="childNode" presStyleLbl="node1" presStyleIdx="0" presStyleCnt="5">
        <dgm:presLayoutVars>
          <dgm:bulletEnabled val="1"/>
        </dgm:presLayoutVars>
      </dgm:prSet>
      <dgm:spPr/>
    </dgm:pt>
    <dgm:pt modelId="{561C56C7-E351-4B48-B91A-309886D77652}" type="pres">
      <dgm:prSet presAssocID="{7C7083B6-41EE-465A-9B6F-BD03856BEF32}" presName="aSpace2" presStyleCnt="0"/>
      <dgm:spPr/>
    </dgm:pt>
    <dgm:pt modelId="{A970404C-2B18-48EA-A99B-AB7D86AACD4F}" type="pres">
      <dgm:prSet presAssocID="{AF4FCC2C-D320-4A27-B5E1-09731FAEC2AE}" presName="childNode" presStyleLbl="node1" presStyleIdx="1" presStyleCnt="5">
        <dgm:presLayoutVars>
          <dgm:bulletEnabled val="1"/>
        </dgm:presLayoutVars>
      </dgm:prSet>
      <dgm:spPr/>
    </dgm:pt>
    <dgm:pt modelId="{251347A0-5D60-47AF-90BF-E0DFC514A63C}" type="pres">
      <dgm:prSet presAssocID="{9CEAFA3B-0DDC-45F3-8077-9C984E03303A}" presName="aSpace" presStyleCnt="0"/>
      <dgm:spPr/>
    </dgm:pt>
    <dgm:pt modelId="{6C8A1160-701B-4149-BDC8-9FBF9275A95E}" type="pres">
      <dgm:prSet presAssocID="{4203ED13-770A-47A2-9B6F-7A9D0C256249}" presName="compNode" presStyleCnt="0"/>
      <dgm:spPr/>
    </dgm:pt>
    <dgm:pt modelId="{C7CED142-74AA-4607-BEDE-C7CF4F9E7F2A}" type="pres">
      <dgm:prSet presAssocID="{4203ED13-770A-47A2-9B6F-7A9D0C256249}" presName="aNode" presStyleLbl="bgShp" presStyleIdx="1" presStyleCnt="3"/>
      <dgm:spPr/>
    </dgm:pt>
    <dgm:pt modelId="{9A7FD5A8-53E0-4539-8B5D-7D7CCB95A007}" type="pres">
      <dgm:prSet presAssocID="{4203ED13-770A-47A2-9B6F-7A9D0C256249}" presName="textNode" presStyleLbl="bgShp" presStyleIdx="1" presStyleCnt="3"/>
      <dgm:spPr/>
    </dgm:pt>
    <dgm:pt modelId="{763C4C1B-EBF3-4E8E-B538-14818C076613}" type="pres">
      <dgm:prSet presAssocID="{4203ED13-770A-47A2-9B6F-7A9D0C256249}" presName="compChildNode" presStyleCnt="0"/>
      <dgm:spPr/>
    </dgm:pt>
    <dgm:pt modelId="{529E8EA2-31F6-4A4C-ABCC-14FC5069B446}" type="pres">
      <dgm:prSet presAssocID="{4203ED13-770A-47A2-9B6F-7A9D0C256249}" presName="theInnerList" presStyleCnt="0"/>
      <dgm:spPr/>
    </dgm:pt>
    <dgm:pt modelId="{811BE9D5-68C6-4E4D-BA0D-F65F9A67CF91}" type="pres">
      <dgm:prSet presAssocID="{34E6AF4D-21CF-4675-A6DD-E013BB404CF9}" presName="childNode" presStyleLbl="node1" presStyleIdx="2" presStyleCnt="5">
        <dgm:presLayoutVars>
          <dgm:bulletEnabled val="1"/>
        </dgm:presLayoutVars>
      </dgm:prSet>
      <dgm:spPr/>
    </dgm:pt>
    <dgm:pt modelId="{A1FDDD05-7BE0-43FE-888E-D5350B2A3D3D}" type="pres">
      <dgm:prSet presAssocID="{34E6AF4D-21CF-4675-A6DD-E013BB404CF9}" presName="aSpace2" presStyleCnt="0"/>
      <dgm:spPr/>
    </dgm:pt>
    <dgm:pt modelId="{FE807DDF-336A-462D-85AE-BF62E9CBBEF2}" type="pres">
      <dgm:prSet presAssocID="{275C2EA4-33FF-472D-A4E1-16C59963C7CF}" presName="childNode" presStyleLbl="node1" presStyleIdx="3" presStyleCnt="5">
        <dgm:presLayoutVars>
          <dgm:bulletEnabled val="1"/>
        </dgm:presLayoutVars>
      </dgm:prSet>
      <dgm:spPr/>
    </dgm:pt>
    <dgm:pt modelId="{DCF3FF3B-69ED-406B-A966-51FFCC55E0C6}" type="pres">
      <dgm:prSet presAssocID="{4203ED13-770A-47A2-9B6F-7A9D0C256249}" presName="aSpace" presStyleCnt="0"/>
      <dgm:spPr/>
    </dgm:pt>
    <dgm:pt modelId="{7DD0E580-7D53-4DB8-871F-43B5815D587A}" type="pres">
      <dgm:prSet presAssocID="{00C62B88-A8CA-4879-B774-74A47A66C452}" presName="compNode" presStyleCnt="0"/>
      <dgm:spPr/>
    </dgm:pt>
    <dgm:pt modelId="{46DD9DEA-F333-4964-B8DA-1AF45453AF49}" type="pres">
      <dgm:prSet presAssocID="{00C62B88-A8CA-4879-B774-74A47A66C452}" presName="aNode" presStyleLbl="bgShp" presStyleIdx="2" presStyleCnt="3"/>
      <dgm:spPr/>
    </dgm:pt>
    <dgm:pt modelId="{B188169C-E8C5-42CA-90D1-558292A0E528}" type="pres">
      <dgm:prSet presAssocID="{00C62B88-A8CA-4879-B774-74A47A66C452}" presName="textNode" presStyleLbl="bgShp" presStyleIdx="2" presStyleCnt="3"/>
      <dgm:spPr/>
    </dgm:pt>
    <dgm:pt modelId="{0383E446-7F2E-4BA7-AE52-91FFDB53B1C9}" type="pres">
      <dgm:prSet presAssocID="{00C62B88-A8CA-4879-B774-74A47A66C452}" presName="compChildNode" presStyleCnt="0"/>
      <dgm:spPr/>
    </dgm:pt>
    <dgm:pt modelId="{E193D1F9-5455-4E3F-82F4-DE0BA19E90E2}" type="pres">
      <dgm:prSet presAssocID="{00C62B88-A8CA-4879-B774-74A47A66C452}" presName="theInnerList" presStyleCnt="0"/>
      <dgm:spPr/>
    </dgm:pt>
    <dgm:pt modelId="{B9782201-BD2D-4A04-983F-F2D9A7B8B16B}" type="pres">
      <dgm:prSet presAssocID="{C09521D7-6D56-43ED-AF3D-8AF59282669E}" presName="childNode" presStyleLbl="node1" presStyleIdx="4" presStyleCnt="5">
        <dgm:presLayoutVars>
          <dgm:bulletEnabled val="1"/>
        </dgm:presLayoutVars>
      </dgm:prSet>
      <dgm:spPr/>
    </dgm:pt>
  </dgm:ptLst>
  <dgm:cxnLst>
    <dgm:cxn modelId="{E74C2D13-487E-40F7-95A4-9EEC45087AFA}" type="presOf" srcId="{34E6AF4D-21CF-4675-A6DD-E013BB404CF9}" destId="{811BE9D5-68C6-4E4D-BA0D-F65F9A67CF91}" srcOrd="0" destOrd="0" presId="urn:microsoft.com/office/officeart/2005/8/layout/lProcess2"/>
    <dgm:cxn modelId="{B80FEF14-7B80-4594-BBAD-9A8DB5ABEFF0}" type="presOf" srcId="{9CEAFA3B-0DDC-45F3-8077-9C984E03303A}" destId="{64BA0CC3-B383-4841-B5CD-09709512F45A}" srcOrd="0" destOrd="0" presId="urn:microsoft.com/office/officeart/2005/8/layout/lProcess2"/>
    <dgm:cxn modelId="{D113721D-1846-4194-8619-8777757CF68F}" type="presOf" srcId="{275C2EA4-33FF-472D-A4E1-16C59963C7CF}" destId="{FE807DDF-336A-462D-85AE-BF62E9CBBEF2}" srcOrd="0" destOrd="0" presId="urn:microsoft.com/office/officeart/2005/8/layout/lProcess2"/>
    <dgm:cxn modelId="{E4D8B636-8A57-4041-8E03-133DC46574DF}" type="presOf" srcId="{7C7083B6-41EE-465A-9B6F-BD03856BEF32}" destId="{248AFF16-E1FD-419A-A201-8BFCB213BAA0}" srcOrd="0" destOrd="0" presId="urn:microsoft.com/office/officeart/2005/8/layout/lProcess2"/>
    <dgm:cxn modelId="{CC3B9E50-0383-42EA-9034-77E07C7A2C4F}" type="presOf" srcId="{AF4FCC2C-D320-4A27-B5E1-09731FAEC2AE}" destId="{A970404C-2B18-48EA-A99B-AB7D86AACD4F}" srcOrd="0" destOrd="0" presId="urn:microsoft.com/office/officeart/2005/8/layout/lProcess2"/>
    <dgm:cxn modelId="{67210755-97EA-4C73-81B4-A9FBB02CFFE3}" type="presOf" srcId="{99257DE8-A26F-434E-9D10-A47A75EF5305}" destId="{2CD9677B-F922-4384-899B-E77BD45CC1A5}" srcOrd="0" destOrd="0" presId="urn:microsoft.com/office/officeart/2005/8/layout/lProcess2"/>
    <dgm:cxn modelId="{780CCC58-B1EF-4322-BD5B-7AD986D9E03F}" type="presOf" srcId="{9CEAFA3B-0DDC-45F3-8077-9C984E03303A}" destId="{A1E699E8-799A-46E3-9BD7-87E8F223704C}" srcOrd="1" destOrd="0" presId="urn:microsoft.com/office/officeart/2005/8/layout/lProcess2"/>
    <dgm:cxn modelId="{4D064259-FADE-4378-ADCC-C3A024A28ECD}" type="presOf" srcId="{4203ED13-770A-47A2-9B6F-7A9D0C256249}" destId="{C7CED142-74AA-4607-BEDE-C7CF4F9E7F2A}" srcOrd="0" destOrd="0" presId="urn:microsoft.com/office/officeart/2005/8/layout/lProcess2"/>
    <dgm:cxn modelId="{29268B8A-63B0-4F3D-8B81-C55A95A8A88A}" srcId="{4203ED13-770A-47A2-9B6F-7A9D0C256249}" destId="{275C2EA4-33FF-472D-A4E1-16C59963C7CF}" srcOrd="1" destOrd="0" parTransId="{A99A4E46-EBF3-4719-B5A6-5EE21D200E16}" sibTransId="{894A321E-012C-4872-B8A8-84CC0D774DF5}"/>
    <dgm:cxn modelId="{92E18894-5CA9-43AA-870B-934C2A4BC48C}" type="presOf" srcId="{C09521D7-6D56-43ED-AF3D-8AF59282669E}" destId="{B9782201-BD2D-4A04-983F-F2D9A7B8B16B}" srcOrd="0" destOrd="0" presId="urn:microsoft.com/office/officeart/2005/8/layout/lProcess2"/>
    <dgm:cxn modelId="{BFA98D9C-4869-4D26-BAD8-C7E2EE12873B}" type="presOf" srcId="{4203ED13-770A-47A2-9B6F-7A9D0C256249}" destId="{9A7FD5A8-53E0-4539-8B5D-7D7CCB95A007}" srcOrd="1" destOrd="0" presId="urn:microsoft.com/office/officeart/2005/8/layout/lProcess2"/>
    <dgm:cxn modelId="{B8C1719E-F2AF-4BAC-BB4D-2AC680DA7B57}" srcId="{9CEAFA3B-0DDC-45F3-8077-9C984E03303A}" destId="{7C7083B6-41EE-465A-9B6F-BD03856BEF32}" srcOrd="0" destOrd="0" parTransId="{5E456C8F-0E70-492D-95FD-0E644D3BB472}" sibTransId="{7B9B286D-BD7A-40EC-9170-FA0FA085E74D}"/>
    <dgm:cxn modelId="{1687E89F-217E-4738-9D87-787268F66A1D}" srcId="{99257DE8-A26F-434E-9D10-A47A75EF5305}" destId="{4203ED13-770A-47A2-9B6F-7A9D0C256249}" srcOrd="1" destOrd="0" parTransId="{910CE563-118A-4A23-899E-4BFC4C5A7D07}" sibTransId="{EF6F73DD-9FAE-46CE-868A-82CCC42411C6}"/>
    <dgm:cxn modelId="{6F6B35A7-A4F8-4922-9E01-4120D04869C7}" srcId="{00C62B88-A8CA-4879-B774-74A47A66C452}" destId="{C09521D7-6D56-43ED-AF3D-8AF59282669E}" srcOrd="0" destOrd="0" parTransId="{9A6E2C16-450F-48E2-A96E-74F7C9543820}" sibTransId="{A8F24510-3C60-438E-8115-B5D0F2224D2B}"/>
    <dgm:cxn modelId="{2E3232C4-200C-4B07-AC87-1447ACB70B83}" srcId="{99257DE8-A26F-434E-9D10-A47A75EF5305}" destId="{9CEAFA3B-0DDC-45F3-8077-9C984E03303A}" srcOrd="0" destOrd="0" parTransId="{F0332E39-E61D-4EA1-8910-5C5102CAF5A2}" sibTransId="{CEFF2225-9F33-493D-A7E2-A053EF2594F4}"/>
    <dgm:cxn modelId="{EA6AB7CD-BC13-4DB4-9B0F-B2327745EA66}" type="presOf" srcId="{00C62B88-A8CA-4879-B774-74A47A66C452}" destId="{B188169C-E8C5-42CA-90D1-558292A0E528}" srcOrd="1" destOrd="0" presId="urn:microsoft.com/office/officeart/2005/8/layout/lProcess2"/>
    <dgm:cxn modelId="{0742B6D7-40A3-4455-9589-1227A7AFCCA1}" srcId="{4203ED13-770A-47A2-9B6F-7A9D0C256249}" destId="{34E6AF4D-21CF-4675-A6DD-E013BB404CF9}" srcOrd="0" destOrd="0" parTransId="{AC92A76C-242B-42CF-B562-E30F77C1CFF6}" sibTransId="{518C0887-8145-4698-A638-9C3780ED1361}"/>
    <dgm:cxn modelId="{DEBFBFE3-EB8F-4B2D-9608-1E32AA3180B8}" srcId="{9CEAFA3B-0DDC-45F3-8077-9C984E03303A}" destId="{AF4FCC2C-D320-4A27-B5E1-09731FAEC2AE}" srcOrd="1" destOrd="0" parTransId="{D4A5EF83-7253-4721-87D1-68B854A9CC11}" sibTransId="{25345A21-3324-489F-B5A5-84E6E4F5E15A}"/>
    <dgm:cxn modelId="{02F260E7-CFE1-4092-8D52-5280FBFD3B8C}" type="presOf" srcId="{00C62B88-A8CA-4879-B774-74A47A66C452}" destId="{46DD9DEA-F333-4964-B8DA-1AF45453AF49}" srcOrd="0" destOrd="0" presId="urn:microsoft.com/office/officeart/2005/8/layout/lProcess2"/>
    <dgm:cxn modelId="{8E4946E7-E30B-41AB-AF4E-304B5F68D196}" srcId="{99257DE8-A26F-434E-9D10-A47A75EF5305}" destId="{00C62B88-A8CA-4879-B774-74A47A66C452}" srcOrd="2" destOrd="0" parTransId="{5274C285-A0D8-4D52-BF89-534DC77FC2DE}" sibTransId="{8A8F36D1-DC50-486D-99C8-2B430D33CCFD}"/>
    <dgm:cxn modelId="{DA5B8FD0-ED63-41FD-BD38-C2E31B2EBB3E}" type="presParOf" srcId="{2CD9677B-F922-4384-899B-E77BD45CC1A5}" destId="{EFE8C763-8F9D-44B1-864B-0FC57BEB41A0}" srcOrd="0" destOrd="0" presId="urn:microsoft.com/office/officeart/2005/8/layout/lProcess2"/>
    <dgm:cxn modelId="{3CFAF91F-60E6-42E1-A353-27A5B8845534}" type="presParOf" srcId="{EFE8C763-8F9D-44B1-864B-0FC57BEB41A0}" destId="{64BA0CC3-B383-4841-B5CD-09709512F45A}" srcOrd="0" destOrd="0" presId="urn:microsoft.com/office/officeart/2005/8/layout/lProcess2"/>
    <dgm:cxn modelId="{30D1D8B1-AA35-4B61-B3EA-21ABB577918E}" type="presParOf" srcId="{EFE8C763-8F9D-44B1-864B-0FC57BEB41A0}" destId="{A1E699E8-799A-46E3-9BD7-87E8F223704C}" srcOrd="1" destOrd="0" presId="urn:microsoft.com/office/officeart/2005/8/layout/lProcess2"/>
    <dgm:cxn modelId="{814B35F3-7724-48CE-B591-59C612EEB281}" type="presParOf" srcId="{EFE8C763-8F9D-44B1-864B-0FC57BEB41A0}" destId="{30B72459-71EF-456F-97C0-ABE0ABBE1277}" srcOrd="2" destOrd="0" presId="urn:microsoft.com/office/officeart/2005/8/layout/lProcess2"/>
    <dgm:cxn modelId="{4FEBB08B-6871-493E-A347-63E9D676E503}" type="presParOf" srcId="{30B72459-71EF-456F-97C0-ABE0ABBE1277}" destId="{7912FDC6-F580-4D3B-B69E-D48014539130}" srcOrd="0" destOrd="0" presId="urn:microsoft.com/office/officeart/2005/8/layout/lProcess2"/>
    <dgm:cxn modelId="{BD4475C7-7B0B-45EE-9E70-9A951610C9EE}" type="presParOf" srcId="{7912FDC6-F580-4D3B-B69E-D48014539130}" destId="{248AFF16-E1FD-419A-A201-8BFCB213BAA0}" srcOrd="0" destOrd="0" presId="urn:microsoft.com/office/officeart/2005/8/layout/lProcess2"/>
    <dgm:cxn modelId="{C00D63F7-2590-40A5-A83A-00DDD9A30432}" type="presParOf" srcId="{7912FDC6-F580-4D3B-B69E-D48014539130}" destId="{561C56C7-E351-4B48-B91A-309886D77652}" srcOrd="1" destOrd="0" presId="urn:microsoft.com/office/officeart/2005/8/layout/lProcess2"/>
    <dgm:cxn modelId="{8ADD3067-ACE2-4E45-B369-F5A486FC2D51}" type="presParOf" srcId="{7912FDC6-F580-4D3B-B69E-D48014539130}" destId="{A970404C-2B18-48EA-A99B-AB7D86AACD4F}" srcOrd="2" destOrd="0" presId="urn:microsoft.com/office/officeart/2005/8/layout/lProcess2"/>
    <dgm:cxn modelId="{F5D38CB4-EFF6-496A-B7B7-92F6573071FE}" type="presParOf" srcId="{2CD9677B-F922-4384-899B-E77BD45CC1A5}" destId="{251347A0-5D60-47AF-90BF-E0DFC514A63C}" srcOrd="1" destOrd="0" presId="urn:microsoft.com/office/officeart/2005/8/layout/lProcess2"/>
    <dgm:cxn modelId="{D60D913D-5804-4BAF-82BD-C471B066B308}" type="presParOf" srcId="{2CD9677B-F922-4384-899B-E77BD45CC1A5}" destId="{6C8A1160-701B-4149-BDC8-9FBF9275A95E}" srcOrd="2" destOrd="0" presId="urn:microsoft.com/office/officeart/2005/8/layout/lProcess2"/>
    <dgm:cxn modelId="{AABB8E18-F2E2-49EC-B58A-648E157D8277}" type="presParOf" srcId="{6C8A1160-701B-4149-BDC8-9FBF9275A95E}" destId="{C7CED142-74AA-4607-BEDE-C7CF4F9E7F2A}" srcOrd="0" destOrd="0" presId="urn:microsoft.com/office/officeart/2005/8/layout/lProcess2"/>
    <dgm:cxn modelId="{233A94E6-1F20-48EF-87C1-04BE3B24C552}" type="presParOf" srcId="{6C8A1160-701B-4149-BDC8-9FBF9275A95E}" destId="{9A7FD5A8-53E0-4539-8B5D-7D7CCB95A007}" srcOrd="1" destOrd="0" presId="urn:microsoft.com/office/officeart/2005/8/layout/lProcess2"/>
    <dgm:cxn modelId="{77DD163A-2F16-41D0-8FF3-684A2D24695C}" type="presParOf" srcId="{6C8A1160-701B-4149-BDC8-9FBF9275A95E}" destId="{763C4C1B-EBF3-4E8E-B538-14818C076613}" srcOrd="2" destOrd="0" presId="urn:microsoft.com/office/officeart/2005/8/layout/lProcess2"/>
    <dgm:cxn modelId="{420ABA7F-24A4-434F-9582-2FB8A98D10B4}" type="presParOf" srcId="{763C4C1B-EBF3-4E8E-B538-14818C076613}" destId="{529E8EA2-31F6-4A4C-ABCC-14FC5069B446}" srcOrd="0" destOrd="0" presId="urn:microsoft.com/office/officeart/2005/8/layout/lProcess2"/>
    <dgm:cxn modelId="{4BC917B7-0C45-4959-9127-B8860195465E}" type="presParOf" srcId="{529E8EA2-31F6-4A4C-ABCC-14FC5069B446}" destId="{811BE9D5-68C6-4E4D-BA0D-F65F9A67CF91}" srcOrd="0" destOrd="0" presId="urn:microsoft.com/office/officeart/2005/8/layout/lProcess2"/>
    <dgm:cxn modelId="{64930440-D231-4666-B44C-B8E00299C762}" type="presParOf" srcId="{529E8EA2-31F6-4A4C-ABCC-14FC5069B446}" destId="{A1FDDD05-7BE0-43FE-888E-D5350B2A3D3D}" srcOrd="1" destOrd="0" presId="urn:microsoft.com/office/officeart/2005/8/layout/lProcess2"/>
    <dgm:cxn modelId="{AD8BEFB1-6ABD-4A6D-BD4D-761F13D760B9}" type="presParOf" srcId="{529E8EA2-31F6-4A4C-ABCC-14FC5069B446}" destId="{FE807DDF-336A-462D-85AE-BF62E9CBBEF2}" srcOrd="2" destOrd="0" presId="urn:microsoft.com/office/officeart/2005/8/layout/lProcess2"/>
    <dgm:cxn modelId="{468859B8-1FC6-49BB-BB0A-BE7CEFEC16F4}" type="presParOf" srcId="{2CD9677B-F922-4384-899B-E77BD45CC1A5}" destId="{DCF3FF3B-69ED-406B-A966-51FFCC55E0C6}" srcOrd="3" destOrd="0" presId="urn:microsoft.com/office/officeart/2005/8/layout/lProcess2"/>
    <dgm:cxn modelId="{DA5D2EAE-E6C4-451C-A458-72E5FFB2B122}" type="presParOf" srcId="{2CD9677B-F922-4384-899B-E77BD45CC1A5}" destId="{7DD0E580-7D53-4DB8-871F-43B5815D587A}" srcOrd="4" destOrd="0" presId="urn:microsoft.com/office/officeart/2005/8/layout/lProcess2"/>
    <dgm:cxn modelId="{F5B4F396-06E7-456F-AA52-61C762E2FFCF}" type="presParOf" srcId="{7DD0E580-7D53-4DB8-871F-43B5815D587A}" destId="{46DD9DEA-F333-4964-B8DA-1AF45453AF49}" srcOrd="0" destOrd="0" presId="urn:microsoft.com/office/officeart/2005/8/layout/lProcess2"/>
    <dgm:cxn modelId="{03CD5311-8BB9-432D-809F-6C4EC33A0FD4}" type="presParOf" srcId="{7DD0E580-7D53-4DB8-871F-43B5815D587A}" destId="{B188169C-E8C5-42CA-90D1-558292A0E528}" srcOrd="1" destOrd="0" presId="urn:microsoft.com/office/officeart/2005/8/layout/lProcess2"/>
    <dgm:cxn modelId="{3BCA40B1-1DAB-4FBC-882E-1C2C47FF46CC}" type="presParOf" srcId="{7DD0E580-7D53-4DB8-871F-43B5815D587A}" destId="{0383E446-7F2E-4BA7-AE52-91FFDB53B1C9}" srcOrd="2" destOrd="0" presId="urn:microsoft.com/office/officeart/2005/8/layout/lProcess2"/>
    <dgm:cxn modelId="{D87F1198-7163-4B45-BE4C-0CF59E76DA3C}" type="presParOf" srcId="{0383E446-7F2E-4BA7-AE52-91FFDB53B1C9}" destId="{E193D1F9-5455-4E3F-82F4-DE0BA19E90E2}" srcOrd="0" destOrd="0" presId="urn:microsoft.com/office/officeart/2005/8/layout/lProcess2"/>
    <dgm:cxn modelId="{88E3C259-121E-48AD-8DD2-FF816FA8BC84}" type="presParOf" srcId="{E193D1F9-5455-4E3F-82F4-DE0BA19E90E2}" destId="{B9782201-BD2D-4A04-983F-F2D9A7B8B16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7E03CA-5177-4009-BB11-A3BE7021A6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2AEBD19-6F5A-483D-B2CE-76BD8F561C73}">
      <dgm:prSet phldrT="[Text]"/>
      <dgm:spPr>
        <a:solidFill>
          <a:srgbClr val="0070C0"/>
        </a:solidFill>
        <a:ln>
          <a:solidFill>
            <a:srgbClr val="0070C0"/>
          </a:solidFill>
        </a:ln>
      </dgm:spPr>
      <dgm:t>
        <a:bodyPr/>
        <a:lstStyle/>
        <a:p>
          <a:r>
            <a:rPr lang="en-US" dirty="0"/>
            <a:t>Research pipeline</a:t>
          </a:r>
        </a:p>
      </dgm:t>
    </dgm:pt>
    <dgm:pt modelId="{F8D67F3A-0B8D-4B69-95EC-D8AE226B577A}" type="parTrans" cxnId="{9083419B-CFB0-4529-9B38-7B633FF69198}">
      <dgm:prSet/>
      <dgm:spPr/>
      <dgm:t>
        <a:bodyPr/>
        <a:lstStyle/>
        <a:p>
          <a:endParaRPr lang="en-US"/>
        </a:p>
      </dgm:t>
    </dgm:pt>
    <dgm:pt modelId="{2CB81A14-D087-4076-90F3-8CCFFDCF1F9F}" type="sibTrans" cxnId="{9083419B-CFB0-4529-9B38-7B633FF69198}">
      <dgm:prSet/>
      <dgm:spPr/>
      <dgm:t>
        <a:bodyPr/>
        <a:lstStyle/>
        <a:p>
          <a:endParaRPr lang="en-US"/>
        </a:p>
      </dgm:t>
    </dgm:pt>
    <dgm:pt modelId="{18A4FD14-D0DD-4D10-BFC6-EB967E6C9E6E}">
      <dgm:prSet phldrT="[Text]"/>
      <dgm:spPr>
        <a:ln>
          <a:solidFill>
            <a:srgbClr val="0070C0"/>
          </a:solidFill>
        </a:ln>
      </dgm:spPr>
      <dgm:t>
        <a:bodyPr/>
        <a:lstStyle/>
        <a:p>
          <a:r>
            <a:rPr lang="en-US" dirty="0"/>
            <a:t>Future research projects </a:t>
          </a:r>
        </a:p>
      </dgm:t>
    </dgm:pt>
    <dgm:pt modelId="{8071AFFB-1A7A-4BFA-89B9-ED5AA69962C4}" type="parTrans" cxnId="{211A134F-5C61-44E4-9054-77FD9CC94AFC}">
      <dgm:prSet/>
      <dgm:spPr/>
      <dgm:t>
        <a:bodyPr/>
        <a:lstStyle/>
        <a:p>
          <a:endParaRPr lang="en-US"/>
        </a:p>
      </dgm:t>
    </dgm:pt>
    <dgm:pt modelId="{EE50D7C9-C934-463A-AAD6-B7EB1F34EC5B}" type="sibTrans" cxnId="{211A134F-5C61-44E4-9054-77FD9CC94AFC}">
      <dgm:prSet/>
      <dgm:spPr/>
      <dgm:t>
        <a:bodyPr/>
        <a:lstStyle/>
        <a:p>
          <a:endParaRPr lang="en-US"/>
        </a:p>
      </dgm:t>
    </dgm:pt>
    <dgm:pt modelId="{76C73E24-F486-43A4-859D-560912C92290}">
      <dgm:prSet phldrT="[Text]"/>
      <dgm:spPr>
        <a:ln>
          <a:solidFill>
            <a:srgbClr val="0070C0"/>
          </a:solidFill>
        </a:ln>
      </dgm:spPr>
      <dgm:t>
        <a:bodyPr/>
        <a:lstStyle/>
        <a:p>
          <a:r>
            <a:rPr lang="en-US" dirty="0"/>
            <a:t>2017-2021: 8 projects in pipeline</a:t>
          </a:r>
        </a:p>
      </dgm:t>
    </dgm:pt>
    <dgm:pt modelId="{84AA7F7A-0CB3-4AB0-B8DA-802E4AB4B571}" type="parTrans" cxnId="{E19B78AF-9C2B-4D44-B78E-0C3B5C84287E}">
      <dgm:prSet/>
      <dgm:spPr/>
      <dgm:t>
        <a:bodyPr/>
        <a:lstStyle/>
        <a:p>
          <a:endParaRPr lang="en-US"/>
        </a:p>
      </dgm:t>
    </dgm:pt>
    <dgm:pt modelId="{FD5B1429-FD74-4962-9005-11B896A9B412}" type="sibTrans" cxnId="{E19B78AF-9C2B-4D44-B78E-0C3B5C84287E}">
      <dgm:prSet/>
      <dgm:spPr/>
      <dgm:t>
        <a:bodyPr/>
        <a:lstStyle/>
        <a:p>
          <a:endParaRPr lang="en-US"/>
        </a:p>
      </dgm:t>
    </dgm:pt>
    <dgm:pt modelId="{1591D9DE-184E-4F67-A702-4CD68589C9D3}">
      <dgm:prSet phldrT="[Text]"/>
      <dgm:spPr>
        <a:solidFill>
          <a:srgbClr val="0070C0"/>
        </a:solidFill>
        <a:ln>
          <a:solidFill>
            <a:srgbClr val="0070C0"/>
          </a:solidFill>
        </a:ln>
      </dgm:spPr>
      <dgm:t>
        <a:bodyPr/>
        <a:lstStyle/>
        <a:p>
          <a:r>
            <a:rPr lang="en-US" dirty="0"/>
            <a:t>Active research</a:t>
          </a:r>
        </a:p>
      </dgm:t>
    </dgm:pt>
    <dgm:pt modelId="{03CC93B3-7BB3-40E2-8899-91D49A40B5C0}" type="parTrans" cxnId="{55924387-4C25-4DD6-90D9-7AB7005EBC24}">
      <dgm:prSet/>
      <dgm:spPr/>
      <dgm:t>
        <a:bodyPr/>
        <a:lstStyle/>
        <a:p>
          <a:endParaRPr lang="en-US"/>
        </a:p>
      </dgm:t>
    </dgm:pt>
    <dgm:pt modelId="{BA4FAE9D-F886-484E-983B-3D3D26C3DC87}" type="sibTrans" cxnId="{55924387-4C25-4DD6-90D9-7AB7005EBC24}">
      <dgm:prSet/>
      <dgm:spPr/>
      <dgm:t>
        <a:bodyPr/>
        <a:lstStyle/>
        <a:p>
          <a:endParaRPr lang="en-US"/>
        </a:p>
      </dgm:t>
    </dgm:pt>
    <dgm:pt modelId="{0C7C459A-50A3-40AA-9852-7EE1029AEA4A}">
      <dgm:prSet phldrT="[Text]"/>
      <dgm:spPr>
        <a:ln>
          <a:solidFill>
            <a:srgbClr val="0070C0"/>
          </a:solidFill>
        </a:ln>
      </dgm:spPr>
      <dgm:t>
        <a:bodyPr/>
        <a:lstStyle/>
        <a:p>
          <a:r>
            <a:rPr lang="en-US" dirty="0"/>
            <a:t>Gather evidence: is there a problem?</a:t>
          </a:r>
        </a:p>
      </dgm:t>
    </dgm:pt>
    <dgm:pt modelId="{7F0E4200-FCC4-4F26-9657-560A3A9C304C}" type="parTrans" cxnId="{18A64B3C-E2E1-43FF-BBA3-77A666135E5C}">
      <dgm:prSet/>
      <dgm:spPr/>
      <dgm:t>
        <a:bodyPr/>
        <a:lstStyle/>
        <a:p>
          <a:endParaRPr lang="en-US"/>
        </a:p>
      </dgm:t>
    </dgm:pt>
    <dgm:pt modelId="{70DD56CA-052A-4DD8-A1E7-F0DBDA7F360B}" type="sibTrans" cxnId="{18A64B3C-E2E1-43FF-BBA3-77A666135E5C}">
      <dgm:prSet/>
      <dgm:spPr/>
      <dgm:t>
        <a:bodyPr/>
        <a:lstStyle/>
        <a:p>
          <a:endParaRPr lang="en-US"/>
        </a:p>
      </dgm:t>
    </dgm:pt>
    <dgm:pt modelId="{0D493514-4F60-47A6-9AE1-1146CF39931D}">
      <dgm:prSet phldrT="[Text]"/>
      <dgm:spPr>
        <a:ln>
          <a:solidFill>
            <a:srgbClr val="0070C0"/>
          </a:solidFill>
        </a:ln>
      </dgm:spPr>
      <dgm:t>
        <a:bodyPr/>
        <a:lstStyle/>
        <a:p>
          <a:r>
            <a:rPr lang="en-US" dirty="0"/>
            <a:t>Can it be solved?</a:t>
          </a:r>
        </a:p>
      </dgm:t>
    </dgm:pt>
    <dgm:pt modelId="{E3400665-FBEB-4885-9D3E-57E1F07524A2}" type="parTrans" cxnId="{3700DDCC-7087-467E-BA50-0F7D28CA365F}">
      <dgm:prSet/>
      <dgm:spPr/>
      <dgm:t>
        <a:bodyPr/>
        <a:lstStyle/>
        <a:p>
          <a:endParaRPr lang="en-US"/>
        </a:p>
      </dgm:t>
    </dgm:pt>
    <dgm:pt modelId="{FA3F0E99-A07D-45E7-9ADF-7823F7ADE52C}" type="sibTrans" cxnId="{3700DDCC-7087-467E-BA50-0F7D28CA365F}">
      <dgm:prSet/>
      <dgm:spPr/>
      <dgm:t>
        <a:bodyPr/>
        <a:lstStyle/>
        <a:p>
          <a:endParaRPr lang="en-US"/>
        </a:p>
      </dgm:t>
    </dgm:pt>
    <dgm:pt modelId="{A7330DD8-4191-4A59-BB9C-5BE98B119610}">
      <dgm:prSet phldrT="[Text]"/>
      <dgm:spPr>
        <a:solidFill>
          <a:srgbClr val="0070C0"/>
        </a:solidFill>
        <a:ln>
          <a:solidFill>
            <a:srgbClr val="0070C0"/>
          </a:solidFill>
        </a:ln>
      </dgm:spPr>
      <dgm:t>
        <a:bodyPr/>
        <a:lstStyle/>
        <a:p>
          <a:r>
            <a:rPr lang="en-US" dirty="0"/>
            <a:t>Standard setting?</a:t>
          </a:r>
        </a:p>
      </dgm:t>
    </dgm:pt>
    <dgm:pt modelId="{8F55075A-EE37-4D1C-8B31-3A6C2DBA58CB}" type="parTrans" cxnId="{7D6C54BB-459B-4651-989B-8A60066C6B9D}">
      <dgm:prSet/>
      <dgm:spPr/>
      <dgm:t>
        <a:bodyPr/>
        <a:lstStyle/>
        <a:p>
          <a:endParaRPr lang="en-US"/>
        </a:p>
      </dgm:t>
    </dgm:pt>
    <dgm:pt modelId="{DAB9CBDB-01F9-44D7-94F7-0757DF14A75A}" type="sibTrans" cxnId="{7D6C54BB-459B-4651-989B-8A60066C6B9D}">
      <dgm:prSet/>
      <dgm:spPr/>
      <dgm:t>
        <a:bodyPr/>
        <a:lstStyle/>
        <a:p>
          <a:endParaRPr lang="en-US"/>
        </a:p>
      </dgm:t>
    </dgm:pt>
    <dgm:pt modelId="{113AB856-8A4C-44C7-AFB1-5FB9EC4E373A}">
      <dgm:prSet phldrT="[Text]"/>
      <dgm:spPr>
        <a:ln>
          <a:solidFill>
            <a:srgbClr val="0070C0"/>
          </a:solidFill>
        </a:ln>
      </dgm:spPr>
      <dgm:t>
        <a:bodyPr/>
        <a:lstStyle/>
        <a:p>
          <a:r>
            <a:rPr lang="en-US" dirty="0"/>
            <a:t>Use evidence:</a:t>
          </a:r>
        </a:p>
      </dgm:t>
    </dgm:pt>
    <dgm:pt modelId="{F1BFC555-95B5-4119-9010-150411FDC3FE}" type="parTrans" cxnId="{1E4128ED-D6A9-48AF-92C3-1CBF03FD273E}">
      <dgm:prSet/>
      <dgm:spPr/>
      <dgm:t>
        <a:bodyPr/>
        <a:lstStyle/>
        <a:p>
          <a:endParaRPr lang="en-US"/>
        </a:p>
      </dgm:t>
    </dgm:pt>
    <dgm:pt modelId="{16819150-9A24-412A-A053-9F09656F7A54}" type="sibTrans" cxnId="{1E4128ED-D6A9-48AF-92C3-1CBF03FD273E}">
      <dgm:prSet/>
      <dgm:spPr/>
      <dgm:t>
        <a:bodyPr/>
        <a:lstStyle/>
        <a:p>
          <a:endParaRPr lang="en-US"/>
        </a:p>
      </dgm:t>
    </dgm:pt>
    <dgm:pt modelId="{3B4BE388-D8CE-46E0-80D7-B283F8F7287D}">
      <dgm:prSet phldrT="[Text]"/>
      <dgm:spPr>
        <a:ln>
          <a:solidFill>
            <a:srgbClr val="0070C0"/>
          </a:solidFill>
        </a:ln>
      </dgm:spPr>
      <dgm:t>
        <a:bodyPr/>
        <a:lstStyle/>
        <a:p>
          <a:r>
            <a:rPr lang="en-US" dirty="0"/>
            <a:t>Is it a significant financial reporting problem?</a:t>
          </a:r>
        </a:p>
      </dgm:t>
    </dgm:pt>
    <dgm:pt modelId="{F076FF8A-90E1-47EA-983E-08377D8120AB}" type="parTrans" cxnId="{78F07875-79FA-4767-BC95-D714441F290E}">
      <dgm:prSet/>
      <dgm:spPr/>
      <dgm:t>
        <a:bodyPr/>
        <a:lstStyle/>
        <a:p>
          <a:endParaRPr lang="en-US"/>
        </a:p>
      </dgm:t>
    </dgm:pt>
    <dgm:pt modelId="{0BF0D97E-5DAD-4275-BCC2-D060EE879848}" type="sibTrans" cxnId="{78F07875-79FA-4767-BC95-D714441F290E}">
      <dgm:prSet/>
      <dgm:spPr/>
      <dgm:t>
        <a:bodyPr/>
        <a:lstStyle/>
        <a:p>
          <a:endParaRPr lang="en-US"/>
        </a:p>
      </dgm:t>
    </dgm:pt>
    <dgm:pt modelId="{83C0B492-59C6-4A5C-9B1E-B7E30661ED2D}">
      <dgm:prSet phldrT="[Text]"/>
      <dgm:spPr>
        <a:ln>
          <a:solidFill>
            <a:srgbClr val="0070C0"/>
          </a:solidFill>
        </a:ln>
      </dgm:spPr>
      <dgm:t>
        <a:bodyPr/>
        <a:lstStyle/>
        <a:p>
          <a:r>
            <a:rPr lang="en-US" dirty="0"/>
            <a:t>Start standard-setting?</a:t>
          </a:r>
        </a:p>
      </dgm:t>
    </dgm:pt>
    <dgm:pt modelId="{D3156D44-8ED9-4243-8BA3-7C699ABD62D2}" type="parTrans" cxnId="{42770CBA-6080-4F7E-B345-0E963770BA3D}">
      <dgm:prSet/>
      <dgm:spPr/>
      <dgm:t>
        <a:bodyPr/>
        <a:lstStyle/>
        <a:p>
          <a:endParaRPr lang="en-US"/>
        </a:p>
      </dgm:t>
    </dgm:pt>
    <dgm:pt modelId="{662F406E-7725-46E8-9B83-133F123517CE}" type="sibTrans" cxnId="{42770CBA-6080-4F7E-B345-0E963770BA3D}">
      <dgm:prSet/>
      <dgm:spPr/>
      <dgm:t>
        <a:bodyPr/>
        <a:lstStyle/>
        <a:p>
          <a:endParaRPr lang="en-US"/>
        </a:p>
      </dgm:t>
    </dgm:pt>
    <dgm:pt modelId="{582BA665-9AB7-43C1-A53D-F38B83000CDC}">
      <dgm:prSet phldrT="[Text]"/>
      <dgm:spPr>
        <a:ln>
          <a:solidFill>
            <a:srgbClr val="0070C0"/>
          </a:solidFill>
        </a:ln>
      </dgm:spPr>
      <dgm:t>
        <a:bodyPr/>
        <a:lstStyle/>
        <a:p>
          <a:r>
            <a:rPr lang="en-US" dirty="0"/>
            <a:t>If yes, set scope </a:t>
          </a:r>
        </a:p>
      </dgm:t>
    </dgm:pt>
    <dgm:pt modelId="{19EAFF50-C842-4010-ABAE-14E16D42FF4F}" type="parTrans" cxnId="{CFBD7E44-C286-4C39-A4E8-CC71CE70C85E}">
      <dgm:prSet/>
      <dgm:spPr/>
      <dgm:t>
        <a:bodyPr/>
        <a:lstStyle/>
        <a:p>
          <a:endParaRPr lang="en-US"/>
        </a:p>
      </dgm:t>
    </dgm:pt>
    <dgm:pt modelId="{3D446D97-82E3-4088-B9A7-6A1F085735BC}" type="sibTrans" cxnId="{CFBD7E44-C286-4C39-A4E8-CC71CE70C85E}">
      <dgm:prSet/>
      <dgm:spPr/>
      <dgm:t>
        <a:bodyPr/>
        <a:lstStyle/>
        <a:p>
          <a:endParaRPr lang="en-US"/>
        </a:p>
      </dgm:t>
    </dgm:pt>
    <dgm:pt modelId="{6F3A6348-DCDF-4B46-A8A4-C1EC9DC8B047}">
      <dgm:prSet phldrT="[Text]"/>
      <dgm:spPr>
        <a:ln>
          <a:solidFill>
            <a:srgbClr val="0070C0"/>
          </a:solidFill>
        </a:ln>
      </dgm:spPr>
      <dgm:t>
        <a:bodyPr/>
        <a:lstStyle/>
        <a:p>
          <a:r>
            <a:rPr lang="en-US" dirty="0"/>
            <a:t>6 active research projects</a:t>
          </a:r>
        </a:p>
      </dgm:t>
    </dgm:pt>
    <dgm:pt modelId="{05B981BA-1062-9544-A808-7A8E9E7B7DC4}" type="parTrans" cxnId="{90499E24-5A26-E041-A3A5-756E85562E10}">
      <dgm:prSet/>
      <dgm:spPr/>
      <dgm:t>
        <a:bodyPr/>
        <a:lstStyle/>
        <a:p>
          <a:endParaRPr lang="en-US"/>
        </a:p>
      </dgm:t>
    </dgm:pt>
    <dgm:pt modelId="{45DF7E03-EB58-1240-A84F-353EC88746D4}" type="sibTrans" cxnId="{90499E24-5A26-E041-A3A5-756E85562E10}">
      <dgm:prSet/>
      <dgm:spPr/>
      <dgm:t>
        <a:bodyPr/>
        <a:lstStyle/>
        <a:p>
          <a:endParaRPr lang="en-US"/>
        </a:p>
      </dgm:t>
    </dgm:pt>
    <dgm:pt modelId="{C6A3614F-D997-4E2A-82DA-067A494F1469}" type="pres">
      <dgm:prSet presAssocID="{537E03CA-5177-4009-BB11-A3BE7021A6F1}" presName="linearFlow" presStyleCnt="0">
        <dgm:presLayoutVars>
          <dgm:dir/>
          <dgm:animLvl val="lvl"/>
          <dgm:resizeHandles val="exact"/>
        </dgm:presLayoutVars>
      </dgm:prSet>
      <dgm:spPr/>
    </dgm:pt>
    <dgm:pt modelId="{35DDD670-FB6A-4DD0-92A0-BEC0529CDA72}" type="pres">
      <dgm:prSet presAssocID="{D2AEBD19-6F5A-483D-B2CE-76BD8F561C73}" presName="composite" presStyleCnt="0"/>
      <dgm:spPr/>
    </dgm:pt>
    <dgm:pt modelId="{AAD0F4BE-ED51-43F0-AE19-377A643453DB}" type="pres">
      <dgm:prSet presAssocID="{D2AEBD19-6F5A-483D-B2CE-76BD8F561C73}" presName="parentText" presStyleLbl="alignNode1" presStyleIdx="0" presStyleCnt="3" custLinFactY="62143" custLinFactNeighborX="-399" custLinFactNeighborY="100000">
        <dgm:presLayoutVars>
          <dgm:chMax val="1"/>
          <dgm:bulletEnabled val="1"/>
        </dgm:presLayoutVars>
      </dgm:prSet>
      <dgm:spPr/>
    </dgm:pt>
    <dgm:pt modelId="{7D36833B-A59C-4468-8DF9-85F426DBCBFA}" type="pres">
      <dgm:prSet presAssocID="{D2AEBD19-6F5A-483D-B2CE-76BD8F561C73}" presName="descendantText" presStyleLbl="alignAcc1" presStyleIdx="0" presStyleCnt="3" custLinFactY="100000" custLinFactNeighborY="148693">
        <dgm:presLayoutVars>
          <dgm:bulletEnabled val="1"/>
        </dgm:presLayoutVars>
      </dgm:prSet>
      <dgm:spPr/>
    </dgm:pt>
    <dgm:pt modelId="{5B8D2E8A-99D4-4876-9680-B8F152BB9E1D}" type="pres">
      <dgm:prSet presAssocID="{2CB81A14-D087-4076-90F3-8CCFFDCF1F9F}" presName="sp" presStyleCnt="0"/>
      <dgm:spPr/>
    </dgm:pt>
    <dgm:pt modelId="{341CD216-B44D-4778-8C41-D7FE3C8B9726}" type="pres">
      <dgm:prSet presAssocID="{1591D9DE-184E-4F67-A702-4CD68589C9D3}" presName="composite" presStyleCnt="0"/>
      <dgm:spPr/>
    </dgm:pt>
    <dgm:pt modelId="{297D5BC4-4A4D-41EE-B4F9-F415B9B260C3}" type="pres">
      <dgm:prSet presAssocID="{1591D9DE-184E-4F67-A702-4CD68589C9D3}" presName="parentText" presStyleLbl="alignNode1" presStyleIdx="1" presStyleCnt="3" custScaleX="99602" custScaleY="108082" custLinFactNeighborX="-2218" custLinFactNeighborY="-89700">
        <dgm:presLayoutVars>
          <dgm:chMax val="1"/>
          <dgm:bulletEnabled val="1"/>
        </dgm:presLayoutVars>
      </dgm:prSet>
      <dgm:spPr/>
    </dgm:pt>
    <dgm:pt modelId="{9C564568-27D5-48D1-83EA-04EC31F78D09}" type="pres">
      <dgm:prSet presAssocID="{1591D9DE-184E-4F67-A702-4CD68589C9D3}" presName="descendantText" presStyleLbl="alignAcc1" presStyleIdx="1" presStyleCnt="3" custScaleX="100133" custScaleY="110976" custLinFactY="-38138" custLinFactNeighborX="269" custLinFactNeighborY="-100000">
        <dgm:presLayoutVars>
          <dgm:bulletEnabled val="1"/>
        </dgm:presLayoutVars>
      </dgm:prSet>
      <dgm:spPr/>
    </dgm:pt>
    <dgm:pt modelId="{79793CDA-B309-4DE4-97CB-02A6A8823C17}" type="pres">
      <dgm:prSet presAssocID="{BA4FAE9D-F886-484E-983B-3D3D26C3DC87}" presName="sp" presStyleCnt="0"/>
      <dgm:spPr/>
    </dgm:pt>
    <dgm:pt modelId="{095F4BB1-772D-48D8-8F2A-8024B55B383C}" type="pres">
      <dgm:prSet presAssocID="{A7330DD8-4191-4A59-BB9C-5BE98B119610}" presName="composite" presStyleCnt="0"/>
      <dgm:spPr/>
    </dgm:pt>
    <dgm:pt modelId="{433B0472-28D8-4F6E-B903-401B5C1E0A1F}" type="pres">
      <dgm:prSet presAssocID="{A7330DD8-4191-4A59-BB9C-5BE98B119610}" presName="parentText" presStyleLbl="alignNode1" presStyleIdx="2" presStyleCnt="3" custLinFactY="-1233" custLinFactNeighborX="-22417" custLinFactNeighborY="-100000">
        <dgm:presLayoutVars>
          <dgm:chMax val="1"/>
          <dgm:bulletEnabled val="1"/>
        </dgm:presLayoutVars>
      </dgm:prSet>
      <dgm:spPr/>
    </dgm:pt>
    <dgm:pt modelId="{ED249B9C-E7FB-459C-93CB-E2DEEDF1D85C}" type="pres">
      <dgm:prSet presAssocID="{A7330DD8-4191-4A59-BB9C-5BE98B119610}" presName="descendantText" presStyleLbl="alignAcc1" presStyleIdx="2" presStyleCnt="3" custScaleY="95090" custLinFactY="-56611" custLinFactNeighborY="-100000">
        <dgm:presLayoutVars>
          <dgm:bulletEnabled val="1"/>
        </dgm:presLayoutVars>
      </dgm:prSet>
      <dgm:spPr/>
    </dgm:pt>
  </dgm:ptLst>
  <dgm:cxnLst>
    <dgm:cxn modelId="{6E952918-EC4E-4D39-B6CA-8BBC3956925B}" type="presOf" srcId="{83C0B492-59C6-4A5C-9B1E-B7E30661ED2D}" destId="{ED249B9C-E7FB-459C-93CB-E2DEEDF1D85C}" srcOrd="0" destOrd="1" presId="urn:microsoft.com/office/officeart/2005/8/layout/chevron2"/>
    <dgm:cxn modelId="{7507C01E-83B5-4D8B-B7DC-402F767AB409}" type="presOf" srcId="{3B4BE388-D8CE-46E0-80D7-B283F8F7287D}" destId="{9C564568-27D5-48D1-83EA-04EC31F78D09}" srcOrd="0" destOrd="1" presId="urn:microsoft.com/office/officeart/2005/8/layout/chevron2"/>
    <dgm:cxn modelId="{90499E24-5A26-E041-A3A5-756E85562E10}" srcId="{1591D9DE-184E-4F67-A702-4CD68589C9D3}" destId="{6F3A6348-DCDF-4B46-A8A4-C1EC9DC8B047}" srcOrd="1" destOrd="0" parTransId="{05B981BA-1062-9544-A808-7A8E9E7B7DC4}" sibTransId="{45DF7E03-EB58-1240-A84F-353EC88746D4}"/>
    <dgm:cxn modelId="{51789832-1D4D-4900-9C56-FDBC3FC28480}" type="presOf" srcId="{0D493514-4F60-47A6-9AE1-1146CF39931D}" destId="{9C564568-27D5-48D1-83EA-04EC31F78D09}" srcOrd="0" destOrd="2" presId="urn:microsoft.com/office/officeart/2005/8/layout/chevron2"/>
    <dgm:cxn modelId="{18A64B3C-E2E1-43FF-BBA3-77A666135E5C}" srcId="{1591D9DE-184E-4F67-A702-4CD68589C9D3}" destId="{0C7C459A-50A3-40AA-9852-7EE1029AEA4A}" srcOrd="0" destOrd="0" parTransId="{7F0E4200-FCC4-4F26-9657-560A3A9C304C}" sibTransId="{70DD56CA-052A-4DD8-A1E7-F0DBDA7F360B}"/>
    <dgm:cxn modelId="{CFBD7E44-C286-4C39-A4E8-CC71CE70C85E}" srcId="{113AB856-8A4C-44C7-AFB1-5FB9EC4E373A}" destId="{582BA665-9AB7-43C1-A53D-F38B83000CDC}" srcOrd="1" destOrd="0" parTransId="{19EAFF50-C842-4010-ABAE-14E16D42FF4F}" sibTransId="{3D446D97-82E3-4088-B9A7-6A1F085735BC}"/>
    <dgm:cxn modelId="{2F2BDA4C-ED92-4FF5-9085-B978626E9237}" type="presOf" srcId="{1591D9DE-184E-4F67-A702-4CD68589C9D3}" destId="{297D5BC4-4A4D-41EE-B4F9-F415B9B260C3}" srcOrd="0" destOrd="0" presId="urn:microsoft.com/office/officeart/2005/8/layout/chevron2"/>
    <dgm:cxn modelId="{211A134F-5C61-44E4-9054-77FD9CC94AFC}" srcId="{D2AEBD19-6F5A-483D-B2CE-76BD8F561C73}" destId="{18A4FD14-D0DD-4D10-BFC6-EB967E6C9E6E}" srcOrd="0" destOrd="0" parTransId="{8071AFFB-1A7A-4BFA-89B9-ED5AA69962C4}" sibTransId="{EE50D7C9-C934-463A-AAD6-B7EB1F34EC5B}"/>
    <dgm:cxn modelId="{78F07875-79FA-4767-BC95-D714441F290E}" srcId="{0C7C459A-50A3-40AA-9852-7EE1029AEA4A}" destId="{3B4BE388-D8CE-46E0-80D7-B283F8F7287D}" srcOrd="0" destOrd="0" parTransId="{F076FF8A-90E1-47EA-983E-08377D8120AB}" sibTransId="{0BF0D97E-5DAD-4275-BCC2-D060EE879848}"/>
    <dgm:cxn modelId="{0644C558-1313-4CE5-AABE-3C9C0C793F94}" type="presOf" srcId="{A7330DD8-4191-4A59-BB9C-5BE98B119610}" destId="{433B0472-28D8-4F6E-B903-401B5C1E0A1F}" srcOrd="0" destOrd="0" presId="urn:microsoft.com/office/officeart/2005/8/layout/chevron2"/>
    <dgm:cxn modelId="{29021E80-16C5-4596-B918-6934957BF840}" type="presOf" srcId="{D2AEBD19-6F5A-483D-B2CE-76BD8F561C73}" destId="{AAD0F4BE-ED51-43F0-AE19-377A643453DB}" srcOrd="0" destOrd="0" presId="urn:microsoft.com/office/officeart/2005/8/layout/chevron2"/>
    <dgm:cxn modelId="{C6ACBA81-D305-4A71-8C35-D392A2366458}" type="presOf" srcId="{113AB856-8A4C-44C7-AFB1-5FB9EC4E373A}" destId="{ED249B9C-E7FB-459C-93CB-E2DEEDF1D85C}" srcOrd="0" destOrd="0" presId="urn:microsoft.com/office/officeart/2005/8/layout/chevron2"/>
    <dgm:cxn modelId="{A42E1A87-F456-4238-84BA-E76C8CCE3C33}" type="presOf" srcId="{18A4FD14-D0DD-4D10-BFC6-EB967E6C9E6E}" destId="{7D36833B-A59C-4468-8DF9-85F426DBCBFA}" srcOrd="0" destOrd="0" presId="urn:microsoft.com/office/officeart/2005/8/layout/chevron2"/>
    <dgm:cxn modelId="{55924387-4C25-4DD6-90D9-7AB7005EBC24}" srcId="{537E03CA-5177-4009-BB11-A3BE7021A6F1}" destId="{1591D9DE-184E-4F67-A702-4CD68589C9D3}" srcOrd="1" destOrd="0" parTransId="{03CC93B3-7BB3-40E2-8899-91D49A40B5C0}" sibTransId="{BA4FAE9D-F886-484E-983B-3D3D26C3DC87}"/>
    <dgm:cxn modelId="{E7FD9F97-C08F-4DEA-8629-A6A8B965ED4C}" type="presOf" srcId="{0C7C459A-50A3-40AA-9852-7EE1029AEA4A}" destId="{9C564568-27D5-48D1-83EA-04EC31F78D09}" srcOrd="0" destOrd="0" presId="urn:microsoft.com/office/officeart/2005/8/layout/chevron2"/>
    <dgm:cxn modelId="{85B7DB97-BBE8-458B-A8CF-74B1AAF150A6}" type="presOf" srcId="{537E03CA-5177-4009-BB11-A3BE7021A6F1}" destId="{C6A3614F-D997-4E2A-82DA-067A494F1469}" srcOrd="0" destOrd="0" presId="urn:microsoft.com/office/officeart/2005/8/layout/chevron2"/>
    <dgm:cxn modelId="{9083419B-CFB0-4529-9B38-7B633FF69198}" srcId="{537E03CA-5177-4009-BB11-A3BE7021A6F1}" destId="{D2AEBD19-6F5A-483D-B2CE-76BD8F561C73}" srcOrd="0" destOrd="0" parTransId="{F8D67F3A-0B8D-4B69-95EC-D8AE226B577A}" sibTransId="{2CB81A14-D087-4076-90F3-8CCFFDCF1F9F}"/>
    <dgm:cxn modelId="{0C06089E-C50C-0946-8C10-5AE05537C115}" type="presOf" srcId="{6F3A6348-DCDF-4B46-A8A4-C1EC9DC8B047}" destId="{9C564568-27D5-48D1-83EA-04EC31F78D09}" srcOrd="0" destOrd="3" presId="urn:microsoft.com/office/officeart/2005/8/layout/chevron2"/>
    <dgm:cxn modelId="{CAA142A6-3E19-4B6D-B1EE-5F3FAE8968F4}" type="presOf" srcId="{76C73E24-F486-43A4-859D-560912C92290}" destId="{7D36833B-A59C-4468-8DF9-85F426DBCBFA}" srcOrd="0" destOrd="1" presId="urn:microsoft.com/office/officeart/2005/8/layout/chevron2"/>
    <dgm:cxn modelId="{E19B78AF-9C2B-4D44-B78E-0C3B5C84287E}" srcId="{D2AEBD19-6F5A-483D-B2CE-76BD8F561C73}" destId="{76C73E24-F486-43A4-859D-560912C92290}" srcOrd="1" destOrd="0" parTransId="{84AA7F7A-0CB3-4AB0-B8DA-802E4AB4B571}" sibTransId="{FD5B1429-FD74-4962-9005-11B896A9B412}"/>
    <dgm:cxn modelId="{42770CBA-6080-4F7E-B345-0E963770BA3D}" srcId="{113AB856-8A4C-44C7-AFB1-5FB9EC4E373A}" destId="{83C0B492-59C6-4A5C-9B1E-B7E30661ED2D}" srcOrd="0" destOrd="0" parTransId="{D3156D44-8ED9-4243-8BA3-7C699ABD62D2}" sibTransId="{662F406E-7725-46E8-9B83-133F123517CE}"/>
    <dgm:cxn modelId="{7D6C54BB-459B-4651-989B-8A60066C6B9D}" srcId="{537E03CA-5177-4009-BB11-A3BE7021A6F1}" destId="{A7330DD8-4191-4A59-BB9C-5BE98B119610}" srcOrd="2" destOrd="0" parTransId="{8F55075A-EE37-4D1C-8B31-3A6C2DBA58CB}" sibTransId="{DAB9CBDB-01F9-44D7-94F7-0757DF14A75A}"/>
    <dgm:cxn modelId="{3700DDCC-7087-467E-BA50-0F7D28CA365F}" srcId="{0C7C459A-50A3-40AA-9852-7EE1029AEA4A}" destId="{0D493514-4F60-47A6-9AE1-1146CF39931D}" srcOrd="1" destOrd="0" parTransId="{E3400665-FBEB-4885-9D3E-57E1F07524A2}" sibTransId="{FA3F0E99-A07D-45E7-9ADF-7823F7ADE52C}"/>
    <dgm:cxn modelId="{A28D4DCF-1F2F-4B89-91D2-6DE4CB149240}" type="presOf" srcId="{582BA665-9AB7-43C1-A53D-F38B83000CDC}" destId="{ED249B9C-E7FB-459C-93CB-E2DEEDF1D85C}" srcOrd="0" destOrd="2" presId="urn:microsoft.com/office/officeart/2005/8/layout/chevron2"/>
    <dgm:cxn modelId="{1E4128ED-D6A9-48AF-92C3-1CBF03FD273E}" srcId="{A7330DD8-4191-4A59-BB9C-5BE98B119610}" destId="{113AB856-8A4C-44C7-AFB1-5FB9EC4E373A}" srcOrd="0" destOrd="0" parTransId="{F1BFC555-95B5-4119-9010-150411FDC3FE}" sibTransId="{16819150-9A24-412A-A053-9F09656F7A54}"/>
    <dgm:cxn modelId="{84D573D5-57A0-4867-A04C-72A9272EDB4A}" type="presParOf" srcId="{C6A3614F-D997-4E2A-82DA-067A494F1469}" destId="{35DDD670-FB6A-4DD0-92A0-BEC0529CDA72}" srcOrd="0" destOrd="0" presId="urn:microsoft.com/office/officeart/2005/8/layout/chevron2"/>
    <dgm:cxn modelId="{F24601D1-1ED0-49F5-AA46-449A0BEF7E74}" type="presParOf" srcId="{35DDD670-FB6A-4DD0-92A0-BEC0529CDA72}" destId="{AAD0F4BE-ED51-43F0-AE19-377A643453DB}" srcOrd="0" destOrd="0" presId="urn:microsoft.com/office/officeart/2005/8/layout/chevron2"/>
    <dgm:cxn modelId="{CA5E9CF3-B5B3-4434-9257-997CCBD7609C}" type="presParOf" srcId="{35DDD670-FB6A-4DD0-92A0-BEC0529CDA72}" destId="{7D36833B-A59C-4468-8DF9-85F426DBCBFA}" srcOrd="1" destOrd="0" presId="urn:microsoft.com/office/officeart/2005/8/layout/chevron2"/>
    <dgm:cxn modelId="{B7145B04-F8F0-4A2D-978C-06C0A412B44B}" type="presParOf" srcId="{C6A3614F-D997-4E2A-82DA-067A494F1469}" destId="{5B8D2E8A-99D4-4876-9680-B8F152BB9E1D}" srcOrd="1" destOrd="0" presId="urn:microsoft.com/office/officeart/2005/8/layout/chevron2"/>
    <dgm:cxn modelId="{B55439B8-2ADD-4D54-B0C4-0E549536F569}" type="presParOf" srcId="{C6A3614F-D997-4E2A-82DA-067A494F1469}" destId="{341CD216-B44D-4778-8C41-D7FE3C8B9726}" srcOrd="2" destOrd="0" presId="urn:microsoft.com/office/officeart/2005/8/layout/chevron2"/>
    <dgm:cxn modelId="{66A52CE4-25BA-4E6D-90FC-519401860B93}" type="presParOf" srcId="{341CD216-B44D-4778-8C41-D7FE3C8B9726}" destId="{297D5BC4-4A4D-41EE-B4F9-F415B9B260C3}" srcOrd="0" destOrd="0" presId="urn:microsoft.com/office/officeart/2005/8/layout/chevron2"/>
    <dgm:cxn modelId="{2697E430-17C5-404E-A049-668EE1599A46}" type="presParOf" srcId="{341CD216-B44D-4778-8C41-D7FE3C8B9726}" destId="{9C564568-27D5-48D1-83EA-04EC31F78D09}" srcOrd="1" destOrd="0" presId="urn:microsoft.com/office/officeart/2005/8/layout/chevron2"/>
    <dgm:cxn modelId="{00F5CE7D-48E3-45ED-898D-E284845DC2C1}" type="presParOf" srcId="{C6A3614F-D997-4E2A-82DA-067A494F1469}" destId="{79793CDA-B309-4DE4-97CB-02A6A8823C17}" srcOrd="3" destOrd="0" presId="urn:microsoft.com/office/officeart/2005/8/layout/chevron2"/>
    <dgm:cxn modelId="{7D835D41-3666-4F1A-A81C-B111853D62CA}" type="presParOf" srcId="{C6A3614F-D997-4E2A-82DA-067A494F1469}" destId="{095F4BB1-772D-48D8-8F2A-8024B55B383C}" srcOrd="4" destOrd="0" presId="urn:microsoft.com/office/officeart/2005/8/layout/chevron2"/>
    <dgm:cxn modelId="{8C0A04EB-C6D3-44F0-9E1C-AC7E07FC701A}" type="presParOf" srcId="{095F4BB1-772D-48D8-8F2A-8024B55B383C}" destId="{433B0472-28D8-4F6E-B903-401B5C1E0A1F}" srcOrd="0" destOrd="0" presId="urn:microsoft.com/office/officeart/2005/8/layout/chevron2"/>
    <dgm:cxn modelId="{314DE66D-1B0C-4E84-899A-C43F6E9C0AE8}" type="presParOf" srcId="{095F4BB1-772D-48D8-8F2A-8024B55B383C}" destId="{ED249B9C-E7FB-459C-93CB-E2DEEDF1D8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FCB10-FCC2-4B79-8F3C-5D2785A89CA5}">
      <dsp:nvSpPr>
        <dsp:cNvPr id="0" name=""/>
        <dsp:cNvSpPr/>
      </dsp:nvSpPr>
      <dsp:spPr>
        <a:xfrm>
          <a:off x="0" y="191855"/>
          <a:ext cx="7632848" cy="1318275"/>
        </a:xfrm>
        <a:prstGeom prst="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92394" tIns="562356" rIns="592394" bIns="142240" numCol="1" spcCol="1270" anchor="t" anchorCtr="0">
          <a:noAutofit/>
        </a:bodyPr>
        <a:lstStyle/>
        <a:p>
          <a:pPr marL="228600" lvl="1" indent="-228600" algn="l" defTabSz="889000">
            <a:lnSpc>
              <a:spcPct val="90000"/>
            </a:lnSpc>
            <a:spcBef>
              <a:spcPct val="0"/>
            </a:spcBef>
            <a:spcAft>
              <a:spcPts val="600"/>
            </a:spcAft>
            <a:buChar char="•"/>
          </a:pPr>
          <a:r>
            <a:rPr lang="en-US" sz="2000" kern="1200" dirty="0"/>
            <a:t>Demonstrate that </a:t>
          </a:r>
          <a:r>
            <a:rPr lang="en-US" sz="2000" kern="1200" dirty="0">
              <a:solidFill>
                <a:schemeClr val="tx2"/>
              </a:solidFill>
            </a:rPr>
            <a:t>better communication is possible</a:t>
          </a:r>
        </a:p>
        <a:p>
          <a:pPr marL="228600" lvl="1" indent="-228600" algn="l" defTabSz="889000">
            <a:lnSpc>
              <a:spcPct val="90000"/>
            </a:lnSpc>
            <a:spcBef>
              <a:spcPct val="0"/>
            </a:spcBef>
            <a:spcAft>
              <a:spcPts val="600"/>
            </a:spcAft>
            <a:buChar char="•"/>
          </a:pPr>
          <a:r>
            <a:rPr lang="en-US" sz="2000" kern="1200" dirty="0"/>
            <a:t>Inspire others to improve communication</a:t>
          </a:r>
        </a:p>
      </dsp:txBody>
      <dsp:txXfrm>
        <a:off x="0" y="191855"/>
        <a:ext cx="7632848" cy="1318275"/>
      </dsp:txXfrm>
    </dsp:sp>
    <dsp:sp modelId="{733E4A97-31D8-4418-8424-6F134CF8F726}">
      <dsp:nvSpPr>
        <dsp:cNvPr id="0" name=""/>
        <dsp:cNvSpPr/>
      </dsp:nvSpPr>
      <dsp:spPr>
        <a:xfrm>
          <a:off x="381642" y="10688"/>
          <a:ext cx="5342993" cy="57968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1333500">
            <a:lnSpc>
              <a:spcPct val="90000"/>
            </a:lnSpc>
            <a:spcBef>
              <a:spcPct val="0"/>
            </a:spcBef>
            <a:spcAft>
              <a:spcPct val="35000"/>
            </a:spcAft>
            <a:buNone/>
          </a:pPr>
          <a:r>
            <a:rPr lang="en-US" sz="3000" b="1" kern="1200" dirty="0"/>
            <a:t>Purpose</a:t>
          </a:r>
        </a:p>
      </dsp:txBody>
      <dsp:txXfrm>
        <a:off x="409940" y="38986"/>
        <a:ext cx="5286397" cy="523091"/>
      </dsp:txXfrm>
    </dsp:sp>
    <dsp:sp modelId="{43E80FB1-00A3-48B2-B51F-21E2CD62C0CC}">
      <dsp:nvSpPr>
        <dsp:cNvPr id="0" name=""/>
        <dsp:cNvSpPr/>
      </dsp:nvSpPr>
      <dsp:spPr>
        <a:xfrm>
          <a:off x="0" y="1837097"/>
          <a:ext cx="7632848" cy="2976750"/>
        </a:xfrm>
        <a:prstGeom prst="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92394" tIns="562356" rIns="592394" bIns="142240" numCol="1" spcCol="1270" anchor="t" anchorCtr="0">
          <a:noAutofit/>
        </a:bodyPr>
        <a:lstStyle/>
        <a:p>
          <a:pPr marL="228600" lvl="1" indent="-228600" algn="l" defTabSz="889000">
            <a:lnSpc>
              <a:spcPct val="90000"/>
            </a:lnSpc>
            <a:spcBef>
              <a:spcPct val="0"/>
            </a:spcBef>
            <a:spcAft>
              <a:spcPts val="600"/>
            </a:spcAft>
            <a:buChar char="•"/>
          </a:pPr>
          <a:r>
            <a:rPr lang="en-US" sz="2000" kern="1200" dirty="0"/>
            <a:t>Focuses on the </a:t>
          </a:r>
          <a:r>
            <a:rPr lang="en-US" sz="2000" kern="1200" dirty="0">
              <a:solidFill>
                <a:schemeClr val="tx2"/>
              </a:solidFill>
            </a:rPr>
            <a:t>seven principles of effective communication </a:t>
          </a:r>
          <a:r>
            <a:rPr lang="en-US" sz="2000" kern="1200" dirty="0"/>
            <a:t>from the Principles of Disclosure Discussion Paper</a:t>
          </a:r>
        </a:p>
        <a:p>
          <a:pPr marL="228600" lvl="1" indent="-228600" algn="l" defTabSz="889000">
            <a:lnSpc>
              <a:spcPct val="90000"/>
            </a:lnSpc>
            <a:spcBef>
              <a:spcPct val="0"/>
            </a:spcBef>
            <a:spcAft>
              <a:spcPts val="600"/>
            </a:spcAft>
            <a:buChar char="•"/>
          </a:pPr>
          <a:r>
            <a:rPr lang="en-US" sz="2000" kern="1200" dirty="0"/>
            <a:t>Shows how entities disclosed information before and after enhancing communication in their financial statements</a:t>
          </a:r>
        </a:p>
        <a:p>
          <a:pPr marL="228600" lvl="1" indent="-228600" algn="l" defTabSz="889000">
            <a:lnSpc>
              <a:spcPct val="90000"/>
            </a:lnSpc>
            <a:spcBef>
              <a:spcPct val="0"/>
            </a:spcBef>
            <a:spcAft>
              <a:spcPts val="600"/>
            </a:spcAft>
            <a:buChar char="•"/>
          </a:pPr>
          <a:r>
            <a:rPr lang="en-US" sz="2000" kern="1200" dirty="0">
              <a:solidFill>
                <a:schemeClr val="tx2"/>
              </a:solidFill>
            </a:rPr>
            <a:t>Describes</a:t>
          </a:r>
          <a:r>
            <a:rPr lang="en-US" sz="2000" kern="1200" dirty="0"/>
            <a:t> how entities improved the way they communicate </a:t>
          </a:r>
          <a:r>
            <a:rPr lang="en-US" sz="2000" kern="1200" dirty="0">
              <a:solidFill>
                <a:schemeClr val="tx2"/>
              </a:solidFill>
            </a:rPr>
            <a:t>(the process)</a:t>
          </a:r>
        </a:p>
      </dsp:txBody>
      <dsp:txXfrm>
        <a:off x="0" y="1837097"/>
        <a:ext cx="7632848" cy="2976750"/>
      </dsp:txXfrm>
    </dsp:sp>
    <dsp:sp modelId="{491174E7-292D-4972-8DC8-E5FE0484DC34}">
      <dsp:nvSpPr>
        <dsp:cNvPr id="0" name=""/>
        <dsp:cNvSpPr/>
      </dsp:nvSpPr>
      <dsp:spPr>
        <a:xfrm>
          <a:off x="381642" y="1655930"/>
          <a:ext cx="5342993" cy="57968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marL="0" lvl="0" indent="0" algn="l" defTabSz="1333500">
            <a:lnSpc>
              <a:spcPct val="90000"/>
            </a:lnSpc>
            <a:spcBef>
              <a:spcPct val="0"/>
            </a:spcBef>
            <a:spcAft>
              <a:spcPct val="35000"/>
            </a:spcAft>
            <a:buNone/>
          </a:pPr>
          <a:r>
            <a:rPr lang="en-US" sz="3000" b="1" kern="1200" dirty="0"/>
            <a:t>Content</a:t>
          </a:r>
        </a:p>
      </dsp:txBody>
      <dsp:txXfrm>
        <a:off x="409940" y="1684228"/>
        <a:ext cx="5286397" cy="5230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16F3-53B1-A240-93E1-3EDA01DABA83}">
      <dsp:nvSpPr>
        <dsp:cNvPr id="0" name=""/>
        <dsp:cNvSpPr/>
      </dsp:nvSpPr>
      <dsp:spPr>
        <a:xfrm>
          <a:off x="3206" y="0"/>
          <a:ext cx="3996959" cy="106619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Completed PIRs</a:t>
          </a:r>
          <a:endParaRPr lang="en-US" sz="2300" kern="1200" dirty="0"/>
        </a:p>
      </dsp:txBody>
      <dsp:txXfrm>
        <a:off x="3206" y="0"/>
        <a:ext cx="3730410" cy="1066198"/>
      </dsp:txXfrm>
    </dsp:sp>
    <dsp:sp modelId="{FB517B1E-5365-1642-AB33-2679D2EE166C}">
      <dsp:nvSpPr>
        <dsp:cNvPr id="0" name=""/>
        <dsp:cNvSpPr/>
      </dsp:nvSpPr>
      <dsp:spPr>
        <a:xfrm>
          <a:off x="3287835" y="0"/>
          <a:ext cx="3561653" cy="1066198"/>
        </a:xfrm>
        <a:prstGeom prst="chevron">
          <a:avLst/>
        </a:prstGeom>
        <a:solidFill>
          <a:srgbClr val="8DA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In progress</a:t>
          </a:r>
        </a:p>
      </dsp:txBody>
      <dsp:txXfrm>
        <a:off x="3820934" y="0"/>
        <a:ext cx="2495455" cy="1066198"/>
      </dsp:txXfrm>
    </dsp:sp>
    <dsp:sp modelId="{277B332F-CDD7-804E-8ADF-0E325A14A689}">
      <dsp:nvSpPr>
        <dsp:cNvPr id="0" name=""/>
        <dsp:cNvSpPr/>
      </dsp:nvSpPr>
      <dsp:spPr>
        <a:xfrm>
          <a:off x="6137158" y="0"/>
          <a:ext cx="3034814" cy="1066198"/>
        </a:xfrm>
        <a:prstGeom prst="chevron">
          <a:avLst/>
        </a:prstGeom>
        <a:solidFill>
          <a:srgbClr val="CE70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Future PIRs</a:t>
          </a:r>
        </a:p>
      </dsp:txBody>
      <dsp:txXfrm>
        <a:off x="6670257" y="0"/>
        <a:ext cx="1968616" cy="10661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336D-E777-4300-8526-0CDDF4E18333}">
      <dsp:nvSpPr>
        <dsp:cNvPr id="0" name=""/>
        <dsp:cNvSpPr/>
      </dsp:nvSpPr>
      <dsp:spPr>
        <a:xfrm>
          <a:off x="1707466" y="0"/>
          <a:ext cx="5172021" cy="457850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50660-9C8E-45E8-A6ED-9F7D4657BF66}">
      <dsp:nvSpPr>
        <dsp:cNvPr id="0" name=""/>
        <dsp:cNvSpPr/>
      </dsp:nvSpPr>
      <dsp:spPr>
        <a:xfrm>
          <a:off x="2439181" y="434958"/>
          <a:ext cx="1785618" cy="1785618"/>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ylfaen" panose="010A0502050306030303" pitchFamily="18" charset="0"/>
            </a:rPr>
            <a:t>Standard-setting</a:t>
          </a:r>
        </a:p>
      </dsp:txBody>
      <dsp:txXfrm>
        <a:off x="2526348" y="522125"/>
        <a:ext cx="1611284" cy="1611284"/>
      </dsp:txXfrm>
    </dsp:sp>
    <dsp:sp modelId="{879B5B10-2B2C-41C9-8CF7-8501FD084E0D}">
      <dsp:nvSpPr>
        <dsp:cNvPr id="0" name=""/>
        <dsp:cNvSpPr/>
      </dsp:nvSpPr>
      <dsp:spPr>
        <a:xfrm>
          <a:off x="4336870" y="405620"/>
          <a:ext cx="1785618" cy="1785618"/>
        </a:xfrm>
        <a:prstGeom prst="roundRect">
          <a:avLst/>
        </a:prstGeom>
        <a:solidFill>
          <a:srgbClr val="4F7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ylfaen" panose="010A0502050306030303" pitchFamily="18" charset="0"/>
            </a:rPr>
            <a:t>Implementation</a:t>
          </a:r>
        </a:p>
      </dsp:txBody>
      <dsp:txXfrm>
        <a:off x="4424037" y="492787"/>
        <a:ext cx="1611284" cy="1611284"/>
      </dsp:txXfrm>
    </dsp:sp>
    <dsp:sp modelId="{952BA958-853F-4A49-A2D6-F21A1F5A6C8D}">
      <dsp:nvSpPr>
        <dsp:cNvPr id="0" name=""/>
        <dsp:cNvSpPr/>
      </dsp:nvSpPr>
      <dsp:spPr>
        <a:xfrm>
          <a:off x="2439181" y="2357932"/>
          <a:ext cx="1785618" cy="1785618"/>
        </a:xfrm>
        <a:prstGeom prst="roundRect">
          <a:avLst/>
        </a:prstGeom>
        <a:solidFill>
          <a:srgbClr val="4184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ylfaen" panose="010A0502050306030303" pitchFamily="18" charset="0"/>
            </a:rPr>
            <a:t>Research</a:t>
          </a:r>
        </a:p>
      </dsp:txBody>
      <dsp:txXfrm>
        <a:off x="2526348" y="2445099"/>
        <a:ext cx="1611284" cy="1611284"/>
      </dsp:txXfrm>
    </dsp:sp>
    <dsp:sp modelId="{1A16B88F-AD16-48F4-A433-3B86AC3D8D8A}">
      <dsp:nvSpPr>
        <dsp:cNvPr id="0" name=""/>
        <dsp:cNvSpPr/>
      </dsp:nvSpPr>
      <dsp:spPr>
        <a:xfrm>
          <a:off x="4362155" y="2357932"/>
          <a:ext cx="1785618" cy="1785618"/>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ylfaen" panose="010A0502050306030303" pitchFamily="18" charset="0"/>
            </a:rPr>
            <a:t>Maintenance</a:t>
          </a:r>
        </a:p>
      </dsp:txBody>
      <dsp:txXfrm>
        <a:off x="4449322" y="2445099"/>
        <a:ext cx="1611284" cy="1611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5FF89-F679-408B-A380-24D8784AC89F}">
      <dsp:nvSpPr>
        <dsp:cNvPr id="0" name=""/>
        <dsp:cNvSpPr/>
      </dsp:nvSpPr>
      <dsp:spPr>
        <a:xfrm>
          <a:off x="0" y="0"/>
          <a:ext cx="3802487" cy="4320480"/>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Statement of financial position</a:t>
          </a:r>
        </a:p>
      </dsp:txBody>
      <dsp:txXfrm>
        <a:off x="0" y="0"/>
        <a:ext cx="3802487" cy="1296144"/>
      </dsp:txXfrm>
    </dsp:sp>
    <dsp:sp modelId="{815BB100-AE0F-4561-B900-5CE0E1E156B6}">
      <dsp:nvSpPr>
        <dsp:cNvPr id="0" name=""/>
        <dsp:cNvSpPr/>
      </dsp:nvSpPr>
      <dsp:spPr>
        <a:xfrm>
          <a:off x="384201" y="1296144"/>
          <a:ext cx="3041990" cy="280831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2"/>
              </a:solidFill>
            </a:rPr>
            <a:t>No planned change</a:t>
          </a:r>
          <a:r>
            <a:rPr lang="en-US" sz="2900" kern="1200" dirty="0"/>
            <a:t>, except for templates and greater disaggregation</a:t>
          </a:r>
        </a:p>
      </dsp:txBody>
      <dsp:txXfrm>
        <a:off x="466454" y="1378397"/>
        <a:ext cx="2877484" cy="2643806"/>
      </dsp:txXfrm>
    </dsp:sp>
    <dsp:sp modelId="{02B44185-B91F-459E-AA7E-68246AE1F0DC}">
      <dsp:nvSpPr>
        <dsp:cNvPr id="0" name=""/>
        <dsp:cNvSpPr/>
      </dsp:nvSpPr>
      <dsp:spPr>
        <a:xfrm>
          <a:off x="4091627" y="0"/>
          <a:ext cx="3802487" cy="4320480"/>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Statement of changes in equity</a:t>
          </a:r>
        </a:p>
      </dsp:txBody>
      <dsp:txXfrm>
        <a:off x="4091627" y="0"/>
        <a:ext cx="3802487" cy="1296144"/>
      </dsp:txXfrm>
    </dsp:sp>
    <dsp:sp modelId="{9A284FAC-0CFF-4081-BA30-CA0F79717987}">
      <dsp:nvSpPr>
        <dsp:cNvPr id="0" name=""/>
        <dsp:cNvSpPr/>
      </dsp:nvSpPr>
      <dsp:spPr>
        <a:xfrm>
          <a:off x="4471876" y="1296144"/>
          <a:ext cx="3041990" cy="280831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Financial Instruments with Characteristics of Equity project looks at some issues</a:t>
          </a:r>
        </a:p>
      </dsp:txBody>
      <dsp:txXfrm>
        <a:off x="4554129" y="1378397"/>
        <a:ext cx="2877484" cy="2643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D19CA-B0AB-40B9-877C-CB79DB810A09}">
      <dsp:nvSpPr>
        <dsp:cNvPr id="0" name=""/>
        <dsp:cNvSpPr/>
      </dsp:nvSpPr>
      <dsp:spPr>
        <a:xfrm>
          <a:off x="604" y="1199216"/>
          <a:ext cx="2374036" cy="2323180"/>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Enabling preparer judgement</a:t>
          </a:r>
        </a:p>
      </dsp:txBody>
      <dsp:txXfrm>
        <a:off x="348274" y="1539438"/>
        <a:ext cx="1678696" cy="1642736"/>
      </dsp:txXfrm>
    </dsp:sp>
    <dsp:sp modelId="{DC1DCF1D-C955-4116-A35B-A52138360526}">
      <dsp:nvSpPr>
        <dsp:cNvPr id="0" name=""/>
        <dsp:cNvSpPr/>
      </dsp:nvSpPr>
      <dsp:spPr>
        <a:xfrm>
          <a:off x="2559902" y="2134596"/>
          <a:ext cx="493165" cy="452421"/>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625271" y="2307602"/>
        <a:ext cx="362427" cy="106409"/>
      </dsp:txXfrm>
    </dsp:sp>
    <dsp:sp modelId="{7CF8BFDB-416C-4871-902F-5F51D8209A15}">
      <dsp:nvSpPr>
        <dsp:cNvPr id="0" name=""/>
        <dsp:cNvSpPr/>
      </dsp:nvSpPr>
      <dsp:spPr>
        <a:xfrm>
          <a:off x="3238329" y="1214502"/>
          <a:ext cx="2405704" cy="2292608"/>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Improved disclosure requirements</a:t>
          </a:r>
        </a:p>
      </dsp:txBody>
      <dsp:txXfrm>
        <a:off x="3590636" y="1550247"/>
        <a:ext cx="1701090" cy="1621118"/>
      </dsp:txXfrm>
    </dsp:sp>
    <dsp:sp modelId="{34A4A547-6B5A-4951-BBF3-4A007CCB5750}">
      <dsp:nvSpPr>
        <dsp:cNvPr id="0" name=""/>
        <dsp:cNvSpPr/>
      </dsp:nvSpPr>
      <dsp:spPr>
        <a:xfrm>
          <a:off x="5829294" y="2134596"/>
          <a:ext cx="493165" cy="452421"/>
        </a:xfrm>
        <a:prstGeom prst="mathEqual">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894663" y="2227795"/>
        <a:ext cx="362427" cy="266023"/>
      </dsp:txXfrm>
    </dsp:sp>
    <dsp:sp modelId="{267A72ED-FA69-4626-A129-958FE953BCC9}">
      <dsp:nvSpPr>
        <dsp:cNvPr id="0" name=""/>
        <dsp:cNvSpPr/>
      </dsp:nvSpPr>
      <dsp:spPr>
        <a:xfrm>
          <a:off x="6507721" y="1148600"/>
          <a:ext cx="2564681" cy="2281542"/>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Improved disclosures &amp; better communication</a:t>
          </a:r>
        </a:p>
      </dsp:txBody>
      <dsp:txXfrm>
        <a:off x="6883310" y="1482724"/>
        <a:ext cx="1813503" cy="1613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BDCAA-CF1E-4070-8760-09D2912CF63C}">
      <dsp:nvSpPr>
        <dsp:cNvPr id="0" name=""/>
        <dsp:cNvSpPr/>
      </dsp:nvSpPr>
      <dsp:spPr>
        <a:xfrm>
          <a:off x="0" y="59938"/>
          <a:ext cx="1699162" cy="1278053"/>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i="0" kern="1200" baseline="0" dirty="0">
              <a:solidFill>
                <a:schemeClr val="tx1"/>
              </a:solidFill>
            </a:rPr>
            <a:t>Accounting</a:t>
          </a:r>
          <a:r>
            <a:rPr lang="en-GB" sz="1800" b="1" i="0" kern="1200" dirty="0">
              <a:solidFill>
                <a:schemeClr val="tx1"/>
              </a:solidFill>
            </a:rPr>
            <a:t> policies to disclose</a:t>
          </a:r>
          <a:endParaRPr lang="en-GB" sz="1800" b="1" kern="1200" dirty="0">
            <a:solidFill>
              <a:schemeClr val="tx1"/>
            </a:solidFill>
          </a:endParaRPr>
        </a:p>
      </dsp:txBody>
      <dsp:txXfrm>
        <a:off x="62389" y="122327"/>
        <a:ext cx="1574384" cy="1153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64C28-41A7-4FA4-96E9-7B30942655D4}">
      <dsp:nvSpPr>
        <dsp:cNvPr id="0" name=""/>
        <dsp:cNvSpPr/>
      </dsp:nvSpPr>
      <dsp:spPr>
        <a:xfrm>
          <a:off x="0" y="366559"/>
          <a:ext cx="8517830" cy="1512000"/>
        </a:xfrm>
        <a:prstGeom prst="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661078" tIns="499872" rIns="661078" bIns="142240" numCol="1" spcCol="1270" anchor="t" anchorCtr="0">
          <a:noAutofit/>
        </a:bodyPr>
        <a:lstStyle/>
        <a:p>
          <a:pPr marL="228600" lvl="1" indent="-228600" algn="l" defTabSz="889000">
            <a:lnSpc>
              <a:spcPct val="90000"/>
            </a:lnSpc>
            <a:spcBef>
              <a:spcPct val="0"/>
            </a:spcBef>
            <a:spcAft>
              <a:spcPts val="600"/>
            </a:spcAft>
            <a:buChar char="•"/>
          </a:pPr>
          <a:r>
            <a:rPr lang="en-US" sz="2000" b="0" kern="1200" dirty="0"/>
            <a:t>Will be developed as a set of Board decisions</a:t>
          </a:r>
        </a:p>
        <a:p>
          <a:pPr marL="228600" lvl="1" indent="-228600" algn="l" defTabSz="889000">
            <a:lnSpc>
              <a:spcPct val="90000"/>
            </a:lnSpc>
            <a:spcBef>
              <a:spcPct val="0"/>
            </a:spcBef>
            <a:spcAft>
              <a:spcPts val="600"/>
            </a:spcAft>
            <a:buChar char="•"/>
          </a:pPr>
          <a:r>
            <a:rPr lang="en-US" sz="2000" b="0" kern="1200" dirty="0"/>
            <a:t>Formal stakeholder feedback will be obtained when subsequently used as part of standard-setting</a:t>
          </a:r>
        </a:p>
      </dsp:txBody>
      <dsp:txXfrm>
        <a:off x="0" y="366559"/>
        <a:ext cx="8517830" cy="1512000"/>
      </dsp:txXfrm>
    </dsp:sp>
    <dsp:sp modelId="{3D0A6300-B7EE-44C6-8781-0B8728CF125E}">
      <dsp:nvSpPr>
        <dsp:cNvPr id="0" name=""/>
        <dsp:cNvSpPr/>
      </dsp:nvSpPr>
      <dsp:spPr>
        <a:xfrm>
          <a:off x="425891" y="12319"/>
          <a:ext cx="6620977" cy="70848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68" tIns="0" rIns="225368" bIns="0" numCol="1" spcCol="1270" anchor="ctr" anchorCtr="0">
          <a:noAutofit/>
        </a:bodyPr>
        <a:lstStyle/>
        <a:p>
          <a:pPr marL="0" lvl="0" indent="0" algn="l" defTabSz="1333500">
            <a:lnSpc>
              <a:spcPct val="90000"/>
            </a:lnSpc>
            <a:spcBef>
              <a:spcPct val="0"/>
            </a:spcBef>
            <a:spcAft>
              <a:spcPct val="35000"/>
            </a:spcAft>
            <a:buNone/>
          </a:pPr>
          <a:r>
            <a:rPr lang="en-US" sz="3000" b="1" kern="1200" dirty="0"/>
            <a:t>Guidance for the Board</a:t>
          </a:r>
        </a:p>
      </dsp:txBody>
      <dsp:txXfrm>
        <a:off x="460476" y="46904"/>
        <a:ext cx="6551807" cy="639310"/>
      </dsp:txXfrm>
    </dsp:sp>
    <dsp:sp modelId="{CD53CECF-5E9A-43CC-A091-7396CB9E67B0}">
      <dsp:nvSpPr>
        <dsp:cNvPr id="0" name=""/>
        <dsp:cNvSpPr/>
      </dsp:nvSpPr>
      <dsp:spPr>
        <a:xfrm>
          <a:off x="0" y="2362400"/>
          <a:ext cx="8517830" cy="2305800"/>
        </a:xfrm>
        <a:prstGeom prst="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661078" tIns="499872" rIns="661078" bIns="142240" numCol="1" spcCol="1270" anchor="t" anchorCtr="0">
          <a:noAutofit/>
        </a:bodyPr>
        <a:lstStyle/>
        <a:p>
          <a:pPr marL="228600" lvl="1" indent="-228600" algn="l" defTabSz="889000">
            <a:lnSpc>
              <a:spcPct val="90000"/>
            </a:lnSpc>
            <a:spcBef>
              <a:spcPct val="0"/>
            </a:spcBef>
            <a:spcAft>
              <a:spcPts val="600"/>
            </a:spcAft>
            <a:buChar char="•"/>
          </a:pPr>
          <a:r>
            <a:rPr lang="en-US" sz="2000" b="0" kern="1200" dirty="0"/>
            <a:t>The objective of the targeted standards-level review will be to </a:t>
          </a:r>
          <a:r>
            <a:rPr lang="en-US" sz="2000" b="0" kern="1200" dirty="0">
              <a:solidFill>
                <a:schemeClr val="tx2"/>
              </a:solidFill>
            </a:rPr>
            <a:t>improve the disclosure requirements and hence, the usefulness of </a:t>
          </a:r>
          <a:r>
            <a:rPr lang="en-US" sz="2000" b="0" kern="1200">
              <a:solidFill>
                <a:schemeClr val="tx2"/>
              </a:solidFill>
            </a:rPr>
            <a:t>the disclosures</a:t>
          </a:r>
          <a:r>
            <a:rPr lang="en-US" sz="2000" b="0" kern="1200"/>
            <a:t> </a:t>
          </a:r>
          <a:r>
            <a:rPr lang="en-US" sz="2000" b="0" kern="1200" dirty="0"/>
            <a:t>provided to the primary users of financial statements</a:t>
          </a:r>
        </a:p>
        <a:p>
          <a:pPr marL="228600" lvl="1" indent="-228600" algn="l" defTabSz="889000">
            <a:lnSpc>
              <a:spcPct val="90000"/>
            </a:lnSpc>
            <a:spcBef>
              <a:spcPct val="0"/>
            </a:spcBef>
            <a:spcAft>
              <a:spcPts val="600"/>
            </a:spcAft>
            <a:buChar char="•"/>
          </a:pPr>
          <a:r>
            <a:rPr lang="en-US" sz="2000" b="0" kern="1200" dirty="0"/>
            <a:t>The objective will </a:t>
          </a:r>
          <a:r>
            <a:rPr lang="en-US" sz="2000" b="1" u="sng" kern="1200" dirty="0">
              <a:solidFill>
                <a:schemeClr val="tx2"/>
              </a:solidFill>
            </a:rPr>
            <a:t>not</a:t>
          </a:r>
          <a:r>
            <a:rPr lang="en-US" sz="2000" b="0" kern="1200" dirty="0"/>
            <a:t> be </a:t>
          </a:r>
          <a:r>
            <a:rPr lang="en-US" sz="2000" b="0" kern="1200" dirty="0">
              <a:solidFill>
                <a:schemeClr val="tx2"/>
              </a:solidFill>
            </a:rPr>
            <a:t>to change the volume of disclosure requirements</a:t>
          </a:r>
          <a:r>
            <a:rPr lang="en-US" sz="2000" b="0" kern="1200" dirty="0"/>
            <a:t>, although this may be a consequence</a:t>
          </a:r>
        </a:p>
      </dsp:txBody>
      <dsp:txXfrm>
        <a:off x="0" y="2362400"/>
        <a:ext cx="8517830" cy="2305800"/>
      </dsp:txXfrm>
    </dsp:sp>
    <dsp:sp modelId="{69E78F87-DFE2-4721-9FBF-8052C14DA8E1}">
      <dsp:nvSpPr>
        <dsp:cNvPr id="0" name=""/>
        <dsp:cNvSpPr/>
      </dsp:nvSpPr>
      <dsp:spPr>
        <a:xfrm>
          <a:off x="425891" y="2008160"/>
          <a:ext cx="6620977" cy="70848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68" tIns="0" rIns="225368" bIns="0" numCol="1" spcCol="1270" anchor="ctr" anchorCtr="0">
          <a:noAutofit/>
        </a:bodyPr>
        <a:lstStyle/>
        <a:p>
          <a:pPr marL="0" lvl="0" indent="0" algn="l" defTabSz="1333500">
            <a:lnSpc>
              <a:spcPct val="90000"/>
            </a:lnSpc>
            <a:spcBef>
              <a:spcPct val="0"/>
            </a:spcBef>
            <a:spcAft>
              <a:spcPct val="35000"/>
            </a:spcAft>
            <a:buNone/>
          </a:pPr>
          <a:r>
            <a:rPr lang="en-US" sz="3000" b="1" kern="1200" dirty="0"/>
            <a:t>Test the guidance for the Board</a:t>
          </a:r>
        </a:p>
      </dsp:txBody>
      <dsp:txXfrm>
        <a:off x="460476" y="2042745"/>
        <a:ext cx="6551807"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82BC-3833-4F04-9797-866420196B65}">
      <dsp:nvSpPr>
        <dsp:cNvPr id="0" name=""/>
        <dsp:cNvSpPr/>
      </dsp:nvSpPr>
      <dsp:spPr>
        <a:xfrm>
          <a:off x="70" y="1747425"/>
          <a:ext cx="7587382" cy="1250139"/>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Facilitates communication between preparers and users</a:t>
          </a:r>
        </a:p>
      </dsp:txBody>
      <dsp:txXfrm>
        <a:off x="36685" y="1784040"/>
        <a:ext cx="7514152" cy="1176909"/>
      </dsp:txXfrm>
    </dsp:sp>
    <dsp:sp modelId="{704AF0CD-BD21-45D8-8DB3-BE0C4736CEA5}">
      <dsp:nvSpPr>
        <dsp:cNvPr id="0" name=""/>
        <dsp:cNvSpPr/>
      </dsp:nvSpPr>
      <dsp:spPr>
        <a:xfrm>
          <a:off x="49363" y="72015"/>
          <a:ext cx="3581136" cy="1454780"/>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Consists of </a:t>
          </a:r>
          <a:r>
            <a:rPr lang="en-US" sz="2200" kern="1200" dirty="0">
              <a:solidFill>
                <a:schemeClr val="tx2"/>
              </a:solidFill>
            </a:rPr>
            <a:t>‘elements’ </a:t>
          </a:r>
          <a:r>
            <a:rPr lang="en-US" sz="2200" kern="1200" dirty="0">
              <a:solidFill>
                <a:schemeClr val="tx1"/>
              </a:solidFill>
            </a:rPr>
            <a:t>that are used by preparers to tag the information in IFRS financial statements</a:t>
          </a:r>
        </a:p>
      </dsp:txBody>
      <dsp:txXfrm>
        <a:off x="91972" y="114624"/>
        <a:ext cx="3495918" cy="1369562"/>
      </dsp:txXfrm>
    </dsp:sp>
    <dsp:sp modelId="{74A8A47B-4631-4745-A030-6A2FBDF6B17D}">
      <dsp:nvSpPr>
        <dsp:cNvPr id="0" name=""/>
        <dsp:cNvSpPr/>
      </dsp:nvSpPr>
      <dsp:spPr>
        <a:xfrm>
          <a:off x="3865777" y="72015"/>
          <a:ext cx="3581136" cy="1454780"/>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Makes IFRS disclosures </a:t>
          </a:r>
          <a:r>
            <a:rPr lang="en-US" sz="2200" kern="1200" dirty="0">
              <a:solidFill>
                <a:schemeClr val="tx2"/>
              </a:solidFill>
            </a:rPr>
            <a:t>more accessible to users </a:t>
          </a:r>
          <a:r>
            <a:rPr lang="en-US" sz="2200" kern="1200" dirty="0">
              <a:solidFill>
                <a:schemeClr val="tx1"/>
              </a:solidFill>
            </a:rPr>
            <a:t>of structured electronic data</a:t>
          </a:r>
        </a:p>
      </dsp:txBody>
      <dsp:txXfrm>
        <a:off x="3908386" y="114624"/>
        <a:ext cx="3495918" cy="13695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3CE70-67F2-4126-9454-6548DE301970}">
      <dsp:nvSpPr>
        <dsp:cNvPr id="0" name=""/>
        <dsp:cNvSpPr/>
      </dsp:nvSpPr>
      <dsp:spPr>
        <a:xfrm>
          <a:off x="0" y="521455"/>
          <a:ext cx="9073008" cy="1311969"/>
        </a:xfrm>
        <a:prstGeom prst="round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rPr>
            <a:t>Reflects the presentation and disclosure requirements of </a:t>
          </a:r>
          <a:r>
            <a:rPr lang="en-US" sz="2400" b="0" kern="1200" dirty="0">
              <a:solidFill>
                <a:schemeClr val="tx2"/>
              </a:solidFill>
            </a:rPr>
            <a:t>IFRS Standards (including IFRS for SMEs Standard) </a:t>
          </a:r>
          <a:r>
            <a:rPr lang="en-US" sz="2400" b="0" kern="1200" dirty="0">
              <a:solidFill>
                <a:schemeClr val="bg1"/>
              </a:solidFill>
            </a:rPr>
            <a:t>and related </a:t>
          </a:r>
          <a:r>
            <a:rPr lang="en-US" sz="2400" b="0" kern="1200" dirty="0">
              <a:solidFill>
                <a:schemeClr val="tx2"/>
              </a:solidFill>
            </a:rPr>
            <a:t>common reporting practice </a:t>
          </a:r>
          <a:r>
            <a:rPr lang="en-US" sz="2400" b="0" kern="1200" dirty="0">
              <a:solidFill>
                <a:schemeClr val="bg1"/>
              </a:solidFill>
            </a:rPr>
            <a:t>in a timely and accurate manner</a:t>
          </a:r>
        </a:p>
      </dsp:txBody>
      <dsp:txXfrm>
        <a:off x="64045" y="585500"/>
        <a:ext cx="8944918" cy="11838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A0CC3-B383-4841-B5CD-09709512F45A}">
      <dsp:nvSpPr>
        <dsp:cNvPr id="0" name=""/>
        <dsp:cNvSpPr/>
      </dsp:nvSpPr>
      <dsp:spPr>
        <a:xfrm>
          <a:off x="6893" y="0"/>
          <a:ext cx="2719638" cy="4104455"/>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Common reporting practice</a:t>
          </a:r>
        </a:p>
      </dsp:txBody>
      <dsp:txXfrm>
        <a:off x="6893" y="0"/>
        <a:ext cx="2719638" cy="1231336"/>
      </dsp:txXfrm>
    </dsp:sp>
    <dsp:sp modelId="{248AFF16-E1FD-419A-A201-8BFCB213BAA0}">
      <dsp:nvSpPr>
        <dsp:cNvPr id="0" name=""/>
        <dsp:cNvSpPr/>
      </dsp:nvSpPr>
      <dsp:spPr>
        <a:xfrm>
          <a:off x="273009" y="1232538"/>
          <a:ext cx="2175710" cy="123754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IFRS 13, Fair Value Measurement</a:t>
          </a:r>
        </a:p>
      </dsp:txBody>
      <dsp:txXfrm>
        <a:off x="309256" y="1268785"/>
        <a:ext cx="2103216" cy="1165055"/>
      </dsp:txXfrm>
    </dsp:sp>
    <dsp:sp modelId="{A970404C-2B18-48EA-A99B-AB7D86AACD4F}">
      <dsp:nvSpPr>
        <dsp:cNvPr id="0" name=""/>
        <dsp:cNvSpPr/>
      </dsp:nvSpPr>
      <dsp:spPr>
        <a:xfrm>
          <a:off x="273009" y="2660480"/>
          <a:ext cx="2175710" cy="123754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Research XBRL fillings to identify additional common practice elements</a:t>
          </a:r>
        </a:p>
      </dsp:txBody>
      <dsp:txXfrm>
        <a:off x="309256" y="2696727"/>
        <a:ext cx="2103216" cy="1165055"/>
      </dsp:txXfrm>
    </dsp:sp>
    <dsp:sp modelId="{C7CED142-74AA-4607-BEDE-C7CF4F9E7F2A}">
      <dsp:nvSpPr>
        <dsp:cNvPr id="0" name=""/>
        <dsp:cNvSpPr/>
      </dsp:nvSpPr>
      <dsp:spPr>
        <a:xfrm>
          <a:off x="2924656" y="0"/>
          <a:ext cx="2719638" cy="4104455"/>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Implementation support</a:t>
          </a:r>
        </a:p>
      </dsp:txBody>
      <dsp:txXfrm>
        <a:off x="2924656" y="0"/>
        <a:ext cx="2719638" cy="1231336"/>
      </dsp:txXfrm>
    </dsp:sp>
    <dsp:sp modelId="{811BE9D5-68C6-4E4D-BA0D-F65F9A67CF91}">
      <dsp:nvSpPr>
        <dsp:cNvPr id="0" name=""/>
        <dsp:cNvSpPr/>
      </dsp:nvSpPr>
      <dsp:spPr>
        <a:xfrm>
          <a:off x="3196620" y="1232538"/>
          <a:ext cx="2175710" cy="123754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Update to materials, such as </a:t>
          </a:r>
          <a:r>
            <a:rPr lang="en-US" sz="1700" i="1" kern="1200" dirty="0"/>
            <a:t>Using the IFRS Taxonomy—A preparer’s guide</a:t>
          </a:r>
          <a:endParaRPr lang="en-US" sz="1700" kern="1200" dirty="0"/>
        </a:p>
      </dsp:txBody>
      <dsp:txXfrm>
        <a:off x="3232867" y="1268785"/>
        <a:ext cx="2103216" cy="1165055"/>
      </dsp:txXfrm>
    </dsp:sp>
    <dsp:sp modelId="{FE807DDF-336A-462D-85AE-BF62E9CBBEF2}">
      <dsp:nvSpPr>
        <dsp:cNvPr id="0" name=""/>
        <dsp:cNvSpPr/>
      </dsp:nvSpPr>
      <dsp:spPr>
        <a:xfrm>
          <a:off x="3196620" y="2660480"/>
          <a:ext cx="2175710" cy="123754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 Implementation guidance for specific elements</a:t>
          </a:r>
        </a:p>
      </dsp:txBody>
      <dsp:txXfrm>
        <a:off x="3232867" y="2696727"/>
        <a:ext cx="2103216" cy="1165055"/>
      </dsp:txXfrm>
    </dsp:sp>
    <dsp:sp modelId="{46DD9DEA-F333-4964-B8DA-1AF45453AF49}">
      <dsp:nvSpPr>
        <dsp:cNvPr id="0" name=""/>
        <dsp:cNvSpPr/>
      </dsp:nvSpPr>
      <dsp:spPr>
        <a:xfrm>
          <a:off x="5848267" y="0"/>
          <a:ext cx="2719638" cy="4104455"/>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Entity-specific disclosures</a:t>
          </a:r>
        </a:p>
      </dsp:txBody>
      <dsp:txXfrm>
        <a:off x="5848267" y="0"/>
        <a:ext cx="2719638" cy="1231336"/>
      </dsp:txXfrm>
    </dsp:sp>
    <dsp:sp modelId="{B9782201-BD2D-4A04-983F-F2D9A7B8B16B}">
      <dsp:nvSpPr>
        <dsp:cNvPr id="0" name=""/>
        <dsp:cNvSpPr/>
      </dsp:nvSpPr>
      <dsp:spPr>
        <a:xfrm>
          <a:off x="6120231" y="1231336"/>
          <a:ext cx="2175710" cy="2667895"/>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Working with XBRL International to improve accessibility of entity-specific disclosures in a structured report</a:t>
          </a:r>
        </a:p>
      </dsp:txBody>
      <dsp:txXfrm>
        <a:off x="6183955" y="1295060"/>
        <a:ext cx="2048262" cy="25404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0F4BE-ED51-43F0-AE19-377A643453DB}">
      <dsp:nvSpPr>
        <dsp:cNvPr id="0" name=""/>
        <dsp:cNvSpPr/>
      </dsp:nvSpPr>
      <dsp:spPr>
        <a:xfrm rot="5400000">
          <a:off x="-270845" y="3142229"/>
          <a:ext cx="1768898" cy="1229592"/>
        </a:xfrm>
        <a:prstGeom prst="chevron">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Research pipeline</a:t>
          </a:r>
        </a:p>
      </dsp:txBody>
      <dsp:txXfrm rot="-5400000">
        <a:off x="-1192" y="3487372"/>
        <a:ext cx="1229592" cy="539306"/>
      </dsp:txXfrm>
    </dsp:sp>
    <dsp:sp modelId="{7D36833B-A59C-4468-8DF9-85F426DBCBFA}">
      <dsp:nvSpPr>
        <dsp:cNvPr id="0" name=""/>
        <dsp:cNvSpPr/>
      </dsp:nvSpPr>
      <dsp:spPr>
        <a:xfrm rot="5400000">
          <a:off x="4285860" y="-184666"/>
          <a:ext cx="1153374" cy="7268295"/>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Future research projects </a:t>
          </a:r>
        </a:p>
        <a:p>
          <a:pPr marL="171450" lvl="1" indent="-171450" algn="l" defTabSz="755650">
            <a:lnSpc>
              <a:spcPct val="90000"/>
            </a:lnSpc>
            <a:spcBef>
              <a:spcPct val="0"/>
            </a:spcBef>
            <a:spcAft>
              <a:spcPct val="15000"/>
            </a:spcAft>
            <a:buChar char="•"/>
          </a:pPr>
          <a:r>
            <a:rPr lang="en-US" sz="1700" kern="1200" dirty="0"/>
            <a:t>2017-2021: 8 projects in pipeline</a:t>
          </a:r>
        </a:p>
      </dsp:txBody>
      <dsp:txXfrm rot="-5400000">
        <a:off x="1228400" y="2929097"/>
        <a:ext cx="7211992" cy="1040768"/>
      </dsp:txXfrm>
    </dsp:sp>
    <dsp:sp modelId="{297D5BC4-4A4D-41EE-B4F9-F415B9B260C3}">
      <dsp:nvSpPr>
        <dsp:cNvPr id="0" name=""/>
        <dsp:cNvSpPr/>
      </dsp:nvSpPr>
      <dsp:spPr>
        <a:xfrm rot="5400000">
          <a:off x="-344774" y="343897"/>
          <a:ext cx="1911860" cy="1224699"/>
        </a:xfrm>
        <a:prstGeom prst="chevron">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Active research</a:t>
          </a:r>
        </a:p>
      </dsp:txBody>
      <dsp:txXfrm rot="-5400000">
        <a:off x="-1193" y="612667"/>
        <a:ext cx="1224699" cy="687161"/>
      </dsp:txXfrm>
    </dsp:sp>
    <dsp:sp modelId="{9C564568-27D5-48D1-83EA-04EC31F78D09}">
      <dsp:nvSpPr>
        <dsp:cNvPr id="0" name=""/>
        <dsp:cNvSpPr/>
      </dsp:nvSpPr>
      <dsp:spPr>
        <a:xfrm rot="5400000">
          <a:off x="4220115" y="-2997042"/>
          <a:ext cx="1279968" cy="7277961"/>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Gather evidence: is there a problem?</a:t>
          </a:r>
        </a:p>
        <a:p>
          <a:pPr marL="342900" lvl="2" indent="-171450" algn="l" defTabSz="755650">
            <a:lnSpc>
              <a:spcPct val="90000"/>
            </a:lnSpc>
            <a:spcBef>
              <a:spcPct val="0"/>
            </a:spcBef>
            <a:spcAft>
              <a:spcPct val="15000"/>
            </a:spcAft>
            <a:buChar char="•"/>
          </a:pPr>
          <a:r>
            <a:rPr lang="en-US" sz="1700" kern="1200" dirty="0"/>
            <a:t>Is it a significant financial reporting problem?</a:t>
          </a:r>
        </a:p>
        <a:p>
          <a:pPr marL="342900" lvl="2" indent="-171450" algn="l" defTabSz="755650">
            <a:lnSpc>
              <a:spcPct val="90000"/>
            </a:lnSpc>
            <a:spcBef>
              <a:spcPct val="0"/>
            </a:spcBef>
            <a:spcAft>
              <a:spcPct val="15000"/>
            </a:spcAft>
            <a:buChar char="•"/>
          </a:pPr>
          <a:r>
            <a:rPr lang="en-US" sz="1700" kern="1200" dirty="0"/>
            <a:t>Can it be solved?</a:t>
          </a:r>
        </a:p>
        <a:p>
          <a:pPr marL="171450" lvl="1" indent="-171450" algn="l" defTabSz="755650">
            <a:lnSpc>
              <a:spcPct val="90000"/>
            </a:lnSpc>
            <a:spcBef>
              <a:spcPct val="0"/>
            </a:spcBef>
            <a:spcAft>
              <a:spcPct val="15000"/>
            </a:spcAft>
            <a:buChar char="•"/>
          </a:pPr>
          <a:r>
            <a:rPr lang="en-US" sz="1700" kern="1200" dirty="0"/>
            <a:t>6 active research projects</a:t>
          </a:r>
        </a:p>
      </dsp:txBody>
      <dsp:txXfrm rot="-5400000">
        <a:off x="1221119" y="64437"/>
        <a:ext cx="7215478" cy="1155002"/>
      </dsp:txXfrm>
    </dsp:sp>
    <dsp:sp modelId="{433B0472-28D8-4F6E-B903-401B5C1E0A1F}">
      <dsp:nvSpPr>
        <dsp:cNvPr id="0" name=""/>
        <dsp:cNvSpPr/>
      </dsp:nvSpPr>
      <dsp:spPr>
        <a:xfrm rot="5400000">
          <a:off x="-270845" y="1791511"/>
          <a:ext cx="1768898" cy="1229592"/>
        </a:xfrm>
        <a:prstGeom prst="chevron">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Standard setting?</a:t>
          </a:r>
        </a:p>
      </dsp:txBody>
      <dsp:txXfrm rot="-5400000">
        <a:off x="-1192" y="2136654"/>
        <a:ext cx="1229592" cy="539306"/>
      </dsp:txXfrm>
    </dsp:sp>
    <dsp:sp modelId="{ED249B9C-E7FB-459C-93CB-E2DEEDF1D85C}">
      <dsp:nvSpPr>
        <dsp:cNvPr id="0" name=""/>
        <dsp:cNvSpPr/>
      </dsp:nvSpPr>
      <dsp:spPr>
        <a:xfrm rot="5400000">
          <a:off x="4314175" y="-1551204"/>
          <a:ext cx="1096743" cy="7268295"/>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Use evidence:</a:t>
          </a:r>
        </a:p>
        <a:p>
          <a:pPr marL="342900" lvl="2" indent="-171450" algn="l" defTabSz="755650">
            <a:lnSpc>
              <a:spcPct val="90000"/>
            </a:lnSpc>
            <a:spcBef>
              <a:spcPct val="0"/>
            </a:spcBef>
            <a:spcAft>
              <a:spcPct val="15000"/>
            </a:spcAft>
            <a:buChar char="•"/>
          </a:pPr>
          <a:r>
            <a:rPr lang="en-US" sz="1700" kern="1200" dirty="0"/>
            <a:t>Start standard-setting?</a:t>
          </a:r>
        </a:p>
        <a:p>
          <a:pPr marL="342900" lvl="2" indent="-171450" algn="l" defTabSz="755650">
            <a:lnSpc>
              <a:spcPct val="90000"/>
            </a:lnSpc>
            <a:spcBef>
              <a:spcPct val="0"/>
            </a:spcBef>
            <a:spcAft>
              <a:spcPct val="15000"/>
            </a:spcAft>
            <a:buChar char="•"/>
          </a:pPr>
          <a:r>
            <a:rPr lang="en-US" sz="1700" kern="1200" dirty="0"/>
            <a:t>If yes, set scope </a:t>
          </a:r>
        </a:p>
      </dsp:txBody>
      <dsp:txXfrm rot="-5400000">
        <a:off x="1228400" y="1588110"/>
        <a:ext cx="7214756" cy="9896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913" cy="4972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270" y="0"/>
            <a:ext cx="2887913" cy="497212"/>
          </a:xfrm>
          <a:prstGeom prst="rect">
            <a:avLst/>
          </a:prstGeom>
        </p:spPr>
        <p:txBody>
          <a:bodyPr vert="horz" lIns="91440" tIns="45720" rIns="91440" bIns="45720" rtlCol="0"/>
          <a:lstStyle>
            <a:lvl1pPr algn="r">
              <a:defRPr sz="1200"/>
            </a:lvl1pPr>
          </a:lstStyle>
          <a:p>
            <a:fld id="{3AB3483C-6A15-4217-9D93-7AD29D7898F7}" type="datetimeFigureOut">
              <a:rPr lang="en-GB" smtClean="0"/>
              <a:t>26/05/2018</a:t>
            </a:fld>
            <a:endParaRPr lang="en-GB"/>
          </a:p>
        </p:txBody>
      </p:sp>
      <p:sp>
        <p:nvSpPr>
          <p:cNvPr id="4" name="Footer Placeholder 3"/>
          <p:cNvSpPr>
            <a:spLocks noGrp="1"/>
          </p:cNvSpPr>
          <p:nvPr>
            <p:ph type="ftr" sz="quarter" idx="2"/>
          </p:nvPr>
        </p:nvSpPr>
        <p:spPr>
          <a:xfrm>
            <a:off x="0" y="9429427"/>
            <a:ext cx="2887913" cy="4972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270" y="9429427"/>
            <a:ext cx="2887913" cy="497212"/>
          </a:xfrm>
          <a:prstGeom prst="rect">
            <a:avLst/>
          </a:prstGeom>
        </p:spPr>
        <p:txBody>
          <a:bodyPr vert="horz" lIns="91440" tIns="45720" rIns="91440" bIns="45720" rtlCol="0" anchor="b"/>
          <a:lstStyle>
            <a:lvl1pPr algn="r">
              <a:defRPr sz="1200"/>
            </a:lvl1pPr>
          </a:lstStyle>
          <a:p>
            <a:fld id="{59BDA3EF-C17D-40B0-9624-3480C4DAA981}" type="slidenum">
              <a:rPr lang="en-GB" smtClean="0"/>
              <a:t>‹#›</a:t>
            </a:fld>
            <a:endParaRPr lang="en-GB"/>
          </a:p>
        </p:txBody>
      </p:sp>
    </p:spTree>
    <p:extLst>
      <p:ext uri="{BB962C8B-B14F-4D97-AF65-F5344CB8AC3E}">
        <p14:creationId xmlns:p14="http://schemas.microsoft.com/office/powerpoint/2010/main" val="1580227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p:cNvSpPr>
          <p:nvPr>
            <p:ph type="hdr" sz="quarter"/>
          </p:nvPr>
        </p:nvSpPr>
        <p:spPr bwMode="auto">
          <a:xfrm>
            <a:off x="5" y="5"/>
            <a:ext cx="2887186"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lvl1pPr>
          </a:lstStyle>
          <a:p>
            <a:pPr>
              <a:defRPr/>
            </a:pPr>
            <a:endParaRPr lang="en-US" dirty="0"/>
          </a:p>
        </p:txBody>
      </p:sp>
      <p:sp>
        <p:nvSpPr>
          <p:cNvPr id="9219" name="Rectangle 3"/>
          <p:cNvSpPr>
            <a:spLocks noGrp="1"/>
          </p:cNvSpPr>
          <p:nvPr>
            <p:ph type="dt" idx="1"/>
          </p:nvPr>
        </p:nvSpPr>
        <p:spPr bwMode="auto">
          <a:xfrm>
            <a:off x="3775553" y="5"/>
            <a:ext cx="2887186"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642938" y="744538"/>
            <a:ext cx="537686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p:cNvSpPr>
          <p:nvPr>
            <p:ph type="body" sz="quarter" idx="3"/>
          </p:nvPr>
        </p:nvSpPr>
        <p:spPr bwMode="auto">
          <a:xfrm>
            <a:off x="888365" y="4715153"/>
            <a:ext cx="4886008" cy="4466988"/>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p:cNvSpPr>
          <p:nvPr>
            <p:ph type="ftr" sz="quarter" idx="4"/>
          </p:nvPr>
        </p:nvSpPr>
        <p:spPr bwMode="auto">
          <a:xfrm>
            <a:off x="5" y="9430311"/>
            <a:ext cx="2887186"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a:lvl1pPr>
          </a:lstStyle>
          <a:p>
            <a:pPr>
              <a:defRPr/>
            </a:pPr>
            <a:endParaRPr lang="en-US" dirty="0"/>
          </a:p>
        </p:txBody>
      </p:sp>
      <p:sp>
        <p:nvSpPr>
          <p:cNvPr id="9223" name="Rectangle 7"/>
          <p:cNvSpPr>
            <a:spLocks noGrp="1"/>
          </p:cNvSpPr>
          <p:nvPr>
            <p:ph type="sldNum" sz="quarter" idx="5"/>
          </p:nvPr>
        </p:nvSpPr>
        <p:spPr bwMode="auto">
          <a:xfrm>
            <a:off x="3775553" y="9430311"/>
            <a:ext cx="2887186"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a:lvl1pPr>
          </a:lstStyle>
          <a:p>
            <a:pPr>
              <a:defRPr/>
            </a:pPr>
            <a:fld id="{2DDF86D4-E9EF-974B-9856-C59086808CCE}" type="slidenum">
              <a:rPr lang="en-US"/>
              <a:pPr>
                <a:defRPr/>
              </a:pPr>
              <a:t>‹#›</a:t>
            </a:fld>
            <a:endParaRPr lang="en-US" dirty="0"/>
          </a:p>
        </p:txBody>
      </p:sp>
    </p:spTree>
    <p:extLst>
      <p:ext uri="{BB962C8B-B14F-4D97-AF65-F5344CB8AC3E}">
        <p14:creationId xmlns:p14="http://schemas.microsoft.com/office/powerpoint/2010/main" val="8945222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981D0B14-F4B9-5541-8BAE-03C08A009AEA}" type="slidenum">
              <a:rPr lang="en-US"/>
              <a:pPr>
                <a:defRPr/>
              </a:pPr>
              <a:t>1</a:t>
            </a:fld>
            <a:endParaRPr lang="en-US"/>
          </a:p>
        </p:txBody>
      </p:sp>
      <p:sp>
        <p:nvSpPr>
          <p:cNvPr id="10242" name="Rectangle 2"/>
          <p:cNvSpPr>
            <a:spLocks noGrp="1" noRot="1" noChangeAspect="1" noChangeArrowheads="1" noTextEdit="1"/>
          </p:cNvSpPr>
          <p:nvPr>
            <p:ph type="sldImg"/>
          </p:nvPr>
        </p:nvSpPr>
        <p:spPr>
          <a:xfrm>
            <a:off x="730250" y="739775"/>
            <a:ext cx="5337175" cy="3695700"/>
          </a:xfrm>
          <a:ln/>
          <a:extLst>
            <a:ext uri="{FAA26D3D-D897-4be2-8F04-BA451C77F1D7}">
              <ma14:placeholderFlag xmlns="" xmlns:ma14="http://schemas.microsoft.com/office/mac/drawingml/2011/main" val="1"/>
            </a:ext>
          </a:extLst>
        </p:spPr>
      </p:sp>
      <p:sp>
        <p:nvSpPr>
          <p:cNvPr id="10243" name="Rectangle 3"/>
          <p:cNvSpPr>
            <a:spLocks noGrp="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69902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231610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101284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390713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3074058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752475" y="736600"/>
            <a:ext cx="5295900" cy="3665538"/>
          </a:xfrm>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itchFamily="34" charset="-128"/>
            </a:endParaRPr>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charset="0"/>
                <a:ea typeface="ＭＳ Ｐゴシック" pitchFamily="34" charset="-128"/>
              </a:defRPr>
            </a:lvl1pPr>
            <a:lvl2pPr marL="742785" indent="-285687">
              <a:spcBef>
                <a:spcPct val="30000"/>
              </a:spcBef>
              <a:defRPr sz="1100">
                <a:solidFill>
                  <a:schemeClr val="tx1"/>
                </a:solidFill>
                <a:latin typeface="Arial" charset="0"/>
                <a:ea typeface="ＭＳ Ｐゴシック" pitchFamily="34" charset="-128"/>
              </a:defRPr>
            </a:lvl2pPr>
            <a:lvl3pPr marL="1142746" indent="-228549">
              <a:spcBef>
                <a:spcPct val="30000"/>
              </a:spcBef>
              <a:defRPr sz="1100">
                <a:solidFill>
                  <a:schemeClr val="tx1"/>
                </a:solidFill>
                <a:latin typeface="Arial" charset="0"/>
                <a:ea typeface="ＭＳ Ｐゴシック" pitchFamily="34" charset="-128"/>
              </a:defRPr>
            </a:lvl3pPr>
            <a:lvl4pPr marL="1599845" indent="-228549">
              <a:spcBef>
                <a:spcPct val="30000"/>
              </a:spcBef>
              <a:defRPr sz="1100">
                <a:solidFill>
                  <a:schemeClr val="tx1"/>
                </a:solidFill>
                <a:latin typeface="Arial" charset="0"/>
                <a:ea typeface="ＭＳ Ｐゴシック" pitchFamily="34" charset="-128"/>
              </a:defRPr>
            </a:lvl4pPr>
            <a:lvl5pPr marL="2056944" indent="-228549">
              <a:spcBef>
                <a:spcPct val="30000"/>
              </a:spcBef>
              <a:defRPr sz="1100">
                <a:solidFill>
                  <a:schemeClr val="tx1"/>
                </a:solidFill>
                <a:latin typeface="Arial" charset="0"/>
                <a:ea typeface="ＭＳ Ｐゴシック" pitchFamily="34" charset="-128"/>
              </a:defRPr>
            </a:lvl5pPr>
            <a:lvl6pPr marL="2514043" indent="-228549" eaLnBrk="0" fontAlgn="base" hangingPunct="0">
              <a:spcBef>
                <a:spcPct val="30000"/>
              </a:spcBef>
              <a:spcAft>
                <a:spcPct val="0"/>
              </a:spcAft>
              <a:defRPr sz="1100">
                <a:solidFill>
                  <a:schemeClr val="tx1"/>
                </a:solidFill>
                <a:latin typeface="Arial" charset="0"/>
                <a:ea typeface="ＭＳ Ｐゴシック" pitchFamily="34" charset="-128"/>
              </a:defRPr>
            </a:lvl6pPr>
            <a:lvl7pPr marL="2971140" indent="-228549" eaLnBrk="0" fontAlgn="base" hangingPunct="0">
              <a:spcBef>
                <a:spcPct val="30000"/>
              </a:spcBef>
              <a:spcAft>
                <a:spcPct val="0"/>
              </a:spcAft>
              <a:defRPr sz="1100">
                <a:solidFill>
                  <a:schemeClr val="tx1"/>
                </a:solidFill>
                <a:latin typeface="Arial" charset="0"/>
                <a:ea typeface="ＭＳ Ｐゴシック" pitchFamily="34" charset="-128"/>
              </a:defRPr>
            </a:lvl7pPr>
            <a:lvl8pPr marL="3428239" indent="-228549" eaLnBrk="0" fontAlgn="base" hangingPunct="0">
              <a:spcBef>
                <a:spcPct val="30000"/>
              </a:spcBef>
              <a:spcAft>
                <a:spcPct val="0"/>
              </a:spcAft>
              <a:defRPr sz="1100">
                <a:solidFill>
                  <a:schemeClr val="tx1"/>
                </a:solidFill>
                <a:latin typeface="Arial" charset="0"/>
                <a:ea typeface="ＭＳ Ｐゴシック" pitchFamily="34" charset="-128"/>
              </a:defRPr>
            </a:lvl8pPr>
            <a:lvl9pPr marL="3885338" indent="-228549" eaLnBrk="0" fontAlgn="base" hangingPunct="0">
              <a:spcBef>
                <a:spcPct val="30000"/>
              </a:spcBef>
              <a:spcAft>
                <a:spcPct val="0"/>
              </a:spcAft>
              <a:defRPr sz="11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E55A50-7D20-4949-B235-D6DB9413D737}" type="slidenum">
              <a:rPr kumimoji="0" lang="en-GB" altLang="en-US" sz="1100" b="0" i="0" u="none" strike="noStrike" kern="1200" cap="none" spc="0" normalizeH="0" baseline="0" noProof="0">
                <a:ln>
                  <a:noFill/>
                </a:ln>
                <a:solidFill>
                  <a:srgbClr val="000000"/>
                </a:solidFill>
                <a:effectLst/>
                <a:uLnTx/>
                <a:uFillTx/>
                <a:latin typeface="Arial" charset="0"/>
                <a:ea typeface="ＭＳ Ｐゴシック" pitchFamily="34" charset="-128"/>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100" b="0" i="0" u="none" strike="noStrike" kern="1200" cap="none" spc="0" normalizeH="0" baseline="0" noProof="0">
              <a:ln>
                <a:noFill/>
              </a:ln>
              <a:solidFill>
                <a:srgbClr val="000000"/>
              </a:solidFill>
              <a:effectLst/>
              <a:uLnTx/>
              <a:uFillTx/>
              <a:latin typeface="Arial" charset="0"/>
              <a:ea typeface="ＭＳ Ｐゴシック" pitchFamily="34" charset="-128"/>
              <a:sym typeface="Arial" charset="0"/>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114214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28</a:t>
            </a:fld>
            <a:endParaRPr lang="en-US" dirty="0"/>
          </a:p>
        </p:txBody>
      </p:sp>
    </p:spTree>
    <p:extLst>
      <p:ext uri="{BB962C8B-B14F-4D97-AF65-F5344CB8AC3E}">
        <p14:creationId xmlns:p14="http://schemas.microsoft.com/office/powerpoint/2010/main" val="3884324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29</a:t>
            </a:fld>
            <a:endParaRPr lang="en-US" dirty="0"/>
          </a:p>
        </p:txBody>
      </p:sp>
    </p:spTree>
    <p:extLst>
      <p:ext uri="{BB962C8B-B14F-4D97-AF65-F5344CB8AC3E}">
        <p14:creationId xmlns:p14="http://schemas.microsoft.com/office/powerpoint/2010/main" val="227919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687388" y="773113"/>
            <a:ext cx="5583237" cy="3865562"/>
          </a:xfrm>
          <a:ln/>
          <a:extLst>
            <a:ext uri="{FAA26D3D-D897-4be2-8F04-BA451C77F1D7}">
              <ma14:placeholderFlag xmlns:ma14="http://schemas.microsoft.com/office/mac/drawingml/2011/main" xmlns="" val="1"/>
            </a:ext>
          </a:extLst>
        </p:spPr>
      </p:sp>
      <p:sp>
        <p:nvSpPr>
          <p:cNvPr id="11267" name="Rectangle 3"/>
          <p:cNvSpPr>
            <a:spLocks noGrp="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853854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687388" y="773113"/>
            <a:ext cx="5583237" cy="3865562"/>
          </a:xfrm>
          <a:ln/>
          <a:extLst>
            <a:ext uri="{FAA26D3D-D897-4be2-8F04-BA451C77F1D7}">
              <ma14:placeholderFlag xmlns:ma14="http://schemas.microsoft.com/office/mac/drawingml/2011/main" xmlns="" val="1"/>
            </a:ext>
          </a:extLst>
        </p:spPr>
      </p:sp>
      <p:sp>
        <p:nvSpPr>
          <p:cNvPr id="11267"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74222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687388" y="773113"/>
            <a:ext cx="5583237" cy="3865562"/>
          </a:xfrm>
          <a:ln/>
          <a:extLst>
            <a:ext uri="{FAA26D3D-D897-4be2-8F04-BA451C77F1D7}">
              <ma14:placeholderFlag xmlns:ma14="http://schemas.microsoft.com/office/mac/drawingml/2011/main" xmlns="" val="1"/>
            </a:ext>
          </a:extLst>
        </p:spPr>
      </p:sp>
      <p:sp>
        <p:nvSpPr>
          <p:cNvPr id="11267" name="Rectangle 3"/>
          <p:cNvSpPr>
            <a:spLocks noGrp="1"/>
          </p:cNvSpPr>
          <p:nvPr>
            <p:ph type="body" idx="1"/>
          </p:nvPr>
        </p:nvSpPr>
        <p:spPr/>
        <p:txBody>
          <a:bodyPr/>
          <a:lstStyle/>
          <a:p>
            <a:endParaRPr lang="en-GB" sz="1200" kern="1200" baseline="0" dirty="0">
              <a:solidFill>
                <a:schemeClr val="tx1"/>
              </a:solidFill>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7134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944120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687388" y="773113"/>
            <a:ext cx="5583237" cy="3865562"/>
          </a:xfrm>
          <a:ln/>
          <a:extLst>
            <a:ext uri="{FAA26D3D-D897-4be2-8F04-BA451C77F1D7}">
              <ma14:placeholderFlag xmlns="" xmlns:ma14="http://schemas.microsoft.com/office/mac/drawingml/2011/main" val="1"/>
            </a:ext>
          </a:extLst>
        </p:spPr>
      </p:sp>
      <p:sp>
        <p:nvSpPr>
          <p:cNvPr id="11267" name="Rectangle 3"/>
          <p:cNvSpPr>
            <a:spLocks noGrp="1"/>
          </p:cNvSpPr>
          <p:nvPr>
            <p:ph type="body" idx="1"/>
          </p:nvPr>
        </p:nvSpPr>
        <p:spPr/>
        <p:txBody>
          <a:bodyPr/>
          <a:lstStyle/>
          <a:p>
            <a:endParaRPr lang="en-GB" sz="1200" kern="1200" baseline="0" dirty="0">
              <a:solidFill>
                <a:schemeClr val="tx1"/>
              </a:solidFill>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14223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709613" y="768350"/>
            <a:ext cx="5541962" cy="3836988"/>
          </a:xfrm>
          <a:ln/>
          <a:extLst>
            <a:ext uri="{FAA26D3D-D897-4be2-8F04-BA451C77F1D7}">
              <ma14:placeholderFlag xmlns="" xmlns:ma14="http://schemas.microsoft.com/office/mac/drawingml/2011/main" val="1"/>
            </a:ext>
          </a:extLst>
        </p:spPr>
      </p:sp>
      <p:sp>
        <p:nvSpPr>
          <p:cNvPr id="11267"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8542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E480A9-88C2-4768-8DDA-ED2806960463}" type="slidenum">
              <a:rPr kumimoji="0" lang="en-GB" sz="1200" b="0" i="0" u="none" strike="noStrike" kern="1200" cap="none" spc="0" normalizeH="0" baseline="0" noProof="0" smtClean="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dirty="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1640572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E480A9-88C2-4768-8DDA-ED2806960463}" type="slidenum">
              <a:rPr kumimoji="0" lang="en-GB" sz="1200" b="0" i="0" u="none" strike="noStrike" kern="1200" cap="none" spc="0" normalizeH="0" baseline="0" noProof="0" smtClean="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dirty="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1696303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441069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1987027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
        <p:nvSpPr>
          <p:cNvPr id="2" name="Header Placeholder 1"/>
          <p:cNvSpPr>
            <a:spLocks noGrp="1"/>
          </p:cNvSpPr>
          <p:nvPr>
            <p:ph type="hdr" sz="quarter" idx="10"/>
          </p:nvPr>
        </p:nvSpPr>
        <p:spPr/>
        <p:txBody>
          <a:bodyPr/>
          <a:lstStyle/>
          <a:p>
            <a:pPr>
              <a:defRPr/>
            </a:pPr>
            <a:r>
              <a:rPr lang="en-GB"/>
              <a:t>© IFRS Foundation.  30 Cannon Street  |  London EC4M 6XH  |  UK.  www.ifrs.org</a:t>
            </a:r>
            <a:endParaRPr lang="en-US"/>
          </a:p>
        </p:txBody>
      </p:sp>
    </p:spTree>
    <p:extLst>
      <p:ext uri="{BB962C8B-B14F-4D97-AF65-F5344CB8AC3E}">
        <p14:creationId xmlns:p14="http://schemas.microsoft.com/office/powerpoint/2010/main" val="3918899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43</a:t>
            </a:fld>
            <a:endParaRPr lang="en-US"/>
          </a:p>
        </p:txBody>
      </p:sp>
    </p:spTree>
    <p:extLst>
      <p:ext uri="{BB962C8B-B14F-4D97-AF65-F5344CB8AC3E}">
        <p14:creationId xmlns:p14="http://schemas.microsoft.com/office/powerpoint/2010/main" val="2740825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44</a:t>
            </a:fld>
            <a:endParaRPr lang="en-US"/>
          </a:p>
        </p:txBody>
      </p:sp>
    </p:spTree>
    <p:extLst>
      <p:ext uri="{BB962C8B-B14F-4D97-AF65-F5344CB8AC3E}">
        <p14:creationId xmlns:p14="http://schemas.microsoft.com/office/powerpoint/2010/main" val="1794191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11178A2A-F2E5-F04A-A4B2-B7E2BB4BB4E6}" type="slidenum">
              <a:rPr lang="en-US"/>
              <a:pPr>
                <a:defRPr/>
              </a:pPr>
              <a:t>45</a:t>
            </a:fld>
            <a:endParaRPr lang="en-US"/>
          </a:p>
        </p:txBody>
      </p:sp>
      <p:sp>
        <p:nvSpPr>
          <p:cNvPr id="11266" name="Rectangle 2"/>
          <p:cNvSpPr>
            <a:spLocks noGrp="1" noRot="1" noChangeAspect="1" noChangeArrowheads="1" noTextEdit="1"/>
          </p:cNvSpPr>
          <p:nvPr>
            <p:ph type="sldImg"/>
          </p:nvPr>
        </p:nvSpPr>
        <p:spPr>
          <a:xfrm>
            <a:off x="642938" y="744538"/>
            <a:ext cx="5376862" cy="3722687"/>
          </a:xfrm>
          <a:ln/>
          <a:extLst>
            <a:ext uri="{FAA26D3D-D897-4be2-8F04-BA451C77F1D7}">
              <ma14:placeholderFlag xmlns:ma14="http://schemas.microsoft.com/office/mac/drawingml/2011/main" xmlns="" val="1"/>
            </a:ext>
          </a:extLst>
        </p:spPr>
      </p:sp>
      <p:sp>
        <p:nvSpPr>
          <p:cNvPr id="11267" name="Rectangle 3"/>
          <p:cNvSpPr>
            <a:spLocks noGrp="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06482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642938" y="744538"/>
            <a:ext cx="5376862" cy="3722687"/>
          </a:xfrm>
          <a:ln/>
          <a:extLst>
            <a:ext uri="{FAA26D3D-D897-4be2-8F04-BA451C77F1D7}">
              <ma14:placeholderFlag xmlns="" xmlns:ma14="http://schemas.microsoft.com/office/mac/drawingml/2011/main" val="1"/>
            </a:ext>
          </a:extLst>
        </p:spPr>
      </p:sp>
      <p:sp>
        <p:nvSpPr>
          <p:cNvPr id="11267"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32402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744538"/>
            <a:ext cx="5376862" cy="3722687"/>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46</a:t>
            </a:fld>
            <a:endParaRPr lang="en-US"/>
          </a:p>
        </p:txBody>
      </p:sp>
    </p:spTree>
    <p:extLst>
      <p:ext uri="{BB962C8B-B14F-4D97-AF65-F5344CB8AC3E}">
        <p14:creationId xmlns:p14="http://schemas.microsoft.com/office/powerpoint/2010/main" val="3710586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744538"/>
            <a:ext cx="5376862"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47</a:t>
            </a:fld>
            <a:endParaRPr lang="en-US"/>
          </a:p>
        </p:txBody>
      </p:sp>
    </p:spTree>
    <p:extLst>
      <p:ext uri="{BB962C8B-B14F-4D97-AF65-F5344CB8AC3E}">
        <p14:creationId xmlns:p14="http://schemas.microsoft.com/office/powerpoint/2010/main" val="3240282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
        <p:nvSpPr>
          <p:cNvPr id="2" name="Header Placeholder 1"/>
          <p:cNvSpPr>
            <a:spLocks noGrp="1"/>
          </p:cNvSpPr>
          <p:nvPr>
            <p:ph type="hdr" sz="quarter" idx="10"/>
          </p:nvPr>
        </p:nvSpPr>
        <p:spPr/>
        <p:txBody>
          <a:bodyPr/>
          <a:lstStyle/>
          <a:p>
            <a:pPr>
              <a:defRPr/>
            </a:pPr>
            <a:r>
              <a:rPr lang="en-GB"/>
              <a:t>© IFRS Foundation.  30 Cannon Street  |  London EC4M 6XH  |  UK.  www.ifrs.org</a:t>
            </a:r>
            <a:endParaRPr lang="en-US"/>
          </a:p>
        </p:txBody>
      </p:sp>
    </p:spTree>
    <p:extLst>
      <p:ext uri="{BB962C8B-B14F-4D97-AF65-F5344CB8AC3E}">
        <p14:creationId xmlns:p14="http://schemas.microsoft.com/office/powerpoint/2010/main" val="614779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11178A2A-F2E5-F04A-A4B2-B7E2BB4BB4E6}" type="slidenum">
              <a:rPr lang="en-US"/>
              <a:pPr>
                <a:defRPr/>
              </a:pPr>
              <a:t>49</a:t>
            </a:fld>
            <a:endParaRPr lang="en-US"/>
          </a:p>
        </p:txBody>
      </p:sp>
      <p:sp>
        <p:nvSpPr>
          <p:cNvPr id="11266" name="Rectangle 2"/>
          <p:cNvSpPr>
            <a:spLocks noGrp="1" noRot="1" noChangeAspect="1" noChangeArrowheads="1" noTextEdit="1"/>
          </p:cNvSpPr>
          <p:nvPr>
            <p:ph type="sldImg"/>
          </p:nvPr>
        </p:nvSpPr>
        <p:spPr>
          <a:xfrm>
            <a:off x="642938" y="744538"/>
            <a:ext cx="5376862" cy="3722687"/>
          </a:xfrm>
          <a:ln/>
          <a:extLst>
            <a:ext uri="{FAA26D3D-D897-4be2-8F04-BA451C77F1D7}">
              <ma14:placeholderFlag xmlns:ma14="http://schemas.microsoft.com/office/mac/drawingml/2011/main" xmlns="" val="1"/>
            </a:ext>
          </a:extLst>
        </p:spPr>
      </p:sp>
      <p:sp>
        <p:nvSpPr>
          <p:cNvPr id="11267"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281167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50</a:t>
            </a:fld>
            <a:endParaRPr lang="en-US" dirty="0"/>
          </a:p>
        </p:txBody>
      </p:sp>
    </p:spTree>
    <p:extLst>
      <p:ext uri="{BB962C8B-B14F-4D97-AF65-F5344CB8AC3E}">
        <p14:creationId xmlns:p14="http://schemas.microsoft.com/office/powerpoint/2010/main" val="341223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81751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642938" y="744538"/>
            <a:ext cx="5376862" cy="3722687"/>
          </a:xfrm>
          <a:ln/>
          <a:extLst>
            <a:ext uri="{FAA26D3D-D897-4be2-8F04-BA451C77F1D7}">
              <ma14:placeholderFlag xmlns="" xmlns:ma14="http://schemas.microsoft.com/office/mac/drawingml/2011/main" val="1"/>
            </a:ext>
          </a:extLst>
        </p:spPr>
      </p:sp>
      <p:sp>
        <p:nvSpPr>
          <p:cNvPr id="11267"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99065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6D4-E9EF-974B-9856-C59086808CCE}" type="slidenum">
              <a:rPr kumimoji="0" lang="en-US" sz="1200" b="0" i="0" u="none" strike="noStrike" kern="1200" cap="none" spc="0" normalizeH="0" baseline="0" noProof="0" smtClean="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121539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F6062"/>
                </a:solidFill>
                <a:effectLst/>
                <a:uLnTx/>
                <a:uFillTx/>
                <a:latin typeface="Arial" charset="0"/>
                <a:sym typeface="Arial" charset="0"/>
              </a:rPr>
              <a:t>© IFRS Foundation.  30 Cannon Street  |  London EC4M 6XH  |  UK.  www.ifrs.org</a:t>
            </a: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322177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12</a:t>
            </a:fld>
            <a:endParaRPr lang="en-US" dirty="0"/>
          </a:p>
        </p:txBody>
      </p:sp>
    </p:spTree>
    <p:extLst>
      <p:ext uri="{BB962C8B-B14F-4D97-AF65-F5344CB8AC3E}">
        <p14:creationId xmlns:p14="http://schemas.microsoft.com/office/powerpoint/2010/main" val="408150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6D4-E9EF-974B-9856-C59086808CCE}" type="slidenum">
              <a:rPr kumimoji="0" lang="en-US" sz="1200" b="0" i="0" u="none" strike="noStrike" kern="1200" cap="none" spc="0" normalizeH="0" baseline="0" noProof="0" smtClean="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310110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1493777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65264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2490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SignPo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975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758825" y="1438275"/>
            <a:ext cx="8497888" cy="4870450"/>
          </a:xfrm>
          <a:prstGeom prst="rect">
            <a:avLst/>
          </a:prstGeom>
        </p:spPr>
        <p:txBody>
          <a:bodyPr/>
          <a:lstStyle>
            <a:lvl1pPr>
              <a:lnSpc>
                <a:spcPct val="100000"/>
              </a:lnSpc>
              <a:defRPr/>
            </a:lvl1pPr>
            <a:lvl2pPr>
              <a:spcBef>
                <a:spcPts val="3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5460A3FB-9367-40CD-AEB5-97AD27462D7E}"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9213392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a:xfrm>
            <a:off x="758825" y="1438275"/>
            <a:ext cx="8497888" cy="4870450"/>
          </a:xfrm>
          <a:prstGeom prst="rect">
            <a:avLst/>
          </a:prstGeom>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sz="2400"/>
            </a:lvl3pPr>
            <a:lvl4pPr marL="990600" indent="-266700">
              <a:defRPr/>
            </a:lvl4pPr>
            <a:lvl5pPr marL="135255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B1C1AA67-B064-49E0-9F8F-E9C7F46DBB8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7960043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758825" y="1438275"/>
            <a:ext cx="8497888" cy="4870450"/>
          </a:xfrm>
          <a:prstGeom prst="rect">
            <a:avLst/>
          </a:prstGeom>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400"/>
            </a:lvl2pPr>
            <a:lvl3pPr marL="1352550" indent="-266700">
              <a:defRPr sz="2200"/>
            </a:lvl3pPr>
            <a:lvl4pPr marL="1352550" indent="-266700">
              <a:tabLst/>
              <a:defRPr sz="2200"/>
            </a:lvl4pPr>
            <a:lvl5pPr marL="1352550" indent="-266700">
              <a:tabLs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55D6D089-7E91-4AB4-AC1A-CC664F5F1D0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41479986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ea typeface="ＭＳ Ｐゴシック" charset="-128"/>
              <a:cs typeface="+mn-cs"/>
            </a:endParaRPr>
          </a:p>
        </p:txBody>
      </p:sp>
      <p:sp>
        <p:nvSpPr>
          <p:cNvPr id="5"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ea typeface="ＭＳ Ｐゴシック" charset="-128"/>
              <a:cs typeface="+mn-cs"/>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6" y="0"/>
            <a:ext cx="91821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738188" y="9525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dirty="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758826" y="5883276"/>
            <a:ext cx="4049713"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dirty="0">
                <a:solidFill>
                  <a:srgbClr val="5F6062"/>
                </a:solidFill>
                <a:ea typeface="ＭＳ Ｐゴシック" charset="-128"/>
                <a:cs typeface="+mn-cs"/>
              </a:rPr>
              <a:t>The views expressed in this presentation are those of the presenter, </a:t>
            </a:r>
            <a:br>
              <a:rPr lang="en-GB" sz="1000" dirty="0">
                <a:solidFill>
                  <a:srgbClr val="5F6062"/>
                </a:solidFill>
                <a:ea typeface="ＭＳ Ｐゴシック" charset="-128"/>
                <a:cs typeface="+mn-cs"/>
              </a:rPr>
            </a:br>
            <a:r>
              <a:rPr lang="en-GB" sz="1000" dirty="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3771901" y="1914525"/>
            <a:ext cx="5467350" cy="1951038"/>
          </a:xfrm>
          <a:prstGeom prst="rect">
            <a:avLst/>
          </a:prstGeom>
        </p:spPr>
        <p:txBody>
          <a:bodyPr/>
          <a:lstStyle>
            <a:lvl1pPr algn="r">
              <a:defRPr sz="3800" b="0">
                <a:solidFill>
                  <a:schemeClr val="bg1"/>
                </a:solidFill>
              </a:defRPr>
            </a:lvl1pPr>
          </a:lstStyle>
          <a:p>
            <a:pPr lvl="0"/>
            <a:r>
              <a:rPr lang="en-US" noProof="0"/>
              <a:t>Click to edit Master title style</a:t>
            </a:r>
            <a:endParaRPr lang="en-GB" noProof="0"/>
          </a:p>
        </p:txBody>
      </p:sp>
      <p:sp>
        <p:nvSpPr>
          <p:cNvPr id="14" name="Rectangle 3"/>
          <p:cNvSpPr>
            <a:spLocks noGrp="1" noChangeArrowheads="1"/>
          </p:cNvSpPr>
          <p:nvPr>
            <p:ph type="subTitle" idx="1"/>
          </p:nvPr>
        </p:nvSpPr>
        <p:spPr>
          <a:xfrm>
            <a:off x="3771901" y="3962400"/>
            <a:ext cx="5467350" cy="528638"/>
          </a:xfrm>
          <a:prstGeom prst="rect">
            <a:avLst/>
          </a:prstGeo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10" name="Footer Placeholder 9"/>
          <p:cNvSpPr>
            <a:spLocks noGrp="1" noChangeArrowheads="1"/>
          </p:cNvSpPr>
          <p:nvPr>
            <p:ph type="ftr" sz="quarter" idx="10"/>
          </p:nvPr>
        </p:nvSpPr>
        <p:spPr>
          <a:xfrm>
            <a:off x="758825" y="6462715"/>
            <a:ext cx="6118225" cy="192087"/>
          </a:xfrm>
          <a:prstGeom prst="rect">
            <a:avLst/>
          </a:prstGeom>
        </p:spPr>
        <p:txBody>
          <a:bodyPr/>
          <a:lstStyle>
            <a:lvl1pPr>
              <a:defRPr sz="700"/>
            </a:lvl1pPr>
          </a:lstStyle>
          <a:p>
            <a:pPr>
              <a:defRPr/>
            </a:pPr>
            <a:r>
              <a:rPr lang="en-GB" dirty="0">
                <a:solidFill>
                  <a:srgbClr val="5F6062"/>
                </a:solidFill>
              </a:rPr>
              <a:t>© 2012 IFRS Foundation.  30 Cannon Street  |  London EC4M 6XH  |  UK.  www.ifrs.org</a:t>
            </a:r>
          </a:p>
        </p:txBody>
      </p:sp>
      <p:sp>
        <p:nvSpPr>
          <p:cNvPr id="11" name="Rectangle 4"/>
          <p:cNvSpPr>
            <a:spLocks noGrp="1" noChangeArrowheads="1"/>
          </p:cNvSpPr>
          <p:nvPr>
            <p:ph type="dt" sz="half" idx="11"/>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dirty="0"/>
          </a:p>
        </p:txBody>
      </p:sp>
      <p:sp>
        <p:nvSpPr>
          <p:cNvPr id="12"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531829242"/>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6537" y="1340768"/>
            <a:ext cx="4095502" cy="639762"/>
          </a:xfrm>
          <a:prstGeom prst="rect">
            <a:avLst/>
          </a:prstGeo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6537" y="2132856"/>
            <a:ext cx="4095502" cy="3951288"/>
          </a:xfrm>
          <a:prstGeom prst="rect">
            <a:avLst/>
          </a:prstGeo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376" y="1340768"/>
            <a:ext cx="4241105" cy="639762"/>
          </a:xfrm>
          <a:prstGeom prst="rect">
            <a:avLst/>
          </a:prstGeo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6" y="2132856"/>
            <a:ext cx="4241105" cy="3951288"/>
          </a:xfrm>
          <a:prstGeom prst="rect">
            <a:avLst/>
          </a:prstGeo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dirty="0"/>
          </a:p>
        </p:txBody>
      </p:sp>
      <p:sp>
        <p:nvSpPr>
          <p:cNvPr id="7"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r>
              <a:rPr lang="en-GB" dirty="0">
                <a:solidFill>
                  <a:srgbClr val="5F6062"/>
                </a:solidFill>
              </a:rPr>
              <a:t>© 2012 IFRS Foundation.  30 Cannon Street  |  London EC4M 6XH  |  UK.  www.ifrs.org</a:t>
            </a:r>
          </a:p>
        </p:txBody>
      </p:sp>
      <p:sp>
        <p:nvSpPr>
          <p:cNvPr id="8"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4792BE15-2587-42C2-B78E-85C56F46548F}"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4978695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ea typeface="ＭＳ Ｐゴシック" charset="-128"/>
              <a:cs typeface="+mn-cs"/>
            </a:endParaRPr>
          </a:p>
        </p:txBody>
      </p:sp>
      <p:sp>
        <p:nvSpPr>
          <p:cNvPr id="6"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758825" y="1438275"/>
            <a:ext cx="4050159" cy="4870450"/>
          </a:xfrm>
          <a:prstGeom prst="rect">
            <a:avLst/>
          </a:prstGeo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87663" y="1438275"/>
            <a:ext cx="4050001" cy="4870450"/>
          </a:xfrm>
          <a:prstGeom prst="rect">
            <a:avLst/>
          </a:prstGeo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a:spLocks noGrp="1"/>
          </p:cNvSpPr>
          <p:nvPr>
            <p:ph type="ftr" sz="quarter" idx="10"/>
          </p:nvPr>
        </p:nvSpPr>
        <p:spPr>
          <a:xfrm>
            <a:off x="758825" y="6462713"/>
            <a:ext cx="6118225" cy="190500"/>
          </a:xfrm>
          <a:prstGeom prst="rect">
            <a:avLst/>
          </a:prstGeom>
        </p:spPr>
        <p:txBody>
          <a:bodyPr/>
          <a:lstStyle>
            <a:lvl1pPr>
              <a:defRPr/>
            </a:lvl1pPr>
          </a:lstStyle>
          <a:p>
            <a:pPr>
              <a:defRPr/>
            </a:pPr>
            <a:r>
              <a:rPr lang="en-GB" dirty="0">
                <a:solidFill>
                  <a:srgbClr val="5F6062"/>
                </a:solidFill>
              </a:rPr>
              <a:t>© 2012 IFRS Foundation.  30 Cannon Street  |  London EC4M 6XH  |  UK.  www.ifrs.org</a:t>
            </a:r>
          </a:p>
        </p:txBody>
      </p:sp>
      <p:sp>
        <p:nvSpPr>
          <p:cNvPr id="9" name="Slide Number Placeholder 5"/>
          <p:cNvSpPr>
            <a:spLocks noGrp="1"/>
          </p:cNvSpPr>
          <p:nvPr>
            <p:ph type="sldNum" sz="quarter" idx="11"/>
          </p:nvPr>
        </p:nvSpPr>
        <p:spPr>
          <a:xfrm>
            <a:off x="8553451" y="711200"/>
            <a:ext cx="684213" cy="196850"/>
          </a:xfrm>
          <a:prstGeom prst="rect">
            <a:avLst/>
          </a:prstGeom>
        </p:spPr>
        <p:txBody>
          <a:bodyPr/>
          <a:lstStyle>
            <a:lvl1pPr>
              <a:defRPr/>
            </a:lvl1pPr>
          </a:lstStyle>
          <a:p>
            <a:fld id="{CDD44AE6-A716-4132-9D80-DC647E7333E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62163344"/>
      </p:ext>
    </p:extLst>
  </p:cSld>
  <p:clrMapOvr>
    <a:overrideClrMapping bg1="lt1" tx1="dk1" bg2="lt2" tx2="dk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758827" y="1438275"/>
            <a:ext cx="3978151" cy="4870450"/>
          </a:xfrm>
          <a:prstGeom prst="rect">
            <a:avLst/>
          </a:prstGeom>
        </p:spPr>
        <p:txBody>
          <a:bodyPr/>
          <a:lstStyle>
            <a:lvl1pPr marL="0" indent="0">
              <a:lnSpc>
                <a:spcPct val="100000"/>
              </a:lnSpc>
              <a:buNone/>
              <a:defRPr sz="2600"/>
            </a:lvl1pPr>
            <a:lvl2pPr marL="342900" indent="-342900">
              <a:spcBef>
                <a:spcPts val="36"/>
              </a:spcBef>
              <a:buClr>
                <a:schemeClr val="bg2"/>
              </a:buClr>
              <a:buFont typeface="Arial" pitchFamily="34" charset="0"/>
              <a:buChar char="•"/>
              <a:defRPr sz="2400"/>
            </a:lvl2pPr>
            <a:lvl3pPr marL="619125" indent="-266700">
              <a:defRPr sz="2200"/>
            </a:lvl3pPr>
            <a:lvl4pPr marL="990600" indent="-266700">
              <a:defRPr sz="2200"/>
            </a:lvl4pPr>
            <a:lvl5pPr marL="990600" indent="-266700">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4737101" y="1412875"/>
            <a:ext cx="4537075" cy="4895850"/>
          </a:xfrm>
          <a:prstGeom prst="rect">
            <a:avLst/>
          </a:prstGeom>
        </p:spPr>
        <p:txBody>
          <a:bodyPr/>
          <a:lstStyle/>
          <a:p>
            <a:pPr lvl="0"/>
            <a:r>
              <a:rPr lang="en-US" noProof="0" dirty="0"/>
              <a:t>Click icon to add picture</a:t>
            </a:r>
            <a:endParaRPr lang="en-GB" noProof="0" dirty="0"/>
          </a:p>
        </p:txBody>
      </p:sp>
      <p:sp>
        <p:nvSpPr>
          <p:cNvPr id="5" name="Rectangle 5"/>
          <p:cNvSpPr>
            <a:spLocks noGrp="1" noChangeArrowheads="1"/>
          </p:cNvSpPr>
          <p:nvPr>
            <p:ph type="ftr" sz="quarter" idx="13"/>
          </p:nvPr>
        </p:nvSpPr>
        <p:spPr>
          <a:xfrm>
            <a:off x="758825" y="6462713"/>
            <a:ext cx="6118225" cy="190500"/>
          </a:xfrm>
          <a:prstGeom prst="rect">
            <a:avLst/>
          </a:prstGeom>
          <a:ln/>
        </p:spPr>
        <p:txBody>
          <a:bodyPr/>
          <a:lstStyle>
            <a:lvl1pPr>
              <a:defRPr/>
            </a:lvl1pPr>
          </a:lstStyle>
          <a:p>
            <a:pPr>
              <a:defRPr/>
            </a:pPr>
            <a:r>
              <a:rPr lang="en-GB" dirty="0">
                <a:solidFill>
                  <a:srgbClr val="5F6062"/>
                </a:solidFill>
              </a:rPr>
              <a:t>© 2012 IFRS Foundation.  30 Cannon Street  |  London EC4M 6XH  |  UK.  www.ifrs.org</a:t>
            </a:r>
          </a:p>
        </p:txBody>
      </p:sp>
      <p:sp>
        <p:nvSpPr>
          <p:cNvPr id="6" name="Rectangle 6"/>
          <p:cNvSpPr>
            <a:spLocks noGrp="1" noChangeArrowheads="1"/>
          </p:cNvSpPr>
          <p:nvPr>
            <p:ph type="sldNum" sz="quarter" idx="14"/>
          </p:nvPr>
        </p:nvSpPr>
        <p:spPr>
          <a:xfrm>
            <a:off x="8553451" y="711200"/>
            <a:ext cx="684213" cy="196850"/>
          </a:xfrm>
          <a:prstGeom prst="rect">
            <a:avLst/>
          </a:prstGeom>
          <a:ln/>
        </p:spPr>
        <p:txBody>
          <a:bodyPr/>
          <a:lstStyle>
            <a:lvl1pPr>
              <a:defRPr/>
            </a:lvl1pPr>
          </a:lstStyle>
          <a:p>
            <a:fld id="{7B9E9C1D-BDE8-4CCE-8E5C-C0AD2A70273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2929358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41065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r>
              <a:rPr lang="en-GB" dirty="0">
                <a:solidFill>
                  <a:srgbClr val="5F6062"/>
                </a:solidFill>
              </a:rPr>
              <a:t>© 2012 IFRS Foundation.  30 Cannon Street  |  London EC4M 6XH  |  UK.  www.ifrs.org</a:t>
            </a:r>
          </a:p>
        </p:txBody>
      </p:sp>
      <p:sp>
        <p:nvSpPr>
          <p:cNvPr id="4"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0A883149-21D5-4593-99F1-9130053ED1A1}"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8712135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a:p>
        </p:txBody>
      </p:sp>
      <p:sp>
        <p:nvSpPr>
          <p:cNvPr id="7" name="Chart Placeholder 6"/>
          <p:cNvSpPr>
            <a:spLocks noGrp="1"/>
          </p:cNvSpPr>
          <p:nvPr>
            <p:ph type="chart" sz="quarter" idx="12"/>
          </p:nvPr>
        </p:nvSpPr>
        <p:spPr>
          <a:xfrm>
            <a:off x="1784648" y="1988840"/>
            <a:ext cx="5832648" cy="4176464"/>
          </a:xfrm>
          <a:prstGeom prst="rect">
            <a:avLst/>
          </a:prstGeom>
        </p:spPr>
        <p:txBody>
          <a:bodyPr/>
          <a:lstStyle/>
          <a:p>
            <a:pPr lvl="0"/>
            <a:r>
              <a:rPr lang="en-US" noProof="0" dirty="0"/>
              <a:t>Click icon to add chart</a:t>
            </a:r>
            <a:endParaRPr lang="en-GB" noProof="0" dirty="0"/>
          </a:p>
        </p:txBody>
      </p:sp>
      <p:sp>
        <p:nvSpPr>
          <p:cNvPr id="4" name="Rectangle 5"/>
          <p:cNvSpPr>
            <a:spLocks noGrp="1" noChangeArrowheads="1"/>
          </p:cNvSpPr>
          <p:nvPr>
            <p:ph type="ftr" sz="quarter" idx="13"/>
          </p:nvPr>
        </p:nvSpPr>
        <p:spPr>
          <a:xfrm>
            <a:off x="758825" y="6462713"/>
            <a:ext cx="6118225" cy="190500"/>
          </a:xfrm>
          <a:prstGeom prst="rect">
            <a:avLst/>
          </a:prstGeom>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4"/>
          </p:nvPr>
        </p:nvSpPr>
        <p:spPr>
          <a:xfrm>
            <a:off x="8553451" y="711200"/>
            <a:ext cx="684213" cy="196850"/>
          </a:xfrm>
          <a:prstGeom prst="rect">
            <a:avLst/>
          </a:prstGeom>
          <a:ln/>
        </p:spPr>
        <p:txBody>
          <a:bodyPr/>
          <a:lstStyle>
            <a:lvl1pPr>
              <a:defRPr/>
            </a:lvl1pPr>
          </a:lstStyle>
          <a:p>
            <a:fld id="{BD359CB6-6D6A-41F8-B89F-F16BDB380B0F}"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2037577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4" descr="pp template 8"/>
          <p:cNvPicPr>
            <a:picLocks noChangeAspect="1" noChangeArrowheads="1"/>
          </p:cNvPicPr>
          <p:nvPr/>
        </p:nvPicPr>
        <p:blipFill>
          <a:blip r:embed="rId2" cstate="print">
            <a:extLst>
              <a:ext uri="{28A0092B-C50C-407E-A947-70E740481C1C}">
                <a14:useLocalDpi xmlns:a14="http://schemas.microsoft.com/office/drawing/2010/main" val="0"/>
              </a:ext>
            </a:extLst>
          </a:blip>
          <a:srcRect t="3088"/>
          <a:stretch>
            <a:fillRect/>
          </a:stretch>
        </p:blipFill>
        <p:spPr bwMode="auto">
          <a:xfrm>
            <a:off x="288927" y="0"/>
            <a:ext cx="9326563" cy="4783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gray">
          <a:xfrm>
            <a:off x="762001" y="6019801"/>
            <a:ext cx="4049713" cy="276999"/>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900" dirty="0">
                <a:solidFill>
                  <a:srgbClr val="5F6062"/>
                </a:solidFill>
                <a:cs typeface="+mn-cs"/>
              </a:rPr>
              <a:t>The views expressed in this presentation are those of the presenter, </a:t>
            </a:r>
            <a:br>
              <a:rPr lang="en-GB" sz="900" dirty="0">
                <a:solidFill>
                  <a:srgbClr val="5F6062"/>
                </a:solidFill>
                <a:cs typeface="+mn-cs"/>
              </a:rPr>
            </a:br>
            <a:r>
              <a:rPr lang="en-GB" sz="900" dirty="0">
                <a:solidFill>
                  <a:srgbClr val="5F6062"/>
                </a:solidFill>
                <a:cs typeface="+mn-cs"/>
              </a:rPr>
              <a:t>not necessarily those of the IASB or IFRS Foundation.</a:t>
            </a:r>
          </a:p>
        </p:txBody>
      </p:sp>
      <p:sp>
        <p:nvSpPr>
          <p:cNvPr id="6" name="Rectangle 29"/>
          <p:cNvSpPr>
            <a:spLocks noChangeArrowheads="1"/>
          </p:cNvSpPr>
          <p:nvPr/>
        </p:nvSpPr>
        <p:spPr bwMode="gray">
          <a:xfrm>
            <a:off x="762000" y="6462713"/>
            <a:ext cx="56483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sz="700" dirty="0">
              <a:ea typeface="ＭＳ Ｐゴシック" charset="-128"/>
              <a:cs typeface="+mn-cs"/>
            </a:endParaRPr>
          </a:p>
        </p:txBody>
      </p:sp>
      <p:sp>
        <p:nvSpPr>
          <p:cNvPr id="7" name="Text Box 20"/>
          <p:cNvSpPr txBox="1">
            <a:spLocks noChangeArrowheads="1"/>
          </p:cNvSpPr>
          <p:nvPr/>
        </p:nvSpPr>
        <p:spPr bwMode="gray">
          <a:xfrm>
            <a:off x="738188" y="9144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dirty="0">
                <a:solidFill>
                  <a:srgbClr val="FFFFFF"/>
                </a:solidFill>
                <a:ea typeface="ＭＳ Ｐゴシック" charset="-128"/>
                <a:cs typeface="+mn-cs"/>
              </a:rPr>
              <a:t>International Financial Reporting Standards</a:t>
            </a:r>
          </a:p>
        </p:txBody>
      </p:sp>
      <p:pic>
        <p:nvPicPr>
          <p:cNvPr id="8" name="Picture 1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771901" y="1914525"/>
            <a:ext cx="5467350"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3771901" y="3962400"/>
            <a:ext cx="5467350"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9" name="Rectangle 4"/>
          <p:cNvSpPr>
            <a:spLocks noGrp="1" noChangeArrowheads="1"/>
          </p:cNvSpPr>
          <p:nvPr>
            <p:ph type="dt" sz="half" idx="10"/>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dirty="0"/>
          </a:p>
        </p:txBody>
      </p:sp>
      <p:sp>
        <p:nvSpPr>
          <p:cNvPr id="10" name="Rectangle 5"/>
          <p:cNvSpPr>
            <a:spLocks noGrp="1" noChangeArrowheads="1"/>
          </p:cNvSpPr>
          <p:nvPr>
            <p:ph type="ftr" sz="quarter" idx="11"/>
          </p:nvPr>
        </p:nvSpPr>
        <p:spPr>
          <a:xfrm>
            <a:off x="758825" y="6462713"/>
            <a:ext cx="6118225" cy="190500"/>
          </a:xfrm>
          <a:ln/>
        </p:spPr>
        <p:txBody>
          <a:bodyPr/>
          <a:lstStyle>
            <a:lvl1pPr>
              <a:defRPr/>
            </a:lvl1pPr>
          </a:lstStyle>
          <a:p>
            <a:pPr>
              <a:defRPr/>
            </a:pPr>
            <a:r>
              <a:rPr lang="en-GB" dirty="0">
                <a:solidFill>
                  <a:srgbClr val="5F6062"/>
                </a:solidFill>
              </a:rPr>
              <a:t>© 2012 IFRS Foundation.  30 Cannon Street  |  London EC4M 6XH  |  UK.  www.ifrs.org</a:t>
            </a:r>
          </a:p>
        </p:txBody>
      </p:sp>
    </p:spTree>
    <p:extLst>
      <p:ext uri="{BB962C8B-B14F-4D97-AF65-F5344CB8AC3E}">
        <p14:creationId xmlns:p14="http://schemas.microsoft.com/office/powerpoint/2010/main" val="103959032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5460A3FB-9367-40CD-AEB5-97AD27462D7E}"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61125771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sz="2400"/>
            </a:lvl3pPr>
            <a:lvl4pPr marL="990600" indent="-266700">
              <a:defRPr/>
            </a:lvl4pPr>
            <a:lvl5pPr marL="135255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B1C1AA67-B064-49E0-9F8F-E9C7F46DBB8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4124328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400"/>
            </a:lvl2pPr>
            <a:lvl3pPr marL="1352550" indent="-266700">
              <a:defRPr sz="2200"/>
            </a:lvl3pPr>
            <a:lvl4pPr marL="1352550" indent="-266700">
              <a:tabLst/>
              <a:defRPr sz="2200"/>
            </a:lvl4pPr>
            <a:lvl5pPr marL="1352550" indent="-266700">
              <a:tabLs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55D6D089-7E91-4AB4-AC1A-CC664F5F1D0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5611974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ea typeface="ＭＳ Ｐゴシック" charset="-128"/>
              <a:cs typeface="+mn-cs"/>
            </a:endParaRPr>
          </a:p>
        </p:txBody>
      </p:sp>
      <p:sp>
        <p:nvSpPr>
          <p:cNvPr id="5"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ea typeface="ＭＳ Ｐゴシック" charset="-128"/>
              <a:cs typeface="+mn-cs"/>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6" y="0"/>
            <a:ext cx="91821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738188" y="9525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dirty="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758826" y="5883276"/>
            <a:ext cx="4049713"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dirty="0">
                <a:solidFill>
                  <a:srgbClr val="5F6062"/>
                </a:solidFill>
                <a:ea typeface="ＭＳ Ｐゴシック" charset="-128"/>
                <a:cs typeface="+mn-cs"/>
              </a:rPr>
              <a:t>The views expressed in this presentation are those of the presenter, </a:t>
            </a:r>
            <a:br>
              <a:rPr lang="en-GB" sz="1000" dirty="0">
                <a:solidFill>
                  <a:srgbClr val="5F6062"/>
                </a:solidFill>
                <a:ea typeface="ＭＳ Ｐゴシック" charset="-128"/>
                <a:cs typeface="+mn-cs"/>
              </a:rPr>
            </a:br>
            <a:r>
              <a:rPr lang="en-GB" sz="1000" dirty="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3771901" y="1914525"/>
            <a:ext cx="5467350"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14" name="Rectangle 3"/>
          <p:cNvSpPr>
            <a:spLocks noGrp="1" noChangeArrowheads="1"/>
          </p:cNvSpPr>
          <p:nvPr>
            <p:ph type="subTitle" idx="1"/>
          </p:nvPr>
        </p:nvSpPr>
        <p:spPr>
          <a:xfrm>
            <a:off x="3771901" y="3962400"/>
            <a:ext cx="5467350"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10" name="Rectangle 9"/>
          <p:cNvSpPr>
            <a:spLocks noGrp="1" noChangeArrowheads="1"/>
          </p:cNvSpPr>
          <p:nvPr>
            <p:ph type="ftr" sz="quarter" idx="10"/>
          </p:nvPr>
        </p:nvSpPr>
        <p:spPr>
          <a:xfrm>
            <a:off x="758825" y="6462715"/>
            <a:ext cx="6118225" cy="192087"/>
          </a:xfrm>
        </p:spPr>
        <p:txBody>
          <a:bodyPr/>
          <a:lstStyle>
            <a:lvl1pPr>
              <a:defRPr sz="700"/>
            </a:lvl1pPr>
          </a:lstStyle>
          <a:p>
            <a:pPr>
              <a:defRPr/>
            </a:pPr>
            <a:r>
              <a:rPr lang="en-GB" dirty="0">
                <a:solidFill>
                  <a:srgbClr val="5F6062"/>
                </a:solidFill>
              </a:rPr>
              <a:t>© 2012 IFRS Foundation.  30 Cannon Street  |  London EC4M 6XH  |  UK.  www.ifrs.org</a:t>
            </a:r>
          </a:p>
        </p:txBody>
      </p:sp>
      <p:sp>
        <p:nvSpPr>
          <p:cNvPr id="11" name="Rectangle 4"/>
          <p:cNvSpPr>
            <a:spLocks noGrp="1" noChangeArrowheads="1"/>
          </p:cNvSpPr>
          <p:nvPr>
            <p:ph type="dt" sz="half" idx="11"/>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dirty="0"/>
          </a:p>
        </p:txBody>
      </p:sp>
    </p:spTree>
    <p:extLst>
      <p:ext uri="{BB962C8B-B14F-4D97-AF65-F5344CB8AC3E}">
        <p14:creationId xmlns:p14="http://schemas.microsoft.com/office/powerpoint/2010/main" val="4119311171"/>
      </p:ext>
    </p:extLst>
  </p:cSld>
  <p:clrMapOvr>
    <a:overrideClrMapping bg1="lt1" tx1="dk1" bg2="lt2" tx2="dk2" accent1="accent1" accent2="accent2" accent3="accent3" accent4="accent4" accent5="accent5" accent6="accent6" hlink="hlink" folHlink="folHlink"/>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6537" y="1340768"/>
            <a:ext cx="4095502"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6537" y="2132856"/>
            <a:ext cx="4095502"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376" y="1340768"/>
            <a:ext cx="4241105"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6" y="2132856"/>
            <a:ext cx="4241105"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755650" y="182563"/>
            <a:ext cx="7337425" cy="792162"/>
          </a:xfrm>
        </p:spPr>
        <p:txBody>
          <a:bodyPr/>
          <a:lstStyle/>
          <a:p>
            <a:r>
              <a:rPr lang="en-US"/>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8" name="Rectangle 6"/>
          <p:cNvSpPr>
            <a:spLocks noGrp="1" noChangeArrowheads="1"/>
          </p:cNvSpPr>
          <p:nvPr>
            <p:ph type="sldNum" sz="quarter" idx="11"/>
          </p:nvPr>
        </p:nvSpPr>
        <p:spPr>
          <a:ln/>
        </p:spPr>
        <p:txBody>
          <a:bodyPr/>
          <a:lstStyle>
            <a:lvl1pPr>
              <a:defRPr/>
            </a:lvl1pPr>
          </a:lstStyle>
          <a:p>
            <a:fld id="{4792BE15-2587-42C2-B78E-85C56F46548F}"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91194074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ea typeface="ＭＳ Ｐゴシック" charset="-128"/>
              <a:cs typeface="+mn-cs"/>
            </a:endParaRPr>
          </a:p>
        </p:txBody>
      </p:sp>
      <p:sp>
        <p:nvSpPr>
          <p:cNvPr id="6"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58825" y="1438275"/>
            <a:ext cx="4050159"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87663" y="1438275"/>
            <a:ext cx="4050001"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a:spLocks noGrp="1"/>
          </p:cNvSpPr>
          <p:nvPr>
            <p:ph type="ftr" sz="quarter" idx="10"/>
          </p:nvPr>
        </p:nvSpPr>
        <p:spPr/>
        <p:txBody>
          <a:bodyPr/>
          <a:lstStyle>
            <a:lvl1pPr>
              <a:defRPr/>
            </a:lvl1pPr>
          </a:lstStyle>
          <a:p>
            <a:pPr>
              <a:defRPr/>
            </a:pPr>
            <a:r>
              <a:rPr lang="en-GB" dirty="0">
                <a:solidFill>
                  <a:srgbClr val="5F6062"/>
                </a:solidFill>
              </a:rPr>
              <a:t>© 2012 IFRS Foundation.  30 Cannon Street  |  London EC4M 6XH  |  UK.  www.ifrs.org</a:t>
            </a:r>
          </a:p>
        </p:txBody>
      </p:sp>
      <p:sp>
        <p:nvSpPr>
          <p:cNvPr id="9" name="Slide Number Placeholder 5"/>
          <p:cNvSpPr>
            <a:spLocks noGrp="1"/>
          </p:cNvSpPr>
          <p:nvPr>
            <p:ph type="sldNum" sz="quarter" idx="11"/>
          </p:nvPr>
        </p:nvSpPr>
        <p:spPr/>
        <p:txBody>
          <a:bodyPr/>
          <a:lstStyle>
            <a:lvl1pPr>
              <a:defRPr/>
            </a:lvl1pPr>
          </a:lstStyle>
          <a:p>
            <a:fld id="{CDD44AE6-A716-4132-9D80-DC647E7333E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037708483"/>
      </p:ext>
    </p:extLst>
  </p:cSld>
  <p:clrMapOvr>
    <a:overrideClrMapping bg1="lt1" tx1="dk1" bg2="lt2" tx2="dk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758827" y="1438275"/>
            <a:ext cx="3978151" cy="4870450"/>
          </a:xfrm>
        </p:spPr>
        <p:txBody>
          <a:bodyPr/>
          <a:lstStyle>
            <a:lvl1pPr marL="0" indent="0">
              <a:lnSpc>
                <a:spcPct val="100000"/>
              </a:lnSpc>
              <a:buNone/>
              <a:defRPr sz="2600"/>
            </a:lvl1pPr>
            <a:lvl2pPr marL="342900" indent="-342900">
              <a:spcBef>
                <a:spcPts val="36"/>
              </a:spcBef>
              <a:buClr>
                <a:schemeClr val="bg2"/>
              </a:buClr>
              <a:buFont typeface="Arial" pitchFamily="34" charset="0"/>
              <a:buChar char="•"/>
              <a:defRPr sz="2400"/>
            </a:lvl2pPr>
            <a:lvl3pPr marL="619125" indent="-266700">
              <a:defRPr sz="2200"/>
            </a:lvl3pPr>
            <a:lvl4pPr marL="990600" indent="-266700">
              <a:defRPr sz="2200"/>
            </a:lvl4pPr>
            <a:lvl5pPr marL="990600" indent="-266700">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4737101" y="1412875"/>
            <a:ext cx="4537075" cy="4895850"/>
          </a:xfrm>
        </p:spPr>
        <p:txBody>
          <a:bodyPr/>
          <a:lstStyle/>
          <a:p>
            <a:pPr lvl="0"/>
            <a:r>
              <a:rPr lang="en-US" noProof="0" dirty="0"/>
              <a:t>Click icon to add picture</a:t>
            </a:r>
            <a:endParaRPr lang="en-GB" noProof="0" dirty="0"/>
          </a:p>
        </p:txBody>
      </p:sp>
      <p:sp>
        <p:nvSpPr>
          <p:cNvPr id="5" name="Rectangle 5"/>
          <p:cNvSpPr>
            <a:spLocks noGrp="1" noChangeArrowheads="1"/>
          </p:cNvSpPr>
          <p:nvPr>
            <p:ph type="ftr" sz="quarter" idx="13"/>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6" name="Rectangle 6"/>
          <p:cNvSpPr>
            <a:spLocks noGrp="1" noChangeArrowheads="1"/>
          </p:cNvSpPr>
          <p:nvPr>
            <p:ph type="sldNum" sz="quarter" idx="14"/>
          </p:nvPr>
        </p:nvSpPr>
        <p:spPr>
          <a:ln/>
        </p:spPr>
        <p:txBody>
          <a:bodyPr/>
          <a:lstStyle>
            <a:lvl1pPr>
              <a:defRPr/>
            </a:lvl1pPr>
          </a:lstStyle>
          <a:p>
            <a:fld id="{7B9E9C1D-BDE8-4CCE-8E5C-C0AD2A70273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485657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55650" y="2"/>
            <a:ext cx="7337425" cy="908721"/>
          </a:xfrm>
          <a:prstGeom prst="rect">
            <a:avLst/>
          </a:prstGeom>
        </p:spPr>
        <p:txBody>
          <a:bodyPr/>
          <a:lstStyle/>
          <a:p>
            <a:br>
              <a:rPr lang="en-US" dirty="0"/>
            </a:br>
            <a:r>
              <a:rPr lang="en-US" dirty="0"/>
              <a:t>Click to edit Master title style</a:t>
            </a:r>
          </a:p>
        </p:txBody>
      </p:sp>
      <p:sp>
        <p:nvSpPr>
          <p:cNvPr id="6"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2405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4" name="Rectangle 6"/>
          <p:cNvSpPr>
            <a:spLocks noGrp="1" noChangeArrowheads="1"/>
          </p:cNvSpPr>
          <p:nvPr>
            <p:ph type="sldNum" sz="quarter" idx="11"/>
          </p:nvPr>
        </p:nvSpPr>
        <p:spPr>
          <a:ln/>
        </p:spPr>
        <p:txBody>
          <a:bodyPr/>
          <a:lstStyle>
            <a:lvl1pPr>
              <a:defRPr/>
            </a:lvl1pPr>
          </a:lstStyle>
          <a:p>
            <a:fld id="{0A883149-21D5-4593-99F1-9130053ED1A1}"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74616138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Chart Placeholder 6"/>
          <p:cNvSpPr>
            <a:spLocks noGrp="1"/>
          </p:cNvSpPr>
          <p:nvPr>
            <p:ph type="chart" sz="quarter" idx="12"/>
          </p:nvPr>
        </p:nvSpPr>
        <p:spPr>
          <a:xfrm>
            <a:off x="1784648" y="1988840"/>
            <a:ext cx="5832648" cy="4176464"/>
          </a:xfrm>
        </p:spPr>
        <p:txBody>
          <a:bodyPr/>
          <a:lstStyle/>
          <a:p>
            <a:pPr lvl="0"/>
            <a:r>
              <a:rPr lang="en-US" noProof="0" dirty="0"/>
              <a:t>Click icon to add chart</a:t>
            </a:r>
            <a:endParaRPr lang="en-GB" noProof="0" dirty="0"/>
          </a:p>
        </p:txBody>
      </p:sp>
      <p:sp>
        <p:nvSpPr>
          <p:cNvPr id="4" name="Rectangle 5"/>
          <p:cNvSpPr>
            <a:spLocks noGrp="1" noChangeArrowheads="1"/>
          </p:cNvSpPr>
          <p:nvPr>
            <p:ph type="ftr" sz="quarter" idx="13"/>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4"/>
          </p:nvPr>
        </p:nvSpPr>
        <p:spPr>
          <a:ln/>
        </p:spPr>
        <p:txBody>
          <a:bodyPr/>
          <a:lstStyle>
            <a:lvl1pPr>
              <a:defRPr/>
            </a:lvl1pPr>
          </a:lstStyle>
          <a:p>
            <a:fld id="{BD359CB6-6D6A-41F8-B89F-F16BDB380B0F}"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9932304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4" descr="pp template 8"/>
          <p:cNvPicPr>
            <a:picLocks noChangeAspect="1" noChangeArrowheads="1"/>
          </p:cNvPicPr>
          <p:nvPr/>
        </p:nvPicPr>
        <p:blipFill>
          <a:blip r:embed="rId2" cstate="print">
            <a:extLst>
              <a:ext uri="{28A0092B-C50C-407E-A947-70E740481C1C}">
                <a14:useLocalDpi xmlns:a14="http://schemas.microsoft.com/office/drawing/2010/main" val="0"/>
              </a:ext>
            </a:extLst>
          </a:blip>
          <a:srcRect t="3088"/>
          <a:stretch>
            <a:fillRect/>
          </a:stretch>
        </p:blipFill>
        <p:spPr bwMode="auto">
          <a:xfrm>
            <a:off x="288927" y="0"/>
            <a:ext cx="9326563" cy="4783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gray">
          <a:xfrm>
            <a:off x="762001" y="6019801"/>
            <a:ext cx="4049713" cy="276999"/>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900" dirty="0">
                <a:solidFill>
                  <a:srgbClr val="5F6062"/>
                </a:solidFill>
                <a:cs typeface="+mn-cs"/>
              </a:rPr>
              <a:t>The views expressed in this presentation are those of the presenter, </a:t>
            </a:r>
            <a:br>
              <a:rPr lang="en-GB" sz="900" dirty="0">
                <a:solidFill>
                  <a:srgbClr val="5F6062"/>
                </a:solidFill>
                <a:cs typeface="+mn-cs"/>
              </a:rPr>
            </a:br>
            <a:r>
              <a:rPr lang="en-GB" sz="900" dirty="0">
                <a:solidFill>
                  <a:srgbClr val="5F6062"/>
                </a:solidFill>
                <a:cs typeface="+mn-cs"/>
              </a:rPr>
              <a:t>not necessarily those of the IASB or IFRS Foundation.</a:t>
            </a:r>
          </a:p>
        </p:txBody>
      </p:sp>
      <p:sp>
        <p:nvSpPr>
          <p:cNvPr id="6" name="Rectangle 29"/>
          <p:cNvSpPr>
            <a:spLocks noChangeArrowheads="1"/>
          </p:cNvSpPr>
          <p:nvPr/>
        </p:nvSpPr>
        <p:spPr bwMode="gray">
          <a:xfrm>
            <a:off x="762000" y="6462713"/>
            <a:ext cx="56483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sz="700" dirty="0">
              <a:ea typeface="ＭＳ Ｐゴシック" charset="-128"/>
              <a:cs typeface="+mn-cs"/>
            </a:endParaRPr>
          </a:p>
        </p:txBody>
      </p:sp>
      <p:sp>
        <p:nvSpPr>
          <p:cNvPr id="7" name="Text Box 20"/>
          <p:cNvSpPr txBox="1">
            <a:spLocks noChangeArrowheads="1"/>
          </p:cNvSpPr>
          <p:nvPr/>
        </p:nvSpPr>
        <p:spPr bwMode="gray">
          <a:xfrm>
            <a:off x="738188" y="9144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dirty="0">
                <a:solidFill>
                  <a:srgbClr val="FFFFFF"/>
                </a:solidFill>
                <a:ea typeface="ＭＳ Ｐゴシック" charset="-128"/>
                <a:cs typeface="+mn-cs"/>
              </a:rPr>
              <a:t>International Financial Reporting Standards</a:t>
            </a:r>
          </a:p>
        </p:txBody>
      </p:sp>
      <p:pic>
        <p:nvPicPr>
          <p:cNvPr id="8" name="Picture 1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771901" y="1914525"/>
            <a:ext cx="5467350"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3771901" y="3962400"/>
            <a:ext cx="5467350"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9" name="Rectangle 4"/>
          <p:cNvSpPr>
            <a:spLocks noGrp="1" noChangeArrowheads="1"/>
          </p:cNvSpPr>
          <p:nvPr>
            <p:ph type="dt" sz="half" idx="10"/>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dirty="0"/>
          </a:p>
        </p:txBody>
      </p:sp>
      <p:sp>
        <p:nvSpPr>
          <p:cNvPr id="10" name="Rectangle 5"/>
          <p:cNvSpPr>
            <a:spLocks noGrp="1" noChangeArrowheads="1"/>
          </p:cNvSpPr>
          <p:nvPr>
            <p:ph type="ftr" sz="quarter" idx="11"/>
          </p:nvPr>
        </p:nvSpPr>
        <p:spPr>
          <a:xfrm>
            <a:off x="758825" y="6462713"/>
            <a:ext cx="6118225" cy="190500"/>
          </a:xfrm>
          <a:ln/>
        </p:spPr>
        <p:txBody>
          <a:bodyPr/>
          <a:lstStyle>
            <a:lvl1pPr>
              <a:defRPr/>
            </a:lvl1pPr>
          </a:lstStyle>
          <a:p>
            <a:pPr>
              <a:defRPr/>
            </a:pPr>
            <a:r>
              <a:rPr lang="en-GB" dirty="0">
                <a:solidFill>
                  <a:srgbClr val="5F6062"/>
                </a:solidFill>
              </a:rPr>
              <a:t>© 2012 IFRS Foundation.  30 Cannon Street  |  London EC4M 6XH  |  UK.  www.ifrs.org</a:t>
            </a:r>
          </a:p>
        </p:txBody>
      </p:sp>
      <p:sp>
        <p:nvSpPr>
          <p:cNvPr id="11"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39023494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5460A3FB-9367-40CD-AEB5-97AD27462D7E}"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0519981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sz="2400"/>
            </a:lvl3pPr>
            <a:lvl4pPr marL="990600" indent="-266700">
              <a:defRPr/>
            </a:lvl4pPr>
            <a:lvl5pPr marL="135255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B1C1AA67-B064-49E0-9F8F-E9C7F46DBB8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41090344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400"/>
            </a:lvl2pPr>
            <a:lvl3pPr marL="1352550" indent="-266700">
              <a:defRPr sz="2200"/>
            </a:lvl3pPr>
            <a:lvl4pPr marL="1352550" indent="-266700">
              <a:tabLst/>
              <a:defRPr sz="2200"/>
            </a:lvl4pPr>
            <a:lvl5pPr marL="1352550" indent="-266700">
              <a:tabLs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55D6D089-7E91-4AB4-AC1A-CC664F5F1D0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79889136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ea typeface="ＭＳ Ｐゴシック" charset="-128"/>
              <a:cs typeface="+mn-cs"/>
            </a:endParaRPr>
          </a:p>
        </p:txBody>
      </p:sp>
      <p:sp>
        <p:nvSpPr>
          <p:cNvPr id="5"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ea typeface="ＭＳ Ｐゴシック" charset="-128"/>
              <a:cs typeface="+mn-cs"/>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6" y="0"/>
            <a:ext cx="91821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738188" y="9525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dirty="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758826" y="5883276"/>
            <a:ext cx="4049713"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dirty="0">
                <a:solidFill>
                  <a:srgbClr val="5F6062"/>
                </a:solidFill>
                <a:ea typeface="ＭＳ Ｐゴシック" charset="-128"/>
                <a:cs typeface="+mn-cs"/>
              </a:rPr>
              <a:t>The views expressed in this presentation are those of the presenter, </a:t>
            </a:r>
            <a:br>
              <a:rPr lang="en-GB" sz="1000" dirty="0">
                <a:solidFill>
                  <a:srgbClr val="5F6062"/>
                </a:solidFill>
                <a:ea typeface="ＭＳ Ｐゴシック" charset="-128"/>
                <a:cs typeface="+mn-cs"/>
              </a:rPr>
            </a:br>
            <a:r>
              <a:rPr lang="en-GB" sz="1000" dirty="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3771901" y="1914525"/>
            <a:ext cx="5467350"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14" name="Rectangle 3"/>
          <p:cNvSpPr>
            <a:spLocks noGrp="1" noChangeArrowheads="1"/>
          </p:cNvSpPr>
          <p:nvPr>
            <p:ph type="subTitle" idx="1"/>
          </p:nvPr>
        </p:nvSpPr>
        <p:spPr>
          <a:xfrm>
            <a:off x="3771901" y="3962400"/>
            <a:ext cx="5467350"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10" name="Rectangle 9"/>
          <p:cNvSpPr>
            <a:spLocks noGrp="1" noChangeArrowheads="1"/>
          </p:cNvSpPr>
          <p:nvPr>
            <p:ph type="ftr" sz="quarter" idx="10"/>
          </p:nvPr>
        </p:nvSpPr>
        <p:spPr>
          <a:xfrm>
            <a:off x="758825" y="6462715"/>
            <a:ext cx="6118225" cy="192087"/>
          </a:xfrm>
        </p:spPr>
        <p:txBody>
          <a:bodyPr/>
          <a:lstStyle>
            <a:lvl1pPr>
              <a:defRPr sz="700"/>
            </a:lvl1pPr>
          </a:lstStyle>
          <a:p>
            <a:pPr>
              <a:defRPr/>
            </a:pPr>
            <a:r>
              <a:rPr lang="en-GB" dirty="0">
                <a:solidFill>
                  <a:srgbClr val="5F6062"/>
                </a:solidFill>
              </a:rPr>
              <a:t>© 2012 IFRS Foundation.  30 Cannon Street  |  London EC4M 6XH  |  UK.  www.ifrs.org</a:t>
            </a:r>
          </a:p>
        </p:txBody>
      </p:sp>
      <p:sp>
        <p:nvSpPr>
          <p:cNvPr id="11" name="Rectangle 4"/>
          <p:cNvSpPr>
            <a:spLocks noGrp="1" noChangeArrowheads="1"/>
          </p:cNvSpPr>
          <p:nvPr>
            <p:ph type="dt" sz="half" idx="11"/>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dirty="0"/>
          </a:p>
        </p:txBody>
      </p:sp>
      <p:sp>
        <p:nvSpPr>
          <p:cNvPr id="12"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637017610"/>
      </p:ext>
    </p:extLst>
  </p:cSld>
  <p:clrMapOvr>
    <a:overrideClrMapping bg1="lt1" tx1="dk1" bg2="lt2" tx2="dk2" accent1="accent1" accent2="accent2" accent3="accent3" accent4="accent4" accent5="accent5" accent6="accent6" hlink="hlink" folHlink="folHlink"/>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6537" y="1340768"/>
            <a:ext cx="4095502"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6537" y="2132856"/>
            <a:ext cx="4095502"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376" y="1340768"/>
            <a:ext cx="4241105"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6" y="2132856"/>
            <a:ext cx="4241105"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755650" y="182563"/>
            <a:ext cx="7337425" cy="792162"/>
          </a:xfrm>
        </p:spPr>
        <p:txBody>
          <a:bodyPr/>
          <a:lstStyle/>
          <a:p>
            <a:r>
              <a:rPr lang="en-US"/>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8" name="Rectangle 6"/>
          <p:cNvSpPr>
            <a:spLocks noGrp="1" noChangeArrowheads="1"/>
          </p:cNvSpPr>
          <p:nvPr>
            <p:ph type="sldNum" sz="quarter" idx="11"/>
          </p:nvPr>
        </p:nvSpPr>
        <p:spPr>
          <a:ln/>
        </p:spPr>
        <p:txBody>
          <a:bodyPr/>
          <a:lstStyle>
            <a:lvl1pPr>
              <a:defRPr/>
            </a:lvl1pPr>
          </a:lstStyle>
          <a:p>
            <a:fld id="{4792BE15-2587-42C2-B78E-85C56F46548F}"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33605155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ea typeface="ＭＳ Ｐゴシック" charset="-128"/>
              <a:cs typeface="+mn-cs"/>
            </a:endParaRPr>
          </a:p>
        </p:txBody>
      </p:sp>
      <p:sp>
        <p:nvSpPr>
          <p:cNvPr id="6"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58825" y="1438275"/>
            <a:ext cx="4050159"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87663" y="1438275"/>
            <a:ext cx="4050001"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a:spLocks noGrp="1"/>
          </p:cNvSpPr>
          <p:nvPr>
            <p:ph type="ftr" sz="quarter" idx="10"/>
          </p:nvPr>
        </p:nvSpPr>
        <p:spPr/>
        <p:txBody>
          <a:bodyPr/>
          <a:lstStyle>
            <a:lvl1pPr>
              <a:defRPr/>
            </a:lvl1pPr>
          </a:lstStyle>
          <a:p>
            <a:pPr>
              <a:defRPr/>
            </a:pPr>
            <a:r>
              <a:rPr lang="en-GB" dirty="0">
                <a:solidFill>
                  <a:srgbClr val="5F6062"/>
                </a:solidFill>
              </a:rPr>
              <a:t>© 2012 IFRS Foundation.  30 Cannon Street  |  London EC4M 6XH  |  UK.  www.ifrs.org</a:t>
            </a:r>
          </a:p>
        </p:txBody>
      </p:sp>
      <p:sp>
        <p:nvSpPr>
          <p:cNvPr id="9" name="Slide Number Placeholder 5"/>
          <p:cNvSpPr>
            <a:spLocks noGrp="1"/>
          </p:cNvSpPr>
          <p:nvPr>
            <p:ph type="sldNum" sz="quarter" idx="11"/>
          </p:nvPr>
        </p:nvSpPr>
        <p:spPr/>
        <p:txBody>
          <a:bodyPr/>
          <a:lstStyle>
            <a:lvl1pPr>
              <a:defRPr/>
            </a:lvl1pPr>
          </a:lstStyle>
          <a:p>
            <a:fld id="{CDD44AE6-A716-4132-9D80-DC647E7333E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315070130"/>
      </p:ext>
    </p:extLst>
  </p:cSld>
  <p:clrMapOvr>
    <a:overrideClrMapping bg1="lt1" tx1="dk1" bg2="lt2" tx2="dk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758827" y="1438275"/>
            <a:ext cx="3978151" cy="4870450"/>
          </a:xfrm>
        </p:spPr>
        <p:txBody>
          <a:bodyPr/>
          <a:lstStyle>
            <a:lvl1pPr marL="0" indent="0">
              <a:lnSpc>
                <a:spcPct val="100000"/>
              </a:lnSpc>
              <a:buNone/>
              <a:defRPr sz="2600"/>
            </a:lvl1pPr>
            <a:lvl2pPr marL="342900" indent="-342900">
              <a:spcBef>
                <a:spcPts val="36"/>
              </a:spcBef>
              <a:buClr>
                <a:schemeClr val="bg2"/>
              </a:buClr>
              <a:buFont typeface="Arial" pitchFamily="34" charset="0"/>
              <a:buChar char="•"/>
              <a:defRPr sz="2400"/>
            </a:lvl2pPr>
            <a:lvl3pPr marL="619125" indent="-266700">
              <a:defRPr sz="2200"/>
            </a:lvl3pPr>
            <a:lvl4pPr marL="990600" indent="-266700">
              <a:defRPr sz="2200"/>
            </a:lvl4pPr>
            <a:lvl5pPr marL="990600" indent="-266700">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4737101" y="1412875"/>
            <a:ext cx="4537075" cy="4895850"/>
          </a:xfrm>
        </p:spPr>
        <p:txBody>
          <a:bodyPr/>
          <a:lstStyle/>
          <a:p>
            <a:pPr lvl="0"/>
            <a:r>
              <a:rPr lang="en-US" noProof="0" dirty="0"/>
              <a:t>Click icon to add picture</a:t>
            </a:r>
            <a:endParaRPr lang="en-GB" noProof="0" dirty="0"/>
          </a:p>
        </p:txBody>
      </p:sp>
      <p:sp>
        <p:nvSpPr>
          <p:cNvPr id="5" name="Rectangle 5"/>
          <p:cNvSpPr>
            <a:spLocks noGrp="1" noChangeArrowheads="1"/>
          </p:cNvSpPr>
          <p:nvPr>
            <p:ph type="ftr" sz="quarter" idx="13"/>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6" name="Rectangle 6"/>
          <p:cNvSpPr>
            <a:spLocks noGrp="1" noChangeArrowheads="1"/>
          </p:cNvSpPr>
          <p:nvPr>
            <p:ph type="sldNum" sz="quarter" idx="14"/>
          </p:nvPr>
        </p:nvSpPr>
        <p:spPr>
          <a:ln/>
        </p:spPr>
        <p:txBody>
          <a:bodyPr/>
          <a:lstStyle>
            <a:lvl1pPr>
              <a:defRPr/>
            </a:lvl1pPr>
          </a:lstStyle>
          <a:p>
            <a:fld id="{7B9E9C1D-BDE8-4CCE-8E5C-C0AD2A702739}"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1766828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58826" y="1438275"/>
            <a:ext cx="4171950"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83175" y="1438275"/>
            <a:ext cx="4173538"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793595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4" name="Rectangle 6"/>
          <p:cNvSpPr>
            <a:spLocks noGrp="1" noChangeArrowheads="1"/>
          </p:cNvSpPr>
          <p:nvPr>
            <p:ph type="sldNum" sz="quarter" idx="11"/>
          </p:nvPr>
        </p:nvSpPr>
        <p:spPr>
          <a:ln/>
        </p:spPr>
        <p:txBody>
          <a:bodyPr/>
          <a:lstStyle>
            <a:lvl1pPr>
              <a:defRPr/>
            </a:lvl1pPr>
          </a:lstStyle>
          <a:p>
            <a:fld id="{0A883149-21D5-4593-99F1-9130053ED1A1}"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92015888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Chart Placeholder 6"/>
          <p:cNvSpPr>
            <a:spLocks noGrp="1"/>
          </p:cNvSpPr>
          <p:nvPr>
            <p:ph type="chart" sz="quarter" idx="12"/>
          </p:nvPr>
        </p:nvSpPr>
        <p:spPr>
          <a:xfrm>
            <a:off x="1784648" y="1988840"/>
            <a:ext cx="5832648" cy="4176464"/>
          </a:xfrm>
        </p:spPr>
        <p:txBody>
          <a:bodyPr/>
          <a:lstStyle/>
          <a:p>
            <a:pPr lvl="0"/>
            <a:r>
              <a:rPr lang="en-US" noProof="0" dirty="0"/>
              <a:t>Click icon to add chart</a:t>
            </a:r>
            <a:endParaRPr lang="en-GB" noProof="0" dirty="0"/>
          </a:p>
        </p:txBody>
      </p:sp>
      <p:sp>
        <p:nvSpPr>
          <p:cNvPr id="4" name="Rectangle 5"/>
          <p:cNvSpPr>
            <a:spLocks noGrp="1" noChangeArrowheads="1"/>
          </p:cNvSpPr>
          <p:nvPr>
            <p:ph type="ftr" sz="quarter" idx="13"/>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4"/>
          </p:nvPr>
        </p:nvSpPr>
        <p:spPr>
          <a:ln/>
        </p:spPr>
        <p:txBody>
          <a:bodyPr/>
          <a:lstStyle>
            <a:lvl1pPr>
              <a:defRPr/>
            </a:lvl1pPr>
          </a:lstStyle>
          <a:p>
            <a:fld id="{BD359CB6-6D6A-41F8-B89F-F16BDB380B0F}"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36555958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98912491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496658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55650" y="0"/>
            <a:ext cx="7337425" cy="908721"/>
          </a:xfrm>
          <a:prstGeom prst="rect">
            <a:avLst/>
          </a:prstGeom>
        </p:spPr>
        <p:txBody>
          <a:bodyPr/>
          <a:lstStyle/>
          <a:p>
            <a:br>
              <a:rPr lang="en-US" dirty="0"/>
            </a:br>
            <a:r>
              <a:rPr lang="en-US" dirty="0"/>
              <a:t>Click to edit Master title style</a:t>
            </a:r>
          </a:p>
        </p:txBody>
      </p:sp>
      <p:sp>
        <p:nvSpPr>
          <p:cNvPr id="6"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62306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58825" y="1438275"/>
            <a:ext cx="4171950"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83175" y="1438275"/>
            <a:ext cx="4173538"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68392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40911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9772328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23727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2268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00622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24336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9814745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69678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 IFRS Foundation.  30 Cannon Street  |  London EC4M 6XH  |  UK.  www.ifrs.org</a:t>
            </a:r>
          </a:p>
        </p:txBody>
      </p:sp>
      <p:sp>
        <p:nvSpPr>
          <p:cNvPr id="7" name="Slide Number Placeholder 6"/>
          <p:cNvSpPr>
            <a:spLocks noGrp="1"/>
          </p:cNvSpPr>
          <p:nvPr>
            <p:ph type="sldNum" sz="quarter" idx="12"/>
          </p:nvPr>
        </p:nvSpPr>
        <p:spPr/>
        <p:txBody>
          <a:bodyPr/>
          <a:lstStyle/>
          <a:p>
            <a:fld id="{B9A10A6F-43E2-494B-A13A-009E57A7F535}" type="slidenum">
              <a:rPr lang="en-GB" smtClean="0"/>
              <a:t>‹#›</a:t>
            </a:fld>
            <a:endParaRPr lang="en-GB" dirty="0"/>
          </a:p>
        </p:txBody>
      </p:sp>
    </p:spTree>
    <p:extLst>
      <p:ext uri="{BB962C8B-B14F-4D97-AF65-F5344CB8AC3E}">
        <p14:creationId xmlns:p14="http://schemas.microsoft.com/office/powerpoint/2010/main" val="28616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106506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3042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978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7455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3.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758825" y="1438275"/>
            <a:ext cx="8497888" cy="541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0" name="Rectangle 2"/>
          <p:cNvSpPr>
            <a:spLocks noGrp="1" noChangeArrowheads="1"/>
          </p:cNvSpPr>
          <p:nvPr>
            <p:ph type="title"/>
          </p:nvPr>
        </p:nvSpPr>
        <p:spPr bwMode="auto">
          <a:xfrm>
            <a:off x="755650" y="2"/>
            <a:ext cx="7337425"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dirty="0">
                <a:sym typeface="Arial" charset="0"/>
              </a:rPr>
              <a:t>Click to edit Master title style</a:t>
            </a:r>
          </a:p>
        </p:txBody>
      </p:sp>
      <p:sp>
        <p:nvSpPr>
          <p:cNvPr id="2051" name="Text Box 3"/>
          <p:cNvSpPr txBox="1">
            <a:spLocks noGrp="1" noChangeArrowheads="1"/>
          </p:cNvSpPr>
          <p:nvPr>
            <p:ph type="sldNum" sz="quarter" idx="4"/>
          </p:nvPr>
        </p:nvSpPr>
        <p:spPr bwMode="auto">
          <a:xfrm>
            <a:off x="8718551" y="711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600">
                <a:solidFill>
                  <a:srgbClr val="FFFFFF"/>
                </a:solidFill>
                <a:ea typeface="ＭＳ Ｐゴシック" charset="0"/>
                <a:cs typeface="Arial" charset="0"/>
              </a:defRPr>
            </a:lvl1pPr>
          </a:lstStyle>
          <a:p>
            <a:pPr>
              <a:defRPr/>
            </a:pPr>
            <a:fld id="{65740AAD-675A-1544-8EC4-E863FD8B55B9}" type="slidenum">
              <a:rPr lang="en-US"/>
              <a:pPr>
                <a:defRPr/>
              </a:pPr>
              <a:t>‹#›</a:t>
            </a:fld>
            <a:endParaRPr lang="en-US" dirty="0"/>
          </a:p>
        </p:txBody>
      </p:sp>
      <p:sp>
        <p:nvSpPr>
          <p:cNvPr id="5" name="Rectangle 1"/>
          <p:cNvSpPr>
            <a:spLocks/>
          </p:cNvSpPr>
          <p:nvPr userDrawn="1"/>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dirty="0"/>
          </a:p>
        </p:txBody>
      </p:sp>
      <p:sp>
        <p:nvSpPr>
          <p:cNvPr id="6" name="Rectangle 5"/>
          <p:cNvSpPr>
            <a:spLocks/>
          </p:cNvSpPr>
          <p:nvPr userDrawn="1"/>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endParaRPr lang="en-US" sz="1600" dirty="0">
              <a:solidFill>
                <a:srgbClr val="FFFFFF"/>
              </a:solidFill>
              <a:ea typeface="ＭＳ Ｐゴシック" charset="0"/>
            </a:endParaRPr>
          </a:p>
        </p:txBody>
      </p:sp>
      <p:pic>
        <p:nvPicPr>
          <p:cNvPr id="7" name="Picture 2" descr="IFRS reg logo2013.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05329"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
          <p:cNvSpPr>
            <a:spLocks noChangeShapeType="1"/>
          </p:cNvSpPr>
          <p:nvPr userDrawn="1"/>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10" name="Slide Number Placeholder 1"/>
          <p:cNvSpPr txBox="1">
            <a:spLocks/>
          </p:cNvSpPr>
          <p:nvPr userDrawn="1"/>
        </p:nvSpPr>
        <p:spPr>
          <a:xfrm>
            <a:off x="6825208" y="615605"/>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fld id="{0E157E24-94FB-5547-89B9-DD231CECEE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sym typeface="Arial" charset="0"/>
        </a:defRPr>
      </a:lvl1pPr>
      <a:lvl2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p:titleStyle>
    <p:body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806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hf hdr="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58825" y="1438275"/>
            <a:ext cx="849788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7"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ea typeface="ＭＳ Ｐゴシック" charset="-128"/>
              <a:cs typeface="+mn-cs"/>
            </a:endParaRPr>
          </a:p>
        </p:txBody>
      </p:sp>
      <p:sp>
        <p:nvSpPr>
          <p:cNvPr id="1028" name="Rectangle 2"/>
          <p:cNvSpPr>
            <a:spLocks noGrp="1" noChangeArrowheads="1"/>
          </p:cNvSpPr>
          <p:nvPr>
            <p:ph type="title"/>
          </p:nvPr>
        </p:nvSpPr>
        <p:spPr bwMode="gray">
          <a:xfrm>
            <a:off x="755650" y="182563"/>
            <a:ext cx="7337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9" name="Rectangle 5"/>
          <p:cNvSpPr>
            <a:spLocks noGrp="1" noChangeArrowheads="1"/>
          </p:cNvSpPr>
          <p:nvPr>
            <p:ph type="ftr" sz="quarter" idx="3"/>
          </p:nvPr>
        </p:nvSpPr>
        <p:spPr bwMode="gray">
          <a:xfrm>
            <a:off x="758825" y="6462713"/>
            <a:ext cx="6118225"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ea typeface="+mn-ea"/>
                <a:cs typeface="+mn-cs"/>
              </a:defRPr>
            </a:lvl1pPr>
          </a:lstStyle>
          <a:p>
            <a:pPr>
              <a:defRPr/>
            </a:pPr>
            <a:r>
              <a:rPr lang="en-GB" dirty="0"/>
              <a:t>© 2012 IFRS Foundation.  30 Cannon Street  |  London EC4M 6XH  |  UK.  www.ifrs.org</a:t>
            </a:r>
          </a:p>
        </p:txBody>
      </p:sp>
      <p:sp>
        <p:nvSpPr>
          <p:cNvPr id="1030" name="Rectangle 6"/>
          <p:cNvSpPr>
            <a:spLocks noGrp="1" noChangeArrowheads="1"/>
          </p:cNvSpPr>
          <p:nvPr>
            <p:ph type="sldNum" sz="quarter" idx="4"/>
          </p:nvPr>
        </p:nvSpPr>
        <p:spPr bwMode="gray">
          <a:xfrm>
            <a:off x="8553451" y="711200"/>
            <a:ext cx="684213"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FFDF01F6-1B21-404F-89FC-C1729DF9497D}" type="slidenum">
              <a:rPr lang="en-GB">
                <a:solidFill>
                  <a:srgbClr val="FFFFFF"/>
                </a:solidFill>
                <a:ea typeface="ＭＳ Ｐゴシック" charset="-128"/>
                <a:cs typeface="+mn-cs"/>
              </a:rPr>
              <a:pPr/>
              <a:t>‹#›</a:t>
            </a:fld>
            <a:endParaRPr lang="en-GB" dirty="0">
              <a:solidFill>
                <a:srgbClr val="FFFFFF"/>
              </a:solidFill>
              <a:ea typeface="ＭＳ Ｐゴシック" charset="-128"/>
              <a:cs typeface="+mn-cs"/>
            </a:endParaRPr>
          </a:p>
        </p:txBody>
      </p:sp>
      <p:sp>
        <p:nvSpPr>
          <p:cNvPr id="1031"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ea typeface="ＭＳ Ｐゴシック" charset="-128"/>
              <a:cs typeface="+mn-cs"/>
            </a:endParaRPr>
          </a:p>
        </p:txBody>
      </p:sp>
      <p:pic>
        <p:nvPicPr>
          <p:cNvPr id="1033" name="Picture 9"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176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ransition/>
  <p:hf hdr="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58825" y="1438275"/>
            <a:ext cx="849788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7"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dirty="0">
              <a:ea typeface="ＭＳ Ｐゴシック" charset="-128"/>
              <a:cs typeface="+mn-cs"/>
            </a:endParaRPr>
          </a:p>
        </p:txBody>
      </p:sp>
      <p:sp>
        <p:nvSpPr>
          <p:cNvPr id="1028" name="Rectangle 2"/>
          <p:cNvSpPr>
            <a:spLocks noGrp="1" noChangeArrowheads="1"/>
          </p:cNvSpPr>
          <p:nvPr>
            <p:ph type="title"/>
          </p:nvPr>
        </p:nvSpPr>
        <p:spPr bwMode="gray">
          <a:xfrm>
            <a:off x="755650" y="182563"/>
            <a:ext cx="7337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9" name="Rectangle 5"/>
          <p:cNvSpPr>
            <a:spLocks noGrp="1" noChangeArrowheads="1"/>
          </p:cNvSpPr>
          <p:nvPr>
            <p:ph type="ftr" sz="quarter" idx="3"/>
          </p:nvPr>
        </p:nvSpPr>
        <p:spPr bwMode="gray">
          <a:xfrm>
            <a:off x="758825" y="6462713"/>
            <a:ext cx="6118225"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ea typeface="+mn-ea"/>
                <a:cs typeface="+mn-cs"/>
              </a:defRPr>
            </a:lvl1pPr>
          </a:lstStyle>
          <a:p>
            <a:pPr>
              <a:defRPr/>
            </a:pPr>
            <a:r>
              <a:rPr lang="en-GB" dirty="0"/>
              <a:t>© 2012 IFRS Foundation.  30 Cannon Street  |  London EC4M 6XH  |  UK.  www.ifrs.org</a:t>
            </a:r>
          </a:p>
        </p:txBody>
      </p:sp>
      <p:sp>
        <p:nvSpPr>
          <p:cNvPr id="1030" name="Rectangle 6"/>
          <p:cNvSpPr>
            <a:spLocks noGrp="1" noChangeArrowheads="1"/>
          </p:cNvSpPr>
          <p:nvPr>
            <p:ph type="sldNum" sz="quarter" idx="4"/>
          </p:nvPr>
        </p:nvSpPr>
        <p:spPr bwMode="gray">
          <a:xfrm>
            <a:off x="8553451" y="711200"/>
            <a:ext cx="684213"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FFDF01F6-1B21-404F-89FC-C1729DF9497D}" type="slidenum">
              <a:rPr lang="en-GB">
                <a:solidFill>
                  <a:srgbClr val="FFFFFF"/>
                </a:solidFill>
                <a:ea typeface="ＭＳ Ｐゴシック" charset="-128"/>
                <a:cs typeface="+mn-cs"/>
              </a:rPr>
              <a:pPr/>
              <a:t>‹#›</a:t>
            </a:fld>
            <a:endParaRPr lang="en-GB" dirty="0">
              <a:solidFill>
                <a:srgbClr val="FFFFFF"/>
              </a:solidFill>
              <a:ea typeface="ＭＳ Ｐゴシック" charset="-128"/>
              <a:cs typeface="+mn-cs"/>
            </a:endParaRPr>
          </a:p>
        </p:txBody>
      </p:sp>
      <p:sp>
        <p:nvSpPr>
          <p:cNvPr id="1031"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dirty="0">
              <a:ea typeface="ＭＳ Ｐゴシック" charset="-128"/>
              <a:cs typeface="+mn-cs"/>
            </a:endParaRPr>
          </a:p>
        </p:txBody>
      </p:sp>
      <p:pic>
        <p:nvPicPr>
          <p:cNvPr id="1033" name="Picture 9"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8315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ransition/>
  <p:hf hdr="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758825" y="1438275"/>
            <a:ext cx="8497888" cy="541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0" name="Rectangle 2"/>
          <p:cNvSpPr>
            <a:spLocks noGrp="1" noChangeArrowheads="1"/>
          </p:cNvSpPr>
          <p:nvPr>
            <p:ph type="title"/>
          </p:nvPr>
        </p:nvSpPr>
        <p:spPr bwMode="auto">
          <a:xfrm>
            <a:off x="755650" y="0"/>
            <a:ext cx="7337425"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dirty="0">
                <a:sym typeface="Arial" charset="0"/>
              </a:rPr>
              <a:t>Click to edit Master title style</a:t>
            </a:r>
          </a:p>
        </p:txBody>
      </p:sp>
      <p:sp>
        <p:nvSpPr>
          <p:cNvPr id="2051" name="Text Box 3"/>
          <p:cNvSpPr txBox="1">
            <a:spLocks noGrp="1" noChangeArrowheads="1"/>
          </p:cNvSpPr>
          <p:nvPr>
            <p:ph type="sldNum" sz="quarter" idx="4"/>
          </p:nvPr>
        </p:nvSpPr>
        <p:spPr bwMode="auto">
          <a:xfrm>
            <a:off x="8718550" y="711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600">
                <a:solidFill>
                  <a:srgbClr val="FFFFFF"/>
                </a:solidFill>
                <a:ea typeface="ＭＳ Ｐゴシック" charset="0"/>
                <a:cs typeface="Arial" charset="0"/>
              </a:defRPr>
            </a:lvl1pPr>
          </a:lstStyle>
          <a:p>
            <a:pPr>
              <a:defRPr/>
            </a:pPr>
            <a:fld id="{65740AAD-675A-1544-8EC4-E863FD8B55B9}" type="slidenum">
              <a:rPr lang="en-US"/>
              <a:pPr>
                <a:defRPr/>
              </a:pPr>
              <a:t>‹#›</a:t>
            </a:fld>
            <a:endParaRPr lang="en-US"/>
          </a:p>
        </p:txBody>
      </p:sp>
      <p:sp>
        <p:nvSpPr>
          <p:cNvPr id="5" name="Rectangle 1"/>
          <p:cNvSpPr>
            <a:spLocks/>
          </p:cNvSpPr>
          <p:nvPr userDrawn="1"/>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 name="Rectangle 5"/>
          <p:cNvSpPr>
            <a:spLocks/>
          </p:cNvSpPr>
          <p:nvPr userDrawn="1"/>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endParaRPr lang="en-US" sz="1600">
              <a:solidFill>
                <a:srgbClr val="FFFFFF"/>
              </a:solidFill>
              <a:ea typeface="ＭＳ Ｐゴシック" charset="0"/>
            </a:endParaRPr>
          </a:p>
        </p:txBody>
      </p:sp>
      <p:pic>
        <p:nvPicPr>
          <p:cNvPr id="7" name="Picture 2" descr="IFRS reg logo2013.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05328"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
          <p:cNvSpPr>
            <a:spLocks noChangeShapeType="1"/>
          </p:cNvSpPr>
          <p:nvPr userDrawn="1"/>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 name="Slide Number Placeholder 1"/>
          <p:cNvSpPr txBox="1">
            <a:spLocks/>
          </p:cNvSpPr>
          <p:nvPr userDrawn="1"/>
        </p:nvSpPr>
        <p:spPr>
          <a:xfrm>
            <a:off x="6825208" y="615603"/>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5683507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p:hf sldNum="0" hd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sym typeface="Arial" charset="0"/>
        </a:defRPr>
      </a:lvl1pPr>
      <a:lvl2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p:titleStyle>
    <p:body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ifrs.org/news-and-events/calendar/2018/january/international-accounting-standards-board/" TargetMode="External"/><Relationship Id="rId2" Type="http://schemas.openxmlformats.org/officeDocument/2006/relationships/hyperlink" Target="http://www.ifrs.org/news-and-events/calendar/2017/december/international-accounting-standards-board/"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www.ifrs.org/news-and-events/calendar/2017/december/international-accounting-standards-board/"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ont cover5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
            <a:ext cx="9548732" cy="5883072"/>
          </a:xfrm>
          <a:prstGeom prst="rect">
            <a:avLst/>
          </a:prstGeom>
        </p:spPr>
      </p:pic>
      <p:sp>
        <p:nvSpPr>
          <p:cNvPr id="8194" name="Rectangle 2"/>
          <p:cNvSpPr>
            <a:spLocks/>
          </p:cNvSpPr>
          <p:nvPr/>
        </p:nvSpPr>
        <p:spPr bwMode="auto">
          <a:xfrm>
            <a:off x="762000" y="6019800"/>
            <a:ext cx="4152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500"/>
              </a:spcBef>
            </a:pPr>
            <a:r>
              <a:rPr lang="en-US" sz="900" dirty="0">
                <a:solidFill>
                  <a:schemeClr val="tx1"/>
                </a:solidFill>
                <a:ea typeface="ＭＳ Ｐゴシック" charset="0"/>
              </a:rPr>
              <a:t>The views expressed in this presentation are those of the presenter, </a:t>
            </a:r>
            <a:br>
              <a:rPr lang="en-US" sz="900" dirty="0">
                <a:solidFill>
                  <a:schemeClr val="tx1"/>
                </a:solidFill>
                <a:latin typeface="ＭＳ Ｐゴシック" charset="0"/>
                <a:sym typeface="ＭＳ Ｐゴシック" charset="0"/>
              </a:rPr>
            </a:br>
            <a:r>
              <a:rPr lang="en-US" sz="900" dirty="0">
                <a:solidFill>
                  <a:schemeClr val="tx1"/>
                </a:solidFill>
                <a:ea typeface="ＭＳ Ｐゴシック" charset="0"/>
              </a:rPr>
              <a:t>not necessarily those of the International Accounting Standards Board (the Board) or IFRS Foundation.</a:t>
            </a:r>
          </a:p>
        </p:txBody>
      </p:sp>
      <p:sp>
        <p:nvSpPr>
          <p:cNvPr id="8195"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solidFill>
                  <a:schemeClr val="tx1"/>
                </a:solidFill>
                <a:ea typeface="ＭＳ Ｐゴシック" charset="0"/>
              </a:rPr>
              <a:t>Copyright © IFRS Foundation. All rights reserved</a:t>
            </a:r>
          </a:p>
        </p:txBody>
      </p:sp>
      <p:sp>
        <p:nvSpPr>
          <p:cNvPr id="8196" name="Rectangle 4"/>
          <p:cNvSpPr>
            <a:spLocks/>
          </p:cNvSpPr>
          <p:nvPr/>
        </p:nvSpPr>
        <p:spPr bwMode="auto">
          <a:xfrm>
            <a:off x="738187" y="942975"/>
            <a:ext cx="65278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00"/>
              </a:spcBef>
            </a:pPr>
            <a:r>
              <a:rPr lang="en-US" sz="1600" dirty="0">
                <a:solidFill>
                  <a:srgbClr val="FFFFFF"/>
                </a:solidFill>
                <a:ea typeface="ＭＳ Ｐゴシック" charset="0"/>
              </a:rPr>
              <a:t>IFRS</a:t>
            </a:r>
            <a:r>
              <a:rPr lang="en-US" sz="1600" baseline="30000" dirty="0">
                <a:solidFill>
                  <a:srgbClr val="FFFFFF"/>
                </a:solidFill>
                <a:ea typeface="ＭＳ Ｐゴシック" charset="0"/>
              </a:rPr>
              <a:t>®</a:t>
            </a:r>
            <a:r>
              <a:rPr lang="en-US" sz="1600" dirty="0">
                <a:solidFill>
                  <a:srgbClr val="FFFFFF"/>
                </a:solidFill>
                <a:ea typeface="ＭＳ Ｐゴシック" charset="0"/>
              </a:rPr>
              <a:t> Foundation</a:t>
            </a:r>
          </a:p>
        </p:txBody>
      </p:sp>
      <p:sp>
        <p:nvSpPr>
          <p:cNvPr id="3078" name="Rectangle 6"/>
          <p:cNvSpPr>
            <a:spLocks noGrp="1" noChangeArrowheads="1"/>
          </p:cNvSpPr>
          <p:nvPr>
            <p:ph type="title"/>
          </p:nvPr>
        </p:nvSpPr>
        <p:spPr>
          <a:xfrm>
            <a:off x="4521200" y="2247900"/>
            <a:ext cx="4819650" cy="1951038"/>
          </a:xfrm>
        </p:spPr>
        <p:txBody>
          <a:bodyPr/>
          <a:lstStyle/>
          <a:p>
            <a:pPr algn="r">
              <a:defRPr/>
            </a:pPr>
            <a:r>
              <a:rPr lang="en-US" sz="3500" b="0" dirty="0">
                <a:solidFill>
                  <a:srgbClr val="FFFFFF"/>
                </a:solidFill>
              </a:rPr>
              <a:t>The work of the IASB</a:t>
            </a:r>
            <a:endParaRPr lang="en-US" sz="3500" b="0" dirty="0">
              <a:solidFill>
                <a:srgbClr val="FFFFFF"/>
              </a:solidFill>
              <a:ea typeface="ヒラギノ角ゴ ProN W3" charset="0"/>
              <a:cs typeface="ヒラギノ角ゴ ProN W3" charset="0"/>
            </a:endParaRPr>
          </a:p>
        </p:txBody>
      </p:sp>
      <p:sp>
        <p:nvSpPr>
          <p:cNvPr id="8198" name="Rectangle 7"/>
          <p:cNvSpPr>
            <a:spLocks/>
          </p:cNvSpPr>
          <p:nvPr/>
        </p:nvSpPr>
        <p:spPr bwMode="auto">
          <a:xfrm>
            <a:off x="4419600" y="4292600"/>
            <a:ext cx="4902200" cy="122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0000"/>
              </a:lnSpc>
              <a:spcBef>
                <a:spcPts val="500"/>
              </a:spcBef>
            </a:pPr>
            <a:r>
              <a:rPr lang="en-US" sz="1500" dirty="0">
                <a:solidFill>
                  <a:srgbClr val="FFFFFF"/>
                </a:solidFill>
                <a:ea typeface="ＭＳ Ｐゴシック" charset="0"/>
              </a:rPr>
              <a:t>Update on the work of the IASB -  May 2018</a:t>
            </a:r>
          </a:p>
          <a:p>
            <a:pPr algn="r">
              <a:lnSpc>
                <a:spcPct val="90000"/>
              </a:lnSpc>
              <a:spcBef>
                <a:spcPts val="500"/>
              </a:spcBef>
            </a:pPr>
            <a:endParaRPr lang="en-US" sz="1500" dirty="0">
              <a:solidFill>
                <a:srgbClr val="FFFFFF"/>
              </a:solidFill>
              <a:ea typeface="ＭＳ Ｐゴシック" charset="0"/>
            </a:endParaRPr>
          </a:p>
          <a:p>
            <a:pPr algn="r">
              <a:lnSpc>
                <a:spcPct val="90000"/>
              </a:lnSpc>
              <a:spcBef>
                <a:spcPts val="500"/>
              </a:spcBef>
            </a:pPr>
            <a:r>
              <a:rPr lang="en-US" sz="1500" dirty="0">
                <a:solidFill>
                  <a:srgbClr val="FFFFFF"/>
                </a:solidFill>
                <a:ea typeface="ＭＳ Ｐゴシック" charset="0"/>
              </a:rPr>
              <a:t>Ann Tarca</a:t>
            </a:r>
          </a:p>
          <a:p>
            <a:pPr algn="r">
              <a:lnSpc>
                <a:spcPct val="90000"/>
              </a:lnSpc>
              <a:spcBef>
                <a:spcPts val="500"/>
              </a:spcBef>
            </a:pPr>
            <a:r>
              <a:rPr lang="en-US" sz="1500" dirty="0">
                <a:solidFill>
                  <a:srgbClr val="FFFFFF"/>
                </a:solidFill>
                <a:ea typeface="ＭＳ Ｐゴシック" charset="0"/>
              </a:rPr>
              <a:t>IASB Board Member</a:t>
            </a:r>
          </a:p>
          <a:p>
            <a:pPr algn="r">
              <a:lnSpc>
                <a:spcPct val="90000"/>
              </a:lnSpc>
              <a:spcBef>
                <a:spcPts val="500"/>
              </a:spcBef>
            </a:pPr>
            <a:endParaRPr lang="en-US" sz="1500" dirty="0">
              <a:solidFill>
                <a:srgbClr val="FFFFFF"/>
              </a:solidFill>
              <a:ea typeface="ＭＳ Ｐゴシック" charset="0"/>
            </a:endParaRPr>
          </a:p>
        </p:txBody>
      </p:sp>
      <p:pic>
        <p:nvPicPr>
          <p:cNvPr id="8199" name="Picture 2" descr="IFRS reg logo20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5329"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p:cNvSpPr>
          <p:nvPr/>
        </p:nvSpPr>
        <p:spPr bwMode="auto">
          <a:xfrm>
            <a:off x="4587304" y="1604649"/>
            <a:ext cx="4902200" cy="79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0000"/>
              </a:lnSpc>
              <a:spcBef>
                <a:spcPts val="500"/>
              </a:spcBef>
            </a:pPr>
            <a:r>
              <a:rPr lang="en-US" sz="1500" dirty="0">
                <a:solidFill>
                  <a:srgbClr val="FFFFFF"/>
                </a:solidFill>
                <a:ea typeface="ＭＳ Ｐゴシック" charset="0"/>
              </a:rPr>
              <a:t>IFRS Academic Workshop</a:t>
            </a:r>
          </a:p>
          <a:p>
            <a:pPr algn="r">
              <a:lnSpc>
                <a:spcPct val="90000"/>
              </a:lnSpc>
              <a:spcBef>
                <a:spcPts val="500"/>
              </a:spcBef>
            </a:pPr>
            <a:r>
              <a:rPr lang="en-US" sz="1500" dirty="0">
                <a:solidFill>
                  <a:srgbClr val="FFFFFF"/>
                </a:solidFill>
                <a:ea typeface="ＭＳ Ｐゴシック" charset="0"/>
              </a:rPr>
              <a:t>EAA Annual Congress</a:t>
            </a:r>
            <a:br>
              <a:rPr lang="en-US" sz="1500" dirty="0">
                <a:solidFill>
                  <a:srgbClr val="FFFFFF"/>
                </a:solidFill>
                <a:ea typeface="ＭＳ Ｐゴシック" charset="0"/>
              </a:rPr>
            </a:br>
            <a:r>
              <a:rPr lang="en-US" sz="1500" dirty="0">
                <a:solidFill>
                  <a:srgbClr val="FFFFFF"/>
                </a:solidFill>
                <a:ea typeface="ＭＳ Ｐゴシック" charset="0"/>
              </a:rPr>
              <a:t>Milan 30 May 2018</a:t>
            </a:r>
          </a:p>
          <a:p>
            <a:pPr algn="r">
              <a:lnSpc>
                <a:spcPct val="90000"/>
              </a:lnSpc>
              <a:spcBef>
                <a:spcPts val="500"/>
              </a:spcBef>
            </a:pPr>
            <a:br>
              <a:rPr lang="en-US" sz="1500" dirty="0">
                <a:solidFill>
                  <a:srgbClr val="FFFFFF"/>
                </a:solidFill>
                <a:ea typeface="ＭＳ Ｐゴシック" charset="0"/>
              </a:rPr>
            </a:br>
            <a:endParaRPr lang="en-US" sz="1500" dirty="0">
              <a:solidFill>
                <a:srgbClr val="FFFFFF"/>
              </a:solidFill>
              <a:ea typeface="ＭＳ Ｐゴシック" charset="0"/>
            </a:endParaRPr>
          </a:p>
        </p:txBody>
      </p:sp>
    </p:spTree>
    <p:extLst>
      <p:ext uri="{BB962C8B-B14F-4D97-AF65-F5344CB8AC3E}">
        <p14:creationId xmlns:p14="http://schemas.microsoft.com/office/powerpoint/2010/main" val="10584606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8207800" cy="974725"/>
          </a:xfrm>
        </p:spPr>
        <p:txBody>
          <a:bodyPr/>
          <a:lstStyle/>
          <a:p>
            <a:r>
              <a:rPr lang="en-GB" sz="2800" dirty="0"/>
              <a:t>Primary Financial Statements—project scope</a:t>
            </a:r>
          </a:p>
        </p:txBody>
      </p:sp>
      <p:graphicFrame>
        <p:nvGraphicFramePr>
          <p:cNvPr id="5" name="Diagram 4"/>
          <p:cNvGraphicFramePr/>
          <p:nvPr>
            <p:extLst/>
          </p:nvPr>
        </p:nvGraphicFramePr>
        <p:xfrm>
          <a:off x="655332" y="1700808"/>
          <a:ext cx="789806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095492" y="1095127"/>
            <a:ext cx="547260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5F6062"/>
                </a:solidFill>
                <a:effectLst/>
                <a:uLnTx/>
                <a:uFillTx/>
                <a:latin typeface="Arial" charset="0"/>
                <a:sym typeface="Arial" charset="0"/>
              </a:rPr>
              <a:t>Not in the Scope of this project:</a:t>
            </a:r>
          </a:p>
        </p:txBody>
      </p:sp>
    </p:spTree>
    <p:extLst>
      <p:ext uri="{BB962C8B-B14F-4D97-AF65-F5344CB8AC3E}">
        <p14:creationId xmlns:p14="http://schemas.microsoft.com/office/powerpoint/2010/main" val="6445274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6" y="0"/>
            <a:ext cx="9514747" cy="5861049"/>
          </a:xfrm>
          <a:prstGeom prst="rect">
            <a:avLst/>
          </a:prstGeom>
        </p:spPr>
      </p:pic>
      <p:sp>
        <p:nvSpPr>
          <p:cNvPr id="9220"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marL="0" marR="0" lvl="0" indent="0" algn="l" defTabSz="914400" rtl="0" eaLnBrk="1" fontAlgn="base" latinLnBrk="0" hangingPunct="1">
              <a:lnSpc>
                <a:spcPct val="100000"/>
              </a:lnSpc>
              <a:spcBef>
                <a:spcPts val="9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4305300" y="2276475"/>
            <a:ext cx="5035550" cy="1951038"/>
          </a:xfrm>
        </p:spPr>
        <p:txBody>
          <a:bodyPr>
            <a:normAutofit/>
          </a:bodyPr>
          <a:lstStyle/>
          <a:p>
            <a:pPr algn="r">
              <a:defRPr/>
            </a:pPr>
            <a:r>
              <a:rPr lang="en-US" sz="3500" b="0" i="1" dirty="0">
                <a:solidFill>
                  <a:srgbClr val="FFFFFF"/>
                </a:solidFill>
              </a:rPr>
              <a:t>Principles of Disclosure</a:t>
            </a:r>
          </a:p>
        </p:txBody>
      </p:sp>
      <p:sp>
        <p:nvSpPr>
          <p:cNvPr id="9222" name="Rectangle 7"/>
          <p:cNvSpPr>
            <a:spLocks/>
          </p:cNvSpPr>
          <p:nvPr/>
        </p:nvSpPr>
        <p:spPr bwMode="auto">
          <a:xfrm>
            <a:off x="4419600" y="4322763"/>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r" defTabSz="914400" rtl="0" eaLnBrk="1" fontAlgn="base" latinLnBrk="0" hangingPunct="1">
              <a:lnSpc>
                <a:spcPct val="90000"/>
              </a:lnSpc>
              <a:spcBef>
                <a:spcPts val="50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10"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5F6062"/>
                </a:solidFill>
                <a:effectLst/>
                <a:uLnTx/>
                <a:uFillTx/>
                <a:latin typeface="Arial" charset="0"/>
                <a:ea typeface="ＭＳ Ｐゴシック" charset="0"/>
                <a:sym typeface="Arial" charset="0"/>
              </a:rPr>
              <a:t>Copyright © IFRS Foundation. All rights reserved</a:t>
            </a:r>
          </a:p>
        </p:txBody>
      </p:sp>
    </p:spTree>
    <p:extLst>
      <p:ext uri="{BB962C8B-B14F-4D97-AF65-F5344CB8AC3E}">
        <p14:creationId xmlns:p14="http://schemas.microsoft.com/office/powerpoint/2010/main" val="8491958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10656072" cy="974725"/>
          </a:xfrm>
        </p:spPr>
        <p:txBody>
          <a:bodyPr/>
          <a:lstStyle/>
          <a:p>
            <a:r>
              <a:rPr lang="en-GB" dirty="0"/>
              <a:t>Principles of Disclosure—</a:t>
            </a:r>
            <a:br>
              <a:rPr lang="en-GB" dirty="0"/>
            </a:br>
            <a:r>
              <a:rPr lang="en-GB" dirty="0"/>
              <a:t>the disclosure problem</a:t>
            </a:r>
          </a:p>
        </p:txBody>
      </p:sp>
      <p:sp>
        <p:nvSpPr>
          <p:cNvPr id="3" name="Content Placeholder 2"/>
          <p:cNvSpPr>
            <a:spLocks noGrp="1"/>
          </p:cNvSpPr>
          <p:nvPr>
            <p:ph idx="1"/>
          </p:nvPr>
        </p:nvSpPr>
        <p:spPr>
          <a:xfrm>
            <a:off x="345600" y="1196752"/>
            <a:ext cx="8497888" cy="5419725"/>
          </a:xfrm>
        </p:spPr>
        <p:txBody>
          <a:bodyPr/>
          <a:lstStyle/>
          <a:p>
            <a:pPr>
              <a:spcBef>
                <a:spcPts val="600"/>
              </a:spcBef>
            </a:pPr>
            <a:r>
              <a:rPr lang="en-GB" sz="2400" dirty="0"/>
              <a:t>The Board has identified three main concerns about disclosures in financial statements:</a:t>
            </a:r>
          </a:p>
          <a:p>
            <a:pPr lvl="1">
              <a:spcBef>
                <a:spcPts val="600"/>
              </a:spcBef>
            </a:pPr>
            <a:r>
              <a:rPr lang="en-GB" sz="2000" dirty="0"/>
              <a:t>not enough relevant information</a:t>
            </a:r>
          </a:p>
          <a:p>
            <a:pPr lvl="1">
              <a:spcBef>
                <a:spcPts val="600"/>
              </a:spcBef>
            </a:pPr>
            <a:r>
              <a:rPr lang="en-GB" sz="2000" dirty="0"/>
              <a:t>too much irrelevant information</a:t>
            </a:r>
          </a:p>
          <a:p>
            <a:pPr lvl="1">
              <a:spcBef>
                <a:spcPts val="600"/>
              </a:spcBef>
            </a:pPr>
            <a:r>
              <a:rPr lang="en-GB" sz="2000" dirty="0"/>
              <a:t>ineffective communication</a:t>
            </a:r>
          </a:p>
          <a:p>
            <a:pPr marL="0" indent="0">
              <a:buNone/>
            </a:pPr>
            <a:endParaRPr lang="en-GB" dirty="0"/>
          </a:p>
        </p:txBody>
      </p:sp>
      <p:graphicFrame>
        <p:nvGraphicFramePr>
          <p:cNvPr id="4" name="Diagram 3"/>
          <p:cNvGraphicFramePr/>
          <p:nvPr>
            <p:extLst/>
          </p:nvPr>
        </p:nvGraphicFramePr>
        <p:xfrm>
          <a:off x="416496" y="2136386"/>
          <a:ext cx="9073008" cy="4721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6845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7337425" cy="974725"/>
          </a:xfrm>
        </p:spPr>
        <p:txBody>
          <a:bodyPr/>
          <a:lstStyle/>
          <a:p>
            <a:r>
              <a:rPr lang="en-GB" dirty="0"/>
              <a:t>Principles of Disclosure—next steps</a:t>
            </a:r>
          </a:p>
        </p:txBody>
      </p:sp>
      <p:sp>
        <p:nvSpPr>
          <p:cNvPr id="3" name="Content Placeholder 2"/>
          <p:cNvSpPr>
            <a:spLocks noGrp="1"/>
          </p:cNvSpPr>
          <p:nvPr>
            <p:ph idx="1"/>
          </p:nvPr>
        </p:nvSpPr>
        <p:spPr>
          <a:xfrm>
            <a:off x="345600" y="1268760"/>
            <a:ext cx="8497888" cy="5419725"/>
          </a:xfrm>
        </p:spPr>
        <p:txBody>
          <a:bodyPr/>
          <a:lstStyle/>
          <a:p>
            <a:r>
              <a:rPr lang="en-GB" sz="2400" dirty="0"/>
              <a:t>The Board:</a:t>
            </a:r>
          </a:p>
          <a:p>
            <a:pPr lvl="1"/>
            <a:r>
              <a:rPr lang="en-GB" sz="2200" dirty="0"/>
              <a:t>added a project to review disclosures in specific Standards</a:t>
            </a:r>
          </a:p>
          <a:p>
            <a:pPr lvl="1"/>
            <a:r>
              <a:rPr lang="en-GB" sz="2200" dirty="0"/>
              <a:t>will perform further research and analysis on:</a:t>
            </a:r>
          </a:p>
        </p:txBody>
      </p:sp>
      <p:sp>
        <p:nvSpPr>
          <p:cNvPr id="5" name="Rounded Rectangle 4"/>
          <p:cNvSpPr/>
          <p:nvPr/>
        </p:nvSpPr>
        <p:spPr bwMode="auto">
          <a:xfrm>
            <a:off x="344488" y="3071970"/>
            <a:ext cx="2016224" cy="1294297"/>
          </a:xfrm>
          <a:prstGeom prst="round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charset="0"/>
                <a:sym typeface="Arial" charset="0"/>
              </a:rPr>
              <a:t>Topics specifically considered in the Discussion Paper</a:t>
            </a:r>
          </a:p>
        </p:txBody>
      </p:sp>
      <p:sp>
        <p:nvSpPr>
          <p:cNvPr id="6" name="Rounded Rectangle 5"/>
          <p:cNvSpPr/>
          <p:nvPr/>
        </p:nvSpPr>
        <p:spPr bwMode="auto">
          <a:xfrm>
            <a:off x="344488" y="4633668"/>
            <a:ext cx="2086027" cy="1198148"/>
          </a:xfrm>
          <a:prstGeom prst="roundRect">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sym typeface="Arial" charset="0"/>
              </a:rPr>
              <a:t>Other topics highlighted by respondents</a:t>
            </a:r>
          </a:p>
        </p:txBody>
      </p:sp>
      <p:graphicFrame>
        <p:nvGraphicFramePr>
          <p:cNvPr id="18" name="Diagram 17"/>
          <p:cNvGraphicFramePr/>
          <p:nvPr>
            <p:extLst/>
          </p:nvPr>
        </p:nvGraphicFramePr>
        <p:xfrm>
          <a:off x="2440180" y="2996952"/>
          <a:ext cx="1727283" cy="1363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bwMode="auto">
          <a:xfrm>
            <a:off x="4244607" y="3078468"/>
            <a:ext cx="1656235" cy="1303657"/>
          </a:xfrm>
          <a:prstGeom prst="roundRect">
            <a:avLst/>
          </a:prstGeom>
          <a:solidFill>
            <a:schemeClr val="accent4">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5F6062"/>
                </a:solidFill>
                <a:effectLst/>
                <a:uLnTx/>
                <a:uFillTx/>
                <a:latin typeface="Arial" charset="0"/>
                <a:sym typeface="Arial" charset="0"/>
              </a:rPr>
              <a:t>Location of information</a:t>
            </a:r>
            <a:endParaRPr kumimoji="0" lang="en-GB" sz="18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7" name="Rounded Rectangle 6"/>
          <p:cNvSpPr/>
          <p:nvPr/>
        </p:nvSpPr>
        <p:spPr bwMode="auto">
          <a:xfrm>
            <a:off x="6107030" y="3078468"/>
            <a:ext cx="3352767" cy="1282223"/>
          </a:xfrm>
          <a:prstGeom prst="roundRect">
            <a:avLst/>
          </a:prstGeom>
          <a:solidFill>
            <a:schemeClr val="accent4">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charset="0"/>
                <a:sym typeface="Arial" charset="0"/>
              </a:rPr>
              <a:t>IFRS information outside the financial statements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charset="0"/>
                <a:sym typeface="Arial" charset="0"/>
              </a:rPr>
              <a:t>Non-IFRS information inside the financial statements</a:t>
            </a:r>
          </a:p>
        </p:txBody>
      </p:sp>
      <p:sp>
        <p:nvSpPr>
          <p:cNvPr id="13" name="Rounded Rectangle 12"/>
          <p:cNvSpPr/>
          <p:nvPr/>
        </p:nvSpPr>
        <p:spPr bwMode="auto">
          <a:xfrm>
            <a:off x="4263926" y="4585593"/>
            <a:ext cx="1656235" cy="1246224"/>
          </a:xfrm>
          <a:prstGeom prst="roundRect">
            <a:avLst/>
          </a:prstGeom>
          <a:solidFill>
            <a:schemeClr val="accent4">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5F6062"/>
                </a:solidFill>
                <a:effectLst/>
                <a:uLnTx/>
                <a:uFillTx/>
                <a:latin typeface="Arial" charset="0"/>
                <a:sym typeface="Arial" charset="0"/>
              </a:rPr>
              <a:t>Materiality</a:t>
            </a:r>
            <a:endParaRPr kumimoji="0" lang="en-GB" sz="18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14" name="Rounded Rectangle 13"/>
          <p:cNvSpPr/>
          <p:nvPr/>
        </p:nvSpPr>
        <p:spPr bwMode="auto">
          <a:xfrm>
            <a:off x="2494108" y="4585593"/>
            <a:ext cx="1656235" cy="1246223"/>
          </a:xfrm>
          <a:prstGeom prst="roundRect">
            <a:avLst/>
          </a:prstGeom>
          <a:solidFill>
            <a:schemeClr val="accent4">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5F6062"/>
                </a:solidFill>
                <a:effectLst/>
                <a:uLnTx/>
                <a:uFillTx/>
                <a:latin typeface="Arial" charset="0"/>
                <a:sym typeface="Arial" charset="0"/>
              </a:rPr>
              <a:t>Effect of technology and digital reporting</a:t>
            </a:r>
          </a:p>
        </p:txBody>
      </p:sp>
      <p:sp>
        <p:nvSpPr>
          <p:cNvPr id="15" name="Rounded Rectangle 14"/>
          <p:cNvSpPr/>
          <p:nvPr/>
        </p:nvSpPr>
        <p:spPr bwMode="auto">
          <a:xfrm>
            <a:off x="6107030" y="4580779"/>
            <a:ext cx="3352767" cy="1251038"/>
          </a:xfrm>
          <a:prstGeom prst="roundRect">
            <a:avLst/>
          </a:prstGeom>
          <a:solidFill>
            <a:schemeClr val="accent4">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charset="0"/>
                <a:sym typeface="Arial" charset="0"/>
              </a:rPr>
              <a:t>Consider the practical effect of recent publications such as the Materiality Practice Statement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9" name="Right Arrow 8"/>
          <p:cNvSpPr/>
          <p:nvPr/>
        </p:nvSpPr>
        <p:spPr bwMode="auto">
          <a:xfrm>
            <a:off x="5920161" y="3538748"/>
            <a:ext cx="191822" cy="380353"/>
          </a:xfrm>
          <a:prstGeom prst="rightArrow">
            <a:avLst>
              <a:gd name="adj1" fmla="val 50000"/>
              <a:gd name="adj2" fmla="val 35895"/>
            </a:avLst>
          </a:prstGeom>
          <a:solidFill>
            <a:schemeClr val="accent4">
              <a:lumMod val="40000"/>
              <a:lumOff val="6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9" name="Right Arrow 18"/>
          <p:cNvSpPr/>
          <p:nvPr/>
        </p:nvSpPr>
        <p:spPr bwMode="auto">
          <a:xfrm>
            <a:off x="5920160" y="5048617"/>
            <a:ext cx="186869" cy="380353"/>
          </a:xfrm>
          <a:prstGeom prst="rightArrow">
            <a:avLst/>
          </a:prstGeom>
          <a:solidFill>
            <a:schemeClr val="accent4">
              <a:lumMod val="40000"/>
              <a:lumOff val="6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224112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7337425" cy="974725"/>
          </a:xfrm>
        </p:spPr>
        <p:txBody>
          <a:bodyPr/>
          <a:lstStyle/>
          <a:p>
            <a:r>
              <a:rPr lang="en-GB" dirty="0"/>
              <a:t>Principles of Disclosure</a:t>
            </a:r>
          </a:p>
        </p:txBody>
      </p:sp>
      <p:sp>
        <p:nvSpPr>
          <p:cNvPr id="3" name="Content Placeholder 2"/>
          <p:cNvSpPr>
            <a:spLocks noGrp="1"/>
          </p:cNvSpPr>
          <p:nvPr>
            <p:ph idx="1"/>
          </p:nvPr>
        </p:nvSpPr>
        <p:spPr>
          <a:xfrm>
            <a:off x="345600" y="1340769"/>
            <a:ext cx="8497888" cy="5517232"/>
          </a:xfrm>
        </p:spPr>
        <p:txBody>
          <a:bodyPr/>
          <a:lstStyle/>
          <a:p>
            <a:r>
              <a:rPr lang="en-GB" sz="2400" dirty="0"/>
              <a:t>The Board decided:</a:t>
            </a:r>
          </a:p>
        </p:txBody>
      </p:sp>
      <p:grpSp>
        <p:nvGrpSpPr>
          <p:cNvPr id="5" name="Group 4"/>
          <p:cNvGrpSpPr/>
          <p:nvPr/>
        </p:nvGrpSpPr>
        <p:grpSpPr>
          <a:xfrm>
            <a:off x="345600" y="1802602"/>
            <a:ext cx="8405423" cy="4043574"/>
            <a:chOff x="851290" y="1802602"/>
            <a:chExt cx="8405423" cy="4043574"/>
          </a:xfrm>
        </p:grpSpPr>
        <p:sp>
          <p:nvSpPr>
            <p:cNvPr id="6" name="Freeform 5"/>
            <p:cNvSpPr/>
            <p:nvPr/>
          </p:nvSpPr>
          <p:spPr>
            <a:xfrm>
              <a:off x="857506" y="1802602"/>
              <a:ext cx="3936847" cy="1257399"/>
            </a:xfrm>
            <a:custGeom>
              <a:avLst/>
              <a:gdLst>
                <a:gd name="connsiteX0" fmla="*/ 0 w 3936847"/>
                <a:gd name="connsiteY0" fmla="*/ 0 h 1152275"/>
                <a:gd name="connsiteX1" fmla="*/ 3936847 w 3936847"/>
                <a:gd name="connsiteY1" fmla="*/ 0 h 1152275"/>
                <a:gd name="connsiteX2" fmla="*/ 3936847 w 3936847"/>
                <a:gd name="connsiteY2" fmla="*/ 1152275 h 1152275"/>
                <a:gd name="connsiteX3" fmla="*/ 0 w 3936847"/>
                <a:gd name="connsiteY3" fmla="*/ 1152275 h 1152275"/>
                <a:gd name="connsiteX4" fmla="*/ 0 w 3936847"/>
                <a:gd name="connsiteY4" fmla="*/ 0 h 115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847" h="1152275">
                  <a:moveTo>
                    <a:pt x="0" y="0"/>
                  </a:moveTo>
                  <a:lnTo>
                    <a:pt x="3936847" y="0"/>
                  </a:lnTo>
                  <a:lnTo>
                    <a:pt x="3936847" y="1152275"/>
                  </a:lnTo>
                  <a:lnTo>
                    <a:pt x="0" y="1152275"/>
                  </a:lnTo>
                  <a:lnTo>
                    <a:pt x="0" y="0"/>
                  </a:lnTo>
                  <a:close/>
                </a:path>
              </a:pathLst>
            </a:custGeom>
            <a:solidFill>
              <a:srgbClr val="8DA38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sym typeface="Arial" charset="0"/>
                </a:rPr>
                <a:t>The Primary Financial Statements project should consider</a:t>
              </a:r>
            </a:p>
          </p:txBody>
        </p:sp>
        <p:sp>
          <p:nvSpPr>
            <p:cNvPr id="7" name="Freeform 6"/>
            <p:cNvSpPr/>
            <p:nvPr/>
          </p:nvSpPr>
          <p:spPr>
            <a:xfrm>
              <a:off x="851290" y="3060001"/>
              <a:ext cx="3936847" cy="2786175"/>
            </a:xfrm>
            <a:custGeom>
              <a:avLst/>
              <a:gdLst>
                <a:gd name="connsiteX0" fmla="*/ 0 w 3936847"/>
                <a:gd name="connsiteY0" fmla="*/ 0 h 2786175"/>
                <a:gd name="connsiteX1" fmla="*/ 3936847 w 3936847"/>
                <a:gd name="connsiteY1" fmla="*/ 0 h 2786175"/>
                <a:gd name="connsiteX2" fmla="*/ 3936847 w 3936847"/>
                <a:gd name="connsiteY2" fmla="*/ 2786175 h 2786175"/>
                <a:gd name="connsiteX3" fmla="*/ 0 w 3936847"/>
                <a:gd name="connsiteY3" fmla="*/ 2786175 h 2786175"/>
                <a:gd name="connsiteX4" fmla="*/ 0 w 3936847"/>
                <a:gd name="connsiteY4" fmla="*/ 0 h 278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847" h="2786175">
                  <a:moveTo>
                    <a:pt x="0" y="0"/>
                  </a:moveTo>
                  <a:lnTo>
                    <a:pt x="3936847" y="0"/>
                  </a:lnTo>
                  <a:lnTo>
                    <a:pt x="3936847" y="2786175"/>
                  </a:lnTo>
                  <a:lnTo>
                    <a:pt x="0" y="2786175"/>
                  </a:lnTo>
                  <a:lnTo>
                    <a:pt x="0" y="0"/>
                  </a:lnTo>
                  <a:close/>
                </a:path>
              </a:pathLst>
            </a:custGeom>
            <a:solidFill>
              <a:schemeClr val="accent4">
                <a:lumMod val="20000"/>
                <a:lumOff val="80000"/>
                <a:alpha val="90000"/>
              </a:schemeClr>
            </a:solidFill>
            <a:ln w="25400" cap="flat" cmpd="sng" algn="ctr">
              <a:solidFill>
                <a:srgbClr val="8DA381">
                  <a:lumMod val="20000"/>
                  <a:lumOff val="80000"/>
                  <a:alpha val="9000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marR="0" lvl="1" indent="-228600" algn="l" defTabSz="889000" rtl="0" eaLnBrk="1" fontAlgn="base"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5F6062">
                      <a:hueOff val="0"/>
                      <a:satOff val="0"/>
                      <a:lumOff val="0"/>
                      <a:alphaOff val="0"/>
                    </a:srgbClr>
                  </a:solidFill>
                  <a:effectLst/>
                  <a:uLnTx/>
                  <a:uFillTx/>
                  <a:latin typeface="Arial"/>
                  <a:ea typeface="+mn-ea"/>
                  <a:cs typeface="+mn-cs"/>
                  <a:sym typeface="Arial" charset="0"/>
                </a:rPr>
                <a:t>roles of the primary financial statements and the notes</a:t>
              </a:r>
            </a:p>
            <a:p>
              <a:pPr marL="228600" marR="0" lvl="1" indent="-228600" algn="l" defTabSz="889000" rtl="0" eaLnBrk="1" fontAlgn="base"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5F6062">
                      <a:hueOff val="0"/>
                      <a:satOff val="0"/>
                      <a:lumOff val="0"/>
                      <a:alphaOff val="0"/>
                    </a:srgbClr>
                  </a:solidFill>
                  <a:effectLst/>
                  <a:uLnTx/>
                  <a:uFillTx/>
                  <a:latin typeface="Arial"/>
                  <a:ea typeface="+mn-ea"/>
                  <a:cs typeface="+mn-cs"/>
                  <a:sym typeface="Arial" charset="0"/>
                </a:rPr>
                <a:t>presentation of EBIT and EBITDA</a:t>
              </a:r>
            </a:p>
            <a:p>
              <a:pPr marL="228600" marR="0" lvl="1" indent="-228600" algn="l" defTabSz="889000" rtl="0" eaLnBrk="1" fontAlgn="base"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5F6062">
                      <a:hueOff val="0"/>
                      <a:satOff val="0"/>
                      <a:lumOff val="0"/>
                      <a:alphaOff val="0"/>
                    </a:srgbClr>
                  </a:solidFill>
                  <a:effectLst/>
                  <a:uLnTx/>
                  <a:uFillTx/>
                  <a:latin typeface="Arial"/>
                  <a:ea typeface="+mn-ea"/>
                  <a:cs typeface="+mn-cs"/>
                  <a:sym typeface="Arial" charset="0"/>
                </a:rPr>
                <a:t>presentation of unusual or infrequently occurring items</a:t>
              </a:r>
            </a:p>
            <a:p>
              <a:pPr marL="228600" marR="0" lvl="1" indent="-228600" algn="l" defTabSz="889000" rtl="0" eaLnBrk="1" fontAlgn="base"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5F6062">
                      <a:hueOff val="0"/>
                      <a:satOff val="0"/>
                      <a:lumOff val="0"/>
                      <a:alphaOff val="0"/>
                    </a:srgbClr>
                  </a:solidFill>
                  <a:effectLst/>
                  <a:uLnTx/>
                  <a:uFillTx/>
                  <a:latin typeface="Arial"/>
                  <a:ea typeface="+mn-ea"/>
                  <a:cs typeface="+mn-cs"/>
                  <a:sym typeface="Arial" charset="0"/>
                </a:rPr>
                <a:t>fair presentation of performance measures</a:t>
              </a:r>
            </a:p>
          </p:txBody>
        </p:sp>
        <p:sp>
          <p:nvSpPr>
            <p:cNvPr id="8" name="Freeform 7"/>
            <p:cNvSpPr/>
            <p:nvPr/>
          </p:nvSpPr>
          <p:spPr>
            <a:xfrm>
              <a:off x="5319866" y="1802602"/>
              <a:ext cx="3936847" cy="1257399"/>
            </a:xfrm>
            <a:custGeom>
              <a:avLst/>
              <a:gdLst>
                <a:gd name="connsiteX0" fmla="*/ 0 w 3936847"/>
                <a:gd name="connsiteY0" fmla="*/ 0 h 1257399"/>
                <a:gd name="connsiteX1" fmla="*/ 3936847 w 3936847"/>
                <a:gd name="connsiteY1" fmla="*/ 0 h 1257399"/>
                <a:gd name="connsiteX2" fmla="*/ 3936847 w 3936847"/>
                <a:gd name="connsiteY2" fmla="*/ 1257399 h 1257399"/>
                <a:gd name="connsiteX3" fmla="*/ 0 w 3936847"/>
                <a:gd name="connsiteY3" fmla="*/ 1257399 h 1257399"/>
                <a:gd name="connsiteX4" fmla="*/ 0 w 3936847"/>
                <a:gd name="connsiteY4" fmla="*/ 0 h 125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847" h="1257399">
                  <a:moveTo>
                    <a:pt x="0" y="0"/>
                  </a:moveTo>
                  <a:lnTo>
                    <a:pt x="3936847" y="0"/>
                  </a:lnTo>
                  <a:lnTo>
                    <a:pt x="3936847" y="1257399"/>
                  </a:lnTo>
                  <a:lnTo>
                    <a:pt x="0" y="1257399"/>
                  </a:lnTo>
                  <a:lnTo>
                    <a:pt x="0" y="0"/>
                  </a:lnTo>
                  <a:close/>
                </a:path>
              </a:pathLst>
            </a:custGeom>
            <a:solidFill>
              <a:schemeClr val="accent4"/>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sym typeface="Arial" charset="0"/>
                </a:rPr>
                <a:t>The following topics unlikely to contribute significantly to addressing the disclosure problem</a:t>
              </a:r>
            </a:p>
          </p:txBody>
        </p:sp>
        <p:sp>
          <p:nvSpPr>
            <p:cNvPr id="9" name="Freeform 8"/>
            <p:cNvSpPr/>
            <p:nvPr/>
          </p:nvSpPr>
          <p:spPr>
            <a:xfrm>
              <a:off x="5313650" y="3060001"/>
              <a:ext cx="3936847" cy="2786175"/>
            </a:xfrm>
            <a:custGeom>
              <a:avLst/>
              <a:gdLst>
                <a:gd name="connsiteX0" fmla="*/ 0 w 3936847"/>
                <a:gd name="connsiteY0" fmla="*/ 0 h 2786175"/>
                <a:gd name="connsiteX1" fmla="*/ 3936847 w 3936847"/>
                <a:gd name="connsiteY1" fmla="*/ 0 h 2786175"/>
                <a:gd name="connsiteX2" fmla="*/ 3936847 w 3936847"/>
                <a:gd name="connsiteY2" fmla="*/ 2786175 h 2786175"/>
                <a:gd name="connsiteX3" fmla="*/ 0 w 3936847"/>
                <a:gd name="connsiteY3" fmla="*/ 2786175 h 2786175"/>
                <a:gd name="connsiteX4" fmla="*/ 0 w 3936847"/>
                <a:gd name="connsiteY4" fmla="*/ 0 h 278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847" h="2786175">
                  <a:moveTo>
                    <a:pt x="0" y="0"/>
                  </a:moveTo>
                  <a:lnTo>
                    <a:pt x="3936847" y="0"/>
                  </a:lnTo>
                  <a:lnTo>
                    <a:pt x="3936847" y="2786175"/>
                  </a:lnTo>
                  <a:lnTo>
                    <a:pt x="0" y="2786175"/>
                  </a:lnTo>
                  <a:lnTo>
                    <a:pt x="0" y="0"/>
                  </a:lnTo>
                  <a:close/>
                </a:path>
              </a:pathLst>
            </a:custGeom>
            <a:solidFill>
              <a:schemeClr val="accent4">
                <a:lumMod val="20000"/>
                <a:lumOff val="80000"/>
                <a:alpha val="90000"/>
              </a:schemeClr>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marR="0" lvl="1" indent="-228600" algn="l" defTabSz="889000" rtl="0" eaLnBrk="1" fontAlgn="base"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5F6062">
                      <a:hueOff val="0"/>
                      <a:satOff val="0"/>
                      <a:lumOff val="0"/>
                      <a:alphaOff val="0"/>
                    </a:srgbClr>
                  </a:solidFill>
                  <a:effectLst/>
                  <a:uLnTx/>
                  <a:uFillTx/>
                  <a:latin typeface="Arial"/>
                  <a:ea typeface="+mn-ea"/>
                  <a:cs typeface="+mn-cs"/>
                  <a:sym typeface="Arial" charset="0"/>
                </a:rPr>
                <a:t>use of formatting in the financial statements</a:t>
              </a:r>
            </a:p>
            <a:p>
              <a:pPr marL="228600" marR="0" lvl="1" indent="-228600" algn="l" defTabSz="889000" rtl="0" eaLnBrk="1" fontAlgn="base"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5F6062">
                      <a:hueOff val="0"/>
                      <a:satOff val="0"/>
                      <a:lumOff val="0"/>
                      <a:alphaOff val="0"/>
                    </a:srgbClr>
                  </a:solidFill>
                  <a:effectLst/>
                  <a:uLnTx/>
                  <a:uFillTx/>
                  <a:latin typeface="Arial"/>
                  <a:ea typeface="+mn-ea"/>
                  <a:cs typeface="+mn-cs"/>
                  <a:sym typeface="Arial" charset="0"/>
                </a:rPr>
                <a:t>location of accounting policy disclosures</a:t>
              </a:r>
            </a:p>
            <a:p>
              <a:pPr marL="228600" marR="0" lvl="1" indent="-228600" algn="l" defTabSz="889000" rtl="0" eaLnBrk="1" fontAlgn="base"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5F6062">
                      <a:hueOff val="0"/>
                      <a:satOff val="0"/>
                      <a:lumOff val="0"/>
                      <a:alphaOff val="0"/>
                    </a:srgbClr>
                  </a:solidFill>
                  <a:effectLst/>
                  <a:uLnTx/>
                  <a:uFillTx/>
                  <a:latin typeface="Arial"/>
                  <a:ea typeface="+mn-ea"/>
                  <a:cs typeface="+mn-cs"/>
                  <a:sym typeface="Arial" charset="0"/>
                </a:rPr>
                <a:t>location of disclosure objectives and requirements in IFRS Standards</a:t>
              </a:r>
            </a:p>
            <a:p>
              <a:pPr marL="228600" marR="0" lvl="1" indent="-228600" algn="l" defTabSz="889000" rtl="0" eaLnBrk="1" fontAlgn="base"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5F6062">
                      <a:hueOff val="0"/>
                      <a:satOff val="0"/>
                      <a:lumOff val="0"/>
                      <a:alphaOff val="0"/>
                    </a:srgbClr>
                  </a:solidFill>
                  <a:effectLst/>
                  <a:uLnTx/>
                  <a:uFillTx/>
                  <a:latin typeface="Arial"/>
                  <a:ea typeface="+mn-ea"/>
                  <a:cs typeface="+mn-cs"/>
                  <a:sym typeface="Arial" charset="0"/>
                </a:rPr>
                <a:t>use of ‘present’ and ‘disclose’ in IFRS Standards</a:t>
              </a:r>
            </a:p>
          </p:txBody>
        </p:sp>
      </p:grpSp>
    </p:spTree>
    <p:extLst>
      <p:ext uri="{BB962C8B-B14F-4D97-AF65-F5344CB8AC3E}">
        <p14:creationId xmlns:p14="http://schemas.microsoft.com/office/powerpoint/2010/main" val="4696417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8207800" cy="974725"/>
          </a:xfrm>
        </p:spPr>
        <p:txBody>
          <a:bodyPr/>
          <a:lstStyle/>
          <a:p>
            <a:r>
              <a:rPr lang="en-GB" sz="2800" dirty="0"/>
              <a:t>Targeted Standards-level Review of Disclosures</a:t>
            </a:r>
          </a:p>
        </p:txBody>
      </p:sp>
      <p:sp>
        <p:nvSpPr>
          <p:cNvPr id="4" name="Oval 3"/>
          <p:cNvSpPr/>
          <p:nvPr/>
        </p:nvSpPr>
        <p:spPr bwMode="auto">
          <a:xfrm>
            <a:off x="2144688" y="1196752"/>
            <a:ext cx="3384376" cy="2133261"/>
          </a:xfrm>
          <a:prstGeom prst="ellipse">
            <a:avLst/>
          </a:prstGeom>
          <a:solidFill>
            <a:schemeClr val="accent4">
              <a:lumMod val="40000"/>
              <a:lumOff val="60000"/>
            </a:schemeClr>
          </a:solidFill>
          <a:ln w="19050"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rPr>
              <a:t>Develop </a:t>
            </a:r>
            <a:r>
              <a:rPr kumimoji="0" lang="en-GB" sz="1800" b="0" i="0" u="none" strike="noStrike" kern="1200" cap="none" spc="0" normalizeH="0" baseline="0" noProof="0" dirty="0">
                <a:ln>
                  <a:noFill/>
                </a:ln>
                <a:solidFill>
                  <a:srgbClr val="B31E3B"/>
                </a:solidFill>
                <a:effectLst/>
                <a:uLnTx/>
                <a:uFillTx/>
                <a:latin typeface="Arial" charset="0"/>
                <a:ea typeface="ヒラギノ角ゴ ProN W3" charset="0"/>
                <a:cs typeface="ヒラギノ角ゴ ProN W3" charset="0"/>
                <a:sym typeface="Arial" charset="0"/>
              </a:rPr>
              <a:t>guidance for the Board </a:t>
            </a:r>
            <a:r>
              <a:rPr kumimoji="0" lang="en-GB" sz="18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rPr>
              <a:t>itself to use when developing and drafting disclosure requirements</a:t>
            </a:r>
          </a:p>
        </p:txBody>
      </p:sp>
      <p:sp>
        <p:nvSpPr>
          <p:cNvPr id="5" name="Oval 4"/>
          <p:cNvSpPr/>
          <p:nvPr/>
        </p:nvSpPr>
        <p:spPr bwMode="auto">
          <a:xfrm>
            <a:off x="56456" y="3885656"/>
            <a:ext cx="3024336" cy="2063624"/>
          </a:xfrm>
          <a:prstGeom prst="ellipse">
            <a:avLst/>
          </a:prstGeom>
          <a:solidFill>
            <a:schemeClr val="accent4">
              <a:lumMod val="40000"/>
              <a:lumOff val="60000"/>
            </a:schemeClr>
          </a:solidFill>
          <a:ln w="19050"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 b="0" i="0" u="none" strike="noStrike" kern="1200" cap="none" spc="0" normalizeH="0" baseline="0" noProof="0" dirty="0">
              <a:ln>
                <a:noFill/>
              </a:ln>
              <a:solidFill>
                <a:srgbClr val="000000"/>
              </a:solidFill>
              <a:effectLst/>
              <a:uLnTx/>
              <a:uFillTx/>
              <a:latin typeface="Arial" charset="0"/>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B31E3B"/>
                </a:solidFill>
                <a:effectLst/>
                <a:uLnTx/>
                <a:uFillTx/>
                <a:latin typeface="Arial" charset="0"/>
                <a:ea typeface="ヒラギノ角ゴ ProN W3" charset="0"/>
                <a:cs typeface="ヒラギノ角ゴ ProN W3" charset="0"/>
                <a:sym typeface="Arial" charset="0"/>
              </a:rPr>
              <a:t>Identify one or two IFRS Standards </a:t>
            </a:r>
            <a:r>
              <a:rPr kumimoji="0" lang="en-GB" sz="18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rPr>
              <a:t>on which to test the guidance for the Board</a:t>
            </a:r>
          </a:p>
        </p:txBody>
      </p:sp>
      <p:sp>
        <p:nvSpPr>
          <p:cNvPr id="6" name="Oval 5"/>
          <p:cNvSpPr/>
          <p:nvPr/>
        </p:nvSpPr>
        <p:spPr bwMode="auto">
          <a:xfrm>
            <a:off x="3443572" y="3885656"/>
            <a:ext cx="2877580" cy="2063624"/>
          </a:xfrm>
          <a:prstGeom prst="ellipse">
            <a:avLst/>
          </a:prstGeom>
          <a:solidFill>
            <a:schemeClr val="accent4">
              <a:lumMod val="40000"/>
              <a:lumOff val="60000"/>
            </a:schemeClr>
          </a:solidFill>
          <a:ln w="19050"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 b="0" i="0" u="none" strike="noStrike" kern="1200" cap="none" spc="0" normalizeH="0" baseline="0" noProof="0" dirty="0">
              <a:ln>
                <a:noFill/>
              </a:ln>
              <a:solidFill>
                <a:srgbClr val="000000"/>
              </a:solidFill>
              <a:effectLst/>
              <a:uLnTx/>
              <a:uFillTx/>
              <a:latin typeface="Arial" charset="0"/>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B31E3B"/>
                </a:solidFill>
                <a:effectLst/>
                <a:uLnTx/>
                <a:uFillTx/>
                <a:latin typeface="Arial" charset="0"/>
                <a:ea typeface="ヒラギノ角ゴ ProN W3" charset="0"/>
                <a:cs typeface="ヒラギノ角ゴ ProN W3" charset="0"/>
                <a:sym typeface="Arial" charset="0"/>
              </a:rPr>
              <a:t>Test the guidance for the Board </a:t>
            </a:r>
            <a:r>
              <a:rPr kumimoji="0" lang="en-GB" sz="18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rPr>
              <a:t>by applying it to the test Standard(s)</a:t>
            </a:r>
          </a:p>
        </p:txBody>
      </p:sp>
      <p:sp>
        <p:nvSpPr>
          <p:cNvPr id="7" name="Oval 6"/>
          <p:cNvSpPr/>
          <p:nvPr/>
        </p:nvSpPr>
        <p:spPr bwMode="auto">
          <a:xfrm>
            <a:off x="6768751" y="3741640"/>
            <a:ext cx="3080793" cy="2279648"/>
          </a:xfrm>
          <a:prstGeom prst="ellipse">
            <a:avLst/>
          </a:prstGeom>
          <a:solidFill>
            <a:schemeClr val="tx2"/>
          </a:solid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charset="0"/>
                <a:sym typeface="Arial" charset="0"/>
              </a:rPr>
              <a:t>Prepare an Exposure Draft of amendments to the disclosure requirements of the test Standard(s)</a:t>
            </a:r>
          </a:p>
        </p:txBody>
      </p:sp>
      <p:sp>
        <p:nvSpPr>
          <p:cNvPr id="9" name="Curved Right Arrow 8"/>
          <p:cNvSpPr/>
          <p:nvPr/>
        </p:nvSpPr>
        <p:spPr bwMode="auto">
          <a:xfrm rot="8604500">
            <a:off x="5339447" y="1825473"/>
            <a:ext cx="1433654" cy="2578102"/>
          </a:xfrm>
          <a:prstGeom prst="curvedRightArrow">
            <a:avLst>
              <a:gd name="adj1" fmla="val 25000"/>
              <a:gd name="adj2" fmla="val 37593"/>
              <a:gd name="adj3" fmla="val 23819"/>
            </a:avLst>
          </a:prstGeom>
          <a:solidFill>
            <a:schemeClr val="accent4"/>
          </a:solidFill>
          <a:ln w="19050"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0" name="Down Arrow 9"/>
          <p:cNvSpPr/>
          <p:nvPr/>
        </p:nvSpPr>
        <p:spPr bwMode="auto">
          <a:xfrm rot="2591183">
            <a:off x="1775800" y="2742226"/>
            <a:ext cx="509245" cy="1413057"/>
          </a:xfrm>
          <a:prstGeom prst="downArrow">
            <a:avLst/>
          </a:prstGeom>
          <a:solidFill>
            <a:schemeClr val="tx1"/>
          </a:solidFill>
          <a:ln w="28575"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1" name="Right Arrow 10"/>
          <p:cNvSpPr/>
          <p:nvPr/>
        </p:nvSpPr>
        <p:spPr bwMode="auto">
          <a:xfrm>
            <a:off x="3078052" y="4713293"/>
            <a:ext cx="578804" cy="541028"/>
          </a:xfrm>
          <a:prstGeom prst="rightArrow">
            <a:avLst/>
          </a:prstGeom>
          <a:solidFill>
            <a:schemeClr val="tx1"/>
          </a:solidFill>
          <a:ln w="28575"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2" name="Right Arrow 11"/>
          <p:cNvSpPr/>
          <p:nvPr/>
        </p:nvSpPr>
        <p:spPr bwMode="auto">
          <a:xfrm>
            <a:off x="6321151" y="4713293"/>
            <a:ext cx="648073" cy="541028"/>
          </a:xfrm>
          <a:prstGeom prst="rightArrow">
            <a:avLst/>
          </a:prstGeom>
          <a:solidFill>
            <a:schemeClr val="tx1"/>
          </a:solidFill>
          <a:ln w="28575"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3" name="TextBox 12"/>
          <p:cNvSpPr txBox="1"/>
          <p:nvPr/>
        </p:nvSpPr>
        <p:spPr>
          <a:xfrm rot="20439990">
            <a:off x="4778710" y="2954620"/>
            <a:ext cx="201765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B31E3B"/>
                </a:solidFill>
                <a:effectLst/>
                <a:uLnTx/>
                <a:uFillTx/>
                <a:latin typeface="Arial" charset="0"/>
                <a:sym typeface="Arial" charset="0"/>
              </a:rPr>
              <a:t>Improve guidance for the Board</a:t>
            </a:r>
          </a:p>
        </p:txBody>
      </p:sp>
    </p:spTree>
    <p:extLst>
      <p:ext uri="{BB962C8B-B14F-4D97-AF65-F5344CB8AC3E}">
        <p14:creationId xmlns:p14="http://schemas.microsoft.com/office/powerpoint/2010/main" val="12351873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9287920" cy="974725"/>
          </a:xfrm>
        </p:spPr>
        <p:txBody>
          <a:bodyPr/>
          <a:lstStyle/>
          <a:p>
            <a:r>
              <a:rPr lang="en-GB" sz="2800" dirty="0"/>
              <a:t>Targeted Standards-level Review of Disclosures</a:t>
            </a:r>
          </a:p>
        </p:txBody>
      </p:sp>
      <p:graphicFrame>
        <p:nvGraphicFramePr>
          <p:cNvPr id="3" name="Diagram 2"/>
          <p:cNvGraphicFramePr/>
          <p:nvPr>
            <p:extLst/>
          </p:nvPr>
        </p:nvGraphicFramePr>
        <p:xfrm>
          <a:off x="345600" y="1196752"/>
          <a:ext cx="851783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950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6" y="0"/>
            <a:ext cx="9514747" cy="5861049"/>
          </a:xfrm>
          <a:prstGeom prst="rect">
            <a:avLst/>
          </a:prstGeom>
        </p:spPr>
      </p:pic>
      <p:sp>
        <p:nvSpPr>
          <p:cNvPr id="9220"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marL="0" marR="0" lvl="0" indent="0" algn="l" defTabSz="914400" rtl="0" eaLnBrk="1" fontAlgn="base" latinLnBrk="0" hangingPunct="1">
              <a:lnSpc>
                <a:spcPct val="100000"/>
              </a:lnSpc>
              <a:spcBef>
                <a:spcPts val="9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4305300" y="2276475"/>
            <a:ext cx="5035550" cy="1951038"/>
          </a:xfrm>
        </p:spPr>
        <p:txBody>
          <a:bodyPr>
            <a:normAutofit/>
          </a:bodyPr>
          <a:lstStyle/>
          <a:p>
            <a:pPr algn="r">
              <a:defRPr/>
            </a:pPr>
            <a:r>
              <a:rPr lang="en-US" sz="3500" b="0" i="1" dirty="0">
                <a:solidFill>
                  <a:srgbClr val="FFFFFF"/>
                </a:solidFill>
              </a:rPr>
              <a:t>IFRS Taxonomy</a:t>
            </a:r>
          </a:p>
        </p:txBody>
      </p:sp>
      <p:sp>
        <p:nvSpPr>
          <p:cNvPr id="9222" name="Rectangle 7"/>
          <p:cNvSpPr>
            <a:spLocks/>
          </p:cNvSpPr>
          <p:nvPr/>
        </p:nvSpPr>
        <p:spPr bwMode="auto">
          <a:xfrm>
            <a:off x="4419600" y="4322763"/>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r" defTabSz="914400" rtl="0" eaLnBrk="1" fontAlgn="base" latinLnBrk="0" hangingPunct="1">
              <a:lnSpc>
                <a:spcPct val="90000"/>
              </a:lnSpc>
              <a:spcBef>
                <a:spcPts val="50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10"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5F6062"/>
                </a:solidFill>
                <a:effectLst/>
                <a:uLnTx/>
                <a:uFillTx/>
                <a:latin typeface="Arial" charset="0"/>
                <a:ea typeface="ＭＳ Ｐゴシック" charset="0"/>
                <a:sym typeface="Arial" charset="0"/>
              </a:rPr>
              <a:t>Copyright © IFRS Foundation. All rights reserved</a:t>
            </a:r>
          </a:p>
        </p:txBody>
      </p:sp>
    </p:spTree>
    <p:extLst>
      <p:ext uri="{BB962C8B-B14F-4D97-AF65-F5344CB8AC3E}">
        <p14:creationId xmlns:p14="http://schemas.microsoft.com/office/powerpoint/2010/main" val="21585599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2"/>
            <a:ext cx="7748587" cy="974725"/>
          </a:xfrm>
        </p:spPr>
        <p:txBody>
          <a:bodyPr/>
          <a:lstStyle/>
          <a:p>
            <a:r>
              <a:rPr lang="en-GB" dirty="0"/>
              <a:t>The IFRS Taxonomy</a:t>
            </a:r>
          </a:p>
        </p:txBody>
      </p:sp>
      <p:graphicFrame>
        <p:nvGraphicFramePr>
          <p:cNvPr id="8" name="Diagram 7"/>
          <p:cNvGraphicFramePr/>
          <p:nvPr>
            <p:extLst/>
          </p:nvPr>
        </p:nvGraphicFramePr>
        <p:xfrm>
          <a:off x="1208584" y="2924944"/>
          <a:ext cx="7587524" cy="2997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nvPr>
        </p:nvGraphicFramePr>
        <p:xfrm>
          <a:off x="560512" y="963327"/>
          <a:ext cx="9073008" cy="23548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79448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2"/>
            <a:ext cx="7748587" cy="974725"/>
          </a:xfrm>
        </p:spPr>
        <p:txBody>
          <a:bodyPr/>
          <a:lstStyle/>
          <a:p>
            <a:r>
              <a:rPr lang="en-GB" dirty="0"/>
              <a:t>The IFRS Taxonomy—areas of focus</a:t>
            </a:r>
          </a:p>
        </p:txBody>
      </p:sp>
      <p:graphicFrame>
        <p:nvGraphicFramePr>
          <p:cNvPr id="4" name="Content Placeholder 3"/>
          <p:cNvGraphicFramePr>
            <a:graphicFrameLocks noGrp="1"/>
          </p:cNvGraphicFramePr>
          <p:nvPr>
            <p:ph idx="1"/>
            <p:extLst/>
          </p:nvPr>
        </p:nvGraphicFramePr>
        <p:xfrm>
          <a:off x="646588" y="1556792"/>
          <a:ext cx="8568952" cy="4104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488504" y="5805264"/>
            <a:ext cx="7334556" cy="720080"/>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sym typeface="Arial" charset="0"/>
              </a:rPr>
              <a:t>The impact of new or amended IFRS Standards on the IFRS Taxonomy in the next 12 months is expected to be limited</a:t>
            </a:r>
          </a:p>
        </p:txBody>
      </p:sp>
    </p:spTree>
    <p:extLst>
      <p:ext uri="{BB962C8B-B14F-4D97-AF65-F5344CB8AC3E}">
        <p14:creationId xmlns:p14="http://schemas.microsoft.com/office/powerpoint/2010/main" val="30802103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99" y="2"/>
            <a:ext cx="7747200" cy="974725"/>
          </a:xfrm>
        </p:spPr>
        <p:txBody>
          <a:bodyPr/>
          <a:lstStyle/>
          <a:p>
            <a:r>
              <a:rPr lang="en-GB" sz="3000" dirty="0"/>
              <a:t>Contents</a:t>
            </a:r>
          </a:p>
        </p:txBody>
      </p:sp>
      <p:sp>
        <p:nvSpPr>
          <p:cNvPr id="3" name="Content Placeholder 2"/>
          <p:cNvSpPr>
            <a:spLocks noGrp="1"/>
          </p:cNvSpPr>
          <p:nvPr>
            <p:ph idx="1"/>
          </p:nvPr>
        </p:nvSpPr>
        <p:spPr>
          <a:xfrm>
            <a:off x="345600" y="1268761"/>
            <a:ext cx="8840217" cy="5589240"/>
          </a:xfrm>
        </p:spPr>
        <p:txBody>
          <a:bodyPr/>
          <a:lstStyle/>
          <a:p>
            <a:r>
              <a:rPr lang="en-GB" sz="2400" dirty="0"/>
              <a:t>Better Communication</a:t>
            </a:r>
          </a:p>
          <a:p>
            <a:r>
              <a:rPr lang="en-GB" sz="2400" dirty="0"/>
              <a:t>Management Commentary</a:t>
            </a:r>
          </a:p>
          <a:p>
            <a:r>
              <a:rPr lang="en-GB" sz="2400" dirty="0"/>
              <a:t>The Research programme</a:t>
            </a:r>
          </a:p>
          <a:p>
            <a:pPr lvl="1"/>
            <a:r>
              <a:rPr lang="en-GB" sz="2200" dirty="0"/>
              <a:t>Financial Instruments with Characteristics of Equity</a:t>
            </a:r>
          </a:p>
          <a:p>
            <a:pPr lvl="1"/>
            <a:r>
              <a:rPr lang="en-GB" sz="2200" dirty="0"/>
              <a:t>Business Combinations under Common Control</a:t>
            </a:r>
          </a:p>
          <a:p>
            <a:pPr lvl="1"/>
            <a:r>
              <a:rPr lang="en-GB" sz="2200" dirty="0"/>
              <a:t>Dynamic Risk Management</a:t>
            </a:r>
          </a:p>
          <a:p>
            <a:pPr lvl="1"/>
            <a:r>
              <a:rPr lang="en-GB" sz="2200" dirty="0"/>
              <a:t>Goodwill and Impairment  </a:t>
            </a:r>
          </a:p>
          <a:p>
            <a:r>
              <a:rPr lang="en-GB" sz="2400" dirty="0"/>
              <a:t>Post Implementation Reviews </a:t>
            </a:r>
          </a:p>
          <a:p>
            <a:r>
              <a:rPr lang="en-GB" sz="2400" dirty="0"/>
              <a:t>Implementation Support Activities </a:t>
            </a:r>
          </a:p>
          <a:p>
            <a:r>
              <a:rPr lang="en-GB" sz="2400" dirty="0"/>
              <a:t>Resources and communications </a:t>
            </a:r>
          </a:p>
          <a:p>
            <a:endParaRPr lang="en-GB" dirty="0"/>
          </a:p>
          <a:p>
            <a:pPr marL="0" indent="0">
              <a:buNone/>
            </a:pPr>
            <a:endParaRPr lang="en-GB" dirty="0"/>
          </a:p>
        </p:txBody>
      </p:sp>
    </p:spTree>
    <p:extLst>
      <p:ext uri="{BB962C8B-B14F-4D97-AF65-F5344CB8AC3E}">
        <p14:creationId xmlns:p14="http://schemas.microsoft.com/office/powerpoint/2010/main" val="30077474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6" y="0"/>
            <a:ext cx="9514747" cy="5861049"/>
          </a:xfrm>
          <a:prstGeom prst="rect">
            <a:avLst/>
          </a:prstGeom>
        </p:spPr>
      </p:pic>
      <p:sp>
        <p:nvSpPr>
          <p:cNvPr id="9220"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marL="0" marR="0" lvl="0" indent="0" algn="l" defTabSz="914400" rtl="0" eaLnBrk="1" fontAlgn="base" latinLnBrk="0" hangingPunct="1">
              <a:lnSpc>
                <a:spcPct val="100000"/>
              </a:lnSpc>
              <a:spcBef>
                <a:spcPts val="9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4305300" y="2276475"/>
            <a:ext cx="5035550" cy="1951038"/>
          </a:xfrm>
        </p:spPr>
        <p:txBody>
          <a:bodyPr>
            <a:normAutofit/>
          </a:bodyPr>
          <a:lstStyle/>
          <a:p>
            <a:pPr algn="r">
              <a:defRPr/>
            </a:pPr>
            <a:r>
              <a:rPr lang="en-US" sz="3500" b="0" dirty="0">
                <a:solidFill>
                  <a:srgbClr val="FFFFFF"/>
                </a:solidFill>
              </a:rPr>
              <a:t>Management Commentary</a:t>
            </a:r>
          </a:p>
        </p:txBody>
      </p:sp>
      <p:sp>
        <p:nvSpPr>
          <p:cNvPr id="9222" name="Rectangle 7"/>
          <p:cNvSpPr>
            <a:spLocks/>
          </p:cNvSpPr>
          <p:nvPr/>
        </p:nvSpPr>
        <p:spPr bwMode="auto">
          <a:xfrm>
            <a:off x="4419600" y="4322763"/>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r" defTabSz="914400" rtl="0" eaLnBrk="1" fontAlgn="base" latinLnBrk="0" hangingPunct="1">
              <a:lnSpc>
                <a:spcPct val="90000"/>
              </a:lnSpc>
              <a:spcBef>
                <a:spcPts val="50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10"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5F6062"/>
                </a:solidFill>
                <a:effectLst/>
                <a:uLnTx/>
                <a:uFillTx/>
                <a:latin typeface="Arial" charset="0"/>
                <a:ea typeface="ＭＳ Ｐゴシック" charset="0"/>
                <a:sym typeface="Arial" charset="0"/>
              </a:rPr>
              <a:t>Copyright © IFRS Foundation. All rights reserved</a:t>
            </a:r>
          </a:p>
        </p:txBody>
      </p:sp>
    </p:spTree>
    <p:extLst>
      <p:ext uri="{BB962C8B-B14F-4D97-AF65-F5344CB8AC3E}">
        <p14:creationId xmlns:p14="http://schemas.microsoft.com/office/powerpoint/2010/main" val="4152075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488" y="2"/>
            <a:ext cx="7748587" cy="974725"/>
          </a:xfrm>
        </p:spPr>
        <p:txBody>
          <a:bodyPr/>
          <a:lstStyle/>
          <a:p>
            <a:r>
              <a:rPr lang="en-GB" sz="3000" dirty="0"/>
              <a:t>Scope of the Board’s interest</a:t>
            </a:r>
          </a:p>
        </p:txBody>
      </p:sp>
      <p:sp>
        <p:nvSpPr>
          <p:cNvPr id="4" name="Rectangle 7"/>
          <p:cNvSpPr txBox="1">
            <a:spLocks noChangeArrowheads="1"/>
          </p:cNvSpPr>
          <p:nvPr/>
        </p:nvSpPr>
        <p:spPr>
          <a:xfrm>
            <a:off x="6026400" y="1720811"/>
            <a:ext cx="3029750" cy="1637059"/>
          </a:xfrm>
          <a:prstGeom prst="rect">
            <a:avLst/>
          </a:prstGeom>
        </p:spPr>
        <p:txBody>
          <a:bodyPr vert="horz" lIns="77925" tIns="38963" rIns="77925" bIns="38963"/>
          <a:lstStyle>
            <a:lvl1pPr marL="497855" indent="-227282" algn="l" rtl="0" eaLnBrk="1" fontAlgn="base" hangingPunct="1">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960536" indent="-227282" algn="l" rtl="0" eaLnBrk="1" fontAlgn="base" hangingPunct="1">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41509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877780"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332344"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72196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3111595"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501221"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890847"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270573" marR="0" lvl="0" indent="0" algn="l" defTabSz="914400" rtl="0" eaLnBrk="1" fontAlgn="base" latinLnBrk="0" hangingPunct="1">
              <a:lnSpc>
                <a:spcPct val="100000"/>
              </a:lnSpc>
              <a:spcBef>
                <a:spcPts val="767"/>
              </a:spcBef>
              <a:spcAft>
                <a:spcPct val="0"/>
              </a:spcAft>
              <a:buClr>
                <a:srgbClr val="B31E3B"/>
              </a:buClr>
              <a:buSzPct val="100000"/>
              <a:buFont typeface="Arial" charset="0"/>
              <a:buNone/>
              <a:tabLst/>
              <a:defRPr/>
            </a:pPr>
            <a:r>
              <a:rPr kumimoji="0" lang="en-GB" sz="1400" b="1" i="0" u="none" strike="noStrike" kern="1200" cap="none" spc="0" normalizeH="0" baseline="0" noProof="0" dirty="0">
                <a:ln>
                  <a:noFill/>
                </a:ln>
                <a:solidFill>
                  <a:srgbClr val="5F6062"/>
                </a:solidFill>
                <a:effectLst/>
                <a:uLnTx/>
                <a:uFillTx/>
                <a:latin typeface="Arial"/>
                <a:ea typeface="Times New Roman" panose="02020603050405020304" pitchFamily="18" charset="0"/>
                <a:cs typeface="Times New Roman" panose="02020603050405020304" pitchFamily="18" charset="0"/>
                <a:sym typeface="Arial" charset="0"/>
              </a:rPr>
              <a:t>‘Other financial</a:t>
            </a:r>
            <a:r>
              <a:rPr kumimoji="0" lang="en-GB" sz="1400" b="0" i="0" u="none" strike="noStrike" kern="1200" cap="none" spc="0" normalizeH="0" baseline="0" noProof="0" dirty="0">
                <a:ln>
                  <a:noFill/>
                </a:ln>
                <a:solidFill>
                  <a:srgbClr val="5F6062"/>
                </a:solidFill>
                <a:effectLst/>
                <a:uLnTx/>
                <a:uFillTx/>
                <a:latin typeface="Arial"/>
                <a:ea typeface="Times New Roman" panose="02020603050405020304" pitchFamily="18" charset="0"/>
                <a:cs typeface="Times New Roman" panose="02020603050405020304" pitchFamily="18" charset="0"/>
                <a:sym typeface="Arial" charset="0"/>
              </a:rPr>
              <a:t>’:</a:t>
            </a:r>
            <a:br>
              <a:rPr kumimoji="0" lang="en-GB" sz="1400" b="0" i="0" u="none" strike="noStrike" kern="1200" cap="none" spc="0" normalizeH="0" baseline="0" noProof="0" dirty="0">
                <a:ln>
                  <a:noFill/>
                </a:ln>
                <a:solidFill>
                  <a:srgbClr val="5F6062"/>
                </a:solidFill>
                <a:effectLst/>
                <a:uLnTx/>
                <a:uFillTx/>
                <a:latin typeface="Arial"/>
                <a:ea typeface="Times New Roman" panose="02020603050405020304" pitchFamily="18" charset="0"/>
                <a:cs typeface="Times New Roman" panose="02020603050405020304" pitchFamily="18" charset="0"/>
                <a:sym typeface="Arial" charset="0"/>
              </a:rPr>
            </a:br>
            <a:r>
              <a:rPr kumimoji="0" lang="en-GB" sz="1400" b="0" i="1" u="none" strike="noStrike" kern="1200" cap="none" spc="0" normalizeH="0" baseline="0" noProof="0" dirty="0">
                <a:ln>
                  <a:noFill/>
                </a:ln>
                <a:solidFill>
                  <a:srgbClr val="5F6062"/>
                </a:solidFill>
                <a:effectLst/>
                <a:uLnTx/>
                <a:uFillTx/>
                <a:latin typeface="Arial"/>
                <a:ea typeface="Times New Roman" panose="02020603050405020304" pitchFamily="18" charset="0"/>
                <a:cs typeface="Times New Roman" panose="02020603050405020304" pitchFamily="18" charset="0"/>
                <a:sym typeface="Arial" charset="0"/>
              </a:rPr>
              <a:t>information outside the financial statements that assists in the interpretation of a complete set of financial statements or improves users' ability to make better economic decisions.</a:t>
            </a:r>
            <a:endParaRPr kumimoji="0" lang="en-GB" sz="1400" b="0" i="1"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endParaRPr>
          </a:p>
        </p:txBody>
      </p:sp>
      <p:grpSp>
        <p:nvGrpSpPr>
          <p:cNvPr id="5" name="Group 4"/>
          <p:cNvGrpSpPr/>
          <p:nvPr/>
        </p:nvGrpSpPr>
        <p:grpSpPr>
          <a:xfrm>
            <a:off x="345600" y="1628800"/>
            <a:ext cx="5253877" cy="3169229"/>
            <a:chOff x="395536" y="1131590"/>
            <a:chExt cx="5832649" cy="3312368"/>
          </a:xfrm>
        </p:grpSpPr>
        <p:sp>
          <p:nvSpPr>
            <p:cNvPr id="6" name="Oval 5"/>
            <p:cNvSpPr/>
            <p:nvPr/>
          </p:nvSpPr>
          <p:spPr bwMode="gray">
            <a:xfrm>
              <a:off x="395536" y="1131590"/>
              <a:ext cx="3672408" cy="3312368"/>
            </a:xfrm>
            <a:prstGeom prst="ellipse">
              <a:avLst/>
            </a:prstGeom>
            <a:solidFill>
              <a:srgbClr val="5F6062"/>
            </a:solidFill>
            <a:ln>
              <a:noFill/>
            </a:ln>
            <a:effectLst/>
            <a:extLst/>
          </p:spPr>
          <p:txBody>
            <a:bodyPr wrap="square" lIns="77925" tIns="38963" rIns="77925" bIns="3896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p:txBody>
        </p:sp>
        <p:sp>
          <p:nvSpPr>
            <p:cNvPr id="7" name="Oval 6"/>
            <p:cNvSpPr/>
            <p:nvPr/>
          </p:nvSpPr>
          <p:spPr bwMode="gray">
            <a:xfrm>
              <a:off x="2555777" y="1131590"/>
              <a:ext cx="3672408" cy="3312368"/>
            </a:xfrm>
            <a:prstGeom prst="ellipse">
              <a:avLst/>
            </a:prstGeom>
            <a:solidFill>
              <a:schemeClr val="accent4"/>
            </a:solidFill>
            <a:ln>
              <a:noFill/>
            </a:ln>
            <a:effectLst/>
            <a:extLst/>
          </p:spPr>
          <p:txBody>
            <a:bodyPr wrap="square" lIns="77925" tIns="38963" rIns="77925" bIns="3896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p:txBody>
        </p:sp>
        <p:sp>
          <p:nvSpPr>
            <p:cNvPr id="8" name="Oval 7"/>
            <p:cNvSpPr/>
            <p:nvPr/>
          </p:nvSpPr>
          <p:spPr bwMode="gray">
            <a:xfrm>
              <a:off x="395536" y="1131591"/>
              <a:ext cx="3672408" cy="3292061"/>
            </a:xfrm>
            <a:prstGeom prst="ellipse">
              <a:avLst/>
            </a:prstGeom>
            <a:solidFill>
              <a:schemeClr val="accent2">
                <a:alpha val="35000"/>
              </a:schemeClr>
            </a:solidFill>
            <a:ln>
              <a:noFill/>
            </a:ln>
            <a:effectLst/>
            <a:extLst/>
          </p:spPr>
          <p:txBody>
            <a:bodyPr wrap="square" lIns="77925" tIns="38963" rIns="77925" bIns="3896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p:txBody>
        </p:sp>
      </p:grpSp>
      <p:sp>
        <p:nvSpPr>
          <p:cNvPr id="9" name="TextBox 8"/>
          <p:cNvSpPr txBox="1"/>
          <p:nvPr/>
        </p:nvSpPr>
        <p:spPr>
          <a:xfrm>
            <a:off x="3250800" y="1812718"/>
            <a:ext cx="1533667"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5F6062"/>
                </a:solidFill>
                <a:effectLst/>
                <a:uLnTx/>
                <a:uFillTx/>
                <a:latin typeface="Arial" charset="0"/>
                <a:sym typeface="Arial" charset="0"/>
              </a:rPr>
              <a:t>Financial </a:t>
            </a:r>
            <a:br>
              <a:rPr kumimoji="0" lang="en-GB" sz="1600" b="1" i="0" u="none" strike="noStrike" kern="1200" cap="none" spc="0" normalizeH="0" baseline="0" noProof="0" dirty="0">
                <a:ln>
                  <a:noFill/>
                </a:ln>
                <a:solidFill>
                  <a:srgbClr val="5F6062"/>
                </a:solidFill>
                <a:effectLst/>
                <a:uLnTx/>
                <a:uFillTx/>
                <a:latin typeface="Arial" charset="0"/>
                <a:sym typeface="Arial" charset="0"/>
              </a:rPr>
            </a:br>
            <a:r>
              <a:rPr kumimoji="0" lang="en-GB" sz="1600" b="1" i="0" u="none" strike="noStrike" kern="1200" cap="none" spc="0" normalizeH="0" baseline="0" noProof="0" dirty="0">
                <a:ln>
                  <a:noFill/>
                </a:ln>
                <a:solidFill>
                  <a:srgbClr val="5F6062"/>
                </a:solidFill>
                <a:effectLst/>
                <a:uLnTx/>
                <a:uFillTx/>
                <a:latin typeface="Arial" charset="0"/>
                <a:sym typeface="Arial" charset="0"/>
              </a:rPr>
              <a:t>Reporting</a:t>
            </a:r>
          </a:p>
        </p:txBody>
      </p:sp>
      <p:sp>
        <p:nvSpPr>
          <p:cNvPr id="10" name="TextBox 9"/>
          <p:cNvSpPr txBox="1"/>
          <p:nvPr/>
        </p:nvSpPr>
        <p:spPr>
          <a:xfrm>
            <a:off x="921600" y="1806889"/>
            <a:ext cx="204021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B3AA7E"/>
                </a:solidFill>
                <a:effectLst/>
                <a:uLnTx/>
                <a:uFillTx/>
                <a:latin typeface="Arial" charset="0"/>
                <a:sym typeface="Arial" charset="0"/>
              </a:rPr>
              <a:t>Wider Corporate Reporting</a:t>
            </a:r>
          </a:p>
        </p:txBody>
      </p:sp>
      <p:grpSp>
        <p:nvGrpSpPr>
          <p:cNvPr id="11" name="Group 10"/>
          <p:cNvGrpSpPr/>
          <p:nvPr/>
        </p:nvGrpSpPr>
        <p:grpSpPr>
          <a:xfrm>
            <a:off x="478800" y="2670766"/>
            <a:ext cx="4712536" cy="1407768"/>
            <a:chOff x="347119" y="2611071"/>
            <a:chExt cx="4712536" cy="1407768"/>
          </a:xfrm>
        </p:grpSpPr>
        <p:sp>
          <p:nvSpPr>
            <p:cNvPr id="12" name="TextBox 11"/>
            <p:cNvSpPr txBox="1"/>
            <p:nvPr/>
          </p:nvSpPr>
          <p:spPr>
            <a:xfrm>
              <a:off x="3835519" y="2788205"/>
              <a:ext cx="122413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charset="0"/>
                  <a:sym typeface="Arial" charset="0"/>
                </a:rPr>
                <a:t>Financial </a:t>
              </a:r>
              <a:br>
                <a:rPr kumimoji="0" lang="en-GB" sz="1400" b="1" i="0" u="none" strike="noStrike" kern="1200" cap="none" spc="0" normalizeH="0" baseline="0" noProof="0" dirty="0">
                  <a:ln>
                    <a:noFill/>
                  </a:ln>
                  <a:solidFill>
                    <a:srgbClr val="FFFFFF"/>
                  </a:solidFill>
                  <a:effectLst/>
                  <a:uLnTx/>
                  <a:uFillTx/>
                  <a:latin typeface="Arial" charset="0"/>
                  <a:sym typeface="Arial" charset="0"/>
                </a:rPr>
              </a:br>
              <a:r>
                <a:rPr kumimoji="0" lang="en-GB" sz="1400" b="1" i="0" u="none" strike="noStrike" kern="1200" cap="none" spc="0" normalizeH="0" baseline="0" noProof="0" dirty="0">
                  <a:ln>
                    <a:noFill/>
                  </a:ln>
                  <a:solidFill>
                    <a:srgbClr val="FFFFFF"/>
                  </a:solidFill>
                  <a:effectLst/>
                  <a:uLnTx/>
                  <a:uFillTx/>
                  <a:latin typeface="Arial" charset="0"/>
                  <a:sym typeface="Arial" charset="0"/>
                </a:rPr>
                <a:t>Statements</a:t>
              </a:r>
            </a:p>
          </p:txBody>
        </p:sp>
        <p:sp>
          <p:nvSpPr>
            <p:cNvPr id="13" name="TextBox 12"/>
            <p:cNvSpPr txBox="1"/>
            <p:nvPr/>
          </p:nvSpPr>
          <p:spPr>
            <a:xfrm>
              <a:off x="2165119" y="2676598"/>
              <a:ext cx="1420239"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charset="0"/>
                  <a:sym typeface="Arial" charset="0"/>
                </a:rPr>
                <a:t>Other Financial Reporting</a:t>
              </a:r>
              <a:br>
                <a:rPr kumimoji="0" lang="en-GB" sz="1400" b="1" i="0" u="none" strike="noStrike" kern="1200" cap="none" spc="0" normalizeH="0" baseline="0" noProof="0" dirty="0">
                  <a:ln>
                    <a:noFill/>
                  </a:ln>
                  <a:solidFill>
                    <a:srgbClr val="FFFFFF"/>
                  </a:solidFill>
                  <a:effectLst/>
                  <a:uLnTx/>
                  <a:uFillTx/>
                  <a:latin typeface="Arial" charset="0"/>
                  <a:sym typeface="Arial" charset="0"/>
                </a:rPr>
              </a:br>
              <a:r>
                <a:rPr kumimoji="0" lang="en-GB" sz="900" b="0" i="0" u="none" strike="noStrike" kern="1200" cap="none" spc="0" normalizeH="0" baseline="30000" noProof="0" dirty="0">
                  <a:ln>
                    <a:noFill/>
                  </a:ln>
                  <a:solidFill>
                    <a:srgbClr val="FFFFFF"/>
                  </a:solidFill>
                  <a:effectLst/>
                  <a:uLnTx/>
                  <a:uFillTx/>
                  <a:latin typeface="Arial" charset="0"/>
                  <a:sym typeface="Arial" charset="0"/>
                </a:rPr>
                <a:t>(3)</a:t>
              </a:r>
            </a:p>
          </p:txBody>
        </p:sp>
        <p:sp>
          <p:nvSpPr>
            <p:cNvPr id="14" name="TextBox 13"/>
            <p:cNvSpPr txBox="1"/>
            <p:nvPr/>
          </p:nvSpPr>
          <p:spPr>
            <a:xfrm>
              <a:off x="429919" y="2611071"/>
              <a:ext cx="142023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charset="0"/>
                  <a:sym typeface="Arial" charset="0"/>
                </a:rPr>
                <a:t>Public Policy Reporting</a:t>
              </a:r>
              <a:r>
                <a:rPr kumimoji="0" lang="en-GB" sz="900" b="0" i="0" u="none" strike="noStrike" kern="1200" cap="none" spc="0" normalizeH="0" baseline="30000" noProof="0" dirty="0">
                  <a:ln>
                    <a:noFill/>
                  </a:ln>
                  <a:solidFill>
                    <a:srgbClr val="FFFFFF"/>
                  </a:solidFill>
                  <a:effectLst/>
                  <a:uLnTx/>
                  <a:uFillTx/>
                  <a:latin typeface="Arial" charset="0"/>
                  <a:sym typeface="Arial" charset="0"/>
                </a:rPr>
                <a:t>(1)</a:t>
              </a:r>
            </a:p>
          </p:txBody>
        </p:sp>
        <p:sp>
          <p:nvSpPr>
            <p:cNvPr id="15" name="TextBox 14"/>
            <p:cNvSpPr txBox="1"/>
            <p:nvPr/>
          </p:nvSpPr>
          <p:spPr>
            <a:xfrm>
              <a:off x="347119" y="3495619"/>
              <a:ext cx="1794785"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charset="0"/>
                  <a:sym typeface="Arial" charset="0"/>
                </a:rPr>
                <a:t>Other Stakeholder Reporting</a:t>
              </a:r>
              <a:r>
                <a:rPr kumimoji="0" lang="en-GB" sz="900" b="0" i="0" u="none" strike="noStrike" kern="1200" cap="none" spc="0" normalizeH="0" baseline="30000" noProof="0" dirty="0">
                  <a:ln>
                    <a:noFill/>
                  </a:ln>
                  <a:solidFill>
                    <a:srgbClr val="FFFFFF"/>
                  </a:solidFill>
                  <a:effectLst/>
                  <a:uLnTx/>
                  <a:uFillTx/>
                  <a:latin typeface="Arial" charset="0"/>
                  <a:sym typeface="Arial" charset="0"/>
                </a:rPr>
                <a:t>(2)</a:t>
              </a:r>
            </a:p>
          </p:txBody>
        </p:sp>
      </p:grpSp>
      <p:cxnSp>
        <p:nvCxnSpPr>
          <p:cNvPr id="16" name="Straight Arrow Connector 15"/>
          <p:cNvCxnSpPr/>
          <p:nvPr/>
        </p:nvCxnSpPr>
        <p:spPr bwMode="auto">
          <a:xfrm flipH="1" flipV="1">
            <a:off x="3081600" y="3746721"/>
            <a:ext cx="3095602" cy="547253"/>
          </a:xfrm>
          <a:prstGeom prst="straightConnector1">
            <a:avLst/>
          </a:prstGeom>
          <a:solidFill>
            <a:srgbClr val="4184A9"/>
          </a:solidFill>
          <a:ln w="2857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Rectangle 7"/>
          <p:cNvSpPr txBox="1">
            <a:spLocks noChangeArrowheads="1"/>
          </p:cNvSpPr>
          <p:nvPr/>
        </p:nvSpPr>
        <p:spPr>
          <a:xfrm>
            <a:off x="6026400" y="3822763"/>
            <a:ext cx="3029750" cy="1190413"/>
          </a:xfrm>
          <a:prstGeom prst="rect">
            <a:avLst/>
          </a:prstGeom>
        </p:spPr>
        <p:txBody>
          <a:bodyPr vert="horz" lIns="77925" tIns="38963" rIns="77925" bIns="38963"/>
          <a:lstStyle>
            <a:lvl1pPr marL="497855" indent="-227282" algn="l" rtl="0" eaLnBrk="1" fontAlgn="base" hangingPunct="1">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960536" indent="-227282" algn="l" rtl="0" eaLnBrk="1" fontAlgn="base" hangingPunct="1">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41509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877780"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332344"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72196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3111595"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501221"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890847"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270573" marR="0" lvl="0" indent="0" algn="l" defTabSz="914400" rtl="0" eaLnBrk="1" fontAlgn="base" latinLnBrk="0" hangingPunct="1">
              <a:lnSpc>
                <a:spcPct val="100000"/>
              </a:lnSpc>
              <a:spcBef>
                <a:spcPts val="767"/>
              </a:spcBef>
              <a:spcAft>
                <a:spcPct val="0"/>
              </a:spcAft>
              <a:buClr>
                <a:srgbClr val="B31E3B"/>
              </a:buClr>
              <a:buSzPct val="100000"/>
              <a:buFont typeface="Arial" charset="0"/>
              <a:buNone/>
              <a:tabLst/>
              <a:defRPr/>
            </a:pPr>
            <a:r>
              <a:rPr kumimoji="0" lang="en-GB" sz="1400" b="1" i="0"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Management commentary</a:t>
            </a:r>
            <a:r>
              <a:rPr kumimoji="0" lang="en-GB" sz="1400" b="0" i="0"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a:t>
            </a:r>
            <a:r>
              <a:rPr kumimoji="0" lang="en-GB" sz="1400" b="1" i="0"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 </a:t>
            </a:r>
          </a:p>
          <a:p>
            <a:pPr marL="270573" marR="0" lvl="0" indent="0" algn="l" defTabSz="914400" rtl="0" eaLnBrk="1" fontAlgn="base" latinLnBrk="0" hangingPunct="1">
              <a:lnSpc>
                <a:spcPct val="100000"/>
              </a:lnSpc>
              <a:spcBef>
                <a:spcPts val="0"/>
              </a:spcBef>
              <a:spcAft>
                <a:spcPct val="0"/>
              </a:spcAft>
              <a:buClr>
                <a:srgbClr val="B31E3B"/>
              </a:buClr>
              <a:buSzPct val="100000"/>
              <a:buFont typeface="Arial" charset="0"/>
              <a:buNone/>
              <a:tabLst/>
              <a:defRPr/>
            </a:pPr>
            <a:r>
              <a:rPr kumimoji="0" lang="en-GB" sz="1400" b="0" i="0"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a narrative report that provides financial and non-financial information useful to users of financial reports</a:t>
            </a:r>
          </a:p>
        </p:txBody>
      </p:sp>
      <p:sp>
        <p:nvSpPr>
          <p:cNvPr id="18" name="Rectangle 7"/>
          <p:cNvSpPr txBox="1">
            <a:spLocks noChangeArrowheads="1"/>
          </p:cNvSpPr>
          <p:nvPr/>
        </p:nvSpPr>
        <p:spPr>
          <a:xfrm>
            <a:off x="345600" y="5531000"/>
            <a:ext cx="3600000" cy="990009"/>
          </a:xfrm>
          <a:prstGeom prst="rect">
            <a:avLst/>
          </a:prstGeom>
        </p:spPr>
        <p:txBody>
          <a:bodyPr vert="horz" lIns="77925" tIns="38963" rIns="77925" bIns="38963"/>
          <a:lstStyle>
            <a:lvl1pPr marL="497855" indent="-227282" algn="l" rtl="0" eaLnBrk="1" fontAlgn="base" hangingPunct="1">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960536" indent="-227282" algn="l" rtl="0" eaLnBrk="1" fontAlgn="base" hangingPunct="1">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41509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877780"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332344"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72196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3111595"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501221"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890847"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270573" marR="0" lvl="0" indent="0" algn="l" defTabSz="914400" rtl="0" eaLnBrk="1" fontAlgn="base" latinLnBrk="0" hangingPunct="1">
              <a:lnSpc>
                <a:spcPct val="100000"/>
              </a:lnSpc>
              <a:spcBef>
                <a:spcPts val="767"/>
              </a:spcBef>
              <a:spcAft>
                <a:spcPct val="0"/>
              </a:spcAft>
              <a:buClr>
                <a:srgbClr val="B31E3B"/>
              </a:buClr>
              <a:buSzPct val="100000"/>
              <a:buFont typeface="Arial" charset="0"/>
              <a:buNone/>
              <a:tabLst/>
              <a:defRPr/>
            </a:pPr>
            <a:r>
              <a:rPr kumimoji="0" lang="en-GB" sz="900" b="0" i="1" u="none" strike="noStrike" kern="1200" cap="none" spc="0" normalizeH="0" baseline="3000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(1)</a:t>
            </a:r>
            <a:r>
              <a:rPr kumimoji="0" lang="en-GB" sz="900" b="0" i="1"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 Reporting to support public policy objectives</a:t>
            </a:r>
          </a:p>
          <a:p>
            <a:pPr marL="270573" marR="0" lvl="0" indent="0" algn="l" defTabSz="914400" rtl="0" eaLnBrk="1" fontAlgn="base" latinLnBrk="0" hangingPunct="1">
              <a:lnSpc>
                <a:spcPct val="100000"/>
              </a:lnSpc>
              <a:spcBef>
                <a:spcPts val="767"/>
              </a:spcBef>
              <a:spcAft>
                <a:spcPct val="0"/>
              </a:spcAft>
              <a:buClr>
                <a:srgbClr val="B31E3B"/>
              </a:buClr>
              <a:buSzPct val="100000"/>
              <a:buFont typeface="Arial" charset="0"/>
              <a:buNone/>
              <a:tabLst/>
              <a:defRPr/>
            </a:pPr>
            <a:r>
              <a:rPr kumimoji="0" lang="en-GB" sz="900" b="0" i="1" u="none" strike="noStrike" kern="1200" cap="none" spc="0" normalizeH="0" baseline="3000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(2) </a:t>
            </a:r>
            <a:r>
              <a:rPr kumimoji="0" lang="en-GB" sz="900" b="0" i="1"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Other frameworks (</a:t>
            </a:r>
            <a:r>
              <a:rPr kumimoji="0" lang="en-GB" sz="900" b="0" i="1" u="none" strike="noStrike" kern="1200" cap="none" spc="0" normalizeH="0" baseline="0" noProof="0" dirty="0" err="1">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eg</a:t>
            </a:r>
            <a:r>
              <a:rPr kumimoji="0" lang="en-GB" sz="900" b="0" i="1"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 GRI Sustainability Reporting Standards) and regulation address the needs of a wider community of report users</a:t>
            </a:r>
          </a:p>
        </p:txBody>
      </p:sp>
      <p:sp>
        <p:nvSpPr>
          <p:cNvPr id="19" name="Rectangle 18"/>
          <p:cNvSpPr/>
          <p:nvPr/>
        </p:nvSpPr>
        <p:spPr bwMode="auto">
          <a:xfrm>
            <a:off x="6249600" y="3750756"/>
            <a:ext cx="2808312" cy="1304890"/>
          </a:xfrm>
          <a:prstGeom prst="rect">
            <a:avLst/>
          </a:prstGeom>
          <a:noFill/>
          <a:ln w="28575" cap="flat" cmpd="sng" algn="ctr">
            <a:solidFill>
              <a:srgbClr val="B3AA7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20" name="Rectangle 7"/>
          <p:cNvSpPr txBox="1">
            <a:spLocks noChangeArrowheads="1"/>
          </p:cNvSpPr>
          <p:nvPr/>
        </p:nvSpPr>
        <p:spPr>
          <a:xfrm>
            <a:off x="3271964" y="5531000"/>
            <a:ext cx="3600000" cy="514654"/>
          </a:xfrm>
          <a:prstGeom prst="rect">
            <a:avLst/>
          </a:prstGeom>
        </p:spPr>
        <p:txBody>
          <a:bodyPr vert="horz" lIns="77925" tIns="38963" rIns="77925" bIns="38963"/>
          <a:lstStyle>
            <a:lvl1pPr marL="497855" indent="-227282" algn="l" rtl="0" eaLnBrk="1" fontAlgn="base" hangingPunct="1">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960536" indent="-227282" algn="l" rtl="0" eaLnBrk="1" fontAlgn="base" hangingPunct="1">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41509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877780"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332344"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72196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3111595"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501221"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890847"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270573" marR="0" lvl="0" indent="0" algn="l" defTabSz="914400" rtl="0" eaLnBrk="1" fontAlgn="base" latinLnBrk="0" hangingPunct="1">
              <a:lnSpc>
                <a:spcPct val="100000"/>
              </a:lnSpc>
              <a:spcBef>
                <a:spcPts val="767"/>
              </a:spcBef>
              <a:spcAft>
                <a:spcPct val="0"/>
              </a:spcAft>
              <a:buClr>
                <a:srgbClr val="B31E3B"/>
              </a:buClr>
              <a:buSzPct val="100000"/>
              <a:buFont typeface="Arial" charset="0"/>
              <a:buNone/>
              <a:tabLst/>
              <a:defRPr/>
            </a:pPr>
            <a:r>
              <a:rPr kumimoji="0" lang="en-GB" sz="900" b="0" i="1" u="none" strike="noStrike" kern="1200" cap="none" spc="0" normalizeH="0" baseline="3000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(3) </a:t>
            </a:r>
            <a:r>
              <a:rPr kumimoji="0" lang="en-GB" sz="900" b="0" i="1"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rPr>
              <a:t>International Integrated Reporting Framework and national narrative reporting frameworks, along with a number of subject matter (e.g. Carbon Disclosure Standards Board) and sector based (e.g. Sustainability Accounting Standards Board) frameworks, also target this space</a:t>
            </a:r>
          </a:p>
        </p:txBody>
      </p:sp>
    </p:spTree>
    <p:extLst>
      <p:ext uri="{BB962C8B-B14F-4D97-AF65-F5344CB8AC3E}">
        <p14:creationId xmlns:p14="http://schemas.microsoft.com/office/powerpoint/2010/main" val="41885897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488" y="2"/>
            <a:ext cx="7748587" cy="974725"/>
          </a:xfrm>
        </p:spPr>
        <p:txBody>
          <a:bodyPr/>
          <a:lstStyle/>
          <a:p>
            <a:r>
              <a:rPr lang="en-GB" sz="3000" dirty="0"/>
              <a:t>Reasons for updating the MCPS</a:t>
            </a:r>
          </a:p>
        </p:txBody>
      </p:sp>
      <p:sp>
        <p:nvSpPr>
          <p:cNvPr id="4" name="Oval 3"/>
          <p:cNvSpPr/>
          <p:nvPr/>
        </p:nvSpPr>
        <p:spPr bwMode="gray">
          <a:xfrm>
            <a:off x="3942000" y="2644319"/>
            <a:ext cx="1512168" cy="1440160"/>
          </a:xfrm>
          <a:prstGeom prst="ellipse">
            <a:avLst/>
          </a:prstGeom>
          <a:solidFill>
            <a:schemeClr val="accent2"/>
          </a:solidFill>
          <a:ln>
            <a:noFill/>
          </a:ln>
          <a:effectLst/>
          <a:extLst/>
        </p:spPr>
        <p:txBody>
          <a:bodyPr wrap="square" lIns="77925" tIns="38963" rIns="77925" bIns="3896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MCPS update</a:t>
            </a:r>
          </a:p>
        </p:txBody>
      </p:sp>
      <p:sp>
        <p:nvSpPr>
          <p:cNvPr id="5" name="Rectangle 4"/>
          <p:cNvSpPr/>
          <p:nvPr/>
        </p:nvSpPr>
        <p:spPr bwMode="gray">
          <a:xfrm>
            <a:off x="1209600" y="1588085"/>
            <a:ext cx="2448271" cy="987522"/>
          </a:xfrm>
          <a:prstGeom prst="rect">
            <a:avLst/>
          </a:prstGeom>
          <a:solidFill>
            <a:srgbClr val="5F6062"/>
          </a:solidFill>
          <a:ln>
            <a:noFill/>
          </a:ln>
          <a:effectLst/>
          <a:extLst/>
        </p:spPr>
        <p:txBody>
          <a:bodyPr wrap="square"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Proliferation of requirements with diverse objectives</a:t>
            </a:r>
          </a:p>
        </p:txBody>
      </p:sp>
      <p:sp>
        <p:nvSpPr>
          <p:cNvPr id="6" name="Rectangle 5"/>
          <p:cNvSpPr/>
          <p:nvPr/>
        </p:nvSpPr>
        <p:spPr bwMode="gray">
          <a:xfrm>
            <a:off x="345600" y="2902230"/>
            <a:ext cx="2448271" cy="987522"/>
          </a:xfrm>
          <a:prstGeom prst="rect">
            <a:avLst/>
          </a:prstGeom>
          <a:solidFill>
            <a:srgbClr val="5F6062"/>
          </a:solidFill>
          <a:ln>
            <a:noFill/>
          </a:ln>
          <a:effectLst/>
          <a:extLst/>
        </p:spPr>
        <p:txBody>
          <a:bodyPr wrap="square"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Incorporate relevant developments from other frameworks</a:t>
            </a:r>
          </a:p>
        </p:txBody>
      </p:sp>
      <p:sp>
        <p:nvSpPr>
          <p:cNvPr id="7" name="Rectangle 6"/>
          <p:cNvSpPr/>
          <p:nvPr/>
        </p:nvSpPr>
        <p:spPr bwMode="gray">
          <a:xfrm>
            <a:off x="1213200" y="4159783"/>
            <a:ext cx="2448271" cy="987522"/>
          </a:xfrm>
          <a:prstGeom prst="rect">
            <a:avLst/>
          </a:prstGeom>
          <a:solidFill>
            <a:srgbClr val="5F6062"/>
          </a:solidFill>
          <a:ln>
            <a:noFill/>
          </a:ln>
          <a:effectLst/>
          <a:extLst/>
        </p:spPr>
        <p:txBody>
          <a:bodyPr wrap="square"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Close gaps in </a:t>
            </a:r>
            <a:b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br>
            <a: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existing practice</a:t>
            </a:r>
          </a:p>
        </p:txBody>
      </p:sp>
      <p:sp>
        <p:nvSpPr>
          <p:cNvPr id="8" name="Rectangle 7"/>
          <p:cNvSpPr/>
          <p:nvPr/>
        </p:nvSpPr>
        <p:spPr bwMode="gray">
          <a:xfrm>
            <a:off x="6537600" y="2871026"/>
            <a:ext cx="2448271" cy="987522"/>
          </a:xfrm>
          <a:prstGeom prst="rect">
            <a:avLst/>
          </a:prstGeom>
          <a:solidFill>
            <a:srgbClr val="5F6062"/>
          </a:solidFill>
          <a:ln>
            <a:noFill/>
          </a:ln>
          <a:effectLst/>
          <a:extLst/>
        </p:spPr>
        <p:txBody>
          <a:bodyPr wrap="square"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Complementary information to support longer-term decision making</a:t>
            </a:r>
          </a:p>
        </p:txBody>
      </p:sp>
      <p:sp>
        <p:nvSpPr>
          <p:cNvPr id="9" name="Rectangle 8"/>
          <p:cNvSpPr/>
          <p:nvPr/>
        </p:nvSpPr>
        <p:spPr bwMode="gray">
          <a:xfrm>
            <a:off x="5817600" y="4166460"/>
            <a:ext cx="2448271" cy="987522"/>
          </a:xfrm>
          <a:prstGeom prst="rect">
            <a:avLst/>
          </a:prstGeom>
          <a:solidFill>
            <a:srgbClr val="5F6062"/>
          </a:solidFill>
          <a:ln>
            <a:noFill/>
          </a:ln>
          <a:effectLst/>
          <a:extLst/>
        </p:spPr>
        <p:txBody>
          <a:bodyPr wrap="square"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Better support for the interpretation of the </a:t>
            </a:r>
            <a:b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br>
            <a: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financial statements </a:t>
            </a:r>
          </a:p>
        </p:txBody>
      </p:sp>
      <p:cxnSp>
        <p:nvCxnSpPr>
          <p:cNvPr id="10" name="Straight Arrow Connector 9"/>
          <p:cNvCxnSpPr>
            <a:stCxn id="8" idx="1"/>
          </p:cNvCxnSpPr>
          <p:nvPr/>
        </p:nvCxnSpPr>
        <p:spPr bwMode="auto">
          <a:xfrm flipH="1" flipV="1">
            <a:off x="5417159" y="3347738"/>
            <a:ext cx="1120441" cy="17049"/>
          </a:xfrm>
          <a:prstGeom prst="straightConnector1">
            <a:avLst/>
          </a:prstGeom>
          <a:solidFill>
            <a:srgbClr val="4184A9"/>
          </a:solidFill>
          <a:ln w="38100" cap="flat" cmpd="sng" algn="ctr">
            <a:solidFill>
              <a:srgbClr val="5F606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a:stCxn id="9" idx="1"/>
          </p:cNvCxnSpPr>
          <p:nvPr/>
        </p:nvCxnSpPr>
        <p:spPr bwMode="auto">
          <a:xfrm flipH="1" flipV="1">
            <a:off x="5068048" y="3934773"/>
            <a:ext cx="749552" cy="725448"/>
          </a:xfrm>
          <a:prstGeom prst="straightConnector1">
            <a:avLst/>
          </a:prstGeom>
          <a:solidFill>
            <a:srgbClr val="4184A9"/>
          </a:solidFill>
          <a:ln w="38100" cap="flat" cmpd="sng" algn="ctr">
            <a:solidFill>
              <a:srgbClr val="5F606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p:cNvCxnSpPr>
            <a:stCxn id="7" idx="3"/>
          </p:cNvCxnSpPr>
          <p:nvPr/>
        </p:nvCxnSpPr>
        <p:spPr bwMode="auto">
          <a:xfrm flipV="1">
            <a:off x="3661471" y="3889752"/>
            <a:ext cx="538093" cy="763792"/>
          </a:xfrm>
          <a:prstGeom prst="straightConnector1">
            <a:avLst/>
          </a:prstGeom>
          <a:solidFill>
            <a:srgbClr val="4184A9"/>
          </a:solidFill>
          <a:ln w="38100" cap="flat" cmpd="sng" algn="ctr">
            <a:solidFill>
              <a:srgbClr val="5F606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p:cNvCxnSpPr>
            <a:stCxn id="6" idx="3"/>
          </p:cNvCxnSpPr>
          <p:nvPr/>
        </p:nvCxnSpPr>
        <p:spPr bwMode="auto">
          <a:xfrm flipV="1">
            <a:off x="2793871" y="3375876"/>
            <a:ext cx="1151447" cy="20115"/>
          </a:xfrm>
          <a:prstGeom prst="straightConnector1">
            <a:avLst/>
          </a:prstGeom>
          <a:solidFill>
            <a:srgbClr val="4184A9"/>
          </a:solidFill>
          <a:ln w="38100" cap="flat" cmpd="sng" algn="ctr">
            <a:solidFill>
              <a:srgbClr val="5F606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a:stCxn id="5" idx="3"/>
            <a:endCxn id="4" idx="1"/>
          </p:cNvCxnSpPr>
          <p:nvPr/>
        </p:nvCxnSpPr>
        <p:spPr bwMode="auto">
          <a:xfrm>
            <a:off x="3657871" y="2081846"/>
            <a:ext cx="505581" cy="773380"/>
          </a:xfrm>
          <a:prstGeom prst="straightConnector1">
            <a:avLst/>
          </a:prstGeom>
          <a:solidFill>
            <a:srgbClr val="4184A9"/>
          </a:solidFill>
          <a:ln w="38100" cap="flat" cmpd="sng" algn="ctr">
            <a:solidFill>
              <a:srgbClr val="5F606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Rectangle 14"/>
          <p:cNvSpPr/>
          <p:nvPr/>
        </p:nvSpPr>
        <p:spPr bwMode="gray">
          <a:xfrm>
            <a:off x="5601600" y="1556792"/>
            <a:ext cx="2448271" cy="987522"/>
          </a:xfrm>
          <a:prstGeom prst="rect">
            <a:avLst/>
          </a:prstGeom>
          <a:solidFill>
            <a:srgbClr val="5F6062"/>
          </a:solidFill>
          <a:ln>
            <a:noFill/>
          </a:ln>
          <a:effectLst/>
          <a:extLst/>
        </p:spPr>
        <p:txBody>
          <a:bodyPr wrap="square"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Growing importance of intangible business resources &amp; relationships</a:t>
            </a:r>
          </a:p>
        </p:txBody>
      </p:sp>
      <p:cxnSp>
        <p:nvCxnSpPr>
          <p:cNvPr id="19" name="Straight Arrow Connector 18"/>
          <p:cNvCxnSpPr>
            <a:stCxn id="15" idx="1"/>
            <a:endCxn id="4" idx="7"/>
          </p:cNvCxnSpPr>
          <p:nvPr/>
        </p:nvCxnSpPr>
        <p:spPr bwMode="auto">
          <a:xfrm flipH="1">
            <a:off x="5232716" y="2050553"/>
            <a:ext cx="368884" cy="804673"/>
          </a:xfrm>
          <a:prstGeom prst="straightConnector1">
            <a:avLst/>
          </a:prstGeom>
          <a:solidFill>
            <a:srgbClr val="4184A9"/>
          </a:solidFill>
          <a:ln w="38100" cap="flat" cmpd="sng" algn="ctr">
            <a:solidFill>
              <a:srgbClr val="5F606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15"/>
          <p:cNvSpPr/>
          <p:nvPr/>
        </p:nvSpPr>
        <p:spPr bwMode="gray">
          <a:xfrm>
            <a:off x="345600" y="5465397"/>
            <a:ext cx="8712966" cy="699907"/>
          </a:xfrm>
          <a:prstGeom prst="rect">
            <a:avLst/>
          </a:prstGeom>
          <a:noFill/>
          <a:ln w="28575">
            <a:solidFill>
              <a:srgbClr val="B3AA7E"/>
            </a:solidFill>
          </a:ln>
          <a:effectLst/>
          <a:extLst/>
        </p:spPr>
        <p:txBody>
          <a:bodyPr wrap="square"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5F6062"/>
                </a:solidFill>
                <a:effectLst/>
                <a:uLnTx/>
                <a:uFillTx/>
                <a:latin typeface="Arial" charset="0"/>
                <a:ea typeface="ＭＳ Ｐゴシック" charset="-128"/>
                <a:sym typeface="Arial" charset="0"/>
              </a:rPr>
              <a:t>In November 2017 the Board added to its agenda a project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5F6062"/>
                </a:solidFill>
                <a:effectLst/>
                <a:uLnTx/>
                <a:uFillTx/>
                <a:latin typeface="Arial" charset="0"/>
                <a:ea typeface="ＭＳ Ｐゴシック" charset="-128"/>
                <a:sym typeface="Arial" charset="0"/>
              </a:rPr>
              <a:t>to update the Management Commentary Practice Statement.</a:t>
            </a:r>
          </a:p>
        </p:txBody>
      </p:sp>
    </p:spTree>
    <p:extLst>
      <p:ext uri="{BB962C8B-B14F-4D97-AF65-F5344CB8AC3E}">
        <p14:creationId xmlns:p14="http://schemas.microsoft.com/office/powerpoint/2010/main" val="42288169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gray">
          <a:xfrm>
            <a:off x="345600" y="1412780"/>
            <a:ext cx="4131084" cy="2589124"/>
          </a:xfrm>
          <a:prstGeom prst="rect">
            <a:avLst/>
          </a:prstGeom>
          <a:solidFill>
            <a:schemeClr val="accent4"/>
          </a:solidFill>
          <a:ln>
            <a:noFill/>
          </a:ln>
          <a:effectLst/>
          <a:extLst/>
        </p:spPr>
        <p:txBody>
          <a:bodyPr wrap="square" lIns="77925" tIns="38963" rIns="77925" bIns="38963"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The current Management Commentary Practice Statement:</a:t>
            </a:r>
          </a:p>
          <a:p>
            <a:pPr marL="0" marR="0" lvl="0" indent="0" algn="l" defTabSz="914400" rtl="0" eaLnBrk="1" fontAlgn="base" latinLnBrk="0" hangingPunct="1">
              <a:lnSpc>
                <a:spcPct val="25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A principles based non-binding framework for presenting investor-relevant narrative content based on the specific circumstances of the business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1"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0" i="1"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This is not expected to change, but the update could support a more rigorous approach to determining which matters to address and the information to provide in the management commentary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p:txBody>
      </p:sp>
      <p:sp>
        <p:nvSpPr>
          <p:cNvPr id="3" name="Title 2"/>
          <p:cNvSpPr>
            <a:spLocks noGrp="1"/>
          </p:cNvSpPr>
          <p:nvPr>
            <p:ph type="title"/>
          </p:nvPr>
        </p:nvSpPr>
        <p:spPr>
          <a:xfrm>
            <a:off x="344488" y="2"/>
            <a:ext cx="7748587" cy="974725"/>
          </a:xfrm>
        </p:spPr>
        <p:txBody>
          <a:bodyPr/>
          <a:lstStyle/>
          <a:p>
            <a:r>
              <a:rPr lang="en-GB" sz="3000" dirty="0"/>
              <a:t>Staff’s proposed approach to an update</a:t>
            </a:r>
          </a:p>
        </p:txBody>
      </p:sp>
      <p:sp>
        <p:nvSpPr>
          <p:cNvPr id="5" name="Rectangle 4"/>
          <p:cNvSpPr/>
          <p:nvPr/>
        </p:nvSpPr>
        <p:spPr bwMode="gray">
          <a:xfrm>
            <a:off x="5083200" y="1412777"/>
            <a:ext cx="4131084" cy="2589127"/>
          </a:xfrm>
          <a:prstGeom prst="rect">
            <a:avLst/>
          </a:prstGeom>
          <a:solidFill>
            <a:schemeClr val="accent2"/>
          </a:solidFill>
          <a:ln>
            <a:noFill/>
          </a:ln>
          <a:effectLst/>
          <a:extLst/>
        </p:spPr>
        <p:txBody>
          <a:bodyPr wrap="square" lIns="77925" tIns="38963" rIns="77925" bIns="38963"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Recent developments:</a:t>
            </a:r>
          </a:p>
          <a:p>
            <a:pPr marL="0" marR="0" lvl="0" indent="0" algn="l" defTabSz="914400" rtl="0" eaLnBrk="1" fontAlgn="base" latinLnBrk="0" hangingPunct="1">
              <a:lnSpc>
                <a:spcPct val="25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Innovations from International Integrated Reporting Framework and national narrative reporting frameworks build on MCPS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Acknowledged gaps in practice, including:</a:t>
            </a:r>
          </a:p>
          <a:p>
            <a:pPr marL="444500" marR="0" lvl="1"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inconsistent business model reporting</a:t>
            </a:r>
          </a:p>
          <a:p>
            <a:pPr marL="444500" marR="0" lvl="1"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short-term strategic focus</a:t>
            </a:r>
          </a:p>
          <a:p>
            <a:pPr marL="444500" marR="0" lvl="1" indent="-17303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continuing challenges in reporting pre-financial indicators</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Growing frustration with investment and management short-termism</a:t>
            </a:r>
          </a:p>
        </p:txBody>
      </p:sp>
      <p:sp>
        <p:nvSpPr>
          <p:cNvPr id="6" name="Rectangle 5"/>
          <p:cNvSpPr/>
          <p:nvPr/>
        </p:nvSpPr>
        <p:spPr bwMode="gray">
          <a:xfrm>
            <a:off x="345600" y="4437112"/>
            <a:ext cx="8891553" cy="1555742"/>
          </a:xfrm>
          <a:prstGeom prst="rect">
            <a:avLst/>
          </a:prstGeom>
          <a:solidFill>
            <a:schemeClr val="accent1"/>
          </a:solidFill>
          <a:ln>
            <a:noFill/>
          </a:ln>
          <a:effectLst/>
          <a:extLst/>
        </p:spPr>
        <p:txBody>
          <a:bodyPr wrap="square" lIns="77925" tIns="38963" rIns="77925" bIns="38963"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endParaRPr>
          </a:p>
        </p:txBody>
      </p:sp>
      <p:sp>
        <p:nvSpPr>
          <p:cNvPr id="7" name="TextBox 6"/>
          <p:cNvSpPr txBox="1"/>
          <p:nvPr/>
        </p:nvSpPr>
        <p:spPr>
          <a:xfrm>
            <a:off x="4500000" y="1940804"/>
            <a:ext cx="576064" cy="8737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5400" b="0" i="0" u="none" strike="noStrike" kern="1200" cap="none" spc="0" normalizeH="0" baseline="0" noProof="0" dirty="0">
                <a:ln>
                  <a:noFill/>
                </a:ln>
                <a:solidFill>
                  <a:srgbClr val="5F6062"/>
                </a:solidFill>
                <a:effectLst/>
                <a:uLnTx/>
                <a:uFillTx/>
                <a:latin typeface="Arial" charset="0"/>
                <a:sym typeface="Arial" charset="0"/>
              </a:rPr>
              <a:t>+</a:t>
            </a:r>
          </a:p>
        </p:txBody>
      </p:sp>
      <p:cxnSp>
        <p:nvCxnSpPr>
          <p:cNvPr id="8" name="Straight Arrow Connector 7"/>
          <p:cNvCxnSpPr/>
          <p:nvPr/>
        </p:nvCxnSpPr>
        <p:spPr bwMode="auto">
          <a:xfrm>
            <a:off x="2347200" y="4092552"/>
            <a:ext cx="0" cy="272552"/>
          </a:xfrm>
          <a:prstGeom prst="straightConnector1">
            <a:avLst/>
          </a:prstGeom>
          <a:solidFill>
            <a:srgbClr val="4184A9"/>
          </a:solidFill>
          <a:ln w="508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a:off x="7099200" y="4092552"/>
            <a:ext cx="0" cy="272552"/>
          </a:xfrm>
          <a:prstGeom prst="straightConnector1">
            <a:avLst/>
          </a:prstGeom>
          <a:solidFill>
            <a:srgbClr val="4184A9"/>
          </a:solidFill>
          <a:ln w="508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Rectangle 10"/>
          <p:cNvSpPr/>
          <p:nvPr/>
        </p:nvSpPr>
        <p:spPr bwMode="gray">
          <a:xfrm>
            <a:off x="486000" y="4869160"/>
            <a:ext cx="1651103" cy="715499"/>
          </a:xfrm>
          <a:prstGeom prst="rect">
            <a:avLst/>
          </a:prstGeom>
          <a:solidFill>
            <a:schemeClr val="tx1"/>
          </a:solidFill>
          <a:ln>
            <a:noFill/>
          </a:ln>
          <a:effectLst/>
          <a:extLst/>
        </p:spPr>
        <p:txBody>
          <a:bodyPr wrap="square" lIns="72000" tIns="72000" rIns="72000" bIns="72000"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Value creation puts more emphasis on long term prospects</a:t>
            </a:r>
          </a:p>
        </p:txBody>
      </p:sp>
      <p:sp>
        <p:nvSpPr>
          <p:cNvPr id="12" name="Rectangle 11"/>
          <p:cNvSpPr/>
          <p:nvPr/>
        </p:nvSpPr>
        <p:spPr bwMode="gray">
          <a:xfrm>
            <a:off x="2196000" y="4869160"/>
            <a:ext cx="1651103" cy="715499"/>
          </a:xfrm>
          <a:prstGeom prst="rect">
            <a:avLst/>
          </a:prstGeom>
          <a:solidFill>
            <a:schemeClr val="tx1"/>
          </a:solidFill>
          <a:ln>
            <a:noFill/>
          </a:ln>
          <a:effectLst/>
          <a:extLst/>
        </p:spPr>
        <p:txBody>
          <a:bodyPr wrap="square" lIns="72000" tIns="72000" rIns="72000" bIns="72000"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Business model and strategy provide a focus for building the report</a:t>
            </a:r>
          </a:p>
        </p:txBody>
      </p:sp>
      <p:sp>
        <p:nvSpPr>
          <p:cNvPr id="13" name="Rectangle 12"/>
          <p:cNvSpPr/>
          <p:nvPr/>
        </p:nvSpPr>
        <p:spPr bwMode="gray">
          <a:xfrm>
            <a:off x="3895200" y="4869160"/>
            <a:ext cx="1651103" cy="715499"/>
          </a:xfrm>
          <a:prstGeom prst="rect">
            <a:avLst/>
          </a:prstGeom>
          <a:solidFill>
            <a:schemeClr val="tx1"/>
          </a:solidFill>
          <a:ln>
            <a:noFill/>
          </a:ln>
          <a:effectLst/>
          <a:extLst/>
        </p:spPr>
        <p:txBody>
          <a:bodyPr wrap="square" lIns="72000" tIns="72000" rIns="72000" bIns="72000"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Integration and linkage ensure key issues are followed across the report</a:t>
            </a:r>
          </a:p>
        </p:txBody>
      </p:sp>
      <p:sp>
        <p:nvSpPr>
          <p:cNvPr id="14" name="Rectangle 13"/>
          <p:cNvSpPr/>
          <p:nvPr/>
        </p:nvSpPr>
        <p:spPr bwMode="gray">
          <a:xfrm>
            <a:off x="5608800" y="4869160"/>
            <a:ext cx="1651103" cy="715499"/>
          </a:xfrm>
          <a:prstGeom prst="rect">
            <a:avLst/>
          </a:prstGeom>
          <a:solidFill>
            <a:schemeClr val="tx1"/>
          </a:solidFill>
          <a:ln>
            <a:noFill/>
          </a:ln>
          <a:effectLst/>
          <a:extLst/>
        </p:spPr>
        <p:txBody>
          <a:bodyPr wrap="square" lIns="72000" tIns="72000" rIns="72000" bIns="72000"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Key resources and intangibles further support a long-term focus</a:t>
            </a:r>
          </a:p>
        </p:txBody>
      </p:sp>
      <p:sp>
        <p:nvSpPr>
          <p:cNvPr id="15" name="Rectangle 14"/>
          <p:cNvSpPr/>
          <p:nvPr/>
        </p:nvSpPr>
        <p:spPr bwMode="gray">
          <a:xfrm>
            <a:off x="7318800" y="4869160"/>
            <a:ext cx="1651103" cy="715499"/>
          </a:xfrm>
          <a:prstGeom prst="rect">
            <a:avLst/>
          </a:prstGeom>
          <a:solidFill>
            <a:schemeClr val="tx1"/>
          </a:solidFill>
          <a:ln>
            <a:noFill/>
          </a:ln>
          <a:effectLst/>
          <a:extLst/>
        </p:spPr>
        <p:txBody>
          <a:bodyPr wrap="square" lIns="72000" tIns="72000" rIns="72000" bIns="72000"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Materiality—when to report a matter and the information to provide</a:t>
            </a:r>
          </a:p>
        </p:txBody>
      </p:sp>
      <p:cxnSp>
        <p:nvCxnSpPr>
          <p:cNvPr id="19" name="Straight Arrow Connector 18"/>
          <p:cNvCxnSpPr/>
          <p:nvPr/>
        </p:nvCxnSpPr>
        <p:spPr bwMode="auto">
          <a:xfrm>
            <a:off x="4795200" y="4092552"/>
            <a:ext cx="0" cy="272552"/>
          </a:xfrm>
          <a:prstGeom prst="straightConnector1">
            <a:avLst/>
          </a:prstGeom>
          <a:solidFill>
            <a:srgbClr val="4184A9"/>
          </a:solidFill>
          <a:ln w="508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Rectangle 19"/>
          <p:cNvSpPr/>
          <p:nvPr/>
        </p:nvSpPr>
        <p:spPr>
          <a:xfrm>
            <a:off x="417600" y="5733256"/>
            <a:ext cx="8605566" cy="29123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rgbClr val="FFFFFF"/>
                </a:solidFill>
                <a:effectLst/>
                <a:uLnTx/>
                <a:uFillTx/>
                <a:latin typeface="Arial" charset="0"/>
                <a:ea typeface="ＭＳ Ｐゴシック" charset="-128"/>
                <a:sym typeface="Arial" charset="0"/>
              </a:rPr>
              <a:t>It is not envisaged that the update will prescribe detailed industry or subject-matter specific measures</a:t>
            </a:r>
          </a:p>
        </p:txBody>
      </p:sp>
      <p:sp>
        <p:nvSpPr>
          <p:cNvPr id="21" name="Rectangle 20"/>
          <p:cNvSpPr/>
          <p:nvPr/>
        </p:nvSpPr>
        <p:spPr>
          <a:xfrm>
            <a:off x="417600" y="4437112"/>
            <a:ext cx="4955203" cy="3494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Key concepts expected to drive the update:</a:t>
            </a:r>
          </a:p>
        </p:txBody>
      </p:sp>
    </p:spTree>
    <p:extLst>
      <p:ext uri="{BB962C8B-B14F-4D97-AF65-F5344CB8AC3E}">
        <p14:creationId xmlns:p14="http://schemas.microsoft.com/office/powerpoint/2010/main" val="8686935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600" y="2"/>
            <a:ext cx="7676579" cy="974725"/>
          </a:xfrm>
        </p:spPr>
        <p:txBody>
          <a:bodyPr/>
          <a:lstStyle/>
          <a:p>
            <a:r>
              <a:rPr lang="en-GB" sz="3000" dirty="0"/>
              <a:t>What could a revised MCPS cover?</a:t>
            </a:r>
          </a:p>
        </p:txBody>
      </p:sp>
      <p:sp>
        <p:nvSpPr>
          <p:cNvPr id="4" name="Rectangle 3"/>
          <p:cNvSpPr/>
          <p:nvPr/>
        </p:nvSpPr>
        <p:spPr bwMode="gray">
          <a:xfrm>
            <a:off x="345600" y="1268760"/>
            <a:ext cx="9001000" cy="4032448"/>
          </a:xfrm>
          <a:prstGeom prst="rect">
            <a:avLst/>
          </a:prstGeom>
          <a:solidFill>
            <a:schemeClr val="accent1">
              <a:lumMod val="40000"/>
              <a:lumOff val="60000"/>
            </a:schemeClr>
          </a:solidFill>
          <a:ln>
            <a:noFill/>
          </a:ln>
          <a:effectLst/>
          <a:extLst/>
        </p:spPr>
        <p:txBody>
          <a:bodyPr wrap="square" lIns="77925" tIns="38963" rIns="77925" bIns="38963"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rPr>
              <a:t>Management commentary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rPr>
              <a:t>Information relevant to understanding the future development of the financial statements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00" b="0" i="0" u="none" strike="noStrike" kern="1200" cap="none" spc="0" normalizeH="0" baseline="0" noProof="0" dirty="0">
              <a:ln>
                <a:noFill/>
              </a:ln>
              <a:solidFill>
                <a:srgbClr val="5F6062"/>
              </a:solidFill>
              <a:effectLst/>
              <a:uLnTx/>
              <a:uFillTx/>
              <a:latin typeface="Arial"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5F6062"/>
              </a:solidFill>
              <a:effectLst/>
              <a:uLnTx/>
              <a:uFillTx/>
              <a:latin typeface="Arial" charset="0"/>
              <a:ea typeface="ＭＳ Ｐゴシック" charset="-128"/>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0" i="1" u="none" strike="noStrike" kern="1200" cap="none" spc="0" normalizeH="0" baseline="0" noProof="0" dirty="0">
                <a:ln>
                  <a:noFill/>
                </a:ln>
                <a:solidFill>
                  <a:srgbClr val="5F6062"/>
                </a:solidFill>
                <a:effectLst/>
                <a:uLnTx/>
                <a:uFillTx/>
                <a:latin typeface="Arial" charset="0"/>
                <a:ea typeface="ＭＳ Ｐゴシック" charset="-128"/>
                <a:sym typeface="Arial" charset="0"/>
              </a:rPr>
              <a:t>+ Linkage to governance and remuneration disclosures</a:t>
            </a:r>
          </a:p>
        </p:txBody>
      </p:sp>
      <p:sp>
        <p:nvSpPr>
          <p:cNvPr id="5" name="Rectangle 4"/>
          <p:cNvSpPr/>
          <p:nvPr/>
        </p:nvSpPr>
        <p:spPr bwMode="gray">
          <a:xfrm>
            <a:off x="849600" y="1916833"/>
            <a:ext cx="1879271" cy="3096344"/>
          </a:xfrm>
          <a:prstGeom prst="rect">
            <a:avLst/>
          </a:prstGeom>
          <a:solidFill>
            <a:srgbClr val="1D3766"/>
          </a:solidFill>
          <a:ln>
            <a:noFill/>
          </a:ln>
          <a:effectLst/>
          <a:extLst/>
        </p:spPr>
        <p:txBody>
          <a:bodyPr wrap="square" lIns="36000" tIns="36000" rIns="36000" bIns="36000"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Business model, risk, strategy and operating environment</a:t>
            </a:r>
            <a:br>
              <a:rPr kumimoji="0" lang="en-GB" sz="13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br>
            <a:br>
              <a:rPr kumimoji="0" lang="en-GB" sz="13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b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Qualitative and quantitative information 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the operational position of the business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the factors affecting its future development </a:t>
            </a:r>
          </a:p>
        </p:txBody>
      </p:sp>
      <p:sp>
        <p:nvSpPr>
          <p:cNvPr id="6" name="Rectangle 5"/>
          <p:cNvSpPr/>
          <p:nvPr/>
        </p:nvSpPr>
        <p:spPr bwMode="gray">
          <a:xfrm>
            <a:off x="3585600" y="1916833"/>
            <a:ext cx="5300381" cy="792088"/>
          </a:xfrm>
          <a:prstGeom prst="rect">
            <a:avLst/>
          </a:prstGeom>
          <a:solidFill>
            <a:srgbClr val="4F7033"/>
          </a:solidFill>
          <a:ln>
            <a:noFill/>
          </a:ln>
          <a:effectLst/>
          <a:extLst/>
        </p:spPr>
        <p:txBody>
          <a:bodyPr wrap="square" lIns="36000" tIns="36000" rIns="36000" bIns="36000"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Current year financial analysis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Explanation of current year financial performance and position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Additional / non-GAAP financial analysis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FFFFFF"/>
              </a:solidFill>
              <a:effectLst/>
              <a:uLnTx/>
              <a:uFillTx/>
              <a:latin typeface="Arial" charset="0"/>
              <a:ea typeface="ＭＳ Ｐゴシック" charset="-128"/>
              <a:sym typeface="Arial" charset="0"/>
            </a:endParaRPr>
          </a:p>
        </p:txBody>
      </p:sp>
      <p:sp>
        <p:nvSpPr>
          <p:cNvPr id="7" name="Rectangle 6"/>
          <p:cNvSpPr/>
          <p:nvPr/>
        </p:nvSpPr>
        <p:spPr bwMode="gray">
          <a:xfrm>
            <a:off x="3585600" y="2906941"/>
            <a:ext cx="5300381" cy="1116129"/>
          </a:xfrm>
          <a:prstGeom prst="rect">
            <a:avLst/>
          </a:prstGeom>
          <a:solidFill>
            <a:srgbClr val="8DA381"/>
          </a:solidFill>
          <a:ln>
            <a:noFill/>
          </a:ln>
          <a:effectLst/>
          <a:extLst/>
        </p:spPr>
        <p:txBody>
          <a:bodyPr wrap="square" lIns="36000" tIns="36000" rIns="36000" bIns="36000"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Non-financial Information</a:t>
            </a:r>
            <a:br>
              <a:rPr kumimoji="0" lang="en-GB" sz="1300" b="1" i="0" u="none" strike="noStrike" kern="1200" cap="none" spc="0" normalizeH="0" baseline="0" noProof="0" dirty="0">
                <a:ln>
                  <a:noFill/>
                </a:ln>
                <a:solidFill>
                  <a:srgbClr val="FFFFFF"/>
                </a:solidFill>
                <a:effectLst/>
                <a:uLnTx/>
                <a:uFillTx/>
                <a:latin typeface="Arial" charset="0"/>
                <a:ea typeface="ＭＳ Ｐゴシック" charset="-128"/>
                <a:sym typeface="Arial" charset="0"/>
              </a:rPr>
            </a:b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Pre-financial information and explanations that provide insight into:</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business progress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implications for future financial performance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sym typeface="Arial" charset="0"/>
              </a:rPr>
              <a:t>Covers resources and relationships key to value creation</a:t>
            </a:r>
          </a:p>
        </p:txBody>
      </p:sp>
      <p:sp>
        <p:nvSpPr>
          <p:cNvPr id="8" name="Rectangle 7"/>
          <p:cNvSpPr/>
          <p:nvPr/>
        </p:nvSpPr>
        <p:spPr bwMode="gray">
          <a:xfrm>
            <a:off x="3585600" y="4221089"/>
            <a:ext cx="5300381" cy="792088"/>
          </a:xfrm>
          <a:prstGeom prst="rect">
            <a:avLst/>
          </a:prstGeom>
          <a:solidFill>
            <a:srgbClr val="4184A9"/>
          </a:solidFill>
          <a:ln>
            <a:noFill/>
          </a:ln>
          <a:effectLst/>
          <a:extLst/>
        </p:spPr>
        <p:txBody>
          <a:bodyPr wrap="square" lIns="36000" tIns="36000" rIns="36000" bIns="36000" rtlCol="0" anchor="t"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Forward-looking statements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Explaining</a:t>
            </a:r>
            <a:r>
              <a:rPr kumimoji="0" lang="en-GB" sz="1300" b="1"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 s</a:t>
            </a: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tatements of forecast and target financial and non-financial expectations (</a:t>
            </a:r>
            <a:r>
              <a:rPr kumimoji="0" lang="en-GB" sz="1300" b="0" i="1"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where made</a:t>
            </a:r>
            <a:r>
              <a:rPr kumimoji="0" lang="en-GB" sz="1300" b="0" i="0" u="none" strike="noStrike" kern="1200" cap="none" spc="0" normalizeH="0" baseline="0" noProof="0" dirty="0">
                <a:ln>
                  <a:noFill/>
                </a:ln>
                <a:solidFill>
                  <a:srgbClr val="FFFFFF"/>
                </a:solidFill>
                <a:effectLst/>
                <a:uLnTx/>
                <a:uFillTx/>
                <a:latin typeface="Arial" charset="0"/>
                <a:ea typeface="ＭＳ Ｐゴシック" charset="-128"/>
                <a:cs typeface="+mn-cs"/>
                <a:sym typeface="Arial" charset="0"/>
              </a:rPr>
              <a:t>)</a:t>
            </a:r>
          </a:p>
        </p:txBody>
      </p:sp>
      <p:sp>
        <p:nvSpPr>
          <p:cNvPr id="9" name="Rectangle 7"/>
          <p:cNvSpPr txBox="1">
            <a:spLocks noChangeArrowheads="1"/>
          </p:cNvSpPr>
          <p:nvPr/>
        </p:nvSpPr>
        <p:spPr>
          <a:xfrm>
            <a:off x="1108800" y="5500866"/>
            <a:ext cx="8153347" cy="880462"/>
          </a:xfrm>
          <a:prstGeom prst="rect">
            <a:avLst/>
          </a:prstGeom>
        </p:spPr>
        <p:txBody>
          <a:bodyPr vert="horz" lIns="36000" tIns="36000" rIns="36000" bIns="36000"/>
          <a:lstStyle>
            <a:lvl1pPr marL="497855" indent="-227282" algn="l" rtl="0" eaLnBrk="1" fontAlgn="base" hangingPunct="1">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960536" indent="-227282" algn="l" rtl="0" eaLnBrk="1" fontAlgn="base" hangingPunct="1">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41509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877780"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332344"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72196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3111595"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501221"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890847"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0" marR="0" lvl="0" indent="0" algn="l" defTabSz="914400" rtl="0" eaLnBrk="1" fontAlgn="base" latinLnBrk="0" hangingPunct="1">
              <a:lnSpc>
                <a:spcPct val="100000"/>
              </a:lnSpc>
              <a:spcBef>
                <a:spcPts val="767"/>
              </a:spcBef>
              <a:spcAft>
                <a:spcPct val="0"/>
              </a:spcAft>
              <a:buClr>
                <a:srgbClr val="B31E3B"/>
              </a:buClr>
              <a:buSzPct val="100000"/>
              <a:buFont typeface="Arial" charset="0"/>
              <a:buNone/>
              <a:tabLst/>
              <a:defRPr/>
            </a:pPr>
            <a:r>
              <a:rPr kumimoji="0" lang="en-GB" sz="1800" b="1" i="0" u="none" strike="noStrike" kern="1200" cap="none" spc="0" normalizeH="0" baseline="0" noProof="0" dirty="0">
                <a:ln>
                  <a:noFill/>
                </a:ln>
                <a:solidFill>
                  <a:srgbClr val="5F6062"/>
                </a:solidFill>
                <a:effectLst/>
                <a:uLnTx/>
                <a:uFillTx/>
                <a:latin typeface="Arial"/>
                <a:sym typeface="Arial" charset="0"/>
              </a:rPr>
              <a:t>Insight</a:t>
            </a:r>
            <a:r>
              <a:rPr kumimoji="0" lang="en-GB" sz="1800" b="0" i="0" u="none" strike="noStrike" kern="1200" cap="none" spc="0" normalizeH="0" baseline="0" noProof="0" dirty="0">
                <a:ln>
                  <a:noFill/>
                </a:ln>
                <a:solidFill>
                  <a:srgbClr val="5F6062"/>
                </a:solidFill>
                <a:effectLst/>
                <a:uLnTx/>
                <a:uFillTx/>
                <a:latin typeface="Arial"/>
                <a:sym typeface="Arial" charset="0"/>
              </a:rPr>
              <a:t> into the company’s </a:t>
            </a:r>
            <a:r>
              <a:rPr kumimoji="0" lang="en-GB" sz="1800" b="1" i="0" u="none" strike="noStrike" kern="1200" cap="none" spc="0" normalizeH="0" baseline="0" noProof="0" dirty="0">
                <a:ln>
                  <a:noFill/>
                </a:ln>
                <a:solidFill>
                  <a:srgbClr val="5F6062"/>
                </a:solidFill>
                <a:effectLst/>
                <a:uLnTx/>
                <a:uFillTx/>
                <a:latin typeface="Arial"/>
                <a:sym typeface="Arial" charset="0"/>
              </a:rPr>
              <a:t>strategy</a:t>
            </a:r>
            <a:r>
              <a:rPr kumimoji="0" lang="en-GB" sz="1800" b="0" i="0" u="none" strike="noStrike" kern="1200" cap="none" spc="0" normalizeH="0" baseline="0" noProof="0" dirty="0">
                <a:ln>
                  <a:noFill/>
                </a:ln>
                <a:solidFill>
                  <a:srgbClr val="5F6062"/>
                </a:solidFill>
                <a:effectLst/>
                <a:uLnTx/>
                <a:uFillTx/>
                <a:latin typeface="Arial"/>
                <a:sym typeface="Arial" charset="0"/>
              </a:rPr>
              <a:t> for creating shareholder value over time, its </a:t>
            </a:r>
            <a:r>
              <a:rPr kumimoji="0" lang="en-GB" sz="1800" b="1" i="0" u="none" strike="noStrike" kern="1200" cap="none" spc="0" normalizeH="0" baseline="0" noProof="0" dirty="0">
                <a:ln>
                  <a:noFill/>
                </a:ln>
                <a:solidFill>
                  <a:srgbClr val="5F6062"/>
                </a:solidFill>
                <a:effectLst/>
                <a:uLnTx/>
                <a:uFillTx/>
                <a:latin typeface="Arial"/>
                <a:sym typeface="Arial" charset="0"/>
              </a:rPr>
              <a:t>progress</a:t>
            </a:r>
            <a:r>
              <a:rPr kumimoji="0" lang="en-GB" sz="1800" b="0" i="0" u="none" strike="noStrike" kern="1200" cap="none" spc="0" normalizeH="0" baseline="0" noProof="0" dirty="0">
                <a:ln>
                  <a:noFill/>
                </a:ln>
                <a:solidFill>
                  <a:srgbClr val="5F6062"/>
                </a:solidFill>
                <a:effectLst/>
                <a:uLnTx/>
                <a:uFillTx/>
                <a:latin typeface="Arial"/>
                <a:sym typeface="Arial" charset="0"/>
              </a:rPr>
              <a:t> in implementing it, and the </a:t>
            </a:r>
            <a:r>
              <a:rPr kumimoji="0" lang="en-GB" sz="1800" b="1" i="0" u="none" strike="noStrike" kern="1200" cap="none" spc="0" normalizeH="0" baseline="0" noProof="0" dirty="0">
                <a:ln>
                  <a:noFill/>
                </a:ln>
                <a:solidFill>
                  <a:srgbClr val="5F6062"/>
                </a:solidFill>
                <a:effectLst/>
                <a:uLnTx/>
                <a:uFillTx/>
                <a:latin typeface="Arial"/>
                <a:sym typeface="Arial" charset="0"/>
              </a:rPr>
              <a:t>potential impact </a:t>
            </a:r>
            <a:r>
              <a:rPr kumimoji="0" lang="en-GB" sz="1800" b="0" i="0" u="none" strike="noStrike" kern="1200" cap="none" spc="0" normalizeH="0" baseline="0" noProof="0" dirty="0">
                <a:ln>
                  <a:noFill/>
                </a:ln>
                <a:solidFill>
                  <a:srgbClr val="5F6062"/>
                </a:solidFill>
                <a:effectLst/>
                <a:uLnTx/>
                <a:uFillTx/>
                <a:latin typeface="Arial"/>
                <a:sym typeface="Arial" charset="0"/>
              </a:rPr>
              <a:t>on future financial performance </a:t>
            </a:r>
            <a:r>
              <a:rPr kumimoji="0" lang="en-GB" sz="1800" b="1" i="0" u="none" strike="noStrike" kern="1200" cap="none" spc="0" normalizeH="0" baseline="0" noProof="0" dirty="0">
                <a:ln>
                  <a:noFill/>
                </a:ln>
                <a:solidFill>
                  <a:srgbClr val="5F6062"/>
                </a:solidFill>
                <a:effectLst/>
                <a:uLnTx/>
                <a:uFillTx/>
                <a:latin typeface="Arial"/>
                <a:sym typeface="Arial" charset="0"/>
              </a:rPr>
              <a:t>not yet captured </a:t>
            </a:r>
            <a:r>
              <a:rPr kumimoji="0" lang="en-GB" sz="1800" b="0" i="0" u="none" strike="noStrike" kern="1200" cap="none" spc="0" normalizeH="0" baseline="0" noProof="0" dirty="0">
                <a:ln>
                  <a:noFill/>
                </a:ln>
                <a:solidFill>
                  <a:srgbClr val="5F6062"/>
                </a:solidFill>
                <a:effectLst/>
                <a:uLnTx/>
                <a:uFillTx/>
                <a:latin typeface="Arial"/>
                <a:sym typeface="Arial" charset="0"/>
              </a:rPr>
              <a:t>by the financial statements</a:t>
            </a:r>
            <a:endParaRPr kumimoji="0" lang="en-GB" sz="1800" b="0" i="0"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endParaRPr>
          </a:p>
        </p:txBody>
      </p:sp>
      <p:cxnSp>
        <p:nvCxnSpPr>
          <p:cNvPr id="10" name="Elbow Connector 9"/>
          <p:cNvCxnSpPr/>
          <p:nvPr/>
        </p:nvCxnSpPr>
        <p:spPr>
          <a:xfrm rot="16200000" flipH="1">
            <a:off x="453600" y="5381817"/>
            <a:ext cx="720839" cy="559621"/>
          </a:xfrm>
          <a:prstGeom prst="bentConnector3">
            <a:avLst>
              <a:gd name="adj1" fmla="val 101832"/>
            </a:avLst>
          </a:prstGeom>
          <a:ln w="952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2728800" y="2060849"/>
            <a:ext cx="857033" cy="57606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sym typeface="Arial" charset="0"/>
            </a:endParaRPr>
          </a:p>
        </p:txBody>
      </p:sp>
      <p:sp>
        <p:nvSpPr>
          <p:cNvPr id="17" name="Right Arrow 16"/>
          <p:cNvSpPr/>
          <p:nvPr/>
        </p:nvSpPr>
        <p:spPr>
          <a:xfrm>
            <a:off x="2728800" y="3179406"/>
            <a:ext cx="857033" cy="57606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sym typeface="Arial" charset="0"/>
            </a:endParaRPr>
          </a:p>
        </p:txBody>
      </p:sp>
      <p:sp>
        <p:nvSpPr>
          <p:cNvPr id="18" name="Right Arrow 17"/>
          <p:cNvSpPr/>
          <p:nvPr/>
        </p:nvSpPr>
        <p:spPr>
          <a:xfrm>
            <a:off x="2728800" y="4348319"/>
            <a:ext cx="857033" cy="57606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sym typeface="Arial" charset="0"/>
            </a:endParaRPr>
          </a:p>
        </p:txBody>
      </p:sp>
      <p:sp>
        <p:nvSpPr>
          <p:cNvPr id="15" name="Rectangle 7"/>
          <p:cNvSpPr txBox="1">
            <a:spLocks noChangeArrowheads="1"/>
          </p:cNvSpPr>
          <p:nvPr/>
        </p:nvSpPr>
        <p:spPr>
          <a:xfrm rot="16200000">
            <a:off x="1677600" y="3104965"/>
            <a:ext cx="3096344" cy="720080"/>
          </a:xfrm>
          <a:prstGeom prst="rect">
            <a:avLst/>
          </a:prstGeom>
        </p:spPr>
        <p:txBody>
          <a:bodyPr vert="horz" lIns="36000" tIns="36000" rIns="36000" bIns="36000"/>
          <a:lstStyle>
            <a:lvl1pPr marL="497855" indent="-227282" algn="l" rtl="0" eaLnBrk="1" fontAlgn="base" hangingPunct="1">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960536" indent="-227282" algn="l" rtl="0" eaLnBrk="1" fontAlgn="base" hangingPunct="1">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41509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877780"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332344"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721969"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3111595"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501221"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890847" indent="-227282" algn="l" rtl="0" eaLnBrk="1" fontAlgn="base" hangingPunct="1">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0" marR="0" lvl="0" indent="0" algn="ctr" defTabSz="914400" rtl="0" eaLnBrk="1" fontAlgn="base" latinLnBrk="0" hangingPunct="1">
              <a:lnSpc>
                <a:spcPct val="100000"/>
              </a:lnSpc>
              <a:spcBef>
                <a:spcPts val="767"/>
              </a:spcBef>
              <a:spcAft>
                <a:spcPct val="0"/>
              </a:spcAft>
              <a:buClr>
                <a:srgbClr val="B31E3B"/>
              </a:buClr>
              <a:buSzPct val="100000"/>
              <a:buFont typeface="Arial" charset="0"/>
              <a:buNone/>
              <a:tabLst/>
              <a:defRPr/>
            </a:pPr>
            <a:r>
              <a:rPr kumimoji="0" lang="en-GB" sz="1300" b="0" i="0" u="none" strike="noStrike" kern="1200" cap="none" spc="0" normalizeH="0" baseline="0" noProof="0" dirty="0">
                <a:ln>
                  <a:noFill/>
                </a:ln>
                <a:solidFill>
                  <a:srgbClr val="5F6062"/>
                </a:solidFill>
                <a:effectLst/>
                <a:uLnTx/>
                <a:uFillTx/>
                <a:latin typeface="Arial"/>
                <a:sym typeface="Arial" charset="0"/>
              </a:rPr>
              <a:t>foundation for a performance discussion focused on long-term business success</a:t>
            </a:r>
            <a:endParaRPr kumimoji="0" lang="en-GB" sz="1300" b="0" i="0" u="none" strike="noStrike" kern="1200" cap="none" spc="0" normalizeH="0" baseline="0" noProof="0" dirty="0">
              <a:ln>
                <a:noFill/>
              </a:ln>
              <a:solidFill>
                <a:srgbClr val="5F6062"/>
              </a:solidFill>
              <a:effectLst/>
              <a:uLnTx/>
              <a:uFillTx/>
              <a:latin typeface="Arial"/>
              <a:ea typeface="Calibri" panose="020F0502020204030204" pitchFamily="34" charset="0"/>
              <a:cs typeface="Times New Roman" panose="02020603050405020304" pitchFamily="18" charset="0"/>
              <a:sym typeface="Arial" charset="0"/>
            </a:endParaRPr>
          </a:p>
        </p:txBody>
      </p:sp>
    </p:spTree>
    <p:extLst>
      <p:ext uri="{BB962C8B-B14F-4D97-AF65-F5344CB8AC3E}">
        <p14:creationId xmlns:p14="http://schemas.microsoft.com/office/powerpoint/2010/main" val="20551768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6" y="0"/>
            <a:ext cx="9514747" cy="5861049"/>
          </a:xfrm>
          <a:prstGeom prst="rect">
            <a:avLst/>
          </a:prstGeom>
        </p:spPr>
      </p:pic>
      <p:sp>
        <p:nvSpPr>
          <p:cNvPr id="9220"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marL="0" marR="0" lvl="0" indent="0" algn="l" defTabSz="914400" rtl="0" eaLnBrk="1" fontAlgn="base" latinLnBrk="0" hangingPunct="1">
              <a:lnSpc>
                <a:spcPct val="100000"/>
              </a:lnSpc>
              <a:spcBef>
                <a:spcPts val="9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4305300" y="2276475"/>
            <a:ext cx="5035550" cy="1951038"/>
          </a:xfrm>
        </p:spPr>
        <p:txBody>
          <a:bodyPr>
            <a:normAutofit/>
          </a:bodyPr>
          <a:lstStyle/>
          <a:p>
            <a:pPr algn="r">
              <a:defRPr/>
            </a:pPr>
            <a:r>
              <a:rPr lang="en-US" b="0" dirty="0">
                <a:solidFill>
                  <a:srgbClr val="FFFFFF"/>
                </a:solidFill>
              </a:rPr>
              <a:t>Research </a:t>
            </a:r>
            <a:r>
              <a:rPr lang="en-US" b="0" dirty="0" err="1">
                <a:solidFill>
                  <a:srgbClr val="FFFFFF"/>
                </a:solidFill>
              </a:rPr>
              <a:t>programme</a:t>
            </a:r>
            <a:endParaRPr lang="en-US" sz="3500" b="0" dirty="0">
              <a:solidFill>
                <a:srgbClr val="FFFFFF"/>
              </a:solidFill>
            </a:endParaRPr>
          </a:p>
        </p:txBody>
      </p:sp>
      <p:sp>
        <p:nvSpPr>
          <p:cNvPr id="9222" name="Rectangle 7"/>
          <p:cNvSpPr>
            <a:spLocks/>
          </p:cNvSpPr>
          <p:nvPr/>
        </p:nvSpPr>
        <p:spPr bwMode="auto">
          <a:xfrm>
            <a:off x="4419600" y="4322763"/>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r" defTabSz="914400" rtl="0" eaLnBrk="1" fontAlgn="base" latinLnBrk="0" hangingPunct="1">
              <a:lnSpc>
                <a:spcPct val="90000"/>
              </a:lnSpc>
              <a:spcBef>
                <a:spcPts val="50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10"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5F6062"/>
                </a:solidFill>
                <a:effectLst/>
                <a:uLnTx/>
                <a:uFillTx/>
                <a:latin typeface="Arial" charset="0"/>
                <a:ea typeface="ＭＳ Ｐゴシック" charset="0"/>
                <a:sym typeface="Arial" charset="0"/>
              </a:rPr>
              <a:t>Copyright © IFRS Foundation. All rights reserved</a:t>
            </a:r>
          </a:p>
        </p:txBody>
      </p:sp>
    </p:spTree>
    <p:extLst>
      <p:ext uri="{BB962C8B-B14F-4D97-AF65-F5344CB8AC3E}">
        <p14:creationId xmlns:p14="http://schemas.microsoft.com/office/powerpoint/2010/main" val="7242971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0"/>
            <a:ext cx="7676579" cy="974725"/>
          </a:xfrm>
        </p:spPr>
        <p:txBody>
          <a:bodyPr/>
          <a:lstStyle/>
          <a:p>
            <a:r>
              <a:rPr lang="en-GB" sz="3000" dirty="0"/>
              <a:t>Research programme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3431318"/>
              </p:ext>
            </p:extLst>
          </p:nvPr>
        </p:nvGraphicFramePr>
        <p:xfrm>
          <a:off x="345600" y="1412776"/>
          <a:ext cx="8497888" cy="5085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6157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44488" y="0"/>
            <a:ext cx="7748587" cy="974725"/>
          </a:xfrm>
        </p:spPr>
        <p:txBody>
          <a:bodyPr/>
          <a:lstStyle/>
          <a:p>
            <a:pPr eaLnBrk="1" hangingPunct="1"/>
            <a:r>
              <a:rPr lang="en-GB" altLang="en-US" sz="3000" dirty="0">
                <a:ea typeface="ＭＳ Ｐゴシック" pitchFamily="34" charset="-128"/>
              </a:rPr>
              <a:t>Active research projects</a:t>
            </a:r>
            <a:r>
              <a:rPr lang="en-GB" sz="3000" dirty="0"/>
              <a:t>*</a:t>
            </a:r>
            <a:endParaRPr lang="en-US" altLang="en-US" sz="3000" b="0" i="1" dirty="0">
              <a:ea typeface="ＭＳ Ｐゴシック" pitchFamily="34" charset="-128"/>
            </a:endParaRPr>
          </a:p>
        </p:txBody>
      </p:sp>
      <p:graphicFrame>
        <p:nvGraphicFramePr>
          <p:cNvPr id="7" name="Table 6"/>
          <p:cNvGraphicFramePr>
            <a:graphicFrameLocks noGrp="1"/>
          </p:cNvGraphicFramePr>
          <p:nvPr>
            <p:extLst/>
          </p:nvPr>
        </p:nvGraphicFramePr>
        <p:xfrm>
          <a:off x="344488" y="1344921"/>
          <a:ext cx="9145016" cy="4425529"/>
        </p:xfrm>
        <a:graphic>
          <a:graphicData uri="http://schemas.openxmlformats.org/drawingml/2006/table">
            <a:tbl>
              <a:tblPr firstRow="1" bandRow="1">
                <a:tableStyleId>{21E4AEA4-8DFA-4A89-87EB-49C32662AFE0}</a:tableStyleId>
              </a:tblPr>
              <a:tblGrid>
                <a:gridCol w="6696744">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826803">
                <a:tc>
                  <a:txBody>
                    <a:bodyPr/>
                    <a:lstStyle/>
                    <a:p>
                      <a:r>
                        <a:rPr lang="en-GB" sz="2400" dirty="0"/>
                        <a:t>Project</a:t>
                      </a:r>
                      <a:endParaRPr lang="en-GB" sz="2400" b="1" dirty="0"/>
                    </a:p>
                  </a:txBody>
                  <a:tcPr marL="99060" marR="99060" marT="60960" marB="60960" anchor="ctr"/>
                </a:tc>
                <a:tc>
                  <a:txBody>
                    <a:bodyPr/>
                    <a:lstStyle/>
                    <a:p>
                      <a:pPr algn="ctr"/>
                      <a:r>
                        <a:rPr lang="en-GB" sz="2400" dirty="0"/>
                        <a:t>Target </a:t>
                      </a:r>
                      <a:endParaRPr lang="en-GB" sz="2400" b="1" dirty="0"/>
                    </a:p>
                  </a:txBody>
                  <a:tcPr marL="99060" marR="99060" marT="60960" marB="60960" anchor="ctr"/>
                </a:tc>
                <a:extLst>
                  <a:ext uri="{0D108BD9-81ED-4DB2-BD59-A6C34878D82A}">
                    <a16:rowId xmlns:a16="http://schemas.microsoft.com/office/drawing/2014/main" val="10000"/>
                  </a:ext>
                </a:extLst>
              </a:tr>
              <a:tr h="979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t>Financial instruments with </a:t>
                      </a:r>
                      <a:br>
                        <a:rPr lang="en-GB" sz="2400" kern="1200" dirty="0"/>
                      </a:br>
                      <a:r>
                        <a:rPr lang="en-GB" sz="2400" kern="1200" dirty="0"/>
                        <a:t>characteristics of equity</a:t>
                      </a:r>
                      <a:endParaRPr lang="en-GB" sz="2400" b="0" i="0" kern="1200" dirty="0">
                        <a:solidFill>
                          <a:schemeClr val="dk1"/>
                        </a:solidFill>
                        <a:latin typeface="+mn-lt"/>
                        <a:ea typeface="+mn-ea"/>
                        <a:cs typeface="+mn-cs"/>
                      </a:endParaRPr>
                    </a:p>
                  </a:txBody>
                  <a:tcPr marL="99060" marR="99060" marT="60960" marB="60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a:t>DP Q2 2018</a:t>
                      </a:r>
                      <a:endParaRPr lang="en-GB" sz="2400" b="0" i="0" kern="1200" dirty="0">
                        <a:solidFill>
                          <a:schemeClr val="dk1"/>
                        </a:solidFill>
                        <a:latin typeface="+mn-lt"/>
                        <a:ea typeface="+mn-ea"/>
                        <a:cs typeface="+mn-cs"/>
                      </a:endParaRPr>
                    </a:p>
                  </a:txBody>
                  <a:tcPr marL="99060" marR="99060" marT="60960" marB="60960" anchor="ctr"/>
                </a:tc>
                <a:extLst>
                  <a:ext uri="{0D108BD9-81ED-4DB2-BD59-A6C34878D82A}">
                    <a16:rowId xmlns:a16="http://schemas.microsoft.com/office/drawing/2014/main" val="10002"/>
                  </a:ext>
                </a:extLst>
              </a:tr>
              <a:tr h="750434">
                <a:tc>
                  <a:txBody>
                    <a:bodyPr/>
                    <a:lstStyle/>
                    <a:p>
                      <a:r>
                        <a:rPr lang="en-GB" sz="2400" dirty="0"/>
                        <a:t>Business combinations under common control</a:t>
                      </a:r>
                      <a:endParaRPr lang="en-GB" sz="2400" b="0" i="0" dirty="0"/>
                    </a:p>
                  </a:txBody>
                  <a:tcPr marL="99060" marR="99060" marT="60960" marB="60960" anchor="ctr"/>
                </a:tc>
                <a:tc>
                  <a:txBody>
                    <a:bodyPr/>
                    <a:lstStyle/>
                    <a:p>
                      <a:pPr algn="l"/>
                      <a:r>
                        <a:rPr lang="en-GB" sz="2400" dirty="0"/>
                        <a:t>DP H2 2018</a:t>
                      </a:r>
                      <a:endParaRPr lang="en-GB" sz="2400" b="0" dirty="0">
                        <a:solidFill>
                          <a:schemeClr val="tx1"/>
                        </a:solidFill>
                      </a:endParaRPr>
                    </a:p>
                  </a:txBody>
                  <a:tcPr marL="99060" marR="99060" marT="60960" marB="60960" anchor="ctr"/>
                </a:tc>
                <a:extLst>
                  <a:ext uri="{0D108BD9-81ED-4DB2-BD59-A6C34878D82A}">
                    <a16:rowId xmlns:a16="http://schemas.microsoft.com/office/drawing/2014/main" val="3921136968"/>
                  </a:ext>
                </a:extLst>
              </a:tr>
              <a:tr h="744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Dynamic risk management</a:t>
                      </a:r>
                      <a:endParaRPr lang="en-GB" sz="2400" b="0" i="0" kern="1200" dirty="0">
                        <a:solidFill>
                          <a:schemeClr val="dk1"/>
                        </a:solidFill>
                        <a:latin typeface="+mn-lt"/>
                        <a:ea typeface="+mn-ea"/>
                        <a:cs typeface="+mn-cs"/>
                      </a:endParaRPr>
                    </a:p>
                  </a:txBody>
                  <a:tcPr marL="99060" marR="99060" marT="60960" marB="60960" anchor="ctr"/>
                </a:tc>
                <a:tc>
                  <a:txBody>
                    <a:bodyPr/>
                    <a:lstStyle/>
                    <a:p>
                      <a:pPr marL="0" marR="0" lvl="0" indent="0" algn="l" defTabSz="779163" rtl="0" eaLnBrk="1" fontAlgn="auto" latinLnBrk="0" hangingPunct="1">
                        <a:lnSpc>
                          <a:spcPct val="100000"/>
                        </a:lnSpc>
                        <a:spcBef>
                          <a:spcPts val="0"/>
                        </a:spcBef>
                        <a:spcAft>
                          <a:spcPts val="0"/>
                        </a:spcAft>
                        <a:buClrTx/>
                        <a:buSzTx/>
                        <a:buFontTx/>
                        <a:buNone/>
                        <a:tabLst/>
                        <a:defRPr/>
                      </a:pPr>
                      <a:r>
                        <a:rPr lang="en-GB" sz="2400" dirty="0"/>
                        <a:t>Outreach H1 2019</a:t>
                      </a:r>
                      <a:endParaRPr lang="en-GB" sz="2400" b="0" dirty="0">
                        <a:solidFill>
                          <a:schemeClr val="tx1"/>
                        </a:solidFill>
                      </a:endParaRPr>
                    </a:p>
                  </a:txBody>
                  <a:tcPr marL="99060" marR="99060" marT="60960" marB="60960" anchor="ctr"/>
                </a:tc>
                <a:extLst>
                  <a:ext uri="{0D108BD9-81ED-4DB2-BD59-A6C34878D82A}">
                    <a16:rowId xmlns:a16="http://schemas.microsoft.com/office/drawing/2014/main" val="3120200995"/>
                  </a:ext>
                </a:extLst>
              </a:tr>
              <a:tr h="1014925">
                <a:tc>
                  <a:txBody>
                    <a:bodyPr/>
                    <a:lstStyle/>
                    <a:p>
                      <a:r>
                        <a:rPr lang="en-GB" sz="2400" kern="1200" dirty="0"/>
                        <a:t>Goodwill and impairment</a:t>
                      </a:r>
                      <a:endParaRPr lang="en-GB" sz="2400" b="0" i="0" kern="1200" dirty="0">
                        <a:solidFill>
                          <a:schemeClr val="dk1"/>
                        </a:solidFill>
                        <a:latin typeface="+mn-lt"/>
                        <a:ea typeface="+mn-ea"/>
                        <a:cs typeface="+mn-cs"/>
                      </a:endParaRPr>
                    </a:p>
                  </a:txBody>
                  <a:tcPr marL="99060" marR="99060" marT="60960" marB="60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a:t>DP</a:t>
                      </a:r>
                      <a:r>
                        <a:rPr lang="en-GB" sz="2400" kern="1200" baseline="0" dirty="0"/>
                        <a:t> H2 2018</a:t>
                      </a:r>
                      <a:endParaRPr lang="en-GB" sz="2400" b="0" i="0" kern="1200" dirty="0">
                        <a:solidFill>
                          <a:schemeClr val="dk1"/>
                        </a:solidFill>
                        <a:latin typeface="+mn-lt"/>
                        <a:ea typeface="+mn-ea"/>
                        <a:cs typeface="+mn-cs"/>
                      </a:endParaRPr>
                    </a:p>
                  </a:txBody>
                  <a:tcPr marL="99060" marR="99060" marT="60960" marB="60960" anchor="ctr"/>
                </a:tc>
                <a:extLst>
                  <a:ext uri="{0D108BD9-81ED-4DB2-BD59-A6C34878D82A}">
                    <a16:rowId xmlns:a16="http://schemas.microsoft.com/office/drawing/2014/main" val="516305966"/>
                  </a:ext>
                </a:extLst>
              </a:tr>
            </a:tbl>
          </a:graphicData>
        </a:graphic>
      </p:graphicFrame>
      <p:sp>
        <p:nvSpPr>
          <p:cNvPr id="2" name="TextBox 1"/>
          <p:cNvSpPr txBox="1"/>
          <p:nvPr/>
        </p:nvSpPr>
        <p:spPr>
          <a:xfrm>
            <a:off x="344488" y="5892945"/>
            <a:ext cx="669674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F6062"/>
                </a:solidFill>
                <a:effectLst/>
                <a:uLnTx/>
                <a:uFillTx/>
                <a:latin typeface="Arial" charset="0"/>
                <a:sym typeface="Arial" charset="0"/>
              </a:rPr>
              <a:t>* Also see slides on Better Communication. Primary Financial Statements and Principles of Disclosure are research projects. </a:t>
            </a:r>
          </a:p>
        </p:txBody>
      </p:sp>
    </p:spTree>
    <p:extLst>
      <p:ext uri="{BB962C8B-B14F-4D97-AF65-F5344CB8AC3E}">
        <p14:creationId xmlns:p14="http://schemas.microsoft.com/office/powerpoint/2010/main" val="4270830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600" y="1196752"/>
            <a:ext cx="8933573" cy="4061048"/>
          </a:xfrm>
        </p:spPr>
        <p:txBody>
          <a:bodyPr/>
          <a:lstStyle/>
          <a:p>
            <a:r>
              <a:rPr lang="en-GB" sz="2000" dirty="0"/>
              <a:t>The Board identified financial reporting challenges with financial instruments containing features of both liability and equity, and developed responses to those challenges. </a:t>
            </a:r>
          </a:p>
        </p:txBody>
      </p:sp>
      <p:sp>
        <p:nvSpPr>
          <p:cNvPr id="8" name="TextBox 30"/>
          <p:cNvSpPr txBox="1"/>
          <p:nvPr/>
        </p:nvSpPr>
        <p:spPr>
          <a:xfrm>
            <a:off x="4656697" y="2328342"/>
            <a:ext cx="4140441" cy="306374"/>
          </a:xfrm>
          <a:prstGeom prst="rect">
            <a:avLst/>
          </a:prstGeom>
          <a:solidFill>
            <a:sysClr val="window" lastClr="FFFFFF">
              <a:lumMod val="50000"/>
            </a:sysClr>
          </a:solidFill>
        </p:spPr>
        <p:txBody>
          <a:bodyPr wrap="square"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N W3"/>
                <a:cs typeface="ヒラギノ角ゴ ProN W3"/>
                <a:sym typeface="Arial" charset="0"/>
              </a:rPr>
              <a:t>The Board’s response</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sym typeface="Arial" charset="0"/>
            </a:endParaRPr>
          </a:p>
        </p:txBody>
      </p:sp>
      <p:sp>
        <p:nvSpPr>
          <p:cNvPr id="9" name="TextBox 29"/>
          <p:cNvSpPr txBox="1"/>
          <p:nvPr/>
        </p:nvSpPr>
        <p:spPr>
          <a:xfrm>
            <a:off x="344488" y="2328342"/>
            <a:ext cx="4095750" cy="307777"/>
          </a:xfrm>
          <a:prstGeom prst="rect">
            <a:avLst/>
          </a:prstGeom>
          <a:solidFill>
            <a:sysClr val="window" lastClr="FFFFFF">
              <a:lumMod val="50000"/>
            </a:sysClr>
          </a:solidFill>
        </p:spPr>
        <p:txBody>
          <a:bodyPr wrap="square" rtlCol="0"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ヒラギノ角ゴ ProN W3"/>
                <a:cs typeface="ヒラギノ角ゴ ProN W3"/>
                <a:sym typeface="Arial" charset="0"/>
              </a:rPr>
              <a:t>Challenges identified with respect to IAS 32</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sym typeface="Arial" charset="0"/>
            </a:endParaRPr>
          </a:p>
        </p:txBody>
      </p:sp>
      <p:sp>
        <p:nvSpPr>
          <p:cNvPr id="14" name="Rounded Rectangle 13"/>
          <p:cNvSpPr/>
          <p:nvPr/>
        </p:nvSpPr>
        <p:spPr>
          <a:xfrm>
            <a:off x="344488" y="2725505"/>
            <a:ext cx="4109861" cy="814744"/>
          </a:xfrm>
          <a:prstGeom prst="roundRect">
            <a:avLst/>
          </a:prstGeom>
          <a:solidFill>
            <a:srgbClr val="9BBB59">
              <a:lumMod val="40000"/>
              <a:lumOff val="60000"/>
            </a:srgbClr>
          </a:solidFill>
          <a:ln w="25400" cap="flat" cmpd="sng" algn="ctr">
            <a:solidFill>
              <a:srgbClr val="9BBB59">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SimSun" panose="02010600030101010101" pitchFamily="2" charset="-122"/>
                <a:cs typeface="+mn-cs"/>
                <a:sym typeface="Arial" charset="0"/>
              </a:rPr>
              <a:t>IAS 32 works well for most financial instruments but it does not provide a clear rationale for its classification requirements. The lack of clarity leads to:</a:t>
            </a:r>
            <a:endParaRPr kumimoji="0" lang="en-GB" sz="1200" b="0" i="0" u="none" strike="noStrike" kern="0" cap="none" spc="0" normalizeH="0" baseline="0" noProof="0" dirty="0">
              <a:ln>
                <a:noFill/>
              </a:ln>
              <a:solidFill>
                <a:sysClr val="window" lastClr="FFFFFF"/>
              </a:solidFill>
              <a:effectLst/>
              <a:uLnTx/>
              <a:uFillTx/>
              <a:latin typeface="Arial"/>
              <a:ea typeface="SimSun" panose="02010600030101010101" pitchFamily="2" charset="-122"/>
              <a:cs typeface="+mn-cs"/>
              <a:sym typeface="Arial" charset="0"/>
            </a:endParaRPr>
          </a:p>
        </p:txBody>
      </p:sp>
      <p:sp>
        <p:nvSpPr>
          <p:cNvPr id="15" name="Rounded Rectangle 14"/>
          <p:cNvSpPr/>
          <p:nvPr/>
        </p:nvSpPr>
        <p:spPr>
          <a:xfrm>
            <a:off x="2453606" y="3717032"/>
            <a:ext cx="1986632" cy="1164894"/>
          </a:xfrm>
          <a:prstGeom prst="roundRect">
            <a:avLst/>
          </a:prstGeom>
          <a:solidFill>
            <a:sysClr val="window" lastClr="FFFFFF"/>
          </a:solidFill>
          <a:ln w="25400" cap="flat" cmpd="sng" algn="ctr">
            <a:solidFill>
              <a:srgbClr val="9BBB59"/>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SimSun" panose="02010600030101010101" pitchFamily="2" charset="-122"/>
                <a:cs typeface="+mn-cs"/>
                <a:sym typeface="Arial" charset="0"/>
              </a:rPr>
              <a:t>difficulty in applying IAS 32 to complex financial instruments resulting in diversity in practice </a:t>
            </a:r>
          </a:p>
        </p:txBody>
      </p:sp>
      <p:sp>
        <p:nvSpPr>
          <p:cNvPr id="16" name="Rounded Rectangle 15"/>
          <p:cNvSpPr/>
          <p:nvPr/>
        </p:nvSpPr>
        <p:spPr>
          <a:xfrm>
            <a:off x="354013" y="5019468"/>
            <a:ext cx="4086225" cy="771525"/>
          </a:xfrm>
          <a:prstGeom prst="roundRect">
            <a:avLst/>
          </a:prstGeom>
          <a:solidFill>
            <a:srgbClr val="9BBB59">
              <a:lumMod val="40000"/>
              <a:lumOff val="60000"/>
            </a:srgbClr>
          </a:solidFill>
          <a:ln w="25400" cap="flat" cmpd="sng" algn="ctr">
            <a:solidFill>
              <a:srgbClr val="9BBB59">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SimSun" panose="02010600030101010101" pitchFamily="2" charset="-122"/>
                <a:cs typeface="+mn-cs"/>
                <a:sym typeface="Arial" charset="0"/>
              </a:rPr>
              <a:t>Classification as liabilities or equity applying IAS 32 only provides some information about a wide variety of financial instruments</a:t>
            </a:r>
          </a:p>
        </p:txBody>
      </p:sp>
      <p:sp>
        <p:nvSpPr>
          <p:cNvPr id="17" name="Rounded Rectangle 16"/>
          <p:cNvSpPr/>
          <p:nvPr/>
        </p:nvSpPr>
        <p:spPr>
          <a:xfrm>
            <a:off x="363537" y="3717032"/>
            <a:ext cx="1961281" cy="1155369"/>
          </a:xfrm>
          <a:prstGeom prst="roundRect">
            <a:avLst/>
          </a:prstGeom>
          <a:solidFill>
            <a:sysClr val="window" lastClr="FFFFFF"/>
          </a:solidFill>
          <a:ln w="25400" cap="flat" cmpd="sng" algn="ctr">
            <a:solidFill>
              <a:srgbClr val="9BBB59"/>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SimSun" panose="02010600030101010101" pitchFamily="2" charset="-122"/>
                <a:cs typeface="+mn-cs"/>
                <a:sym typeface="Arial" charset="0"/>
              </a:rPr>
              <a:t>questions about whether some classification outcomes of IAS 32 provide useful information</a:t>
            </a:r>
          </a:p>
        </p:txBody>
      </p:sp>
      <p:sp>
        <p:nvSpPr>
          <p:cNvPr id="22" name="Rounded Rectangle 21"/>
          <p:cNvSpPr/>
          <p:nvPr/>
        </p:nvSpPr>
        <p:spPr>
          <a:xfrm>
            <a:off x="4706469" y="5019467"/>
            <a:ext cx="4091052" cy="771526"/>
          </a:xfrm>
          <a:prstGeom prst="round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SimSun" panose="02010600030101010101" pitchFamily="2" charset="-122"/>
                <a:cs typeface="+mn-cs"/>
                <a:sym typeface="Arial" charset="0"/>
              </a:rPr>
              <a:t>Provide information about the wide variety of financial instruments through presentation and disclosure in addition to classification</a:t>
            </a:r>
          </a:p>
        </p:txBody>
      </p:sp>
      <p:sp>
        <p:nvSpPr>
          <p:cNvPr id="23" name="Rounded Rectangle 22"/>
          <p:cNvSpPr/>
          <p:nvPr/>
        </p:nvSpPr>
        <p:spPr>
          <a:xfrm>
            <a:off x="6846094" y="3717853"/>
            <a:ext cx="2008139" cy="1104900"/>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SimSun" panose="02010600030101010101" pitchFamily="2" charset="-122"/>
                <a:cs typeface="+mn-cs"/>
                <a:sym typeface="Arial" charset="0"/>
              </a:rPr>
              <a:t>improve the consistency, completeness and clarity of the requirements for classification</a:t>
            </a:r>
          </a:p>
        </p:txBody>
      </p:sp>
      <p:sp>
        <p:nvSpPr>
          <p:cNvPr id="24" name="Rounded Rectangle 23"/>
          <p:cNvSpPr/>
          <p:nvPr/>
        </p:nvSpPr>
        <p:spPr>
          <a:xfrm>
            <a:off x="4649954" y="2725506"/>
            <a:ext cx="4140441" cy="814744"/>
          </a:xfrm>
          <a:prstGeom prst="roundRect">
            <a:avLst/>
          </a:prstGeom>
          <a:solidFill>
            <a:srgbClr val="4F81BD">
              <a:lumMod val="40000"/>
              <a:lumOff val="60000"/>
            </a:srgbClr>
          </a:solidFill>
          <a:ln w="25400" cap="flat" cmpd="sng" algn="ctr">
            <a:solidFill>
              <a:srgbClr val="4F81BD">
                <a:lumMod val="40000"/>
                <a:lumOff val="6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SimSun" panose="02010600030101010101" pitchFamily="2" charset="-122"/>
                <a:cs typeface="+mn-cs"/>
                <a:sym typeface="Arial" charset="0"/>
              </a:rPr>
              <a:t>Articulate the classification principle with a clear rationale, without fundamentally changing the existing classification outcomes of IAS 32</a:t>
            </a:r>
          </a:p>
        </p:txBody>
      </p:sp>
      <p:sp>
        <p:nvSpPr>
          <p:cNvPr id="25" name="Rounded Rectangle 24"/>
          <p:cNvSpPr/>
          <p:nvPr/>
        </p:nvSpPr>
        <p:spPr>
          <a:xfrm>
            <a:off x="4706469" y="3717853"/>
            <a:ext cx="1995609" cy="1104900"/>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SimSun" panose="02010600030101010101" pitchFamily="2" charset="-122"/>
                <a:cs typeface="+mn-cs"/>
                <a:sym typeface="Arial" charset="0"/>
              </a:rPr>
              <a:t>develop the underlying rationale based on the information needs of users of financial statements</a:t>
            </a:r>
          </a:p>
        </p:txBody>
      </p:sp>
      <p:sp>
        <p:nvSpPr>
          <p:cNvPr id="26" name="Down Arrow 25"/>
          <p:cNvSpPr/>
          <p:nvPr/>
        </p:nvSpPr>
        <p:spPr bwMode="auto">
          <a:xfrm>
            <a:off x="1113498" y="3540248"/>
            <a:ext cx="461357" cy="247497"/>
          </a:xfrm>
          <a:prstGeom prst="down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27" name="Down Arrow 26"/>
          <p:cNvSpPr/>
          <p:nvPr/>
        </p:nvSpPr>
        <p:spPr bwMode="auto">
          <a:xfrm>
            <a:off x="3216243" y="3540248"/>
            <a:ext cx="461357" cy="247497"/>
          </a:xfrm>
          <a:prstGeom prst="down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28" name="Down Arrow 27"/>
          <p:cNvSpPr/>
          <p:nvPr/>
        </p:nvSpPr>
        <p:spPr bwMode="auto">
          <a:xfrm>
            <a:off x="5473594" y="3540248"/>
            <a:ext cx="461357" cy="247497"/>
          </a:xfrm>
          <a:prstGeom prst="down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29" name="Down Arrow 28"/>
          <p:cNvSpPr/>
          <p:nvPr/>
        </p:nvSpPr>
        <p:spPr bwMode="auto">
          <a:xfrm>
            <a:off x="7619484" y="3559550"/>
            <a:ext cx="461357" cy="247497"/>
          </a:xfrm>
          <a:prstGeom prst="downArrow">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19" name="Title 1"/>
          <p:cNvSpPr txBox="1">
            <a:spLocks/>
          </p:cNvSpPr>
          <p:nvPr/>
        </p:nvSpPr>
        <p:spPr bwMode="auto">
          <a:xfrm>
            <a:off x="345600" y="0"/>
            <a:ext cx="7376421" cy="890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sym typeface="Arial" charset="0"/>
              </a:defRPr>
            </a:lvl1pPr>
            <a:lvl2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br>
              <a:rPr kumimoji="0" lang="en-GB" sz="3000" b="1" i="0" u="none" strike="noStrike" kern="0" cap="none" spc="0" normalizeH="0" baseline="0" noProof="0" dirty="0">
                <a:ln>
                  <a:noFill/>
                </a:ln>
                <a:solidFill>
                  <a:srgbClr val="5F6062"/>
                </a:solidFill>
                <a:effectLst/>
                <a:uLnTx/>
                <a:uFillTx/>
                <a:latin typeface="Arial"/>
                <a:sym typeface="Arial" charset="0"/>
              </a:rPr>
            </a:br>
            <a:r>
              <a:rPr kumimoji="0" lang="en-US" sz="3000" b="1" i="0" u="none" strike="noStrike" kern="0" cap="none" spc="0" normalizeH="0" baseline="0" noProof="0" dirty="0">
                <a:ln>
                  <a:noFill/>
                </a:ln>
                <a:solidFill>
                  <a:srgbClr val="5F6062"/>
                </a:solidFill>
                <a:effectLst/>
                <a:uLnTx/>
                <a:uFillTx/>
                <a:latin typeface="Arial"/>
                <a:sym typeface="Arial" charset="0"/>
              </a:rPr>
              <a:t>FICE: challenges and response</a:t>
            </a:r>
            <a:endParaRPr kumimoji="0" lang="en-GB" sz="3000" b="1" i="0" u="none" strike="noStrike" kern="0" cap="none" spc="0" normalizeH="0" baseline="0" noProof="0" dirty="0">
              <a:ln>
                <a:noFill/>
              </a:ln>
              <a:solidFill>
                <a:srgbClr val="5F6062"/>
              </a:solidFill>
              <a:effectLst/>
              <a:uLnTx/>
              <a:uFillTx/>
              <a:latin typeface="Arial"/>
              <a:sym typeface="Arial" charset="0"/>
            </a:endParaRPr>
          </a:p>
        </p:txBody>
      </p:sp>
    </p:spTree>
    <p:extLst>
      <p:ext uri="{BB962C8B-B14F-4D97-AF65-F5344CB8AC3E}">
        <p14:creationId xmlns:p14="http://schemas.microsoft.com/office/powerpoint/2010/main" val="2793005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600" y="69870"/>
            <a:ext cx="7560840" cy="890772"/>
          </a:xfrm>
        </p:spPr>
        <p:txBody>
          <a:bodyPr/>
          <a:lstStyle/>
          <a:p>
            <a:br>
              <a:rPr lang="en-GB" dirty="0"/>
            </a:br>
            <a:r>
              <a:rPr lang="en-US" sz="3000" dirty="0"/>
              <a:t>Overview of the proposed approach</a:t>
            </a:r>
            <a:endParaRPr lang="en-GB" sz="3000" dirty="0"/>
          </a:p>
        </p:txBody>
      </p:sp>
      <p:sp>
        <p:nvSpPr>
          <p:cNvPr id="7" name="Rounded Rectangle 6"/>
          <p:cNvSpPr/>
          <p:nvPr/>
        </p:nvSpPr>
        <p:spPr bwMode="auto">
          <a:xfrm>
            <a:off x="345600" y="1484784"/>
            <a:ext cx="2736305" cy="640206"/>
          </a:xfrm>
          <a:prstGeom prst="roundRect">
            <a:avLst/>
          </a:prstGeom>
          <a:solidFill>
            <a:srgbClr val="B31E3B"/>
          </a:solidFill>
          <a:ln w="28575" cap="flat" cmpd="sng" algn="ctr">
            <a:solidFill>
              <a:srgbClr val="B31E3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charset="0"/>
                <a:sym typeface="Arial" charset="0"/>
              </a:rPr>
              <a:t>Timing \ Amount</a:t>
            </a:r>
          </a:p>
        </p:txBody>
      </p:sp>
      <p:sp>
        <p:nvSpPr>
          <p:cNvPr id="5" name="Rectangle 4"/>
          <p:cNvSpPr/>
          <p:nvPr/>
        </p:nvSpPr>
        <p:spPr bwMode="auto">
          <a:xfrm>
            <a:off x="6146367" y="2276872"/>
            <a:ext cx="2911089" cy="1085387"/>
          </a:xfrm>
          <a:prstGeom prst="rect">
            <a:avLst/>
          </a:prstGeom>
          <a:noFill/>
          <a:ln w="38100" cap="flat" cmpd="sng" algn="ctr">
            <a:solidFill>
              <a:srgbClr val="4F70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20" name="TextBox 19"/>
          <p:cNvSpPr txBox="1"/>
          <p:nvPr/>
        </p:nvSpPr>
        <p:spPr>
          <a:xfrm>
            <a:off x="6384563" y="3130373"/>
            <a:ext cx="2616188" cy="369332"/>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4F7033"/>
                </a:solidFill>
                <a:effectLst/>
                <a:uLnTx/>
                <a:uFillTx/>
                <a:latin typeface="Arial" charset="0"/>
                <a:sym typeface="Arial" charset="0"/>
              </a:rPr>
              <a:t>Separate presentation</a:t>
            </a:r>
          </a:p>
        </p:txBody>
      </p:sp>
      <p:sp>
        <p:nvSpPr>
          <p:cNvPr id="21" name="Rounded Rectangle 20"/>
          <p:cNvSpPr/>
          <p:nvPr/>
        </p:nvSpPr>
        <p:spPr bwMode="auto">
          <a:xfrm>
            <a:off x="345600" y="2415812"/>
            <a:ext cx="2712934" cy="672235"/>
          </a:xfrm>
          <a:prstGeom prst="roundRect">
            <a:avLst/>
          </a:prstGeom>
          <a:noFill/>
          <a:ln w="28575" cap="flat" cmpd="sng" algn="ctr">
            <a:solidFill>
              <a:srgbClr val="B31E3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B31E3B"/>
                </a:solidFill>
                <a:effectLst/>
                <a:uLnTx/>
                <a:uFillTx/>
                <a:latin typeface="Arial" charset="0"/>
                <a:sym typeface="Arial" charset="0"/>
              </a:rPr>
              <a:t>Prior to liquidation</a:t>
            </a:r>
          </a:p>
        </p:txBody>
      </p:sp>
      <p:sp>
        <p:nvSpPr>
          <p:cNvPr id="22" name="Rounded Rectangle 21"/>
          <p:cNvSpPr/>
          <p:nvPr/>
        </p:nvSpPr>
        <p:spPr bwMode="auto">
          <a:xfrm>
            <a:off x="345600" y="3539904"/>
            <a:ext cx="2712934" cy="681184"/>
          </a:xfrm>
          <a:prstGeom prst="roundRect">
            <a:avLst/>
          </a:prstGeom>
          <a:noFill/>
          <a:ln w="28575" cap="flat" cmpd="sng" algn="ctr">
            <a:solidFill>
              <a:srgbClr val="B31E3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B31E3B"/>
                </a:solidFill>
                <a:effectLst/>
                <a:uLnTx/>
                <a:uFillTx/>
                <a:latin typeface="Arial" charset="0"/>
                <a:sym typeface="Arial" charset="0"/>
              </a:rPr>
              <a:t>Only at liquidation</a:t>
            </a:r>
          </a:p>
        </p:txBody>
      </p:sp>
      <p:sp>
        <p:nvSpPr>
          <p:cNvPr id="23" name="Rounded Rectangle 22"/>
          <p:cNvSpPr/>
          <p:nvPr/>
        </p:nvSpPr>
        <p:spPr bwMode="auto">
          <a:xfrm>
            <a:off x="3322686" y="1484784"/>
            <a:ext cx="2736304" cy="640206"/>
          </a:xfrm>
          <a:prstGeom prst="roundRect">
            <a:avLst/>
          </a:prstGeom>
          <a:noFill/>
          <a:ln w="28575" cap="flat" cmpd="sng" algn="ctr">
            <a:solidFill>
              <a:srgbClr val="B31E3B"/>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B31E3B"/>
                </a:solidFill>
                <a:effectLst/>
                <a:uLnTx/>
                <a:uFillTx/>
                <a:latin typeface="Arial" charset="0"/>
                <a:sym typeface="Arial" charset="0"/>
              </a:rPr>
              <a:t>“Independent” </a:t>
            </a:r>
          </a:p>
        </p:txBody>
      </p:sp>
      <p:sp>
        <p:nvSpPr>
          <p:cNvPr id="24" name="Rounded Rectangle 23"/>
          <p:cNvSpPr/>
          <p:nvPr/>
        </p:nvSpPr>
        <p:spPr bwMode="auto">
          <a:xfrm>
            <a:off x="6251573" y="1484784"/>
            <a:ext cx="2736304" cy="640206"/>
          </a:xfrm>
          <a:prstGeom prst="roundRect">
            <a:avLst/>
          </a:prstGeom>
          <a:noFill/>
          <a:ln w="38100"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5F6062"/>
                </a:solidFill>
                <a:effectLst/>
                <a:uLnTx/>
                <a:uFillTx/>
                <a:latin typeface="Arial" charset="0"/>
                <a:sym typeface="Arial" charset="0"/>
              </a:rPr>
              <a:t>“Dependent”</a:t>
            </a:r>
          </a:p>
        </p:txBody>
      </p:sp>
      <p:sp>
        <p:nvSpPr>
          <p:cNvPr id="25" name="Rounded Rectangle 24"/>
          <p:cNvSpPr/>
          <p:nvPr/>
        </p:nvSpPr>
        <p:spPr bwMode="auto">
          <a:xfrm>
            <a:off x="6225826" y="3551058"/>
            <a:ext cx="2784626" cy="670030"/>
          </a:xfrm>
          <a:prstGeom prst="roundRect">
            <a:avLst/>
          </a:prstGeom>
          <a:solidFill>
            <a:srgbClr val="4F703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charset="0"/>
                <a:sym typeface="Arial" charset="0"/>
              </a:rPr>
              <a:t>Equity</a:t>
            </a:r>
            <a:endParaRPr kumimoji="0" lang="en-GB" sz="2400" b="0" i="0" u="none" strike="noStrike" kern="1200" cap="none" spc="0" normalizeH="0" baseline="0" noProof="0" dirty="0">
              <a:ln>
                <a:noFill/>
              </a:ln>
              <a:solidFill>
                <a:srgbClr val="FFFFFF"/>
              </a:solidFill>
              <a:effectLst/>
              <a:uLnTx/>
              <a:uFillTx/>
              <a:latin typeface="Arial" charset="0"/>
              <a:ea typeface="ヒラギノ角ゴ ProN W3" charset="0"/>
              <a:cs typeface="ヒラギノ角ゴ ProN W3" charset="0"/>
              <a:sym typeface="Arial" charset="0"/>
            </a:endParaRPr>
          </a:p>
        </p:txBody>
      </p:sp>
      <p:sp>
        <p:nvSpPr>
          <p:cNvPr id="26" name="Rounded Rectangle 25"/>
          <p:cNvSpPr/>
          <p:nvPr/>
        </p:nvSpPr>
        <p:spPr bwMode="auto">
          <a:xfrm>
            <a:off x="3309812" y="2426000"/>
            <a:ext cx="2736304" cy="670030"/>
          </a:xfrm>
          <a:prstGeom prst="roundRect">
            <a:avLst/>
          </a:prstGeom>
          <a:solidFill>
            <a:srgbClr val="B3AA7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charset="0"/>
                <a:sym typeface="Arial" charset="0"/>
              </a:rPr>
              <a:t>Liability*</a:t>
            </a:r>
            <a:endParaRPr kumimoji="0" lang="en-GB" sz="2400" b="0" i="0" u="none" strike="noStrike" kern="1200" cap="none" spc="0" normalizeH="0" baseline="0" noProof="0" dirty="0">
              <a:ln>
                <a:noFill/>
              </a:ln>
              <a:solidFill>
                <a:srgbClr val="FFFFFF"/>
              </a:solidFill>
              <a:effectLst/>
              <a:uLnTx/>
              <a:uFillTx/>
              <a:latin typeface="Arial" charset="0"/>
              <a:ea typeface="ヒラギノ角ゴ ProN W3" charset="0"/>
              <a:cs typeface="ヒラギノ角ゴ ProN W3" charset="0"/>
              <a:sym typeface="Arial" charset="0"/>
            </a:endParaRPr>
          </a:p>
        </p:txBody>
      </p:sp>
      <p:sp>
        <p:nvSpPr>
          <p:cNvPr id="27" name="Rounded Rectangle 26"/>
          <p:cNvSpPr/>
          <p:nvPr/>
        </p:nvSpPr>
        <p:spPr bwMode="auto">
          <a:xfrm>
            <a:off x="3296938" y="3543402"/>
            <a:ext cx="2736304" cy="670030"/>
          </a:xfrm>
          <a:prstGeom prst="roundRect">
            <a:avLst/>
          </a:prstGeom>
          <a:solidFill>
            <a:srgbClr val="B3AA7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charset="0"/>
                <a:sym typeface="Arial" charset="0"/>
              </a:rPr>
              <a:t>Liability*</a:t>
            </a:r>
            <a:endParaRPr kumimoji="0" lang="en-GB" sz="2400" b="0" i="0" u="none" strike="noStrike" kern="1200" cap="none" spc="0" normalizeH="0" baseline="0" noProof="0" dirty="0">
              <a:ln>
                <a:noFill/>
              </a:ln>
              <a:solidFill>
                <a:srgbClr val="FFFFFF"/>
              </a:solidFill>
              <a:effectLst/>
              <a:uLnTx/>
              <a:uFillTx/>
              <a:latin typeface="Arial" charset="0"/>
              <a:ea typeface="ヒラギノ角ゴ ProN W3" charset="0"/>
              <a:cs typeface="ヒラギノ角ゴ ProN W3" charset="0"/>
              <a:sym typeface="Arial" charset="0"/>
            </a:endParaRPr>
          </a:p>
        </p:txBody>
      </p:sp>
      <p:sp>
        <p:nvSpPr>
          <p:cNvPr id="28" name="Rounded Rectangle 27"/>
          <p:cNvSpPr/>
          <p:nvPr/>
        </p:nvSpPr>
        <p:spPr bwMode="auto">
          <a:xfrm>
            <a:off x="6238699" y="2418017"/>
            <a:ext cx="2736304" cy="670030"/>
          </a:xfrm>
          <a:prstGeom prst="roundRect">
            <a:avLst/>
          </a:prstGeom>
          <a:solidFill>
            <a:srgbClr val="B3AA7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charset="0"/>
                <a:sym typeface="Arial" charset="0"/>
              </a:rPr>
              <a:t>Liability*^</a:t>
            </a:r>
            <a:endParaRPr kumimoji="0" lang="en-GB" sz="2400" b="0" i="0" u="none" strike="noStrike" kern="1200" cap="none" spc="0" normalizeH="0" baseline="0" noProof="0" dirty="0">
              <a:ln>
                <a:noFill/>
              </a:ln>
              <a:solidFill>
                <a:srgbClr val="FFFFFF"/>
              </a:solidFill>
              <a:effectLst/>
              <a:uLnTx/>
              <a:uFillTx/>
              <a:latin typeface="Arial" charset="0"/>
              <a:ea typeface="ヒラギノ角ゴ ProN W3" charset="0"/>
              <a:cs typeface="ヒラギノ角ゴ ProN W3" charset="0"/>
              <a:sym typeface="Arial" charset="0"/>
            </a:endParaRPr>
          </a:p>
        </p:txBody>
      </p:sp>
      <p:sp>
        <p:nvSpPr>
          <p:cNvPr id="3" name="TextBox 2"/>
          <p:cNvSpPr txBox="1"/>
          <p:nvPr/>
        </p:nvSpPr>
        <p:spPr>
          <a:xfrm>
            <a:off x="344488" y="5375180"/>
            <a:ext cx="8661901" cy="1015663"/>
          </a:xfrm>
          <a:prstGeom prst="rect">
            <a:avLst/>
          </a:prstGeom>
          <a:noFill/>
        </p:spPr>
        <p:txBody>
          <a:bodyPr wrap="square" rtlCol="0">
            <a:spAutoFit/>
          </a:bodyPr>
          <a:lstStyle/>
          <a:p>
            <a:pPr marL="92075"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5F6062"/>
                </a:solidFill>
                <a:effectLst/>
                <a:uLnTx/>
                <a:uFillTx/>
                <a:latin typeface="Arial" charset="0"/>
                <a:sym typeface="Arial" charset="0"/>
              </a:rPr>
              <a:t>*</a:t>
            </a:r>
            <a:r>
              <a:rPr kumimoji="0" lang="en-GB" sz="1200" b="0" i="0" u="none" strike="noStrike" kern="1200" cap="none" spc="0" normalizeH="0" baseline="0" noProof="0" dirty="0">
                <a:ln>
                  <a:noFill/>
                </a:ln>
                <a:solidFill>
                  <a:srgbClr val="5F6062"/>
                </a:solidFill>
                <a:effectLst/>
                <a:uLnTx/>
                <a:uFillTx/>
                <a:latin typeface="Arial" charset="0"/>
                <a:sym typeface="Arial" charset="0"/>
              </a:rPr>
              <a:t>IAS 1 requires presentation of assets and liabilities in the statement of financial position using current/non-current distinction or in the order of liquidity. </a:t>
            </a:r>
          </a:p>
          <a:p>
            <a:pPr marL="92075"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F6062"/>
                </a:solidFill>
                <a:effectLst/>
                <a:uLnTx/>
                <a:uFillTx/>
                <a:latin typeface="Arial" charset="0"/>
                <a:sym typeface="Arial" charset="0"/>
              </a:rPr>
              <a:t>IFRS 7 requires disclosure of contractual maturity, which provides information about timing of the required transfer of economic resources. </a:t>
            </a:r>
          </a:p>
          <a:p>
            <a:pPr marL="92075"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5F6062"/>
                </a:solidFill>
                <a:effectLst/>
                <a:uLnTx/>
                <a:uFillTx/>
                <a:latin typeface="Arial" charset="0"/>
                <a:sym typeface="Arial" charset="0"/>
              </a:rPr>
              <a:t>^</a:t>
            </a:r>
            <a:r>
              <a:rPr kumimoji="0" lang="en-GB" sz="1200" b="0" i="0" u="none" strike="noStrike" kern="1200" cap="none" spc="0" normalizeH="0" baseline="0" noProof="0" dirty="0" err="1">
                <a:ln>
                  <a:noFill/>
                </a:ln>
                <a:solidFill>
                  <a:srgbClr val="5F6062"/>
                </a:solidFill>
                <a:effectLst/>
                <a:uLnTx/>
                <a:uFillTx/>
                <a:latin typeface="Arial" charset="0"/>
                <a:sym typeface="Arial" charset="0"/>
              </a:rPr>
              <a:t>Puttables</a:t>
            </a:r>
            <a:r>
              <a:rPr kumimoji="0" lang="en-GB" sz="1200" b="0" i="0" u="none" strike="noStrike" kern="1200" cap="none" spc="0" normalizeH="0" baseline="0" noProof="0" dirty="0">
                <a:ln>
                  <a:noFill/>
                </a:ln>
                <a:solidFill>
                  <a:srgbClr val="5F6062"/>
                </a:solidFill>
                <a:effectLst/>
                <a:uLnTx/>
                <a:uFillTx/>
                <a:latin typeface="Arial" charset="0"/>
                <a:sym typeface="Arial" charset="0"/>
              </a:rPr>
              <a:t> exception in IAS 32 would be retained.</a:t>
            </a:r>
          </a:p>
        </p:txBody>
      </p:sp>
      <p:sp>
        <p:nvSpPr>
          <p:cNvPr id="16" name="Rounded Rectangle 15"/>
          <p:cNvSpPr/>
          <p:nvPr/>
        </p:nvSpPr>
        <p:spPr bwMode="auto">
          <a:xfrm>
            <a:off x="345600" y="4645743"/>
            <a:ext cx="2711007" cy="640206"/>
          </a:xfrm>
          <a:prstGeom prst="roundRect">
            <a:avLst/>
          </a:prstGeom>
          <a:solidFill>
            <a:srgbClr val="5F606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charset="0"/>
                <a:sym typeface="Arial" charset="0"/>
              </a:rPr>
              <a:t>Priority/Dilution</a:t>
            </a:r>
          </a:p>
        </p:txBody>
      </p:sp>
      <p:sp>
        <p:nvSpPr>
          <p:cNvPr id="17" name="Rounded Rectangle 16"/>
          <p:cNvSpPr/>
          <p:nvPr/>
        </p:nvSpPr>
        <p:spPr bwMode="auto">
          <a:xfrm>
            <a:off x="3284064" y="4630831"/>
            <a:ext cx="5687766" cy="670030"/>
          </a:xfrm>
          <a:prstGeom prst="roundRect">
            <a:avLst/>
          </a:prstGeom>
          <a:solidFill>
            <a:srgbClr val="5F606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charset="0"/>
                <a:sym typeface="Arial" charset="0"/>
              </a:rPr>
              <a:t>Disclosure</a:t>
            </a:r>
            <a:endParaRPr kumimoji="0" lang="en-GB" sz="2400" b="0" i="0" u="none" strike="noStrike" kern="1200" cap="none" spc="0" normalizeH="0" baseline="0" noProof="0" dirty="0">
              <a:ln>
                <a:noFill/>
              </a:ln>
              <a:solidFill>
                <a:srgbClr val="FFFFFF"/>
              </a:solidFill>
              <a:effectLst/>
              <a:uLnTx/>
              <a:uFillTx/>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7914659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6" y="0"/>
            <a:ext cx="9514747" cy="5861049"/>
          </a:xfrm>
          <a:prstGeom prst="rect">
            <a:avLst/>
          </a:prstGeom>
        </p:spPr>
      </p:pic>
      <p:sp>
        <p:nvSpPr>
          <p:cNvPr id="9220"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marL="0" marR="0" lvl="0" indent="0" algn="l" defTabSz="914400" rtl="0" eaLnBrk="1" fontAlgn="base" latinLnBrk="0" hangingPunct="1">
              <a:lnSpc>
                <a:spcPct val="100000"/>
              </a:lnSpc>
              <a:spcBef>
                <a:spcPts val="9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4305300" y="3998242"/>
            <a:ext cx="5035550" cy="1518990"/>
          </a:xfrm>
        </p:spPr>
        <p:txBody>
          <a:bodyPr/>
          <a:lstStyle/>
          <a:p>
            <a:pPr algn="r">
              <a:defRPr/>
            </a:pPr>
            <a:r>
              <a:rPr lang="en-US" sz="3500" b="0" dirty="0">
                <a:solidFill>
                  <a:srgbClr val="FFFFFF"/>
                </a:solidFill>
              </a:rPr>
              <a:t>Better Communication </a:t>
            </a:r>
          </a:p>
        </p:txBody>
      </p:sp>
      <p:sp>
        <p:nvSpPr>
          <p:cNvPr id="9222" name="Rectangle 7"/>
          <p:cNvSpPr>
            <a:spLocks/>
          </p:cNvSpPr>
          <p:nvPr/>
        </p:nvSpPr>
        <p:spPr bwMode="auto">
          <a:xfrm>
            <a:off x="4419600" y="4322763"/>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r" defTabSz="914400" rtl="0" eaLnBrk="1" fontAlgn="base" latinLnBrk="0" hangingPunct="1">
              <a:lnSpc>
                <a:spcPct val="90000"/>
              </a:lnSpc>
              <a:spcBef>
                <a:spcPts val="50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10"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5F6062"/>
                </a:solidFill>
                <a:effectLst/>
                <a:uLnTx/>
                <a:uFillTx/>
                <a:latin typeface="Arial" charset="0"/>
                <a:ea typeface="ＭＳ Ｐゴシック" charset="0"/>
                <a:sym typeface="Arial" charset="0"/>
              </a:rPr>
              <a:t>Copyright © IFRS Foundation. All rights reserved</a:t>
            </a:r>
          </a:p>
        </p:txBody>
      </p:sp>
      <p:pic>
        <p:nvPicPr>
          <p:cNvPr id="8" name="Picture 2" descr="IFRS reg logo20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5328"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49003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4" name="Rectangle 5"/>
          <p:cNvSpPr>
            <a:spLocks/>
          </p:cNvSpPr>
          <p:nvPr/>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sym typeface="Arial" charset="0"/>
            </a:endParaRPr>
          </a:p>
        </p:txBody>
      </p:sp>
      <p:sp>
        <p:nvSpPr>
          <p:cNvPr id="4102" name="Rectangle 6"/>
          <p:cNvSpPr>
            <a:spLocks noGrp="1" noChangeArrowheads="1"/>
          </p:cNvSpPr>
          <p:nvPr>
            <p:ph type="title"/>
          </p:nvPr>
        </p:nvSpPr>
        <p:spPr>
          <a:xfrm>
            <a:off x="345600" y="2"/>
            <a:ext cx="7847760" cy="974725"/>
          </a:xfrm>
        </p:spPr>
        <p:txBody>
          <a:bodyPr/>
          <a:lstStyle/>
          <a:p>
            <a:pPr eaLnBrk="1" hangingPunct="1">
              <a:defRPr/>
            </a:pPr>
            <a:r>
              <a:rPr lang="en-GB" sz="3000" dirty="0"/>
              <a:t>Business Combinations under Common Control—the issue</a:t>
            </a:r>
            <a:endParaRPr lang="en-US" sz="3000" dirty="0"/>
          </a:p>
        </p:txBody>
      </p:sp>
      <p:sp>
        <p:nvSpPr>
          <p:cNvPr id="13" name="Slide Number Placeholder 1"/>
          <p:cNvSpPr txBox="1">
            <a:spLocks/>
          </p:cNvSpPr>
          <p:nvPr/>
        </p:nvSpPr>
        <p:spPr>
          <a:xfrm>
            <a:off x="6825208" y="615605"/>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157E24-94FB-5547-89B9-DD231CECEEFB}" type="slidenum">
              <a:rPr kumimoji="0" lang="en-US" sz="1800" b="0" i="0" u="none" strike="noStrike" kern="1200" cap="none" spc="0" normalizeH="0" baseline="0" noProof="0" smtClean="0">
                <a:ln>
                  <a:noFill/>
                </a:ln>
                <a:solidFill>
                  <a:srgbClr val="FFFFFF"/>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8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12" name="Freeform 11"/>
          <p:cNvSpPr/>
          <p:nvPr/>
        </p:nvSpPr>
        <p:spPr>
          <a:xfrm>
            <a:off x="345600" y="1340768"/>
            <a:ext cx="8624193" cy="792088"/>
          </a:xfrm>
          <a:custGeom>
            <a:avLst/>
            <a:gdLst>
              <a:gd name="connsiteX0" fmla="*/ 0 w 8682609"/>
              <a:gd name="connsiteY0" fmla="*/ 154443 h 926639"/>
              <a:gd name="connsiteX1" fmla="*/ 154443 w 8682609"/>
              <a:gd name="connsiteY1" fmla="*/ 0 h 926639"/>
              <a:gd name="connsiteX2" fmla="*/ 8528166 w 8682609"/>
              <a:gd name="connsiteY2" fmla="*/ 0 h 926639"/>
              <a:gd name="connsiteX3" fmla="*/ 8682609 w 8682609"/>
              <a:gd name="connsiteY3" fmla="*/ 154443 h 926639"/>
              <a:gd name="connsiteX4" fmla="*/ 8682609 w 8682609"/>
              <a:gd name="connsiteY4" fmla="*/ 772196 h 926639"/>
              <a:gd name="connsiteX5" fmla="*/ 8528166 w 8682609"/>
              <a:gd name="connsiteY5" fmla="*/ 926639 h 926639"/>
              <a:gd name="connsiteX6" fmla="*/ 154443 w 8682609"/>
              <a:gd name="connsiteY6" fmla="*/ 926639 h 926639"/>
              <a:gd name="connsiteX7" fmla="*/ 0 w 8682609"/>
              <a:gd name="connsiteY7" fmla="*/ 772196 h 926639"/>
              <a:gd name="connsiteX8" fmla="*/ 0 w 8682609"/>
              <a:gd name="connsiteY8" fmla="*/ 154443 h 92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2609" h="926639">
                <a:moveTo>
                  <a:pt x="0" y="154443"/>
                </a:moveTo>
                <a:cubicBezTo>
                  <a:pt x="0" y="69146"/>
                  <a:pt x="69146" y="0"/>
                  <a:pt x="154443" y="0"/>
                </a:cubicBezTo>
                <a:lnTo>
                  <a:pt x="8528166" y="0"/>
                </a:lnTo>
                <a:cubicBezTo>
                  <a:pt x="8613463" y="0"/>
                  <a:pt x="8682609" y="69146"/>
                  <a:pt x="8682609" y="154443"/>
                </a:cubicBezTo>
                <a:lnTo>
                  <a:pt x="8682609" y="772196"/>
                </a:lnTo>
                <a:cubicBezTo>
                  <a:pt x="8682609" y="857493"/>
                  <a:pt x="8613463" y="926639"/>
                  <a:pt x="8528166" y="926639"/>
                </a:cubicBezTo>
                <a:lnTo>
                  <a:pt x="154443" y="926639"/>
                </a:lnTo>
                <a:cubicBezTo>
                  <a:pt x="69146" y="926639"/>
                  <a:pt x="0" y="857493"/>
                  <a:pt x="0" y="772196"/>
                </a:cubicBezTo>
                <a:lnTo>
                  <a:pt x="0" y="154443"/>
                </a:lnTo>
                <a:close/>
              </a:path>
            </a:pathLst>
          </a:custGeom>
          <a:noFill/>
          <a:ln w="28575">
            <a:solidFill>
              <a:srgbClr val="4184A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6675" tIns="136675" rIns="136675" bIns="136675" numCol="1" spcCol="1270" anchor="ctr" anchorCtr="0">
            <a:noAutofit/>
          </a:bodyPr>
          <a:lstStyle/>
          <a:p>
            <a:pPr marL="0" marR="0" lvl="0" indent="0" algn="ctr" defTabSz="1066800" rtl="0" eaLnBrk="1" fontAlgn="base"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5F6062"/>
                </a:solidFill>
                <a:effectLst/>
                <a:uLnTx/>
                <a:uFillTx/>
                <a:latin typeface="Arial"/>
                <a:sym typeface="Arial" charset="0"/>
              </a:rPr>
              <a:t>Business combinations under common control (BCUCC) are </a:t>
            </a:r>
            <a:r>
              <a:rPr kumimoji="0" lang="en-GB" sz="2000" b="1" i="0" u="none" strike="noStrike" kern="1200" cap="none" spc="0" normalizeH="0" baseline="0" noProof="0" dirty="0">
                <a:ln>
                  <a:noFill/>
                </a:ln>
                <a:solidFill>
                  <a:srgbClr val="5F6062"/>
                </a:solidFill>
                <a:effectLst/>
                <a:uLnTx/>
                <a:uFillTx/>
                <a:latin typeface="Arial"/>
                <a:sym typeface="Arial" charset="0"/>
              </a:rPr>
              <a:t>excluded from the scope of IFRS 3 </a:t>
            </a:r>
            <a:r>
              <a:rPr kumimoji="0" lang="en-GB" sz="2000" b="1" i="1" u="none" strike="noStrike" kern="1200" cap="none" spc="0" normalizeH="0" baseline="0" noProof="0" dirty="0">
                <a:ln>
                  <a:noFill/>
                </a:ln>
                <a:solidFill>
                  <a:srgbClr val="5F6062"/>
                </a:solidFill>
                <a:effectLst/>
                <a:uLnTx/>
                <a:uFillTx/>
                <a:latin typeface="Arial"/>
                <a:sym typeface="Arial" charset="0"/>
              </a:rPr>
              <a:t>Business Combinations</a:t>
            </a:r>
          </a:p>
        </p:txBody>
      </p:sp>
      <p:sp>
        <p:nvSpPr>
          <p:cNvPr id="14" name="Rectangle 13"/>
          <p:cNvSpPr/>
          <p:nvPr/>
        </p:nvSpPr>
        <p:spPr>
          <a:xfrm>
            <a:off x="344488" y="2990833"/>
            <a:ext cx="8520729" cy="369332"/>
          </a:xfrm>
          <a:prstGeom prst="rect">
            <a:avLst/>
          </a:prstGeom>
        </p:spPr>
        <p:txBody>
          <a:bodyPr wrap="square">
            <a:spAutoFit/>
          </a:bodyPr>
          <a:lstStyle/>
          <a:p>
            <a:pPr marL="0" marR="0" lvl="0" indent="0" algn="ctr" defTabSz="1066800" rtl="0" eaLnBrk="1" fontAlgn="base"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5F6062"/>
                </a:solidFill>
                <a:effectLst/>
                <a:uLnTx/>
                <a:uFillTx/>
                <a:latin typeface="Arial" charset="0"/>
                <a:sym typeface="Arial" charset="0"/>
              </a:rPr>
              <a:t>In practice entities account for BCUCC using:</a:t>
            </a:r>
          </a:p>
        </p:txBody>
      </p:sp>
      <p:sp>
        <p:nvSpPr>
          <p:cNvPr id="15" name="Striped Right Arrow 14"/>
          <p:cNvSpPr/>
          <p:nvPr/>
        </p:nvSpPr>
        <p:spPr bwMode="auto">
          <a:xfrm rot="5400000">
            <a:off x="4432705" y="2003621"/>
            <a:ext cx="665264" cy="1064834"/>
          </a:xfrm>
          <a:prstGeom prst="stripedRightArrow">
            <a:avLst>
              <a:gd name="adj1" fmla="val 40897"/>
              <a:gd name="adj2" fmla="val 50715"/>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219284149"/>
              </p:ext>
            </p:extLst>
          </p:nvPr>
        </p:nvGraphicFramePr>
        <p:xfrm>
          <a:off x="345600" y="3449296"/>
          <a:ext cx="8626874" cy="2488804"/>
        </p:xfrm>
        <a:graphic>
          <a:graphicData uri="http://schemas.openxmlformats.org/drawingml/2006/table">
            <a:tbl>
              <a:tblPr firstRow="1" bandRow="1">
                <a:tableStyleId>{073A0DAA-6AF3-43AB-8588-CEC1D06C72B9}</a:tableStyleId>
              </a:tblPr>
              <a:tblGrid>
                <a:gridCol w="4320480">
                  <a:extLst>
                    <a:ext uri="{9D8B030D-6E8A-4147-A177-3AD203B41FA5}">
                      <a16:colId xmlns:a16="http://schemas.microsoft.com/office/drawing/2014/main" val="3063590442"/>
                    </a:ext>
                  </a:extLst>
                </a:gridCol>
                <a:gridCol w="4306394">
                  <a:extLst>
                    <a:ext uri="{9D8B030D-6E8A-4147-A177-3AD203B41FA5}">
                      <a16:colId xmlns:a16="http://schemas.microsoft.com/office/drawing/2014/main" val="709459140"/>
                    </a:ext>
                  </a:extLst>
                </a:gridCol>
              </a:tblGrid>
              <a:tr h="1523481">
                <a:tc>
                  <a:txBody>
                    <a:bodyPr/>
                    <a:lstStyle/>
                    <a:p>
                      <a:pPr marL="0" indent="0" algn="ctr">
                        <a:buFont typeface="Arial" panose="020B0604020202020204" pitchFamily="34" charset="0"/>
                        <a:buNone/>
                      </a:pPr>
                      <a:r>
                        <a:rPr lang="en-GB" sz="2000" b="1" dirty="0"/>
                        <a:t>acquisition method </a:t>
                      </a:r>
                    </a:p>
                    <a:p>
                      <a:pPr marL="0" indent="0" algn="ctr">
                        <a:buFont typeface="Arial" panose="020B0604020202020204" pitchFamily="34" charset="0"/>
                        <a:buNone/>
                      </a:pPr>
                      <a:r>
                        <a:rPr lang="en-GB" sz="2000" b="0" dirty="0"/>
                        <a:t>as set out in IFRS 3</a:t>
                      </a:r>
                    </a:p>
                    <a:p>
                      <a:pPr marL="0" indent="0" algn="ctr">
                        <a:buFont typeface="Arial" panose="020B0604020202020204" pitchFamily="34" charset="0"/>
                        <a:buNone/>
                      </a:pPr>
                      <a:endParaRPr lang="en-GB" sz="2000" b="0" dirty="0"/>
                    </a:p>
                  </a:txBody>
                  <a:tcPr anchor="ctr"/>
                </a:tc>
                <a:tc>
                  <a:txBody>
                    <a:bodyPr/>
                    <a:lstStyle/>
                    <a:p>
                      <a:pPr marL="171450" lvl="2" indent="0" algn="ctr" defTabSz="844550">
                        <a:lnSpc>
                          <a:spcPct val="90000"/>
                        </a:lnSpc>
                        <a:spcBef>
                          <a:spcPct val="0"/>
                        </a:spcBef>
                        <a:spcAft>
                          <a:spcPct val="20000"/>
                        </a:spcAft>
                        <a:buNone/>
                      </a:pPr>
                      <a:r>
                        <a:rPr lang="en-GB" sz="2000" b="1" kern="1200" dirty="0"/>
                        <a:t>predecessor method </a:t>
                      </a:r>
                    </a:p>
                    <a:p>
                      <a:pPr marL="171450" lvl="2" indent="0" algn="ctr" defTabSz="844550">
                        <a:lnSpc>
                          <a:spcPct val="90000"/>
                        </a:lnSpc>
                        <a:spcBef>
                          <a:spcPct val="0"/>
                        </a:spcBef>
                        <a:spcAft>
                          <a:spcPct val="20000"/>
                        </a:spcAft>
                        <a:buNone/>
                      </a:pPr>
                      <a:r>
                        <a:rPr lang="en-GB" sz="2000" b="0" kern="1200" dirty="0"/>
                        <a:t>but there is diversity in practice in how the method is applied</a:t>
                      </a:r>
                      <a:endParaRPr lang="en-US" sz="2000" b="0" kern="1200" dirty="0"/>
                    </a:p>
                  </a:txBody>
                  <a:tcPr anchor="ctr"/>
                </a:tc>
                <a:extLst>
                  <a:ext uri="{0D108BD9-81ED-4DB2-BD59-A6C34878D82A}">
                    <a16:rowId xmlns:a16="http://schemas.microsoft.com/office/drawing/2014/main" val="2465329015"/>
                  </a:ext>
                </a:extLst>
              </a:tr>
              <a:tr h="965323">
                <a:tc gridSpan="2">
                  <a:txBody>
                    <a:bodyPr/>
                    <a:lstStyle/>
                    <a:p>
                      <a:pPr marL="0" lvl="1" indent="0" algn="ctr" defTabSz="844550">
                        <a:lnSpc>
                          <a:spcPct val="90000"/>
                        </a:lnSpc>
                        <a:spcBef>
                          <a:spcPct val="0"/>
                        </a:spcBef>
                        <a:spcAft>
                          <a:spcPts val="0"/>
                        </a:spcAft>
                        <a:buNone/>
                      </a:pPr>
                      <a:r>
                        <a:rPr lang="en-GB" sz="2000" b="1" kern="1200" dirty="0"/>
                        <a:t>Concerns about the diversity in practice raised by </a:t>
                      </a:r>
                    </a:p>
                    <a:p>
                      <a:pPr marL="0" lvl="1" indent="0" algn="ctr" defTabSz="844550">
                        <a:lnSpc>
                          <a:spcPct val="90000"/>
                        </a:lnSpc>
                        <a:spcBef>
                          <a:spcPct val="0"/>
                        </a:spcBef>
                        <a:spcAft>
                          <a:spcPts val="0"/>
                        </a:spcAft>
                        <a:buNone/>
                      </a:pPr>
                      <a:r>
                        <a:rPr lang="en-GB" sz="2000" b="1" kern="1200" dirty="0"/>
                        <a:t>various interested parties, notably security regulators</a:t>
                      </a:r>
                      <a:endParaRPr lang="en-US" sz="2000" b="1" kern="1200" dirty="0"/>
                    </a:p>
                  </a:txBody>
                  <a:tcPr anchor="ctr"/>
                </a:tc>
                <a:tc hMerge="1">
                  <a:txBody>
                    <a:bodyPr/>
                    <a:lstStyle/>
                    <a:p>
                      <a:endParaRPr lang="en-GB"/>
                    </a:p>
                  </a:txBody>
                  <a:tcPr/>
                </a:tc>
                <a:extLst>
                  <a:ext uri="{0D108BD9-81ED-4DB2-BD59-A6C34878D82A}">
                    <a16:rowId xmlns:a16="http://schemas.microsoft.com/office/drawing/2014/main" val="282762664"/>
                  </a:ext>
                </a:extLst>
              </a:tr>
            </a:tbl>
          </a:graphicData>
        </a:graphic>
      </p:graphicFrame>
    </p:spTree>
    <p:extLst>
      <p:ext uri="{BB962C8B-B14F-4D97-AF65-F5344CB8AC3E}">
        <p14:creationId xmlns:p14="http://schemas.microsoft.com/office/powerpoint/2010/main" val="37735154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4" name="Rectangle 5"/>
          <p:cNvSpPr>
            <a:spLocks/>
          </p:cNvSpPr>
          <p:nvPr/>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sym typeface="Arial" charset="0"/>
            </a:endParaRPr>
          </a:p>
        </p:txBody>
      </p:sp>
      <p:sp>
        <p:nvSpPr>
          <p:cNvPr id="4102" name="Rectangle 6"/>
          <p:cNvSpPr>
            <a:spLocks noGrp="1" noChangeArrowheads="1"/>
          </p:cNvSpPr>
          <p:nvPr>
            <p:ph type="title"/>
          </p:nvPr>
        </p:nvSpPr>
        <p:spPr>
          <a:xfrm>
            <a:off x="345600" y="2"/>
            <a:ext cx="7337425" cy="974725"/>
          </a:xfrm>
        </p:spPr>
        <p:txBody>
          <a:bodyPr/>
          <a:lstStyle/>
          <a:p>
            <a:pPr eaLnBrk="1" hangingPunct="1">
              <a:defRPr/>
            </a:pPr>
            <a:r>
              <a:rPr lang="en-GB" sz="3000" dirty="0"/>
              <a:t>Business Combinations under Common Control—the scope</a:t>
            </a:r>
            <a:endParaRPr lang="en-US" sz="3000" dirty="0"/>
          </a:p>
        </p:txBody>
      </p:sp>
      <p:sp>
        <p:nvSpPr>
          <p:cNvPr id="13" name="Slide Number Placeholder 1"/>
          <p:cNvSpPr txBox="1">
            <a:spLocks/>
          </p:cNvSpPr>
          <p:nvPr/>
        </p:nvSpPr>
        <p:spPr>
          <a:xfrm>
            <a:off x="6825208" y="615605"/>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157E24-94FB-5547-89B9-DD231CECEEFB}" type="slidenum">
              <a:rPr kumimoji="0" lang="en-US" sz="1800" b="0" i="0" u="none" strike="noStrike" kern="1200" cap="none" spc="0" normalizeH="0" baseline="0" noProof="0" smtClean="0">
                <a:ln>
                  <a:noFill/>
                </a:ln>
                <a:solidFill>
                  <a:srgbClr val="FFFFFF"/>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8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16" name="Rectangle 7"/>
          <p:cNvSpPr txBox="1">
            <a:spLocks noChangeArrowheads="1"/>
          </p:cNvSpPr>
          <p:nvPr/>
        </p:nvSpPr>
        <p:spPr bwMode="auto">
          <a:xfrm>
            <a:off x="345600" y="1440000"/>
            <a:ext cx="8497888" cy="1268920"/>
          </a:xfrm>
          <a:prstGeom prst="rect">
            <a:avLst/>
          </a:prstGeom>
          <a:noFill/>
          <a:ln>
            <a:noFill/>
          </a:ln>
          <a:effectLst/>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a:lstStyle>
          <a:p>
            <a:pPr marL="0" marR="0" lvl="0" indent="0" algn="l" defTabSz="914400" rtl="0" eaLnBrk="0" fontAlgn="base" latinLnBrk="0" hangingPunct="0">
              <a:lnSpc>
                <a:spcPct val="100000"/>
              </a:lnSpc>
              <a:spcBef>
                <a:spcPts val="800"/>
              </a:spcBef>
              <a:spcAft>
                <a:spcPct val="0"/>
              </a:spcAft>
              <a:buClr>
                <a:srgbClr val="B31E3B"/>
              </a:buClr>
              <a:buSzPct val="100000"/>
              <a:buFont typeface="Arial" charset="0"/>
              <a:buNone/>
              <a:tabLst/>
              <a:defRPr/>
            </a:pPr>
            <a:r>
              <a:rPr kumimoji="0" lang="en-GB" sz="2000" b="1" i="0" u="none" strike="noStrike" kern="1200" cap="none" spc="0" normalizeH="0" baseline="0" noProof="0" dirty="0">
                <a:ln>
                  <a:noFill/>
                </a:ln>
                <a:solidFill>
                  <a:srgbClr val="5F6062"/>
                </a:solidFill>
                <a:effectLst/>
                <a:uLnTx/>
                <a:uFillTx/>
                <a:latin typeface="Arial"/>
                <a:sym typeface="Arial" charset="0"/>
              </a:rPr>
              <a:t>Accounting for transactions </a:t>
            </a:r>
            <a:r>
              <a:rPr kumimoji="0" lang="en-GB" sz="2000" b="1" i="0" u="none" strike="noStrike" kern="1200" cap="none" spc="0" normalizeH="0" baseline="0" noProof="0" dirty="0">
                <a:ln>
                  <a:noFill/>
                </a:ln>
                <a:solidFill>
                  <a:srgbClr val="4184A9"/>
                </a:solidFill>
                <a:effectLst/>
                <a:uLnTx/>
                <a:uFillTx/>
                <a:latin typeface="Arial"/>
                <a:sym typeface="Arial" charset="0"/>
              </a:rPr>
              <a:t>under common control</a:t>
            </a:r>
            <a:r>
              <a:rPr kumimoji="0" lang="en-GB" sz="2000" b="1" i="0" u="none" strike="noStrike" kern="1200" cap="none" spc="0" normalizeH="0" baseline="0" noProof="0" dirty="0">
                <a:ln>
                  <a:noFill/>
                </a:ln>
                <a:solidFill>
                  <a:srgbClr val="5F6062"/>
                </a:solidFill>
                <a:effectLst/>
                <a:uLnTx/>
                <a:uFillTx/>
                <a:latin typeface="Arial"/>
                <a:sym typeface="Arial" charset="0"/>
              </a:rPr>
              <a:t> that involve a transfer of one or more </a:t>
            </a:r>
            <a:r>
              <a:rPr kumimoji="0" lang="en-GB" sz="2000" b="1" i="0" u="none" strike="noStrike" kern="1200" cap="none" spc="0" normalizeH="0" baseline="0" noProof="0" dirty="0">
                <a:ln>
                  <a:noFill/>
                </a:ln>
                <a:solidFill>
                  <a:srgbClr val="4184A9"/>
                </a:solidFill>
                <a:effectLst/>
                <a:uLnTx/>
                <a:uFillTx/>
                <a:latin typeface="Arial"/>
                <a:sym typeface="Arial" charset="0"/>
              </a:rPr>
              <a:t>businesses</a:t>
            </a:r>
            <a:r>
              <a:rPr kumimoji="0" lang="en-GB" sz="2000" b="1" i="0" u="none" strike="noStrike" kern="1200" cap="none" spc="0" normalizeH="0" baseline="0" noProof="0" dirty="0">
                <a:ln>
                  <a:noFill/>
                </a:ln>
                <a:solidFill>
                  <a:srgbClr val="5F6062"/>
                </a:solidFill>
                <a:effectLst/>
                <a:uLnTx/>
                <a:uFillTx/>
                <a:latin typeface="Arial"/>
                <a:sym typeface="Arial" charset="0"/>
              </a:rPr>
              <a:t> from the perspective of the </a:t>
            </a:r>
            <a:r>
              <a:rPr kumimoji="0" lang="en-GB" sz="2000" b="1" i="0" u="none" strike="noStrike" kern="1200" cap="none" spc="0" normalizeH="0" baseline="0" noProof="0" dirty="0">
                <a:ln>
                  <a:noFill/>
                </a:ln>
                <a:solidFill>
                  <a:srgbClr val="4184A9"/>
                </a:solidFill>
                <a:effectLst/>
                <a:uLnTx/>
                <a:uFillTx/>
                <a:latin typeface="Arial"/>
                <a:sym typeface="Arial" charset="0"/>
              </a:rPr>
              <a:t>receiving entity</a:t>
            </a:r>
            <a:r>
              <a:rPr kumimoji="0" lang="en-GB" sz="2000" b="1" i="0" u="none" strike="noStrike" kern="1200" cap="none" spc="0" normalizeH="0" baseline="0" noProof="0" dirty="0">
                <a:ln>
                  <a:noFill/>
                </a:ln>
                <a:solidFill>
                  <a:srgbClr val="5F6062"/>
                </a:solidFill>
                <a:effectLst/>
                <a:uLnTx/>
                <a:uFillTx/>
                <a:latin typeface="Arial"/>
                <a:sym typeface="Arial" charset="0"/>
              </a:rPr>
              <a:t>, regardless of whether:</a:t>
            </a:r>
          </a:p>
        </p:txBody>
      </p:sp>
      <p:sp>
        <p:nvSpPr>
          <p:cNvPr id="19" name="Rectangle 7"/>
          <p:cNvSpPr txBox="1">
            <a:spLocks noChangeArrowheads="1"/>
          </p:cNvSpPr>
          <p:nvPr/>
        </p:nvSpPr>
        <p:spPr bwMode="auto">
          <a:xfrm>
            <a:off x="-159568" y="2592128"/>
            <a:ext cx="4536504" cy="2493056"/>
          </a:xfrm>
          <a:prstGeom prst="rect">
            <a:avLst/>
          </a:prstGeom>
          <a:noFill/>
          <a:ln>
            <a:noFill/>
          </a:ln>
          <a:effectLst/>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a:lstStyle>
          <a:p>
            <a:pPr marL="809625" marR="0" lvl="1" indent="-266700" algn="l" defTabSz="914400" rtl="0" eaLnBrk="0" fontAlgn="base" latinLnBrk="0" hangingPunct="0">
              <a:lnSpc>
                <a:spcPct val="100000"/>
              </a:lnSpc>
              <a:spcBef>
                <a:spcPts val="800"/>
              </a:spcBef>
              <a:spcAft>
                <a:spcPct val="0"/>
              </a:spcAft>
              <a:buClr>
                <a:srgbClr val="5F6062"/>
              </a:buClr>
              <a:buSzPct val="100000"/>
              <a:buFont typeface="Arial" charset="0"/>
              <a:buChar char="–"/>
              <a:tabLst/>
              <a:defRPr/>
            </a:pPr>
            <a:r>
              <a:rPr kumimoji="0" lang="en-GB" sz="1900" b="0" i="0" u="none" strike="noStrike" kern="1200" cap="none" spc="0" normalizeH="0" baseline="0" noProof="0" dirty="0">
                <a:ln>
                  <a:noFill/>
                </a:ln>
                <a:solidFill>
                  <a:srgbClr val="5F6062"/>
                </a:solidFill>
                <a:effectLst/>
                <a:uLnTx/>
                <a:uFillTx/>
                <a:latin typeface="Arial"/>
                <a:sym typeface="Arial" charset="0"/>
              </a:rPr>
              <a:t>the receiving entity can be identified as the ‘acquirer’, if IFRS 3 were applied to the transaction;</a:t>
            </a:r>
          </a:p>
          <a:p>
            <a:pPr marL="809625" marR="0" lvl="1" indent="-266700" algn="l" defTabSz="914400" rtl="0" eaLnBrk="0" fontAlgn="base" latinLnBrk="0" hangingPunct="0">
              <a:lnSpc>
                <a:spcPct val="100000"/>
              </a:lnSpc>
              <a:spcBef>
                <a:spcPts val="800"/>
              </a:spcBef>
              <a:spcAft>
                <a:spcPct val="0"/>
              </a:spcAft>
              <a:buClr>
                <a:srgbClr val="5F6062"/>
              </a:buClr>
              <a:buSzPct val="100000"/>
              <a:buFont typeface="Arial" charset="0"/>
              <a:buChar char="–"/>
              <a:tabLst/>
              <a:defRPr/>
            </a:pPr>
            <a:r>
              <a:rPr kumimoji="0" lang="en-GB" sz="1900" b="0" i="0" u="none" strike="noStrike" kern="1200" cap="none" spc="0" normalizeH="0" baseline="0" noProof="0" dirty="0">
                <a:ln>
                  <a:noFill/>
                </a:ln>
                <a:solidFill>
                  <a:srgbClr val="5F6062"/>
                </a:solidFill>
                <a:effectLst/>
                <a:uLnTx/>
                <a:uFillTx/>
                <a:latin typeface="Arial"/>
                <a:sym typeface="Arial" charset="0"/>
              </a:rPr>
              <a:t>the transaction is conditional on a loss of control over the combining parties, for example as a result of a future sale or an IPO;</a:t>
            </a:r>
          </a:p>
          <a:p>
            <a:pPr marL="809625" marR="0" lvl="1" indent="-266700" algn="l" defTabSz="914400" rtl="0" eaLnBrk="0" fontAlgn="base" latinLnBrk="0" hangingPunct="0">
              <a:lnSpc>
                <a:spcPct val="100000"/>
              </a:lnSpc>
              <a:spcBef>
                <a:spcPts val="800"/>
              </a:spcBef>
              <a:spcAft>
                <a:spcPct val="0"/>
              </a:spcAft>
              <a:buClr>
                <a:srgbClr val="5F6062"/>
              </a:buClr>
              <a:buSzPct val="100000"/>
              <a:buFont typeface="Arial" charset="0"/>
              <a:buChar char="–"/>
              <a:tabLst/>
              <a:defRPr/>
            </a:pPr>
            <a:r>
              <a:rPr kumimoji="0" lang="en-GB" sz="1900" b="0" i="0" u="none" strike="noStrike" kern="1200" cap="none" spc="0" normalizeH="0" baseline="0" noProof="0" dirty="0">
                <a:ln>
                  <a:noFill/>
                </a:ln>
                <a:solidFill>
                  <a:srgbClr val="5F6062"/>
                </a:solidFill>
                <a:effectLst/>
                <a:uLnTx/>
                <a:uFillTx/>
                <a:latin typeface="Arial"/>
                <a:sym typeface="Arial" charset="0"/>
              </a:rPr>
              <a:t>the transaction is either preceded by an external acquisition or followed by an external sale of one or more of the combining parties, or both.</a:t>
            </a:r>
          </a:p>
        </p:txBody>
      </p:sp>
      <p:pic>
        <p:nvPicPr>
          <p:cNvPr id="21" name="Picture 20"/>
          <p:cNvPicPr>
            <a:picLocks noChangeAspect="1"/>
          </p:cNvPicPr>
          <p:nvPr/>
        </p:nvPicPr>
        <p:blipFill>
          <a:blip r:embed="rId3"/>
          <a:stretch>
            <a:fillRect/>
          </a:stretch>
        </p:blipFill>
        <p:spPr>
          <a:xfrm>
            <a:off x="4808984" y="1795645"/>
            <a:ext cx="4680520" cy="5820232"/>
          </a:xfrm>
          <a:prstGeom prst="rect">
            <a:avLst/>
          </a:prstGeom>
        </p:spPr>
      </p:pic>
      <p:sp>
        <p:nvSpPr>
          <p:cNvPr id="22" name="TextBox 21"/>
          <p:cNvSpPr txBox="1"/>
          <p:nvPr/>
        </p:nvSpPr>
        <p:spPr>
          <a:xfrm>
            <a:off x="5789260" y="2509166"/>
            <a:ext cx="3717414" cy="3827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l" defTabSz="622300" rtl="0" eaLnBrk="1" fontAlgn="base" latinLnBrk="0" hangingPunct="1">
              <a:lnSpc>
                <a:spcPct val="90000"/>
              </a:lnSpc>
              <a:spcBef>
                <a:spcPts val="400"/>
              </a:spcBef>
              <a:spcAft>
                <a:spcPts val="0"/>
              </a:spcAft>
              <a:buClrTx/>
              <a:buSzTx/>
              <a:buFontTx/>
              <a:buNone/>
              <a:tabLst/>
              <a:defRPr/>
            </a:pPr>
            <a:r>
              <a:rPr kumimoji="0" lang="en-GB" sz="1400" b="1" i="0" u="none" strike="noStrike" kern="1200" cap="none" spc="0" normalizeH="0" baseline="0" noProof="0" dirty="0">
                <a:ln>
                  <a:noFill/>
                </a:ln>
                <a:solidFill>
                  <a:srgbClr val="5F6062"/>
                </a:solidFill>
                <a:effectLst/>
                <a:uLnTx/>
                <a:uFillTx/>
                <a:latin typeface="Arial"/>
                <a:sym typeface="Arial" charset="0"/>
              </a:rPr>
              <a:t>Entity A acquires Entity C from Entity B</a:t>
            </a:r>
            <a:r>
              <a:rPr kumimoji="0" lang="en-GB" sz="1400" b="0" i="0" u="none" strike="noStrike" kern="1200" cap="none" spc="0" normalizeH="0" baseline="0" noProof="0" dirty="0">
                <a:ln>
                  <a:noFill/>
                </a:ln>
                <a:solidFill>
                  <a:srgbClr val="5F6062"/>
                </a:solidFill>
                <a:effectLst/>
                <a:uLnTx/>
                <a:uFillTx/>
                <a:latin typeface="Arial"/>
                <a:sym typeface="Arial" charset="0"/>
              </a:rPr>
              <a:t>.</a:t>
            </a:r>
          </a:p>
        </p:txBody>
      </p:sp>
      <p:sp>
        <p:nvSpPr>
          <p:cNvPr id="2" name="TextBox 1"/>
          <p:cNvSpPr txBox="1"/>
          <p:nvPr/>
        </p:nvSpPr>
        <p:spPr>
          <a:xfrm>
            <a:off x="5747916" y="2275760"/>
            <a:ext cx="3463528"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5F6062"/>
                </a:solidFill>
                <a:effectLst/>
                <a:uLnTx/>
                <a:uFillTx/>
                <a:latin typeface="Arial" charset="0"/>
                <a:sym typeface="Arial" charset="0"/>
              </a:rPr>
              <a:t>Example:</a:t>
            </a:r>
          </a:p>
        </p:txBody>
      </p:sp>
      <p:cxnSp>
        <p:nvCxnSpPr>
          <p:cNvPr id="4" name="Straight Connector 3"/>
          <p:cNvCxnSpPr/>
          <p:nvPr/>
        </p:nvCxnSpPr>
        <p:spPr bwMode="auto">
          <a:xfrm>
            <a:off x="5097016" y="6669360"/>
            <a:ext cx="4392488" cy="0"/>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p:cNvCxnSpPr/>
          <p:nvPr/>
        </p:nvCxnSpPr>
        <p:spPr bwMode="auto">
          <a:xfrm flipV="1">
            <a:off x="5097016" y="2314972"/>
            <a:ext cx="0" cy="4354389"/>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p:cNvCxnSpPr/>
          <p:nvPr/>
        </p:nvCxnSpPr>
        <p:spPr bwMode="auto">
          <a:xfrm>
            <a:off x="5097016" y="2314972"/>
            <a:ext cx="4392488" cy="0"/>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a:off x="5097016" y="2891944"/>
            <a:ext cx="4392488" cy="0"/>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p:cNvCxnSpPr/>
          <p:nvPr/>
        </p:nvCxnSpPr>
        <p:spPr bwMode="auto">
          <a:xfrm>
            <a:off x="9489504" y="2314972"/>
            <a:ext cx="0" cy="4354388"/>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0836844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4" name="Rectangle 5"/>
          <p:cNvSpPr>
            <a:spLocks/>
          </p:cNvSpPr>
          <p:nvPr/>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sym typeface="Arial" charset="0"/>
            </a:endParaRPr>
          </a:p>
        </p:txBody>
      </p:sp>
      <p:sp>
        <p:nvSpPr>
          <p:cNvPr id="4102" name="Rectangle 6"/>
          <p:cNvSpPr>
            <a:spLocks noGrp="1" noChangeArrowheads="1"/>
          </p:cNvSpPr>
          <p:nvPr>
            <p:ph type="title"/>
          </p:nvPr>
        </p:nvSpPr>
        <p:spPr>
          <a:xfrm>
            <a:off x="416496" y="2"/>
            <a:ext cx="7676579" cy="974725"/>
          </a:xfrm>
        </p:spPr>
        <p:txBody>
          <a:bodyPr/>
          <a:lstStyle/>
          <a:p>
            <a:pPr eaLnBrk="1" hangingPunct="1">
              <a:defRPr/>
            </a:pPr>
            <a:r>
              <a:rPr lang="en-GB" sz="3000" dirty="0"/>
              <a:t>Business Combinations under Common Control—methods of accounting</a:t>
            </a:r>
            <a:endParaRPr lang="en-US" sz="3000" dirty="0"/>
          </a:p>
        </p:txBody>
      </p:sp>
      <p:sp>
        <p:nvSpPr>
          <p:cNvPr id="13" name="Slide Number Placeholder 1"/>
          <p:cNvSpPr txBox="1">
            <a:spLocks/>
          </p:cNvSpPr>
          <p:nvPr/>
        </p:nvSpPr>
        <p:spPr>
          <a:xfrm>
            <a:off x="6825208" y="615605"/>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157E24-94FB-5547-89B9-DD231CECEEFB}" type="slidenum">
              <a:rPr kumimoji="0" lang="en-US" sz="1800" b="0" i="0" u="none" strike="noStrike" kern="1200" cap="none" spc="0" normalizeH="0" baseline="0" noProof="0" smtClean="0">
                <a:ln>
                  <a:noFill/>
                </a:ln>
                <a:solidFill>
                  <a:srgbClr val="FFFFFF"/>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8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34" name="Rounded Rectangle 33"/>
          <p:cNvSpPr/>
          <p:nvPr/>
        </p:nvSpPr>
        <p:spPr bwMode="auto">
          <a:xfrm>
            <a:off x="344488" y="2590930"/>
            <a:ext cx="2664000" cy="1080000"/>
          </a:xfrm>
          <a:prstGeom prst="roundRect">
            <a:avLst/>
          </a:prstGeom>
          <a:solidFill>
            <a:srgbClr val="4184A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Arial" charset="0"/>
                <a:sym typeface="Arial" charset="0"/>
              </a:rPr>
              <a:t>single method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sym typeface="Arial" charset="0"/>
              </a:rPr>
              <a:t>for all transactions within the scope?</a:t>
            </a:r>
          </a:p>
        </p:txBody>
      </p:sp>
      <p:sp>
        <p:nvSpPr>
          <p:cNvPr id="35" name="Rounded Rectangle 34"/>
          <p:cNvSpPr/>
          <p:nvPr/>
        </p:nvSpPr>
        <p:spPr bwMode="auto">
          <a:xfrm>
            <a:off x="3152800" y="2590930"/>
            <a:ext cx="2664000" cy="1080000"/>
          </a:xfrm>
          <a:prstGeom prst="roundRect">
            <a:avLst/>
          </a:prstGeom>
          <a:solidFill>
            <a:srgbClr val="4184A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Arial" charset="0"/>
                <a:sym typeface="Arial" charset="0"/>
              </a:rPr>
              <a:t>different methods </a:t>
            </a:r>
            <a:r>
              <a:rPr kumimoji="0" lang="en-GB" sz="1800" b="1" i="0" u="none" strike="noStrike" kern="1200" cap="none" spc="0" normalizeH="0" baseline="0" noProof="0" dirty="0">
                <a:ln>
                  <a:noFill/>
                </a:ln>
                <a:solidFill>
                  <a:srgbClr val="FFFFFF"/>
                </a:solidFill>
                <a:effectLst/>
                <a:uLnTx/>
                <a:uFillTx/>
                <a:latin typeface="Arial" charset="0"/>
                <a:sym typeface="Arial" charset="0"/>
              </a:rPr>
              <a:t>for different transactions?</a:t>
            </a:r>
          </a:p>
        </p:txBody>
      </p:sp>
      <p:sp>
        <p:nvSpPr>
          <p:cNvPr id="36" name="Rounded Rectangle 35"/>
          <p:cNvSpPr/>
          <p:nvPr/>
        </p:nvSpPr>
        <p:spPr bwMode="auto">
          <a:xfrm>
            <a:off x="3396416" y="5470396"/>
            <a:ext cx="2160000" cy="900000"/>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1466850" rtl="0" eaLnBrk="1" fontAlgn="base" latinLnBrk="0" hangingPunct="1">
              <a:lnSpc>
                <a:spcPct val="90000"/>
              </a:lnSpc>
              <a:spcBef>
                <a:spcPct val="0"/>
              </a:spcBef>
              <a:spcAft>
                <a:spcPts val="0"/>
              </a:spcAft>
              <a:buClrTx/>
              <a:buSzTx/>
              <a:buFontTx/>
              <a:buNone/>
              <a:tabLst/>
              <a:defRPr/>
            </a:pPr>
            <a:r>
              <a:rPr kumimoji="0" lang="en-GB" sz="1500" b="1" i="0" u="none" strike="noStrike" kern="1200" cap="none" spc="0" normalizeH="0" baseline="0" noProof="0" dirty="0">
                <a:ln>
                  <a:noFill/>
                </a:ln>
                <a:solidFill>
                  <a:srgbClr val="5F6062"/>
                </a:solidFill>
                <a:effectLst/>
                <a:uLnTx/>
                <a:uFillTx/>
                <a:latin typeface="Arial" charset="0"/>
                <a:sym typeface="Arial" charset="0"/>
              </a:rPr>
              <a:t>how to chose which method to apply to which transactions?</a:t>
            </a:r>
            <a:endParaRPr kumimoji="0" lang="en-GB" sz="15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37" name="Right Arrow 36"/>
          <p:cNvSpPr/>
          <p:nvPr/>
        </p:nvSpPr>
        <p:spPr bwMode="auto">
          <a:xfrm rot="2700000">
            <a:off x="4340799" y="2120491"/>
            <a:ext cx="288000" cy="288032"/>
          </a:xfrm>
          <a:prstGeom prst="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38" name="Right Arrow 37"/>
          <p:cNvSpPr/>
          <p:nvPr/>
        </p:nvSpPr>
        <p:spPr bwMode="auto">
          <a:xfrm rot="18900000" flipH="1">
            <a:off x="1522726" y="2120490"/>
            <a:ext cx="288000" cy="288032"/>
          </a:xfrm>
          <a:prstGeom prst="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39" name="Rounded Rectangle 38"/>
          <p:cNvSpPr/>
          <p:nvPr/>
        </p:nvSpPr>
        <p:spPr bwMode="auto">
          <a:xfrm>
            <a:off x="345600" y="1445211"/>
            <a:ext cx="5472312" cy="356382"/>
          </a:xfrm>
          <a:prstGeom prst="round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1466850" rtl="0" eaLnBrk="1" fontAlgn="base"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sym typeface="Arial" charset="0"/>
              </a:rPr>
              <a:t>Decision process</a:t>
            </a:r>
            <a:endParaRPr kumimoji="0" lang="en-GB" sz="18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40" name="Rounded Rectangle 39"/>
          <p:cNvSpPr/>
          <p:nvPr/>
        </p:nvSpPr>
        <p:spPr bwMode="auto">
          <a:xfrm>
            <a:off x="6321152" y="1447412"/>
            <a:ext cx="2856261" cy="356382"/>
          </a:xfrm>
          <a:prstGeom prst="round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1466850" rtl="0" eaLnBrk="1" fontAlgn="base"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sym typeface="Arial" charset="0"/>
              </a:rPr>
              <a:t>Alternatives to explore</a:t>
            </a:r>
            <a:endParaRPr kumimoji="0" lang="en-GB" sz="18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41" name="Rectangle 7"/>
          <p:cNvSpPr txBox="1">
            <a:spLocks noChangeArrowheads="1"/>
          </p:cNvSpPr>
          <p:nvPr/>
        </p:nvSpPr>
        <p:spPr bwMode="auto">
          <a:xfrm>
            <a:off x="6321152" y="1956907"/>
            <a:ext cx="2856261" cy="166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a:lstStyle>
          <a:p>
            <a:pPr marL="0" marR="0" lvl="0" indent="0" algn="l" defTabSz="914400" rtl="0" eaLnBrk="0" fontAlgn="base" latinLnBrk="0" hangingPunct="0">
              <a:lnSpc>
                <a:spcPct val="100000"/>
              </a:lnSpc>
              <a:spcBef>
                <a:spcPts val="800"/>
              </a:spcBef>
              <a:spcAft>
                <a:spcPct val="0"/>
              </a:spcAft>
              <a:buClr>
                <a:srgbClr val="B31E3B"/>
              </a:buClr>
              <a:buSzPct val="100000"/>
              <a:buFont typeface="Arial" charset="0"/>
              <a:buNone/>
              <a:tabLst/>
              <a:defRPr/>
            </a:pPr>
            <a:endParaRPr kumimoji="0" lang="en-GB" sz="2000" b="0" i="0" u="none" strike="noStrike" kern="1200" cap="none" spc="0" normalizeH="0" baseline="0" noProof="0" dirty="0">
              <a:ln>
                <a:noFill/>
              </a:ln>
              <a:solidFill>
                <a:srgbClr val="5F6062"/>
              </a:solidFill>
              <a:effectLst/>
              <a:uLnTx/>
              <a:uFillTx/>
              <a:latin typeface="Arial"/>
              <a:sym typeface="Arial" charset="0"/>
            </a:endParaRPr>
          </a:p>
          <a:p>
            <a:pPr marL="266700" marR="0" lvl="0" indent="-266700" algn="l" defTabSz="914400" rtl="0" eaLnBrk="0" fontAlgn="base" latinLnBrk="0" hangingPunct="0">
              <a:lnSpc>
                <a:spcPct val="100000"/>
              </a:lnSpc>
              <a:spcBef>
                <a:spcPts val="800"/>
              </a:spcBef>
              <a:spcAft>
                <a:spcPct val="0"/>
              </a:spcAft>
              <a:buClr>
                <a:srgbClr val="B31E3B"/>
              </a:buClr>
              <a:buSzPct val="100000"/>
              <a:buFont typeface="Arial" charset="0"/>
              <a:buChar char="•"/>
              <a:tabLst/>
              <a:defRPr/>
            </a:pPr>
            <a:r>
              <a:rPr kumimoji="0" lang="en-GB" sz="2000" b="0" i="0" u="none" strike="noStrike" kern="1200" cap="none" spc="0" normalizeH="0" baseline="0" noProof="0" dirty="0">
                <a:ln>
                  <a:noFill/>
                </a:ln>
                <a:solidFill>
                  <a:srgbClr val="5F6062"/>
                </a:solidFill>
                <a:effectLst/>
                <a:uLnTx/>
                <a:uFillTx/>
                <a:latin typeface="Arial"/>
                <a:sym typeface="Arial" charset="0"/>
              </a:rPr>
              <a:t>Acquisition method, as in IFRS 3?</a:t>
            </a:r>
          </a:p>
          <a:p>
            <a:pPr marL="266700" marR="0" lvl="0" indent="-266700" algn="l" defTabSz="914400" rtl="0" eaLnBrk="0" fontAlgn="base" latinLnBrk="0" hangingPunct="0">
              <a:lnSpc>
                <a:spcPct val="100000"/>
              </a:lnSpc>
              <a:spcBef>
                <a:spcPts val="800"/>
              </a:spcBef>
              <a:spcAft>
                <a:spcPct val="0"/>
              </a:spcAft>
              <a:buClr>
                <a:srgbClr val="B31E3B"/>
              </a:buClr>
              <a:buSzPct val="100000"/>
              <a:buFont typeface="Arial" charset="0"/>
              <a:buChar char="•"/>
              <a:tabLst/>
              <a:defRPr/>
            </a:pPr>
            <a:r>
              <a:rPr kumimoji="0" lang="en-GB" sz="2000" b="0" i="0" u="none" strike="noStrike" kern="1200" cap="none" spc="0" normalizeH="0" baseline="0" noProof="0" dirty="0">
                <a:ln>
                  <a:noFill/>
                </a:ln>
                <a:solidFill>
                  <a:srgbClr val="5F6062"/>
                </a:solidFill>
                <a:effectLst/>
                <a:uLnTx/>
                <a:uFillTx/>
                <a:latin typeface="Arial"/>
                <a:sym typeface="Arial" charset="0"/>
              </a:rPr>
              <a:t>Predecessor method? If yes, how to apply it?</a:t>
            </a:r>
          </a:p>
          <a:p>
            <a:pPr marL="266700" marR="0" lvl="0" indent="-266700" algn="l" defTabSz="914400" rtl="0" eaLnBrk="0" fontAlgn="base" latinLnBrk="0" hangingPunct="0">
              <a:lnSpc>
                <a:spcPct val="100000"/>
              </a:lnSpc>
              <a:spcBef>
                <a:spcPts val="800"/>
              </a:spcBef>
              <a:spcAft>
                <a:spcPct val="0"/>
              </a:spcAft>
              <a:buClr>
                <a:srgbClr val="B31E3B"/>
              </a:buClr>
              <a:buSzPct val="100000"/>
              <a:buFont typeface="Arial" charset="0"/>
              <a:buChar char="•"/>
              <a:tabLst/>
              <a:defRPr/>
            </a:pPr>
            <a:r>
              <a:rPr kumimoji="0" lang="en-GB" sz="2000" b="0" i="0" u="none" strike="noStrike" kern="1200" cap="none" spc="0" normalizeH="0" baseline="0" noProof="0" dirty="0">
                <a:ln>
                  <a:noFill/>
                </a:ln>
                <a:solidFill>
                  <a:srgbClr val="5F6062"/>
                </a:solidFill>
                <a:effectLst/>
                <a:uLnTx/>
                <a:uFillTx/>
                <a:latin typeface="Arial"/>
                <a:sym typeface="Arial" charset="0"/>
              </a:rPr>
              <a:t>Other methods?</a:t>
            </a:r>
          </a:p>
          <a:p>
            <a:pPr marL="0" marR="0" lvl="0" indent="0" algn="ctr" defTabSz="914400" rtl="0" eaLnBrk="0" fontAlgn="base" latinLnBrk="0" hangingPunct="0">
              <a:lnSpc>
                <a:spcPct val="100000"/>
              </a:lnSpc>
              <a:spcBef>
                <a:spcPts val="800"/>
              </a:spcBef>
              <a:spcAft>
                <a:spcPct val="0"/>
              </a:spcAft>
              <a:buClr>
                <a:srgbClr val="B31E3B"/>
              </a:buClr>
              <a:buSzPct val="100000"/>
              <a:buFont typeface="Arial" charset="0"/>
              <a:buNone/>
              <a:tabLst/>
              <a:defRPr/>
            </a:pPr>
            <a:endParaRPr kumimoji="0" lang="en-GB" sz="500" b="0" i="0" u="none" strike="noStrike" kern="1200" cap="none" spc="0" normalizeH="0" baseline="0" noProof="0" dirty="0">
              <a:ln>
                <a:noFill/>
              </a:ln>
              <a:solidFill>
                <a:srgbClr val="5F6062"/>
              </a:solidFill>
              <a:effectLst/>
              <a:uLnTx/>
              <a:uFillTx/>
              <a:latin typeface="Arial"/>
              <a:sym typeface="Arial" charset="0"/>
            </a:endParaRPr>
          </a:p>
          <a:p>
            <a:pPr marL="0" marR="0" lvl="0" indent="0" algn="ctr" defTabSz="914400" rtl="0" eaLnBrk="0" fontAlgn="base" latinLnBrk="0" hangingPunct="0">
              <a:lnSpc>
                <a:spcPct val="100000"/>
              </a:lnSpc>
              <a:spcBef>
                <a:spcPts val="800"/>
              </a:spcBef>
              <a:spcAft>
                <a:spcPct val="0"/>
              </a:spcAft>
              <a:buClr>
                <a:srgbClr val="B31E3B"/>
              </a:buClr>
              <a:buSzPct val="100000"/>
              <a:buFont typeface="Arial" charset="0"/>
              <a:buNone/>
              <a:tabLst/>
              <a:defRPr/>
            </a:pPr>
            <a:endParaRPr kumimoji="0" lang="en-GB" sz="500" b="0" i="0" u="none" strike="noStrike" kern="1200" cap="none" spc="0" normalizeH="0" baseline="0" noProof="0" dirty="0">
              <a:ln>
                <a:noFill/>
              </a:ln>
              <a:solidFill>
                <a:srgbClr val="5F6062"/>
              </a:solidFill>
              <a:effectLst/>
              <a:uLnTx/>
              <a:uFillTx/>
              <a:latin typeface="Arial"/>
              <a:sym typeface="Arial" charset="0"/>
            </a:endParaRPr>
          </a:p>
          <a:p>
            <a:pPr marL="266700" marR="0" lvl="0" indent="-266700" algn="l" defTabSz="914400" rtl="0" eaLnBrk="0" fontAlgn="base" latinLnBrk="0" hangingPunct="0">
              <a:lnSpc>
                <a:spcPct val="100000"/>
              </a:lnSpc>
              <a:spcBef>
                <a:spcPts val="800"/>
              </a:spcBef>
              <a:spcAft>
                <a:spcPct val="0"/>
              </a:spcAft>
              <a:buClr>
                <a:srgbClr val="B31E3B"/>
              </a:buClr>
              <a:buSzPct val="100000"/>
              <a:buFont typeface="Arial" charset="0"/>
              <a:buChar char="•"/>
              <a:tabLst/>
              <a:defRPr/>
            </a:pPr>
            <a:endParaRPr kumimoji="0" lang="en-GB" sz="2000" b="1" i="0" u="none" strike="noStrike" kern="1200" cap="none" spc="0" normalizeH="0" baseline="0" noProof="0" dirty="0">
              <a:ln>
                <a:noFill/>
              </a:ln>
              <a:solidFill>
                <a:srgbClr val="5F6062"/>
              </a:solidFill>
              <a:effectLst/>
              <a:uLnTx/>
              <a:uFillTx/>
              <a:latin typeface="Arial"/>
              <a:sym typeface="Arial" charset="0"/>
            </a:endParaRPr>
          </a:p>
        </p:txBody>
      </p:sp>
      <p:sp>
        <p:nvSpPr>
          <p:cNvPr id="42" name="Rounded Rectangle 41"/>
          <p:cNvSpPr/>
          <p:nvPr/>
        </p:nvSpPr>
        <p:spPr bwMode="auto">
          <a:xfrm>
            <a:off x="586726" y="4462284"/>
            <a:ext cx="2160000" cy="900000"/>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1466850" rtl="0" eaLnBrk="1" fontAlgn="base"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F6062"/>
                </a:solidFill>
                <a:effectLst/>
                <a:uLnTx/>
                <a:uFillTx/>
                <a:latin typeface="Arial" charset="0"/>
                <a:sym typeface="Arial" charset="0"/>
              </a:rPr>
              <a:t>which </a:t>
            </a:r>
          </a:p>
          <a:p>
            <a:pPr marL="0" marR="0" lvl="0" indent="0" algn="ctr" defTabSz="1466850" rtl="0" eaLnBrk="1" fontAlgn="base"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F6062"/>
                </a:solidFill>
                <a:effectLst/>
                <a:uLnTx/>
                <a:uFillTx/>
                <a:latin typeface="Arial" charset="0"/>
                <a:sym typeface="Arial" charset="0"/>
              </a:rPr>
              <a:t>method?</a:t>
            </a:r>
            <a:endParaRPr kumimoji="0" lang="en-GB" sz="18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43" name="Rounded Rectangle 42"/>
          <p:cNvSpPr/>
          <p:nvPr/>
        </p:nvSpPr>
        <p:spPr bwMode="auto">
          <a:xfrm>
            <a:off x="3396416" y="4426380"/>
            <a:ext cx="2160000" cy="900000"/>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1466850" rtl="0" eaLnBrk="1" fontAlgn="base"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F6062"/>
                </a:solidFill>
                <a:effectLst/>
                <a:uLnTx/>
                <a:uFillTx/>
                <a:latin typeface="Arial" charset="0"/>
                <a:sym typeface="Arial" charset="0"/>
              </a:rPr>
              <a:t>which </a:t>
            </a:r>
          </a:p>
          <a:p>
            <a:pPr marL="0" marR="0" lvl="0" indent="0" algn="ctr" defTabSz="1466850" rtl="0" eaLnBrk="1" fontAlgn="base"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F6062"/>
                </a:solidFill>
                <a:effectLst/>
                <a:uLnTx/>
                <a:uFillTx/>
                <a:latin typeface="Arial" charset="0"/>
                <a:sym typeface="Arial" charset="0"/>
              </a:rPr>
              <a:t>methods?</a:t>
            </a:r>
            <a:endParaRPr kumimoji="0" lang="en-GB" sz="18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44" name="Down Arrow 43"/>
          <p:cNvSpPr/>
          <p:nvPr/>
        </p:nvSpPr>
        <p:spPr bwMode="auto">
          <a:xfrm>
            <a:off x="1556259" y="3789040"/>
            <a:ext cx="231996" cy="288000"/>
          </a:xfrm>
          <a:prstGeom prst="downArrow">
            <a:avLst/>
          </a:prstGeom>
          <a:solidFill>
            <a:srgbClr val="5F6062"/>
          </a:solidFill>
          <a:ln w="9525"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45" name="Down Arrow 44"/>
          <p:cNvSpPr/>
          <p:nvPr/>
        </p:nvSpPr>
        <p:spPr bwMode="auto">
          <a:xfrm>
            <a:off x="4368802" y="3789040"/>
            <a:ext cx="231996" cy="288000"/>
          </a:xfrm>
          <a:prstGeom prst="downArrow">
            <a:avLst/>
          </a:prstGeom>
          <a:solidFill>
            <a:srgbClr val="5F6062"/>
          </a:solidFill>
          <a:ln w="9525" cap="flat" cmpd="sng" algn="ctr">
            <a:solidFill>
              <a:srgbClr val="5F606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46" name="Rounded Rectangle 45"/>
          <p:cNvSpPr>
            <a:spLocks noChangeAspect="1"/>
          </p:cNvSpPr>
          <p:nvPr/>
        </p:nvSpPr>
        <p:spPr bwMode="auto">
          <a:xfrm>
            <a:off x="3152800" y="4210156"/>
            <a:ext cx="2579671" cy="2387196"/>
          </a:xfrm>
          <a:prstGeom prst="roundRect">
            <a:avLst/>
          </a:prstGeom>
          <a:noFill/>
          <a:ln w="19050" cap="flat" cmpd="sng" algn="ctr">
            <a:solidFill>
              <a:srgbClr val="4184A9"/>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FFFFFF">
                  <a:lumMod val="95000"/>
                </a:srgbClr>
              </a:solidFill>
              <a:effectLst/>
              <a:uLnTx/>
              <a:uFillTx/>
              <a:latin typeface="Arial" charset="0"/>
              <a:sym typeface="Arial" charset="0"/>
            </a:endParaRPr>
          </a:p>
        </p:txBody>
      </p:sp>
    </p:spTree>
    <p:extLst>
      <p:ext uri="{BB962C8B-B14F-4D97-AF65-F5344CB8AC3E}">
        <p14:creationId xmlns:p14="http://schemas.microsoft.com/office/powerpoint/2010/main" val="145689068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4" name="Rectangle 5"/>
          <p:cNvSpPr>
            <a:spLocks/>
          </p:cNvSpPr>
          <p:nvPr/>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sym typeface="Arial" charset="0"/>
            </a:endParaRPr>
          </a:p>
        </p:txBody>
      </p:sp>
      <p:sp>
        <p:nvSpPr>
          <p:cNvPr id="4102" name="Rectangle 6"/>
          <p:cNvSpPr>
            <a:spLocks noGrp="1" noChangeArrowheads="1"/>
          </p:cNvSpPr>
          <p:nvPr>
            <p:ph type="title"/>
          </p:nvPr>
        </p:nvSpPr>
        <p:spPr>
          <a:xfrm>
            <a:off x="345600" y="2"/>
            <a:ext cx="8013774" cy="974725"/>
          </a:xfrm>
        </p:spPr>
        <p:txBody>
          <a:bodyPr/>
          <a:lstStyle/>
          <a:p>
            <a:pPr eaLnBrk="1" hangingPunct="1">
              <a:defRPr/>
            </a:pPr>
            <a:r>
              <a:rPr lang="en-GB" sz="3000" dirty="0"/>
              <a:t>Business Combinations under </a:t>
            </a:r>
            <a:br>
              <a:rPr lang="en-GB" sz="3000" dirty="0"/>
            </a:br>
            <a:r>
              <a:rPr lang="en-GB" sz="3000" dirty="0"/>
              <a:t>Common Control—methods of accounting</a:t>
            </a:r>
            <a:endParaRPr lang="en-US" sz="3000" dirty="0"/>
          </a:p>
        </p:txBody>
      </p:sp>
      <p:sp>
        <p:nvSpPr>
          <p:cNvPr id="13" name="Slide Number Placeholder 1"/>
          <p:cNvSpPr txBox="1">
            <a:spLocks/>
          </p:cNvSpPr>
          <p:nvPr/>
        </p:nvSpPr>
        <p:spPr>
          <a:xfrm>
            <a:off x="6825208" y="615605"/>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157E24-94FB-5547-89B9-DD231CECEEFB}" type="slidenum">
              <a:rPr kumimoji="0" lang="en-US" sz="1800" b="0" i="0" u="none" strike="noStrike" kern="1200" cap="none" spc="0" normalizeH="0" baseline="0" noProof="0" smtClean="0">
                <a:ln>
                  <a:noFill/>
                </a:ln>
                <a:solidFill>
                  <a:srgbClr val="FFFFFF"/>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8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19" name="Striped Right Arrow 18"/>
          <p:cNvSpPr/>
          <p:nvPr/>
        </p:nvSpPr>
        <p:spPr bwMode="auto">
          <a:xfrm rot="5400000">
            <a:off x="4291200" y="1512723"/>
            <a:ext cx="648072" cy="1312275"/>
          </a:xfrm>
          <a:prstGeom prst="stripedRightArrow">
            <a:avLst>
              <a:gd name="adj1" fmla="val 40897"/>
              <a:gd name="adj2" fmla="val 49908"/>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20" name="Title 1"/>
          <p:cNvSpPr txBox="1">
            <a:spLocks/>
          </p:cNvSpPr>
          <p:nvPr/>
        </p:nvSpPr>
        <p:spPr>
          <a:xfrm>
            <a:off x="309600" y="1340768"/>
            <a:ext cx="8623008" cy="476673"/>
          </a:xfrm>
          <a:prstGeom prst="rect">
            <a:avLst/>
          </a:prstGeom>
        </p:spPr>
        <p:txBody>
          <a:bodyPr anchor="b"/>
          <a:lstStyle>
            <a:lvl1pPr algn="l" rtl="0" eaLnBrk="1" fontAlgn="base" hangingPunct="1">
              <a:lnSpc>
                <a:spcPct val="90000"/>
              </a:lnSpc>
              <a:spcBef>
                <a:spcPct val="0"/>
              </a:spcBef>
              <a:spcAft>
                <a:spcPct val="0"/>
              </a:spcAft>
              <a:defRPr sz="3200" b="1">
                <a:solidFill>
                  <a:schemeClr val="tx1"/>
                </a:solidFill>
                <a:latin typeface="+mj-lt"/>
                <a:ea typeface="+mj-ea"/>
                <a:cs typeface="+mj-cs"/>
                <a:sym typeface="Arial" charset="0"/>
              </a:defRPr>
            </a:lvl1pPr>
            <a:lvl2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5F6062"/>
                </a:solidFill>
                <a:effectLst/>
                <a:uLnTx/>
                <a:uFillTx/>
                <a:latin typeface="Arial"/>
                <a:sym typeface="Arial" charset="0"/>
              </a:rPr>
              <a:t>In February 2018, the Board decided to start its analysis from …</a:t>
            </a:r>
            <a:endParaRPr kumimoji="0" lang="en-GB" sz="2000" b="0" i="0" u="none" strike="noStrike" kern="0" cap="none" spc="0" normalizeH="0" baseline="0" noProof="0" dirty="0">
              <a:ln>
                <a:noFill/>
              </a:ln>
              <a:solidFill>
                <a:srgbClr val="5F6062"/>
              </a:solidFill>
              <a:effectLst/>
              <a:uLnTx/>
              <a:uFillTx/>
              <a:latin typeface="Arial"/>
              <a:sym typeface="Arial" charset="0"/>
            </a:endParaRPr>
          </a:p>
        </p:txBody>
      </p:sp>
      <p:sp>
        <p:nvSpPr>
          <p:cNvPr id="21" name="Rectangle 7"/>
          <p:cNvSpPr txBox="1">
            <a:spLocks noChangeArrowheads="1"/>
          </p:cNvSpPr>
          <p:nvPr/>
        </p:nvSpPr>
        <p:spPr bwMode="auto">
          <a:xfrm>
            <a:off x="345600" y="2636953"/>
            <a:ext cx="8623008" cy="360000"/>
          </a:xfrm>
          <a:prstGeom prst="roundRect">
            <a:avLst/>
          </a:prstGeom>
          <a:solidFill>
            <a:schemeClr val="tx1"/>
          </a:solidFill>
          <a:ln w="19050">
            <a:noFill/>
          </a:ln>
          <a:effectLst/>
          <a:extLs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a:lstStyle>
          <a:p>
            <a:pPr marL="0" marR="0" lvl="0" indent="0" algn="ctr" defTabSz="914400" rtl="0" eaLnBrk="0" fontAlgn="base" latinLnBrk="0" hangingPunct="0">
              <a:lnSpc>
                <a:spcPct val="100000"/>
              </a:lnSpc>
              <a:spcBef>
                <a:spcPts val="0"/>
              </a:spcBef>
              <a:spcAft>
                <a:spcPct val="0"/>
              </a:spcAft>
              <a:buClr>
                <a:srgbClr val="B31E3B"/>
              </a:buClr>
              <a:buSzPct val="100000"/>
              <a:buFont typeface="Arial" charset="0"/>
              <a:buNone/>
              <a:tabLst/>
              <a:defRPr/>
            </a:pPr>
            <a:r>
              <a:rPr kumimoji="0" lang="en-GB" sz="2000" b="1" i="0" u="none" strike="noStrike" kern="1200" cap="none" spc="0" normalizeH="0" baseline="0" noProof="0" dirty="0">
                <a:ln>
                  <a:noFill/>
                </a:ln>
                <a:solidFill>
                  <a:srgbClr val="FFFFFF"/>
                </a:solidFill>
                <a:effectLst/>
                <a:uLnTx/>
                <a:uFillTx/>
                <a:latin typeface="Arial"/>
                <a:sym typeface="Arial" charset="0"/>
              </a:rPr>
              <a:t>the acquisition method set in IFRS 3</a:t>
            </a:r>
            <a:endParaRPr kumimoji="0" lang="en-GB" sz="2000" b="0" i="0" u="none" strike="noStrike" kern="1200" cap="none" spc="0" normalizeH="0" baseline="0" noProof="0" dirty="0">
              <a:ln>
                <a:noFill/>
              </a:ln>
              <a:solidFill>
                <a:srgbClr val="FFFFFF"/>
              </a:solidFill>
              <a:effectLst/>
              <a:uLnTx/>
              <a:uFillTx/>
              <a:latin typeface="Arial"/>
              <a:sym typeface="Arial" charset="0"/>
            </a:endParaRPr>
          </a:p>
        </p:txBody>
      </p:sp>
      <p:sp>
        <p:nvSpPr>
          <p:cNvPr id="22" name="Rectangle 7"/>
          <p:cNvSpPr txBox="1">
            <a:spLocks noChangeArrowheads="1"/>
          </p:cNvSpPr>
          <p:nvPr/>
        </p:nvSpPr>
        <p:spPr bwMode="auto">
          <a:xfrm>
            <a:off x="755651" y="3384217"/>
            <a:ext cx="8499878" cy="2493056"/>
          </a:xfrm>
          <a:prstGeom prst="rect">
            <a:avLst/>
          </a:prstGeom>
          <a:no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a:lstStyle>
          <a:p>
            <a:pPr marL="0" marR="0" lvl="0" indent="0" algn="l" defTabSz="914400" rtl="0" eaLnBrk="0" fontAlgn="base" latinLnBrk="0" hangingPunct="0">
              <a:lnSpc>
                <a:spcPct val="100000"/>
              </a:lnSpc>
              <a:spcBef>
                <a:spcPts val="800"/>
              </a:spcBef>
              <a:spcAft>
                <a:spcPct val="0"/>
              </a:spcAft>
              <a:buClr>
                <a:srgbClr val="B31E3B"/>
              </a:buClr>
              <a:buSzPct val="100000"/>
              <a:buFont typeface="Arial" charset="0"/>
              <a:buNone/>
              <a:tabLst/>
              <a:defRPr/>
            </a:pPr>
            <a:r>
              <a:rPr kumimoji="0" lang="en-GB" sz="2000" b="1" i="0" u="none" strike="noStrike" kern="1200" cap="none" spc="0" normalizeH="0" baseline="0" noProof="0" dirty="0">
                <a:ln>
                  <a:noFill/>
                </a:ln>
                <a:solidFill>
                  <a:srgbClr val="5F6062"/>
                </a:solidFill>
                <a:effectLst/>
                <a:uLnTx/>
                <a:uFillTx/>
                <a:latin typeface="Arial"/>
                <a:sym typeface="Arial" charset="0"/>
              </a:rPr>
              <a:t>Using the acquisition method as a starting point does </a:t>
            </a:r>
            <a:r>
              <a:rPr kumimoji="0" lang="en-GB" sz="2000" b="1" i="0" u="none" strike="noStrike" kern="1200" cap="none" spc="0" normalizeH="0" baseline="0" noProof="0" dirty="0">
                <a:ln>
                  <a:noFill/>
                </a:ln>
                <a:solidFill>
                  <a:srgbClr val="4184A9"/>
                </a:solidFill>
                <a:effectLst/>
                <a:uLnTx/>
                <a:uFillTx/>
                <a:latin typeface="Arial"/>
                <a:sym typeface="Arial" charset="0"/>
              </a:rPr>
              <a:t>NOT</a:t>
            </a:r>
            <a:r>
              <a:rPr kumimoji="0" lang="en-GB" sz="2000" b="1" i="0" u="none" strike="noStrike" kern="1200" cap="none" spc="0" normalizeH="0" baseline="0" noProof="0" dirty="0">
                <a:ln>
                  <a:noFill/>
                </a:ln>
                <a:solidFill>
                  <a:srgbClr val="5F6062"/>
                </a:solidFill>
                <a:effectLst/>
                <a:uLnTx/>
                <a:uFillTx/>
                <a:latin typeface="Arial"/>
                <a:sym typeface="Arial" charset="0"/>
              </a:rPr>
              <a:t> mean that:</a:t>
            </a:r>
          </a:p>
          <a:p>
            <a:pPr marL="1882775" marR="0" lvl="1" indent="-266700" algn="l" defTabSz="914400" rtl="0" eaLnBrk="0" fontAlgn="base" latinLnBrk="0" hangingPunct="0">
              <a:lnSpc>
                <a:spcPct val="100000"/>
              </a:lnSpc>
              <a:spcBef>
                <a:spcPts val="800"/>
              </a:spcBef>
              <a:spcAft>
                <a:spcPct val="0"/>
              </a:spcAft>
              <a:buClr>
                <a:srgbClr val="5F6062"/>
              </a:buClr>
              <a:buSzPct val="100000"/>
              <a:buFont typeface="Arial" charset="0"/>
              <a:buChar char="–"/>
              <a:tabLst/>
              <a:defRPr/>
            </a:pPr>
            <a:r>
              <a:rPr kumimoji="0" lang="en-GB" sz="2000" b="0" i="0" u="none" strike="noStrike" kern="1200" cap="none" spc="0" normalizeH="0" baseline="0" noProof="0" dirty="0">
                <a:ln>
                  <a:noFill/>
                </a:ln>
                <a:solidFill>
                  <a:srgbClr val="5F6062"/>
                </a:solidFill>
                <a:effectLst/>
                <a:uLnTx/>
                <a:uFillTx/>
                <a:latin typeface="Arial"/>
                <a:sym typeface="Arial" charset="0"/>
              </a:rPr>
              <a:t>the Board will propose applying that method to all or many transactions within the scope of the project. That method will just provide a starting point for discussions at future meetings; or</a:t>
            </a:r>
          </a:p>
          <a:p>
            <a:pPr marL="1882775" marR="0" lvl="1" indent="-266700" algn="l" defTabSz="914400" rtl="0" eaLnBrk="0" fontAlgn="base" latinLnBrk="0" hangingPunct="0">
              <a:lnSpc>
                <a:spcPct val="100000"/>
              </a:lnSpc>
              <a:spcBef>
                <a:spcPts val="800"/>
              </a:spcBef>
              <a:spcAft>
                <a:spcPct val="0"/>
              </a:spcAft>
              <a:buClr>
                <a:srgbClr val="5F6062"/>
              </a:buClr>
              <a:buSzPct val="100000"/>
              <a:buFont typeface="Arial" charset="0"/>
              <a:buChar char="–"/>
              <a:tabLst/>
              <a:defRPr/>
            </a:pPr>
            <a:r>
              <a:rPr kumimoji="0" lang="en-GB" sz="2000" b="0" i="0" u="none" strike="noStrike" kern="1200" cap="none" spc="0" normalizeH="0" baseline="0" noProof="0" dirty="0">
                <a:ln>
                  <a:noFill/>
                </a:ln>
                <a:solidFill>
                  <a:srgbClr val="5F6062"/>
                </a:solidFill>
                <a:effectLst/>
                <a:uLnTx/>
                <a:uFillTx/>
                <a:latin typeface="Arial"/>
                <a:sym typeface="Arial" charset="0"/>
              </a:rPr>
              <a:t>that method will be treated as the ‘default’ method of accounting for transactions within the scope of the project.</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0" y="4005065"/>
            <a:ext cx="1342168" cy="1342168"/>
          </a:xfrm>
          <a:prstGeom prst="rect">
            <a:avLst/>
          </a:prstGeom>
        </p:spPr>
      </p:pic>
    </p:spTree>
    <p:extLst>
      <p:ext uri="{BB962C8B-B14F-4D97-AF65-F5344CB8AC3E}">
        <p14:creationId xmlns:p14="http://schemas.microsoft.com/office/powerpoint/2010/main" val="37207307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3" name="Line 3"/>
          <p:cNvSpPr>
            <a:spLocks noChangeShapeType="1"/>
          </p:cNvSpPr>
          <p:nvPr/>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4" name="Rectangle 5"/>
          <p:cNvSpPr>
            <a:spLocks/>
          </p:cNvSpPr>
          <p:nvPr/>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sym typeface="Arial" charset="0"/>
            </a:endParaRPr>
          </a:p>
        </p:txBody>
      </p:sp>
      <p:sp>
        <p:nvSpPr>
          <p:cNvPr id="4102" name="Rectangle 6"/>
          <p:cNvSpPr>
            <a:spLocks noGrp="1" noChangeArrowheads="1"/>
          </p:cNvSpPr>
          <p:nvPr>
            <p:ph type="title"/>
          </p:nvPr>
        </p:nvSpPr>
        <p:spPr>
          <a:xfrm>
            <a:off x="358776" y="0"/>
            <a:ext cx="7734300" cy="974725"/>
          </a:xfrm>
        </p:spPr>
        <p:txBody>
          <a:bodyPr>
            <a:normAutofit/>
          </a:bodyPr>
          <a:lstStyle/>
          <a:p>
            <a:pPr eaLnBrk="1" hangingPunct="1">
              <a:defRPr/>
            </a:pPr>
            <a:r>
              <a:rPr lang="en-US" dirty="0"/>
              <a:t>Dynamic risk management</a:t>
            </a:r>
          </a:p>
        </p:txBody>
      </p:sp>
      <p:sp>
        <p:nvSpPr>
          <p:cNvPr id="13" name="Slide Number Placeholder 1"/>
          <p:cNvSpPr txBox="1">
            <a:spLocks/>
          </p:cNvSpPr>
          <p:nvPr/>
        </p:nvSpPr>
        <p:spPr>
          <a:xfrm>
            <a:off x="6825208" y="615619"/>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157E24-94FB-5547-89B9-DD231CECEEFB}" type="slidenum">
              <a:rPr kumimoji="0" lang="en-US" sz="1800" b="0" i="0" u="none" strike="noStrike" kern="1200" cap="none" spc="0" normalizeH="0" baseline="0" noProof="0" smtClean="0">
                <a:ln>
                  <a:noFill/>
                </a:ln>
                <a:solidFill>
                  <a:srgbClr val="FFFFFF"/>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800" b="0" i="0" u="none" strike="noStrike" kern="1200" cap="none" spc="0" normalizeH="0" baseline="0" noProof="0" dirty="0">
              <a:ln>
                <a:noFill/>
              </a:ln>
              <a:solidFill>
                <a:srgbClr val="FFFFFF"/>
              </a:solidFill>
              <a:effectLst/>
              <a:uLnTx/>
              <a:uFillTx/>
              <a:latin typeface="Arial" charset="0"/>
              <a:sym typeface="Arial" charset="0"/>
            </a:endParaRPr>
          </a:p>
        </p:txBody>
      </p:sp>
      <p:cxnSp>
        <p:nvCxnSpPr>
          <p:cNvPr id="4" name="Straight Arrow Connector 3"/>
          <p:cNvCxnSpPr/>
          <p:nvPr/>
        </p:nvCxnSpPr>
        <p:spPr bwMode="auto">
          <a:xfrm>
            <a:off x="519155" y="3561096"/>
            <a:ext cx="8685791" cy="0"/>
          </a:xfrm>
          <a:prstGeom prst="straightConnector1">
            <a:avLst/>
          </a:prstGeom>
          <a:solidFill>
            <a:srgbClr val="4184A9"/>
          </a:solidFill>
          <a:ln w="9525" cap="flat" cmpd="sng" algn="ctr">
            <a:solidFill>
              <a:srgbClr val="5F606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p:cNvCxnSpPr/>
          <p:nvPr/>
        </p:nvCxnSpPr>
        <p:spPr bwMode="auto">
          <a:xfrm>
            <a:off x="1307595" y="3561096"/>
            <a:ext cx="0" cy="25531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3924417" y="3569366"/>
            <a:ext cx="0" cy="25531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917554" y="3824680"/>
            <a:ext cx="78008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5F6062"/>
                </a:solidFill>
                <a:effectLst/>
                <a:uLnTx/>
                <a:uFillTx/>
                <a:latin typeface="Arial" charset="0"/>
                <a:sym typeface="Arial" charset="0"/>
              </a:rPr>
              <a:t>2014</a:t>
            </a:r>
          </a:p>
        </p:txBody>
      </p:sp>
      <p:sp>
        <p:nvSpPr>
          <p:cNvPr id="21" name="TextBox 20"/>
          <p:cNvSpPr txBox="1"/>
          <p:nvPr/>
        </p:nvSpPr>
        <p:spPr>
          <a:xfrm>
            <a:off x="3348353" y="3816410"/>
            <a:ext cx="158417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5F6062"/>
                </a:solidFill>
                <a:effectLst/>
                <a:uLnTx/>
                <a:uFillTx/>
                <a:latin typeface="Arial" charset="0"/>
                <a:sym typeface="Arial" charset="0"/>
              </a:rPr>
              <a:t>1 Jan 2018</a:t>
            </a:r>
          </a:p>
        </p:txBody>
      </p:sp>
      <p:sp>
        <p:nvSpPr>
          <p:cNvPr id="29" name="Rounded Rectangle 28"/>
          <p:cNvSpPr/>
          <p:nvPr/>
        </p:nvSpPr>
        <p:spPr bwMode="auto">
          <a:xfrm>
            <a:off x="488504" y="1556792"/>
            <a:ext cx="1638182" cy="1470993"/>
          </a:xfrm>
          <a:prstGeom prst="roundRect">
            <a:avLst/>
          </a:prstGeom>
          <a:solidFill>
            <a:srgbClr val="4184A9"/>
          </a:solidFill>
          <a:ln>
            <a:noFill/>
          </a:ln>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sym typeface="Arial" charset="0"/>
              </a:rPr>
              <a:t>Discussion Paper: Portfolio Revaluation Approach to Macro Hedging</a:t>
            </a:r>
          </a:p>
        </p:txBody>
      </p:sp>
      <p:sp>
        <p:nvSpPr>
          <p:cNvPr id="37" name="Rounded Rectangle 36"/>
          <p:cNvSpPr/>
          <p:nvPr/>
        </p:nvSpPr>
        <p:spPr bwMode="auto">
          <a:xfrm>
            <a:off x="7903041" y="1611907"/>
            <a:ext cx="1638000" cy="1412132"/>
          </a:xfrm>
          <a:prstGeom prst="roundRect">
            <a:avLst/>
          </a:prstGeom>
          <a:noFill/>
          <a:ln w="25400" cap="flat" cmpd="sng" algn="ctr">
            <a:solidFill>
              <a:srgbClr val="4184A9"/>
            </a:solidFill>
            <a:prstDash val="sysDot"/>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5F6062"/>
                </a:solidFill>
                <a:effectLst/>
                <a:uLnTx/>
                <a:uFillTx/>
                <a:latin typeface="Arial" charset="0"/>
                <a:sym typeface="Arial" charset="0"/>
              </a:rPr>
              <a:t>Dynamic Risk Management: Discussion Paper</a:t>
            </a:r>
          </a:p>
        </p:txBody>
      </p:sp>
      <p:sp>
        <p:nvSpPr>
          <p:cNvPr id="24" name="Rounded Rectangle 23"/>
          <p:cNvSpPr/>
          <p:nvPr/>
        </p:nvSpPr>
        <p:spPr bwMode="auto">
          <a:xfrm>
            <a:off x="3204337" y="1556792"/>
            <a:ext cx="1638182" cy="1470993"/>
          </a:xfrm>
          <a:prstGeom prst="roundRect">
            <a:avLst/>
          </a:prstGeom>
          <a:solidFill>
            <a:srgbClr val="B31E3B"/>
          </a:solidFill>
          <a:ln>
            <a:noFill/>
          </a:ln>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sym typeface="Arial" charset="0"/>
              </a:rPr>
              <a:t>IFRS 9 Financial Instruments becomes effective*</a:t>
            </a:r>
          </a:p>
        </p:txBody>
      </p:sp>
      <p:sp>
        <p:nvSpPr>
          <p:cNvPr id="8" name="TextBox 7"/>
          <p:cNvSpPr txBox="1"/>
          <p:nvPr/>
        </p:nvSpPr>
        <p:spPr>
          <a:xfrm>
            <a:off x="200472" y="6135687"/>
            <a:ext cx="7474545" cy="461665"/>
          </a:xfrm>
          <a:prstGeom prst="rect">
            <a:avLst/>
          </a:prstGeom>
          <a:noFill/>
        </p:spPr>
        <p:txBody>
          <a:bodyPr wrap="square" rtlCol="0">
            <a:spAutoFit/>
          </a:bodyPr>
          <a:lstStyle/>
          <a:p>
            <a:pPr marL="0" marR="0" lvl="0" indent="-14400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F6062"/>
                </a:solidFill>
                <a:effectLst/>
                <a:uLnTx/>
                <a:uFillTx/>
                <a:latin typeface="Arial" charset="0"/>
                <a:sym typeface="Arial" charset="0"/>
              </a:rPr>
              <a:t>* Entities can use IFRS 9 hedging requirements or continue to use existing hedge accounting requirements</a:t>
            </a:r>
            <a:br>
              <a:rPr kumimoji="0" lang="en-GB" sz="1200" b="0" i="0" u="none" strike="noStrike" kern="1200" cap="none" spc="0" normalizeH="0" baseline="0" noProof="0" dirty="0">
                <a:ln>
                  <a:noFill/>
                </a:ln>
                <a:solidFill>
                  <a:srgbClr val="5F6062"/>
                </a:solidFill>
                <a:effectLst/>
                <a:uLnTx/>
                <a:uFillTx/>
                <a:latin typeface="Arial" charset="0"/>
                <a:sym typeface="Arial" charset="0"/>
              </a:rPr>
            </a:br>
            <a:r>
              <a:rPr kumimoji="0" lang="en-GB" sz="1200" b="0" i="0" u="none" strike="noStrike" kern="1200" cap="none" spc="0" normalizeH="0" baseline="0" noProof="0" dirty="0">
                <a:ln>
                  <a:noFill/>
                </a:ln>
                <a:solidFill>
                  <a:srgbClr val="5F6062"/>
                </a:solidFill>
                <a:effectLst/>
                <a:uLnTx/>
                <a:uFillTx/>
                <a:latin typeface="Arial" charset="0"/>
                <a:sym typeface="Arial" charset="0"/>
              </a:rPr>
              <a:t>  in IAS 39 </a:t>
            </a:r>
            <a:r>
              <a:rPr kumimoji="0" lang="en-GB" sz="1200" b="0" i="1" u="none" strike="noStrike" kern="1200" cap="none" spc="0" normalizeH="0" baseline="0" noProof="0" dirty="0">
                <a:ln>
                  <a:noFill/>
                </a:ln>
                <a:solidFill>
                  <a:srgbClr val="5F6062"/>
                </a:solidFill>
                <a:effectLst/>
                <a:uLnTx/>
                <a:uFillTx/>
                <a:latin typeface="Arial" charset="0"/>
                <a:sym typeface="Arial" charset="0"/>
              </a:rPr>
              <a:t>Financial Instruments: Recognition and Measurement</a:t>
            </a:r>
          </a:p>
        </p:txBody>
      </p:sp>
      <p:sp>
        <p:nvSpPr>
          <p:cNvPr id="18" name="Rounded Rectangle 17"/>
          <p:cNvSpPr/>
          <p:nvPr/>
        </p:nvSpPr>
        <p:spPr bwMode="auto">
          <a:xfrm>
            <a:off x="5553780" y="1586222"/>
            <a:ext cx="1638000" cy="1412132"/>
          </a:xfrm>
          <a:prstGeom prst="roundRect">
            <a:avLst/>
          </a:prstGeom>
          <a:noFill/>
          <a:ln w="25400" cap="flat" cmpd="sng" algn="ctr">
            <a:solidFill>
              <a:srgbClr val="4184A9"/>
            </a:solidFill>
            <a:prstDash val="sysDot"/>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5F6062"/>
                </a:solidFill>
                <a:effectLst/>
                <a:uLnTx/>
                <a:uFillTx/>
                <a:latin typeface="Arial" charset="0"/>
                <a:sym typeface="Arial" charset="0"/>
              </a:rPr>
              <a:t>Dynamic Risk Management: Core Model </a:t>
            </a:r>
          </a:p>
        </p:txBody>
      </p:sp>
      <p:cxnSp>
        <p:nvCxnSpPr>
          <p:cNvPr id="19" name="Straight Connector 18"/>
          <p:cNvCxnSpPr/>
          <p:nvPr/>
        </p:nvCxnSpPr>
        <p:spPr bwMode="auto">
          <a:xfrm>
            <a:off x="6367217" y="3569366"/>
            <a:ext cx="0" cy="25531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p:cNvSpPr txBox="1"/>
          <p:nvPr/>
        </p:nvSpPr>
        <p:spPr>
          <a:xfrm>
            <a:off x="5596954" y="3824680"/>
            <a:ext cx="158417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5F6062"/>
                </a:solidFill>
                <a:effectLst/>
                <a:uLnTx/>
                <a:uFillTx/>
                <a:latin typeface="Arial" charset="0"/>
                <a:sym typeface="Arial" charset="0"/>
              </a:rPr>
              <a:t>H1 2019</a:t>
            </a:r>
          </a:p>
        </p:txBody>
      </p:sp>
      <p:sp>
        <p:nvSpPr>
          <p:cNvPr id="22" name="Rounded Rectangle 21"/>
          <p:cNvSpPr/>
          <p:nvPr/>
        </p:nvSpPr>
        <p:spPr bwMode="gray">
          <a:xfrm>
            <a:off x="716405" y="4653136"/>
            <a:ext cx="8467200" cy="1149052"/>
          </a:xfrm>
          <a:prstGeom prst="roundRect">
            <a:avLst/>
          </a:prstGeom>
          <a:solidFill>
            <a:srgbClr val="4184A9"/>
          </a:solidFill>
          <a:ln>
            <a:solidFill>
              <a:srgbClr val="8DA381"/>
            </a:solidFill>
          </a:ln>
          <a:effectLst/>
          <a:extLst/>
        </p:spPr>
        <p:txBody>
          <a:bodyPr wrap="square" lIns="90000" tIns="45709" rIns="35996" bIns="45709" rtlCol="0" anchor="ctr" anchorCtr="0"/>
          <a:lstStyle/>
          <a:p>
            <a:pPr marL="0" marR="0" lvl="0" indent="0" algn="l" defTabSz="914068"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charset="0"/>
                <a:sym typeface="Arial" charset="0"/>
              </a:rPr>
              <a:t>In December, the Board tentatively decided to focus on developing the most important areas of the DRM accounting model and then seek external feedback.</a:t>
            </a:r>
          </a:p>
        </p:txBody>
      </p:sp>
    </p:spTree>
    <p:extLst>
      <p:ext uri="{BB962C8B-B14F-4D97-AF65-F5344CB8AC3E}">
        <p14:creationId xmlns:p14="http://schemas.microsoft.com/office/powerpoint/2010/main" val="84530871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496" y="0"/>
            <a:ext cx="7676579" cy="974725"/>
          </a:xfrm>
        </p:spPr>
        <p:txBody>
          <a:bodyPr/>
          <a:lstStyle/>
          <a:p>
            <a:r>
              <a:rPr lang="en-US" dirty="0"/>
              <a:t>Dynamic risk management</a:t>
            </a:r>
            <a:endParaRPr lang="en-GB" dirty="0"/>
          </a:p>
        </p:txBody>
      </p:sp>
      <p:sp>
        <p:nvSpPr>
          <p:cNvPr id="2" name="Content Placeholder 1"/>
          <p:cNvSpPr>
            <a:spLocks noGrp="1"/>
          </p:cNvSpPr>
          <p:nvPr>
            <p:ph idx="1"/>
          </p:nvPr>
        </p:nvSpPr>
        <p:spPr>
          <a:xfrm>
            <a:off x="770400" y="1267200"/>
            <a:ext cx="8497888" cy="4870451"/>
          </a:xfrm>
        </p:spPr>
        <p:txBody>
          <a:bodyPr/>
          <a:lstStyle/>
          <a:p>
            <a:pPr lvl="0">
              <a:lnSpc>
                <a:spcPct val="90000"/>
              </a:lnSpc>
            </a:pPr>
            <a:endParaRPr lang="en-GB" sz="1100" dirty="0"/>
          </a:p>
          <a:p>
            <a:pPr marL="0" indent="0">
              <a:lnSpc>
                <a:spcPct val="90000"/>
              </a:lnSpc>
              <a:buNone/>
            </a:pPr>
            <a:endParaRPr lang="en-GB" sz="1100" dirty="0"/>
          </a:p>
          <a:p>
            <a:pPr lvl="0">
              <a:lnSpc>
                <a:spcPct val="90000"/>
              </a:lnSpc>
            </a:pPr>
            <a:endParaRPr lang="en-GB" sz="1100" dirty="0"/>
          </a:p>
          <a:p>
            <a:pPr lvl="0">
              <a:lnSpc>
                <a:spcPct val="90000"/>
              </a:lnSpc>
            </a:pPr>
            <a:endParaRPr lang="en-GB" sz="1100" dirty="0"/>
          </a:p>
          <a:p>
            <a:pPr lvl="0">
              <a:lnSpc>
                <a:spcPct val="90000"/>
              </a:lnSpc>
            </a:pPr>
            <a:endParaRPr lang="en-GB" sz="1800" dirty="0">
              <a:solidFill>
                <a:srgbClr val="5F6062"/>
              </a:solidFill>
              <a:ea typeface="ＭＳ Ｐゴシック" charset="-128"/>
            </a:endParaRPr>
          </a:p>
          <a:p>
            <a:pPr lvl="0">
              <a:lnSpc>
                <a:spcPct val="90000"/>
              </a:lnSpc>
            </a:pPr>
            <a:endParaRPr lang="en-GB" sz="1100" dirty="0"/>
          </a:p>
          <a:p>
            <a:pPr lvl="0">
              <a:lnSpc>
                <a:spcPct val="90000"/>
              </a:lnSpc>
            </a:pPr>
            <a:endParaRPr lang="en-GB" sz="1100" dirty="0"/>
          </a:p>
          <a:p>
            <a:pPr lvl="0">
              <a:lnSpc>
                <a:spcPct val="90000"/>
              </a:lnSpc>
            </a:pPr>
            <a:endParaRPr lang="en-GB" sz="1100" dirty="0"/>
          </a:p>
          <a:p>
            <a:pPr lvl="0">
              <a:lnSpc>
                <a:spcPct val="90000"/>
              </a:lnSpc>
            </a:pPr>
            <a:endParaRPr lang="en-GB" sz="1100" dirty="0"/>
          </a:p>
          <a:p>
            <a:pPr lvl="0">
              <a:lnSpc>
                <a:spcPct val="90000"/>
              </a:lnSpc>
            </a:pPr>
            <a:endParaRPr lang="en-GB" sz="1100" dirty="0"/>
          </a:p>
          <a:p>
            <a:pPr lvl="0">
              <a:lnSpc>
                <a:spcPct val="90000"/>
              </a:lnSpc>
            </a:pPr>
            <a:endParaRPr lang="en-GB" sz="1000" dirty="0"/>
          </a:p>
          <a:p>
            <a:pPr lvl="0">
              <a:lnSpc>
                <a:spcPct val="90000"/>
              </a:lnSpc>
            </a:pPr>
            <a:endParaRPr lang="en-GB" sz="1000" dirty="0"/>
          </a:p>
          <a:p>
            <a:pPr marL="0" indent="0">
              <a:buNone/>
            </a:pPr>
            <a:endParaRPr lang="en-GB" sz="1000" dirty="0"/>
          </a:p>
        </p:txBody>
      </p:sp>
      <p:sp>
        <p:nvSpPr>
          <p:cNvPr id="7" name="Rounded Rectangle 6"/>
          <p:cNvSpPr/>
          <p:nvPr/>
        </p:nvSpPr>
        <p:spPr bwMode="gray">
          <a:xfrm>
            <a:off x="416496" y="1211596"/>
            <a:ext cx="8767109" cy="540000"/>
          </a:xfrm>
          <a:prstGeom prst="roundRect">
            <a:avLst/>
          </a:prstGeom>
          <a:solidFill>
            <a:srgbClr val="4184A9"/>
          </a:solidFill>
          <a:ln>
            <a:solidFill>
              <a:srgbClr val="8DA381"/>
            </a:solidFill>
          </a:ln>
          <a:effectLst/>
          <a:extLst/>
        </p:spPr>
        <p:txBody>
          <a:bodyPr wrap="square" lIns="90000" tIns="45709" rIns="35996" bIns="45709"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charset="0"/>
                <a:sym typeface="Arial" charset="0"/>
              </a:rPr>
              <a:t>Objective</a:t>
            </a:r>
          </a:p>
        </p:txBody>
      </p:sp>
      <p:sp>
        <p:nvSpPr>
          <p:cNvPr id="8" name="Rounded Rectangle 7"/>
          <p:cNvSpPr/>
          <p:nvPr/>
        </p:nvSpPr>
        <p:spPr bwMode="gray">
          <a:xfrm>
            <a:off x="416496" y="2625895"/>
            <a:ext cx="8790448" cy="540000"/>
          </a:xfrm>
          <a:prstGeom prst="roundRect">
            <a:avLst/>
          </a:prstGeom>
          <a:solidFill>
            <a:srgbClr val="4184A9"/>
          </a:solidFill>
          <a:ln>
            <a:solidFill>
              <a:srgbClr val="8DA381"/>
            </a:solidFill>
          </a:ln>
          <a:effectLst/>
          <a:extLst/>
        </p:spPr>
        <p:txBody>
          <a:bodyPr wrap="square" lIns="90000" tIns="45709" rIns="35996" bIns="45709"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charset="0"/>
                <a:sym typeface="Arial" charset="0"/>
              </a:rPr>
              <a:t>Guiding principles</a:t>
            </a:r>
          </a:p>
        </p:txBody>
      </p:sp>
      <p:sp>
        <p:nvSpPr>
          <p:cNvPr id="10" name="Rounded Rectangle 9"/>
          <p:cNvSpPr/>
          <p:nvPr/>
        </p:nvSpPr>
        <p:spPr bwMode="gray">
          <a:xfrm>
            <a:off x="416496" y="5492039"/>
            <a:ext cx="8767109" cy="540000"/>
          </a:xfrm>
          <a:prstGeom prst="roundRect">
            <a:avLst/>
          </a:prstGeom>
          <a:solidFill>
            <a:srgbClr val="4184A9"/>
          </a:solidFill>
          <a:ln>
            <a:solidFill>
              <a:srgbClr val="8DA381"/>
            </a:solidFill>
          </a:ln>
          <a:effectLst/>
          <a:extLst/>
        </p:spPr>
        <p:txBody>
          <a:bodyPr wrap="square" lIns="90000" tIns="45709" rIns="35996" bIns="45709" rtlCol="0" anchor="ctr" anchorCtr="0"/>
          <a:lstStyle/>
          <a:p>
            <a:pPr marL="265017" marR="0" lvl="0" indent="-265017" algn="l" defTabSz="914068"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charset="0"/>
                <a:sym typeface="Arial" charset="0"/>
              </a:rPr>
              <a:t>Focused on solutions involving both measurement and disclosure</a:t>
            </a:r>
          </a:p>
        </p:txBody>
      </p:sp>
      <p:sp>
        <p:nvSpPr>
          <p:cNvPr id="11" name="Rounded Rectangle 10"/>
          <p:cNvSpPr/>
          <p:nvPr/>
        </p:nvSpPr>
        <p:spPr>
          <a:xfrm>
            <a:off x="416496" y="3226182"/>
            <a:ext cx="8767108" cy="2160072"/>
          </a:xfrm>
          <a:prstGeom prst="roundRect">
            <a:avLst>
              <a:gd name="adj" fmla="val 6405"/>
            </a:avLst>
          </a:prstGeom>
          <a:noFill/>
          <a:ln>
            <a:solidFill>
              <a:srgbClr val="4184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36000" bIns="72000" numCol="1" spcCol="1270" rtlCol="0" anchor="ctr" anchorCtr="0">
            <a:no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rPr>
              <a:t>Transparency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rPr>
              <a:t>Capacity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rPr>
              <a:t>Dynamic Nature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rPr>
              <a:t>Performance Measurement </a:t>
            </a:r>
          </a:p>
        </p:txBody>
      </p:sp>
      <p:sp>
        <p:nvSpPr>
          <p:cNvPr id="14" name="Rounded Rectangle 13"/>
          <p:cNvSpPr/>
          <p:nvPr/>
        </p:nvSpPr>
        <p:spPr>
          <a:xfrm>
            <a:off x="416496" y="1808999"/>
            <a:ext cx="8767109" cy="708435"/>
          </a:xfrm>
          <a:prstGeom prst="roundRect">
            <a:avLst/>
          </a:prstGeom>
          <a:noFill/>
          <a:ln>
            <a:solidFill>
              <a:srgbClr val="4184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36000" bIns="72000" numCol="1" spcCol="127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rPr>
              <a:t>Improve information regarding risk management and how risk management activities affect the entity’s current and future economic resources.</a:t>
            </a:r>
          </a:p>
        </p:txBody>
      </p:sp>
    </p:spTree>
    <p:extLst>
      <p:ext uri="{BB962C8B-B14F-4D97-AF65-F5344CB8AC3E}">
        <p14:creationId xmlns:p14="http://schemas.microsoft.com/office/powerpoint/2010/main" val="36074582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488" y="0"/>
            <a:ext cx="7748587" cy="974725"/>
          </a:xfrm>
        </p:spPr>
        <p:txBody>
          <a:bodyPr/>
          <a:lstStyle/>
          <a:p>
            <a:r>
              <a:rPr lang="en-US" dirty="0"/>
              <a:t>Dynamic risk management</a:t>
            </a:r>
            <a:endParaRPr lang="en-GB" dirty="0"/>
          </a:p>
        </p:txBody>
      </p:sp>
      <p:sp>
        <p:nvSpPr>
          <p:cNvPr id="2" name="Content Placeholder 1"/>
          <p:cNvSpPr>
            <a:spLocks noGrp="1"/>
          </p:cNvSpPr>
          <p:nvPr>
            <p:ph idx="1"/>
          </p:nvPr>
        </p:nvSpPr>
        <p:spPr>
          <a:xfrm>
            <a:off x="770400" y="1267200"/>
            <a:ext cx="8497888" cy="4870451"/>
          </a:xfrm>
        </p:spPr>
        <p:txBody>
          <a:bodyPr/>
          <a:lstStyle/>
          <a:p>
            <a:pPr lvl="0">
              <a:lnSpc>
                <a:spcPct val="90000"/>
              </a:lnSpc>
            </a:pPr>
            <a:endParaRPr lang="en-GB" sz="1100" dirty="0"/>
          </a:p>
          <a:p>
            <a:pPr marL="0" indent="0">
              <a:lnSpc>
                <a:spcPct val="90000"/>
              </a:lnSpc>
              <a:buNone/>
            </a:pPr>
            <a:endParaRPr lang="en-GB" sz="1100" dirty="0"/>
          </a:p>
          <a:p>
            <a:pPr lvl="0">
              <a:lnSpc>
                <a:spcPct val="90000"/>
              </a:lnSpc>
            </a:pPr>
            <a:endParaRPr lang="en-GB" sz="1100" dirty="0"/>
          </a:p>
          <a:p>
            <a:pPr lvl="0">
              <a:lnSpc>
                <a:spcPct val="90000"/>
              </a:lnSpc>
            </a:pPr>
            <a:endParaRPr lang="en-GB" sz="1100" dirty="0"/>
          </a:p>
          <a:p>
            <a:pPr lvl="0">
              <a:lnSpc>
                <a:spcPct val="90000"/>
              </a:lnSpc>
            </a:pPr>
            <a:endParaRPr lang="en-GB" sz="1800" dirty="0">
              <a:solidFill>
                <a:srgbClr val="5F6062"/>
              </a:solidFill>
              <a:ea typeface="ＭＳ Ｐゴシック" charset="-128"/>
            </a:endParaRPr>
          </a:p>
          <a:p>
            <a:pPr lvl="0">
              <a:lnSpc>
                <a:spcPct val="90000"/>
              </a:lnSpc>
            </a:pPr>
            <a:endParaRPr lang="en-GB" sz="1100" dirty="0"/>
          </a:p>
          <a:p>
            <a:pPr lvl="0">
              <a:lnSpc>
                <a:spcPct val="90000"/>
              </a:lnSpc>
            </a:pPr>
            <a:endParaRPr lang="en-GB" sz="1100" dirty="0"/>
          </a:p>
          <a:p>
            <a:pPr lvl="0">
              <a:lnSpc>
                <a:spcPct val="90000"/>
              </a:lnSpc>
            </a:pPr>
            <a:endParaRPr lang="en-GB" sz="1100" dirty="0"/>
          </a:p>
          <a:p>
            <a:pPr lvl="0">
              <a:lnSpc>
                <a:spcPct val="90000"/>
              </a:lnSpc>
            </a:pPr>
            <a:endParaRPr lang="en-GB" sz="1100" dirty="0"/>
          </a:p>
          <a:p>
            <a:pPr lvl="0">
              <a:lnSpc>
                <a:spcPct val="90000"/>
              </a:lnSpc>
            </a:pPr>
            <a:endParaRPr lang="en-GB" sz="1100" dirty="0"/>
          </a:p>
          <a:p>
            <a:pPr lvl="0">
              <a:lnSpc>
                <a:spcPct val="90000"/>
              </a:lnSpc>
            </a:pPr>
            <a:endParaRPr lang="en-GB" sz="1000" dirty="0"/>
          </a:p>
          <a:p>
            <a:pPr lvl="0">
              <a:lnSpc>
                <a:spcPct val="90000"/>
              </a:lnSpc>
            </a:pPr>
            <a:endParaRPr lang="en-GB" sz="1000" dirty="0"/>
          </a:p>
          <a:p>
            <a:pPr marL="0" indent="0">
              <a:buNone/>
            </a:pPr>
            <a:endParaRPr lang="en-GB" sz="1000" dirty="0"/>
          </a:p>
        </p:txBody>
      </p:sp>
      <p:sp>
        <p:nvSpPr>
          <p:cNvPr id="7" name="Rounded Rectangle 6"/>
          <p:cNvSpPr/>
          <p:nvPr/>
        </p:nvSpPr>
        <p:spPr bwMode="gray">
          <a:xfrm>
            <a:off x="344488" y="1124744"/>
            <a:ext cx="8839117" cy="540000"/>
          </a:xfrm>
          <a:prstGeom prst="roundRect">
            <a:avLst/>
          </a:prstGeom>
          <a:solidFill>
            <a:srgbClr val="4184A9"/>
          </a:solidFill>
          <a:ln>
            <a:solidFill>
              <a:srgbClr val="8DA381"/>
            </a:solidFill>
          </a:ln>
          <a:effectLst/>
          <a:extLst/>
        </p:spPr>
        <p:txBody>
          <a:bodyPr wrap="square" lIns="90000" tIns="45709" rIns="35996" bIns="45709"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charset="0"/>
                <a:sym typeface="Arial" charset="0"/>
              </a:rPr>
              <a:t>Proposal</a:t>
            </a:r>
          </a:p>
        </p:txBody>
      </p:sp>
      <p:sp>
        <p:nvSpPr>
          <p:cNvPr id="8" name="Rounded Rectangle 7"/>
          <p:cNvSpPr/>
          <p:nvPr/>
        </p:nvSpPr>
        <p:spPr bwMode="gray">
          <a:xfrm>
            <a:off x="344488" y="3068960"/>
            <a:ext cx="8862456" cy="540000"/>
          </a:xfrm>
          <a:prstGeom prst="roundRect">
            <a:avLst/>
          </a:prstGeom>
          <a:solidFill>
            <a:srgbClr val="4184A9"/>
          </a:solidFill>
          <a:ln>
            <a:solidFill>
              <a:srgbClr val="8DA381"/>
            </a:solidFill>
          </a:ln>
          <a:effectLst/>
          <a:extLst/>
        </p:spPr>
        <p:txBody>
          <a:bodyPr wrap="square" lIns="90000" tIns="45709" rIns="35996" bIns="45709" rtlCol="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charset="0"/>
                <a:sym typeface="Arial" charset="0"/>
              </a:rPr>
              <a:t>Summarised tentative decisions to date:</a:t>
            </a:r>
          </a:p>
        </p:txBody>
      </p:sp>
      <p:sp>
        <p:nvSpPr>
          <p:cNvPr id="11" name="Rounded Rectangle 10"/>
          <p:cNvSpPr/>
          <p:nvPr/>
        </p:nvSpPr>
        <p:spPr>
          <a:xfrm>
            <a:off x="344488" y="3644898"/>
            <a:ext cx="8839116" cy="2376390"/>
          </a:xfrm>
          <a:prstGeom prst="roundRect">
            <a:avLst>
              <a:gd name="adj" fmla="val 6405"/>
            </a:avLst>
          </a:prstGeom>
          <a:noFill/>
          <a:ln>
            <a:solidFill>
              <a:srgbClr val="4184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36000" bIns="72000" numCol="1" spcCol="1270" rtlCol="0" anchor="ctr" anchorCtr="0">
            <a:no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rPr>
              <a:t>Designated financial assets and financial liabilities must be measured at amortised cost;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rPr>
              <a:t>Future transactions can be designated but their occurrence must be highly probable; and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3"/>
              <a:tabLst/>
              <a:defRPr/>
            </a:pPr>
            <a:r>
              <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rPr>
              <a:t>Formal designation and documentation are required and must be consistent with the entity’s risk management policies and procedures.</a:t>
            </a:r>
          </a:p>
        </p:txBody>
      </p:sp>
      <p:sp>
        <p:nvSpPr>
          <p:cNvPr id="14" name="Rounded Rectangle 13"/>
          <p:cNvSpPr/>
          <p:nvPr/>
        </p:nvSpPr>
        <p:spPr>
          <a:xfrm>
            <a:off x="344488" y="1722147"/>
            <a:ext cx="8839117" cy="1187953"/>
          </a:xfrm>
          <a:prstGeom prst="roundRect">
            <a:avLst/>
          </a:prstGeom>
          <a:noFill/>
          <a:ln>
            <a:solidFill>
              <a:srgbClr val="4184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36000" bIns="72000" numCol="1" spcCol="127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5F6062"/>
                </a:solidFill>
                <a:effectLst/>
                <a:uLnTx/>
                <a:uFillTx/>
                <a:latin typeface="Arial"/>
                <a:ea typeface="ＭＳ Ｐゴシック" charset="-128"/>
                <a:sym typeface="Arial" charset="0"/>
              </a:rPr>
              <a:t>If an entity perfectly aligns the asset profile with the target profile by using derivatives, the change in fair value of the associated derivatives should be deferred in Other Comprehensive Income and recycled to the statement of profit or loss such that it reflects the target profile. </a:t>
            </a:r>
          </a:p>
        </p:txBody>
      </p:sp>
    </p:spTree>
    <p:extLst>
      <p:ext uri="{BB962C8B-B14F-4D97-AF65-F5344CB8AC3E}">
        <p14:creationId xmlns:p14="http://schemas.microsoft.com/office/powerpoint/2010/main" val="15364119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7337425" cy="974725"/>
          </a:xfrm>
        </p:spPr>
        <p:txBody>
          <a:bodyPr/>
          <a:lstStyle/>
          <a:p>
            <a:r>
              <a:rPr lang="en-GB" sz="2800" dirty="0"/>
              <a:t>Goodwill and Impairment: project timeline</a:t>
            </a:r>
          </a:p>
        </p:txBody>
      </p:sp>
      <p:grpSp>
        <p:nvGrpSpPr>
          <p:cNvPr id="3" name="Group 2"/>
          <p:cNvGrpSpPr/>
          <p:nvPr/>
        </p:nvGrpSpPr>
        <p:grpSpPr>
          <a:xfrm>
            <a:off x="345600" y="1628801"/>
            <a:ext cx="9463355" cy="4146860"/>
            <a:chOff x="698500" y="1059582"/>
            <a:chExt cx="8485807" cy="3718497"/>
          </a:xfrm>
        </p:grpSpPr>
        <p:sp>
          <p:nvSpPr>
            <p:cNvPr id="4" name="Line Callout 1 (No Border) 3"/>
            <p:cNvSpPr/>
            <p:nvPr/>
          </p:nvSpPr>
          <p:spPr>
            <a:xfrm>
              <a:off x="5523036" y="3126729"/>
              <a:ext cx="3661271" cy="1651350"/>
            </a:xfrm>
            <a:prstGeom prst="callout1">
              <a:avLst>
                <a:gd name="adj1" fmla="val 573"/>
                <a:gd name="adj2" fmla="val 292"/>
                <a:gd name="adj3" fmla="val 100383"/>
                <a:gd name="adj4" fmla="val 152"/>
              </a:avLst>
            </a:prstGeom>
            <a:noFill/>
          </p:spPr>
          <p:style>
            <a:lnRef idx="2">
              <a:schemeClr val="accent5"/>
            </a:lnRef>
            <a:fillRef idx="1">
              <a:schemeClr val="lt1"/>
            </a:fillRef>
            <a:effectRef idx="0">
              <a:schemeClr val="accent5"/>
            </a:effectRef>
            <a:fontRef idx="minor">
              <a:schemeClr val="dk1"/>
            </a:fontRef>
          </p:style>
          <p:txBody>
            <a:bodyPr spcFirstLastPara="0" vert="horz" wrap="square" lIns="71120" tIns="71120" rIns="71120" bIns="71120" numCol="1" spcCol="1270" anchor="t" anchorCtr="0">
              <a:noAutofit/>
            </a:bodyPr>
            <a:lstStyle/>
            <a:p>
              <a:pPr marL="0" marR="0" lvl="0" indent="0" algn="l" defTabSz="44445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B31E3B"/>
                  </a:solidFill>
                  <a:effectLst/>
                  <a:uLnTx/>
                  <a:uFillTx/>
                  <a:latin typeface="Arial"/>
                  <a:sym typeface="Arial" charset="0"/>
                </a:rPr>
                <a:t>2017</a:t>
              </a:r>
            </a:p>
            <a:p>
              <a:pPr marL="0" marR="0" lvl="0" indent="0" algn="l" defTabSz="444450" rtl="0" eaLnBrk="1" fontAlgn="base" latinLnBrk="0" hangingPunct="1">
                <a:lnSpc>
                  <a:spcPct val="100000"/>
                </a:lnSpc>
                <a:spcBef>
                  <a:spcPct val="0"/>
                </a:spcBef>
                <a:spcAft>
                  <a:spcPts val="104"/>
                </a:spcAft>
                <a:buClrTx/>
                <a:buSzTx/>
                <a:buFontTx/>
                <a:buNone/>
                <a:tabLst/>
                <a:defRPr/>
              </a:pPr>
              <a:r>
                <a:rPr kumimoji="0" lang="en-US" sz="1400" b="0" i="0" u="none" strike="noStrike" kern="1200" cap="none" spc="0" normalizeH="0" baseline="0" noProof="0" dirty="0">
                  <a:ln>
                    <a:noFill/>
                  </a:ln>
                  <a:solidFill>
                    <a:srgbClr val="B31E3B"/>
                  </a:solidFill>
                  <a:effectLst/>
                  <a:uLnTx/>
                  <a:uFillTx/>
                  <a:latin typeface="Arial"/>
                  <a:sym typeface="Arial" charset="0"/>
                </a:rPr>
                <a:t>Tentative decisions on:</a:t>
              </a:r>
            </a:p>
            <a:p>
              <a:pPr marL="171430" marR="0" lvl="0" indent="-171430" algn="l" defTabSz="444450" rtl="0" eaLnBrk="1" fontAlgn="base" latinLnBrk="0" hangingPunct="1">
                <a:lnSpc>
                  <a:spcPct val="100000"/>
                </a:lnSpc>
                <a:spcBef>
                  <a:spcPct val="0"/>
                </a:spcBef>
                <a:spcAft>
                  <a:spcPts val="104"/>
                </a:spcAft>
                <a:buClrTx/>
                <a:buSzTx/>
                <a:buFontTx/>
                <a:buChar char="-"/>
                <a:tabLst/>
                <a:defRPr/>
              </a:pPr>
              <a:r>
                <a:rPr kumimoji="0" lang="en-US" sz="1400" b="0" i="0" u="none" strike="noStrike" kern="1200" cap="none" spc="0" normalizeH="0" baseline="0" noProof="0" dirty="0">
                  <a:ln>
                    <a:noFill/>
                  </a:ln>
                  <a:solidFill>
                    <a:srgbClr val="B31E3B"/>
                  </a:solidFill>
                  <a:effectLst/>
                  <a:uLnTx/>
                  <a:uFillTx/>
                  <a:latin typeface="Arial"/>
                  <a:sym typeface="Arial" charset="0"/>
                </a:rPr>
                <a:t>Improving effectiveness of impairment testing</a:t>
              </a:r>
            </a:p>
            <a:p>
              <a:pPr marL="171430" marR="0" lvl="0" indent="-171430" algn="l" defTabSz="444450" rtl="0" eaLnBrk="1" fontAlgn="base" latinLnBrk="0" hangingPunct="1">
                <a:lnSpc>
                  <a:spcPct val="100000"/>
                </a:lnSpc>
                <a:spcBef>
                  <a:spcPct val="0"/>
                </a:spcBef>
                <a:spcAft>
                  <a:spcPts val="104"/>
                </a:spcAft>
                <a:buClrTx/>
                <a:buSzTx/>
                <a:buFontTx/>
                <a:buChar char="-"/>
                <a:tabLst/>
                <a:defRPr/>
              </a:pPr>
              <a:r>
                <a:rPr kumimoji="0" lang="en-US" sz="1400" b="0" i="0" u="none" strike="noStrike" kern="1200" cap="none" spc="0" normalizeH="0" baseline="0" noProof="0" dirty="0">
                  <a:ln>
                    <a:noFill/>
                  </a:ln>
                  <a:solidFill>
                    <a:srgbClr val="B31E3B"/>
                  </a:solidFill>
                  <a:effectLst/>
                  <a:uLnTx/>
                  <a:uFillTx/>
                  <a:latin typeface="Arial"/>
                  <a:sym typeface="Arial" charset="0"/>
                </a:rPr>
                <a:t>Simplify impairment testing without reducing its robustness</a:t>
              </a:r>
            </a:p>
            <a:p>
              <a:pPr marL="171430" marR="0" lvl="0" indent="-171430" algn="l" defTabSz="444450" rtl="0" eaLnBrk="1" fontAlgn="base" latinLnBrk="0" hangingPunct="1">
                <a:lnSpc>
                  <a:spcPct val="100000"/>
                </a:lnSpc>
                <a:spcBef>
                  <a:spcPct val="0"/>
                </a:spcBef>
                <a:spcAft>
                  <a:spcPts val="104"/>
                </a:spcAft>
                <a:buClrTx/>
                <a:buSzTx/>
                <a:buFontTx/>
                <a:buChar char="-"/>
                <a:tabLst/>
                <a:defRPr/>
              </a:pPr>
              <a:r>
                <a:rPr kumimoji="0" lang="en-US" sz="1400" b="0" i="0" u="none" strike="noStrike" kern="1200" cap="none" spc="0" normalizeH="0" baseline="0" noProof="0" dirty="0">
                  <a:ln>
                    <a:noFill/>
                  </a:ln>
                  <a:solidFill>
                    <a:srgbClr val="B31E3B"/>
                  </a:solidFill>
                  <a:effectLst/>
                  <a:uLnTx/>
                  <a:uFillTx/>
                  <a:latin typeface="Arial"/>
                  <a:sym typeface="Arial" charset="0"/>
                </a:rPr>
                <a:t>Improving disclosures about goodwill and impairment</a:t>
              </a:r>
            </a:p>
            <a:p>
              <a:pPr marL="0" marR="0" lvl="0" indent="0" algn="l" defTabSz="444450" rtl="0" eaLnBrk="1" fontAlgn="base" latinLnBrk="0" hangingPunct="1">
                <a:lnSpc>
                  <a:spcPct val="100000"/>
                </a:lnSpc>
                <a:spcBef>
                  <a:spcPct val="0"/>
                </a:spcBef>
                <a:spcAft>
                  <a:spcPts val="104"/>
                </a:spcAft>
                <a:buClrTx/>
                <a:buSzTx/>
                <a:buFontTx/>
                <a:buNone/>
                <a:tabLst/>
                <a:defRPr/>
              </a:pPr>
              <a:endParaRPr kumimoji="0" lang="en-US" sz="1400" b="0" i="0" u="none" strike="noStrike" kern="1200" cap="none" spc="0" normalizeH="0" baseline="0" noProof="0" dirty="0">
                <a:ln>
                  <a:noFill/>
                </a:ln>
                <a:solidFill>
                  <a:srgbClr val="B31E3B"/>
                </a:solidFill>
                <a:effectLst/>
                <a:uLnTx/>
                <a:uFillTx/>
                <a:latin typeface="Arial"/>
                <a:sym typeface="Arial" charset="0"/>
              </a:endParaRPr>
            </a:p>
            <a:p>
              <a:pPr marL="171430" marR="0" lvl="0" indent="-171430" algn="l" defTabSz="444450" rtl="0" eaLnBrk="1" fontAlgn="base" latinLnBrk="0" hangingPunct="1">
                <a:lnSpc>
                  <a:spcPct val="100000"/>
                </a:lnSpc>
                <a:spcBef>
                  <a:spcPct val="0"/>
                </a:spcBef>
                <a:spcAft>
                  <a:spcPts val="104"/>
                </a:spcAft>
                <a:buClrTx/>
                <a:buSzTx/>
                <a:buFontTx/>
                <a:buChar char="-"/>
                <a:tabLst/>
                <a:defRPr/>
              </a:pPr>
              <a:endParaRPr kumimoji="0" lang="en-US" sz="1600" b="0" i="0" u="none" strike="noStrike" kern="1200" cap="none" spc="0" normalizeH="0" baseline="0" noProof="0" dirty="0">
                <a:ln>
                  <a:noFill/>
                </a:ln>
                <a:solidFill>
                  <a:srgbClr val="B31E3B"/>
                </a:solidFill>
                <a:effectLst/>
                <a:uLnTx/>
                <a:uFillTx/>
                <a:latin typeface="Arial"/>
                <a:sym typeface="Arial" charset="0"/>
              </a:endParaRPr>
            </a:p>
          </p:txBody>
        </p:sp>
        <p:sp>
          <p:nvSpPr>
            <p:cNvPr id="5" name="Notched Right Arrow 4"/>
            <p:cNvSpPr/>
            <p:nvPr/>
          </p:nvSpPr>
          <p:spPr>
            <a:xfrm>
              <a:off x="698500" y="2098198"/>
              <a:ext cx="7969250" cy="1358265"/>
            </a:xfrm>
            <a:prstGeom prst="notchedRightArrow">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6" name="Line Callout 1 (No Border) 5"/>
            <p:cNvSpPr/>
            <p:nvPr/>
          </p:nvSpPr>
          <p:spPr>
            <a:xfrm>
              <a:off x="1393720" y="1059582"/>
              <a:ext cx="1378080" cy="1358265"/>
            </a:xfrm>
            <a:prstGeom prst="callout1">
              <a:avLst>
                <a:gd name="adj1" fmla="val 573"/>
                <a:gd name="adj2" fmla="val 293"/>
                <a:gd name="adj3" fmla="val 99709"/>
                <a:gd name="adj4" fmla="val -512"/>
              </a:avLst>
            </a:prstGeom>
          </p:spPr>
          <p:style>
            <a:lnRef idx="2">
              <a:schemeClr val="accent4"/>
            </a:lnRef>
            <a:fillRef idx="1">
              <a:schemeClr val="lt1"/>
            </a:fillRef>
            <a:effectRef idx="0">
              <a:schemeClr val="accent4"/>
            </a:effectRef>
            <a:fontRef idx="minor">
              <a:schemeClr val="dk1"/>
            </a:fontRef>
          </p:style>
          <p:txBody>
            <a:bodyPr spcFirstLastPara="0" vert="horz" wrap="square" lIns="71120" tIns="71120" rIns="71120" bIns="71120" numCol="1" spcCol="1270" anchor="b" anchorCtr="0">
              <a:noAutofit/>
            </a:bodyPr>
            <a:lstStyle/>
            <a:p>
              <a:pPr marL="0" marR="0" lvl="0" indent="0" algn="l" defTabSz="4444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5F6062"/>
                  </a:solidFill>
                  <a:effectLst/>
                  <a:uLnTx/>
                  <a:uFillTx/>
                  <a:latin typeface="Arial"/>
                  <a:sym typeface="Arial" charset="0"/>
                </a:rPr>
                <a:t>IFRS 3 </a:t>
              </a:r>
              <a:r>
                <a:rPr kumimoji="0" lang="en-US" sz="1600" b="0" i="1" u="none" strike="noStrike" kern="1200" cap="none" spc="0" normalizeH="0" baseline="0" noProof="0" dirty="0">
                  <a:ln>
                    <a:noFill/>
                  </a:ln>
                  <a:solidFill>
                    <a:srgbClr val="5F6062"/>
                  </a:solidFill>
                  <a:effectLst/>
                  <a:uLnTx/>
                  <a:uFillTx/>
                  <a:latin typeface="Arial"/>
                  <a:sym typeface="Arial" charset="0"/>
                </a:rPr>
                <a:t>Business Combinations (revised) </a:t>
              </a:r>
              <a:r>
                <a:rPr kumimoji="0" lang="en-US" sz="1600" b="0" i="0" u="none" strike="noStrike" kern="1200" cap="none" spc="0" normalizeH="0" baseline="0" noProof="0" dirty="0">
                  <a:ln>
                    <a:noFill/>
                  </a:ln>
                  <a:solidFill>
                    <a:srgbClr val="5F6062"/>
                  </a:solidFill>
                  <a:effectLst/>
                  <a:uLnTx/>
                  <a:uFillTx/>
                  <a:latin typeface="Arial"/>
                  <a:sym typeface="Arial" charset="0"/>
                </a:rPr>
                <a:t>effective</a:t>
              </a:r>
            </a:p>
            <a:p>
              <a:pPr marL="0" marR="0" lvl="0" indent="0" algn="l" defTabSz="44445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5F6062"/>
                  </a:solidFill>
                  <a:effectLst/>
                  <a:uLnTx/>
                  <a:uFillTx/>
                  <a:latin typeface="Arial"/>
                  <a:sym typeface="Arial" charset="0"/>
                </a:rPr>
                <a:t>2009</a:t>
              </a:r>
            </a:p>
          </p:txBody>
        </p:sp>
        <p:sp>
          <p:nvSpPr>
            <p:cNvPr id="7" name="Oval 6"/>
            <p:cNvSpPr/>
            <p:nvPr/>
          </p:nvSpPr>
          <p:spPr>
            <a:xfrm>
              <a:off x="1220909" y="2607548"/>
              <a:ext cx="339566" cy="33956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Line Callout 1 (No Border) 7"/>
            <p:cNvSpPr/>
            <p:nvPr/>
          </p:nvSpPr>
          <p:spPr>
            <a:xfrm>
              <a:off x="2952718" y="3116897"/>
              <a:ext cx="1634214" cy="1358265"/>
            </a:xfrm>
            <a:prstGeom prst="callout1">
              <a:avLst>
                <a:gd name="adj1" fmla="val 1247"/>
                <a:gd name="adj2" fmla="val -372"/>
                <a:gd name="adj3" fmla="val 99709"/>
                <a:gd name="adj4" fmla="val 151"/>
              </a:avLst>
            </a:prstGeom>
          </p:spPr>
          <p:style>
            <a:lnRef idx="2">
              <a:schemeClr val="accent4"/>
            </a:lnRef>
            <a:fillRef idx="1">
              <a:schemeClr val="lt1"/>
            </a:fillRef>
            <a:effectRef idx="0">
              <a:schemeClr val="accent4"/>
            </a:effectRef>
            <a:fontRef idx="minor">
              <a:schemeClr val="dk1"/>
            </a:fontRef>
          </p:style>
          <p:txBody>
            <a:bodyPr spcFirstLastPara="0" vert="horz" wrap="square" lIns="71120" tIns="71120" rIns="71120" bIns="71120" numCol="1" spcCol="1270" anchor="t" anchorCtr="0">
              <a:noAutofit/>
            </a:bodyPr>
            <a:lstStyle/>
            <a:p>
              <a:pPr marL="0" marR="0" lvl="0" indent="0" algn="l" defTabSz="44445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5F6062"/>
                  </a:solidFill>
                  <a:effectLst/>
                  <a:uLnTx/>
                  <a:uFillTx/>
                  <a:latin typeface="Arial"/>
                  <a:sym typeface="Arial" charset="0"/>
                </a:rPr>
                <a:t>2013</a:t>
              </a:r>
            </a:p>
            <a:p>
              <a:pPr marL="0" marR="0" lvl="0" indent="0" algn="l" defTabSz="4444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5F6062"/>
                  </a:solidFill>
                  <a:effectLst/>
                  <a:uLnTx/>
                  <a:uFillTx/>
                  <a:latin typeface="Arial"/>
                  <a:sym typeface="Arial" charset="0"/>
                </a:rPr>
                <a:t>Post-implementation Review of IFRS 3 (PIR)</a:t>
              </a:r>
            </a:p>
          </p:txBody>
        </p:sp>
        <p:sp>
          <p:nvSpPr>
            <p:cNvPr id="9" name="Oval 8"/>
            <p:cNvSpPr/>
            <p:nvPr/>
          </p:nvSpPr>
          <p:spPr>
            <a:xfrm>
              <a:off x="2786732" y="2607548"/>
              <a:ext cx="339566" cy="33956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Line Callout 1 (No Border) 9"/>
            <p:cNvSpPr/>
            <p:nvPr/>
          </p:nvSpPr>
          <p:spPr>
            <a:xfrm>
              <a:off x="4246692" y="1059582"/>
              <a:ext cx="2140440" cy="1358265"/>
            </a:xfrm>
            <a:prstGeom prst="callout1">
              <a:avLst>
                <a:gd name="adj1" fmla="val -773"/>
                <a:gd name="adj2" fmla="val 293"/>
                <a:gd name="adj3" fmla="val 99709"/>
                <a:gd name="adj4" fmla="val 151"/>
              </a:avLst>
            </a:prstGeom>
          </p:spPr>
          <p:style>
            <a:lnRef idx="2">
              <a:schemeClr val="accent4"/>
            </a:lnRef>
            <a:fillRef idx="1">
              <a:schemeClr val="lt1"/>
            </a:fillRef>
            <a:effectRef idx="0">
              <a:schemeClr val="accent4"/>
            </a:effectRef>
            <a:fontRef idx="minor">
              <a:schemeClr val="dk1"/>
            </a:fontRef>
          </p:style>
          <p:txBody>
            <a:bodyPr spcFirstLastPara="0" vert="horz" wrap="square" lIns="71120" tIns="71120" rIns="71120" bIns="71120" numCol="1" spcCol="1270" anchor="b" anchorCtr="0">
              <a:noAutofit/>
            </a:bodyPr>
            <a:lstStyle/>
            <a:p>
              <a:pPr marL="0" marR="0" lvl="0" indent="0" algn="l" defTabSz="4444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5F6062"/>
                  </a:solidFill>
                  <a:effectLst/>
                  <a:uLnTx/>
                  <a:uFillTx/>
                  <a:latin typeface="Arial"/>
                  <a:sym typeface="Arial" charset="0"/>
                </a:rPr>
                <a:t>Feedback Statement to PIR, leading to new research project(s)</a:t>
              </a:r>
            </a:p>
            <a:p>
              <a:pPr marL="0" marR="0" lvl="0" indent="0" algn="l" defTabSz="44445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5F6062"/>
                  </a:solidFill>
                  <a:effectLst/>
                  <a:uLnTx/>
                  <a:uFillTx/>
                  <a:latin typeface="Arial"/>
                  <a:sym typeface="Arial" charset="0"/>
                </a:rPr>
                <a:t>2015</a:t>
              </a:r>
            </a:p>
          </p:txBody>
        </p:sp>
        <p:sp>
          <p:nvSpPr>
            <p:cNvPr id="11" name="Oval 10"/>
            <p:cNvSpPr/>
            <p:nvPr/>
          </p:nvSpPr>
          <p:spPr>
            <a:xfrm>
              <a:off x="4099629" y="2607548"/>
              <a:ext cx="339566" cy="33956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Oval 11"/>
            <p:cNvSpPr/>
            <p:nvPr/>
          </p:nvSpPr>
          <p:spPr>
            <a:xfrm>
              <a:off x="5370700" y="2607548"/>
              <a:ext cx="339566" cy="33956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Line Callout 1 (No Border) 12"/>
            <p:cNvSpPr/>
            <p:nvPr/>
          </p:nvSpPr>
          <p:spPr>
            <a:xfrm>
              <a:off x="6449212" y="1059582"/>
              <a:ext cx="1701979" cy="1358265"/>
            </a:xfrm>
            <a:prstGeom prst="callout1">
              <a:avLst>
                <a:gd name="adj1" fmla="val -100"/>
                <a:gd name="adj2" fmla="val -1034"/>
                <a:gd name="adj3" fmla="val 99374"/>
                <a:gd name="adj4" fmla="val -1501"/>
              </a:avLst>
            </a:prstGeom>
          </p:spPr>
          <p:style>
            <a:lnRef idx="2">
              <a:schemeClr val="accent5"/>
            </a:lnRef>
            <a:fillRef idx="1">
              <a:schemeClr val="lt1"/>
            </a:fillRef>
            <a:effectRef idx="0">
              <a:schemeClr val="accent5"/>
            </a:effectRef>
            <a:fontRef idx="minor">
              <a:schemeClr val="dk1"/>
            </a:fontRef>
          </p:style>
          <p:txBody>
            <a:bodyPr spcFirstLastPara="0" vert="horz" wrap="square" lIns="71120" tIns="71120" rIns="71120" bIns="71120" numCol="1" spcCol="1270" anchor="b" anchorCtr="0">
              <a:noAutofit/>
            </a:bodyPr>
            <a:lstStyle/>
            <a:p>
              <a:pPr marL="0" marR="0" lvl="0" indent="0" algn="l" defTabSz="4444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B31E3B"/>
                  </a:solidFill>
                  <a:effectLst/>
                  <a:uLnTx/>
                  <a:uFillTx/>
                  <a:latin typeface="Arial"/>
                  <a:sym typeface="Arial" charset="0"/>
                </a:rPr>
                <a:t>Decide next stage of research project</a:t>
              </a:r>
            </a:p>
            <a:p>
              <a:pPr marL="0" marR="0" lvl="0" indent="0" algn="l" defTabSz="44445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B31E3B"/>
                  </a:solidFill>
                  <a:effectLst/>
                  <a:uLnTx/>
                  <a:uFillTx/>
                  <a:latin typeface="Arial"/>
                  <a:sym typeface="Arial" charset="0"/>
                </a:rPr>
                <a:t>2018</a:t>
              </a:r>
            </a:p>
          </p:txBody>
        </p:sp>
        <p:sp>
          <p:nvSpPr>
            <p:cNvPr id="14" name="Oval 13"/>
            <p:cNvSpPr/>
            <p:nvPr/>
          </p:nvSpPr>
          <p:spPr>
            <a:xfrm>
              <a:off x="6315124" y="2607548"/>
              <a:ext cx="339566" cy="33956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spTree>
    <p:extLst>
      <p:ext uri="{BB962C8B-B14F-4D97-AF65-F5344CB8AC3E}">
        <p14:creationId xmlns:p14="http://schemas.microsoft.com/office/powerpoint/2010/main" val="31739394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8495832" cy="974725"/>
          </a:xfrm>
        </p:spPr>
        <p:txBody>
          <a:bodyPr/>
          <a:lstStyle/>
          <a:p>
            <a:r>
              <a:rPr lang="en-GB" sz="2800" dirty="0"/>
              <a:t>Goodwill and Impairment: Board’s tentative decisions</a:t>
            </a:r>
          </a:p>
        </p:txBody>
      </p:sp>
      <p:graphicFrame>
        <p:nvGraphicFramePr>
          <p:cNvPr id="15" name="Table 12">
            <a:extLst>
              <a:ext uri="{FF2B5EF4-FFF2-40B4-BE49-F238E27FC236}">
                <a16:creationId xmlns:a16="http://schemas.microsoft.com/office/drawing/2014/main" id="{67874050-C30C-5244-9FA0-FA55F6FE12E0}"/>
              </a:ext>
            </a:extLst>
          </p:cNvPr>
          <p:cNvGraphicFramePr>
            <a:graphicFrameLocks/>
          </p:cNvGraphicFramePr>
          <p:nvPr>
            <p:extLst>
              <p:ext uri="{D42A27DB-BD31-4B8C-83A1-F6EECF244321}">
                <p14:modId xmlns:p14="http://schemas.microsoft.com/office/powerpoint/2010/main" val="3300367977"/>
              </p:ext>
            </p:extLst>
          </p:nvPr>
        </p:nvGraphicFramePr>
        <p:xfrm>
          <a:off x="345600" y="1340768"/>
          <a:ext cx="7969248" cy="4546600"/>
        </p:xfrm>
        <a:graphic>
          <a:graphicData uri="http://schemas.openxmlformats.org/drawingml/2006/table">
            <a:tbl>
              <a:tblPr firstRow="1" bandRow="1">
                <a:tableStyleId>{00A15C55-8517-42AA-B614-E9B94910E393}</a:tableStyleId>
              </a:tblPr>
              <a:tblGrid>
                <a:gridCol w="2073300">
                  <a:extLst>
                    <a:ext uri="{9D8B030D-6E8A-4147-A177-3AD203B41FA5}">
                      <a16:colId xmlns:a16="http://schemas.microsoft.com/office/drawing/2014/main" val="4194197800"/>
                    </a:ext>
                  </a:extLst>
                </a:gridCol>
                <a:gridCol w="2448272">
                  <a:extLst>
                    <a:ext uri="{9D8B030D-6E8A-4147-A177-3AD203B41FA5}">
                      <a16:colId xmlns:a16="http://schemas.microsoft.com/office/drawing/2014/main" val="2177685332"/>
                    </a:ext>
                  </a:extLst>
                </a:gridCol>
                <a:gridCol w="3447676">
                  <a:extLst>
                    <a:ext uri="{9D8B030D-6E8A-4147-A177-3AD203B41FA5}">
                      <a16:colId xmlns:a16="http://schemas.microsoft.com/office/drawing/2014/main" val="424020583"/>
                    </a:ext>
                  </a:extLst>
                </a:gridCol>
              </a:tblGrid>
              <a:tr h="480060">
                <a:tc>
                  <a:txBody>
                    <a:bodyPr/>
                    <a:lstStyle/>
                    <a:p>
                      <a:r>
                        <a:rPr lang="en-GB" sz="1300" dirty="0">
                          <a:latin typeface="+mj-lt"/>
                        </a:rPr>
                        <a:t>Feedback received</a:t>
                      </a:r>
                      <a:endParaRPr lang="en-US" sz="1300" dirty="0">
                        <a:latin typeface="+mj-lt"/>
                      </a:endParaRPr>
                    </a:p>
                  </a:txBody>
                  <a:tcPr/>
                </a:tc>
                <a:tc>
                  <a:txBody>
                    <a:bodyPr/>
                    <a:lstStyle/>
                    <a:p>
                      <a:r>
                        <a:rPr lang="en-GB" sz="1300" dirty="0">
                          <a:latin typeface="+mj-lt"/>
                        </a:rPr>
                        <a:t>Topic for research</a:t>
                      </a:r>
                      <a:endParaRPr lang="en-US" sz="1300" dirty="0">
                        <a:latin typeface="+mj-lt"/>
                      </a:endParaRPr>
                    </a:p>
                  </a:txBody>
                  <a:tcPr/>
                </a:tc>
                <a:tc>
                  <a:txBody>
                    <a:bodyPr/>
                    <a:lstStyle/>
                    <a:p>
                      <a:r>
                        <a:rPr lang="en-GB" sz="1300" dirty="0">
                          <a:latin typeface="+mj-lt"/>
                        </a:rPr>
                        <a:t>Board’s tentative decisions</a:t>
                      </a:r>
                      <a:endParaRPr lang="en-US" sz="1300" dirty="0">
                        <a:latin typeface="+mj-lt"/>
                      </a:endParaRPr>
                    </a:p>
                  </a:txBody>
                  <a:tcPr/>
                </a:tc>
                <a:extLst>
                  <a:ext uri="{0D108BD9-81ED-4DB2-BD59-A6C34878D82A}">
                    <a16:rowId xmlns:a16="http://schemas.microsoft.com/office/drawing/2014/main" val="2876200905"/>
                  </a:ext>
                </a:extLst>
              </a:tr>
              <a:tr h="1737360">
                <a:tc>
                  <a:txBody>
                    <a:bodyPr/>
                    <a:lstStyle/>
                    <a:p>
                      <a:r>
                        <a:rPr lang="en-GB" sz="1400" dirty="0">
                          <a:latin typeface="+mn-lt"/>
                        </a:rPr>
                        <a:t>There are delays in recognition of impairments of goodwill.</a:t>
                      </a:r>
                      <a:endParaRPr lang="en-US" sz="14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latin typeface="+mn-lt"/>
                        </a:rPr>
                        <a:t>Topic 1</a:t>
                      </a:r>
                      <a:r>
                        <a:rPr lang="en-GB" sz="1400" b="0" dirty="0">
                          <a:latin typeface="Arial" panose="020B0604020202020204" pitchFamily="34" charset="0"/>
                          <a:cs typeface="Arial" panose="020B0604020202020204" pitchFamily="34" charset="0"/>
                        </a:rPr>
                        <a:t>—</a:t>
                      </a:r>
                      <a:r>
                        <a:rPr lang="en-US" sz="1400" b="0" kern="1200" dirty="0">
                          <a:solidFill>
                            <a:schemeClr val="dk1"/>
                          </a:solidFill>
                          <a:latin typeface="+mn-lt"/>
                          <a:ea typeface="+mn-ea"/>
                          <a:cs typeface="+mn-cs"/>
                        </a:rPr>
                        <a:t>Improving effectiveness of impairment testing</a:t>
                      </a:r>
                    </a:p>
                    <a:p>
                      <a:endParaRPr lang="en-GB" sz="1400" dirty="0">
                        <a:latin typeface="+mn-lt"/>
                      </a:endParaRPr>
                    </a:p>
                  </a:txBody>
                  <a:tcPr/>
                </a:tc>
                <a:tc>
                  <a:txBody>
                    <a:bodyPr/>
                    <a:lstStyle/>
                    <a:p>
                      <a:r>
                        <a:rPr lang="en-GB" sz="1400" b="0" i="0" u="none" dirty="0">
                          <a:solidFill>
                            <a:srgbClr val="575757"/>
                          </a:solidFill>
                          <a:effectLst/>
                          <a:latin typeface="+mn-lt"/>
                        </a:rPr>
                        <a:t>Use</a:t>
                      </a:r>
                      <a:r>
                        <a:rPr lang="en-GB" sz="1400" b="0" i="0" u="none" baseline="0" dirty="0">
                          <a:solidFill>
                            <a:srgbClr val="575757"/>
                          </a:solidFill>
                          <a:effectLst/>
                          <a:latin typeface="+mn-lt"/>
                        </a:rPr>
                        <a:t> </a:t>
                      </a:r>
                      <a:r>
                        <a:rPr lang="en-GB" sz="1400" b="0" i="0" dirty="0">
                          <a:solidFill>
                            <a:srgbClr val="575757"/>
                          </a:solidFill>
                          <a:effectLst/>
                          <a:latin typeface="+mn-lt"/>
                        </a:rPr>
                        <a:t>the unrecognised headroom as an additional input in the impairment testing of goodwill.</a:t>
                      </a:r>
                      <a:r>
                        <a:rPr lang="en-GB" sz="1400" b="0" i="0" baseline="30000" dirty="0">
                          <a:solidFill>
                            <a:srgbClr val="575757"/>
                          </a:solidFill>
                          <a:effectLst/>
                          <a:latin typeface="+mn-lt"/>
                        </a:rPr>
                        <a:t>1</a:t>
                      </a:r>
                      <a:endParaRPr lang="en-US" sz="1400" baseline="30000" dirty="0">
                        <a:latin typeface="+mn-lt"/>
                      </a:endParaRPr>
                    </a:p>
                  </a:txBody>
                  <a:tcPr/>
                </a:tc>
                <a:extLst>
                  <a:ext uri="{0D108BD9-81ED-4DB2-BD59-A6C34878D82A}">
                    <a16:rowId xmlns:a16="http://schemas.microsoft.com/office/drawing/2014/main" val="2207424397"/>
                  </a:ext>
                </a:extLst>
              </a:tr>
              <a:tr h="822960">
                <a:tc>
                  <a:txBody>
                    <a:bodyPr/>
                    <a:lstStyle/>
                    <a:p>
                      <a:r>
                        <a:rPr lang="en-GB" sz="1400" dirty="0">
                          <a:latin typeface="+mn-lt"/>
                        </a:rPr>
                        <a:t>Impairment testing of goodwill is a costly process.</a:t>
                      </a:r>
                      <a:endParaRPr lang="en-US" sz="1400" dirty="0">
                        <a:latin typeface="+mn-lt"/>
                      </a:endParaRPr>
                    </a:p>
                  </a:txBody>
                  <a:tcPr/>
                </a:tc>
                <a:tc>
                  <a:txBody>
                    <a:bodyPr/>
                    <a:lstStyle/>
                    <a:p>
                      <a:pPr marL="0" marR="0" lvl="0" indent="0" algn="l" defTabSz="444450" rtl="0" eaLnBrk="1" fontAlgn="auto" latinLnBrk="0" hangingPunct="1">
                        <a:lnSpc>
                          <a:spcPct val="100000"/>
                        </a:lnSpc>
                        <a:spcBef>
                          <a:spcPts val="0"/>
                        </a:spcBef>
                        <a:spcAft>
                          <a:spcPts val="104"/>
                        </a:spcAft>
                        <a:buClrTx/>
                        <a:buSzTx/>
                        <a:buFontTx/>
                        <a:buNone/>
                        <a:tabLst/>
                        <a:defRPr/>
                      </a:pPr>
                      <a:r>
                        <a:rPr lang="en-GB" sz="1400" b="1">
                          <a:latin typeface="+mn-lt"/>
                        </a:rPr>
                        <a:t>Topic 2</a:t>
                      </a:r>
                      <a:r>
                        <a:rPr lang="en-GB" sz="1400" b="0">
                          <a:latin typeface="Arial" panose="020B0604020202020204" pitchFamily="34" charset="0"/>
                          <a:cs typeface="Arial" panose="020B0604020202020204" pitchFamily="34" charset="0"/>
                        </a:rPr>
                        <a:t>—</a:t>
                      </a:r>
                      <a:r>
                        <a:rPr lang="en-US" sz="1400" b="0" kern="1200">
                          <a:solidFill>
                            <a:schemeClr val="dk1"/>
                          </a:solidFill>
                          <a:latin typeface="+mn-lt"/>
                          <a:ea typeface="+mn-ea"/>
                          <a:cs typeface="+mn-cs"/>
                        </a:rPr>
                        <a:t>Simplify </a:t>
                      </a:r>
                      <a:r>
                        <a:rPr lang="en-US" sz="1400" b="0" kern="1200" dirty="0">
                          <a:solidFill>
                            <a:schemeClr val="dk1"/>
                          </a:solidFill>
                          <a:latin typeface="+mn-lt"/>
                          <a:ea typeface="+mn-ea"/>
                          <a:cs typeface="+mn-cs"/>
                        </a:rPr>
                        <a:t>impairment testing without reducing its robustness</a:t>
                      </a:r>
                    </a:p>
                    <a:p>
                      <a:pPr marL="0" indent="0" defTabSz="444450">
                        <a:spcAft>
                          <a:spcPts val="104"/>
                        </a:spcAft>
                        <a:buFontTx/>
                        <a:buNone/>
                      </a:pPr>
                      <a:endParaRPr lang="en-US" sz="1400" b="0" kern="1200" dirty="0">
                        <a:solidFill>
                          <a:schemeClr val="dk1"/>
                        </a:solidFill>
                        <a:latin typeface="+mn-lt"/>
                        <a:ea typeface="+mn-ea"/>
                        <a:cs typeface="+mn-cs"/>
                      </a:endParaRPr>
                    </a:p>
                  </a:txBody>
                  <a:tcPr/>
                </a:tc>
                <a:tc>
                  <a:txBody>
                    <a:bodyPr/>
                    <a:lstStyle/>
                    <a:p>
                      <a:r>
                        <a:rPr lang="en-GB" sz="1400" u="none" dirty="0">
                          <a:latin typeface="+mn-lt"/>
                        </a:rPr>
                        <a:t>C</a:t>
                      </a:r>
                      <a:r>
                        <a:rPr lang="en-GB" sz="1400" dirty="0">
                          <a:latin typeface="+mn-lt"/>
                        </a:rPr>
                        <a:t>onsider simplifying the value in use calculation.</a:t>
                      </a:r>
                      <a:r>
                        <a:rPr lang="en-GB" sz="1400" baseline="30000" dirty="0">
                          <a:latin typeface="+mn-lt"/>
                        </a:rPr>
                        <a:t>2</a:t>
                      </a:r>
                      <a:endParaRPr lang="en-US" sz="1400" baseline="30000" dirty="0">
                        <a:latin typeface="+mn-lt"/>
                      </a:endParaRPr>
                    </a:p>
                  </a:txBody>
                  <a:tcPr/>
                </a:tc>
                <a:extLst>
                  <a:ext uri="{0D108BD9-81ED-4DB2-BD59-A6C34878D82A}">
                    <a16:rowId xmlns:a16="http://schemas.microsoft.com/office/drawing/2014/main" val="1831284407"/>
                  </a:ext>
                </a:extLst>
              </a:tr>
              <a:tr h="1371600">
                <a:tc>
                  <a:txBody>
                    <a:bodyPr/>
                    <a:lstStyle/>
                    <a:p>
                      <a:r>
                        <a:rPr lang="en-GB" sz="1400" dirty="0">
                          <a:latin typeface="+mn-lt"/>
                        </a:rPr>
                        <a:t>Financial statements do not include information to assess performance of an acquired business.</a:t>
                      </a:r>
                      <a:endParaRPr lang="en-US" sz="1400" dirty="0">
                        <a:latin typeface="+mn-lt"/>
                      </a:endParaRPr>
                    </a:p>
                  </a:txBody>
                  <a:tcPr/>
                </a:tc>
                <a:tc>
                  <a:txBody>
                    <a:bodyPr/>
                    <a:lstStyle/>
                    <a:p>
                      <a:pPr marL="0" indent="0" defTabSz="444450">
                        <a:spcBef>
                          <a:spcPct val="0"/>
                        </a:spcBef>
                        <a:spcAft>
                          <a:spcPts val="104"/>
                        </a:spcAft>
                        <a:buFontTx/>
                        <a:buNone/>
                      </a:pPr>
                      <a:r>
                        <a:rPr lang="en-GB" sz="1400" b="1" dirty="0">
                          <a:latin typeface="+mn-lt"/>
                        </a:rPr>
                        <a:t>Topic 3</a:t>
                      </a:r>
                      <a:r>
                        <a:rPr lang="en-GB" sz="1400" b="0" dirty="0">
                          <a:latin typeface="Arial" panose="020B0604020202020204" pitchFamily="34" charset="0"/>
                          <a:cs typeface="Arial" panose="020B0604020202020204" pitchFamily="34" charset="0"/>
                        </a:rPr>
                        <a:t>—</a:t>
                      </a:r>
                      <a:r>
                        <a:rPr lang="en-US" sz="1400" b="0" kern="1200" dirty="0">
                          <a:solidFill>
                            <a:schemeClr val="dk1"/>
                          </a:solidFill>
                          <a:latin typeface="+mn-lt"/>
                          <a:ea typeface="+mn-ea"/>
                          <a:cs typeface="+mn-cs"/>
                        </a:rPr>
                        <a:t>Improving disclosures about goodwill and impairment</a:t>
                      </a:r>
                    </a:p>
                  </a:txBody>
                  <a:tcPr/>
                </a:tc>
                <a:tc>
                  <a:txBody>
                    <a:bodyPr/>
                    <a:lstStyle/>
                    <a:p>
                      <a:r>
                        <a:rPr lang="en-US" sz="1400" u="none" dirty="0">
                          <a:latin typeface="+mn-lt"/>
                        </a:rPr>
                        <a:t>C</a:t>
                      </a:r>
                      <a:r>
                        <a:rPr lang="en-US" sz="1400" dirty="0">
                          <a:latin typeface="+mn-lt"/>
                        </a:rPr>
                        <a:t>onsider requiring entities to disclose:</a:t>
                      </a:r>
                    </a:p>
                    <a:p>
                      <a:pPr marL="228600" indent="-228600">
                        <a:buAutoNum type="alphaLcParenBoth"/>
                      </a:pPr>
                      <a:r>
                        <a:rPr lang="en-US" sz="1400" dirty="0">
                          <a:latin typeface="+mn-lt"/>
                        </a:rPr>
                        <a:t>the </a:t>
                      </a:r>
                      <a:r>
                        <a:rPr lang="en-US" sz="1400" dirty="0" err="1">
                          <a:latin typeface="+mn-lt"/>
                        </a:rPr>
                        <a:t>unrecognised</a:t>
                      </a:r>
                      <a:r>
                        <a:rPr lang="en-US" sz="1400" dirty="0">
                          <a:latin typeface="+mn-lt"/>
                        </a:rPr>
                        <a:t> headroom;</a:t>
                      </a:r>
                    </a:p>
                    <a:p>
                      <a:pPr marL="228600" indent="-228600">
                        <a:buAutoNum type="alphaLcParenBoth"/>
                      </a:pPr>
                      <a:r>
                        <a:rPr lang="en-US" sz="1400" dirty="0">
                          <a:latin typeface="+mn-lt"/>
                        </a:rPr>
                        <a:t>goodwill by</a:t>
                      </a:r>
                      <a:r>
                        <a:rPr lang="en-US" sz="1400" baseline="0" dirty="0">
                          <a:latin typeface="+mn-lt"/>
                        </a:rPr>
                        <a:t> past acquisition; and</a:t>
                      </a:r>
                    </a:p>
                    <a:p>
                      <a:pPr marL="228600" indent="-228600">
                        <a:buAutoNum type="alphaLcParenBoth"/>
                      </a:pPr>
                      <a:r>
                        <a:rPr lang="en-US" sz="1400" baseline="0" dirty="0">
                          <a:latin typeface="+mn-lt"/>
                        </a:rPr>
                        <a:t>value creation from new acquisitions.</a:t>
                      </a:r>
                      <a:r>
                        <a:rPr lang="en-GB" sz="1400" b="0" i="0" baseline="30000" dirty="0">
                          <a:solidFill>
                            <a:srgbClr val="575757"/>
                          </a:solidFill>
                          <a:effectLst/>
                          <a:latin typeface="+mn-lt"/>
                        </a:rPr>
                        <a:t>1</a:t>
                      </a:r>
                      <a:endParaRPr lang="en-US" sz="1400" dirty="0">
                        <a:latin typeface="+mn-lt"/>
                      </a:endParaRPr>
                    </a:p>
                  </a:txBody>
                  <a:tcPr/>
                </a:tc>
                <a:extLst>
                  <a:ext uri="{0D108BD9-81ED-4DB2-BD59-A6C34878D82A}">
                    <a16:rowId xmlns:a16="http://schemas.microsoft.com/office/drawing/2014/main" val="2752924232"/>
                  </a:ext>
                </a:extLst>
              </a:tr>
            </a:tbl>
          </a:graphicData>
        </a:graphic>
      </p:graphicFrame>
      <p:sp>
        <p:nvSpPr>
          <p:cNvPr id="16" name="TextBox 15"/>
          <p:cNvSpPr txBox="1"/>
          <p:nvPr/>
        </p:nvSpPr>
        <p:spPr>
          <a:xfrm>
            <a:off x="648000" y="6021288"/>
            <a:ext cx="6772431" cy="400099"/>
          </a:xfrm>
          <a:prstGeom prst="rect">
            <a:avLst/>
          </a:prstGeom>
          <a:noFill/>
        </p:spPr>
        <p:txBody>
          <a:bodyPr wrap="square" lIns="91430" tIns="45715" rIns="91430"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5F6062"/>
                </a:solidFill>
                <a:effectLst/>
                <a:uLnTx/>
                <a:uFillTx/>
                <a:latin typeface="Arial" charset="0"/>
                <a:sym typeface="Arial" charset="0"/>
              </a:rPr>
              <a:t>1.  Members may refer to Agenda Papers 18C and 1</a:t>
            </a:r>
            <a:r>
              <a:rPr kumimoji="0" lang="en-GB" sz="1000" b="0" i="0" u="none" strike="noStrike" kern="1200" cap="none" spc="0" normalizeH="0" baseline="0" noProof="0" dirty="0">
                <a:ln>
                  <a:noFill/>
                </a:ln>
                <a:solidFill>
                  <a:srgbClr val="5F6062"/>
                </a:solidFill>
                <a:effectLst/>
                <a:uLnTx/>
                <a:uFillTx/>
                <a:latin typeface="Arial" charset="0"/>
                <a:cs typeface="Arial" panose="020B0604020202020204" pitchFamily="34" charset="0"/>
                <a:sym typeface="Arial" charset="0"/>
              </a:rPr>
              <a:t>8F</a:t>
            </a:r>
            <a:r>
              <a:rPr kumimoji="0" lang="en-GB" sz="1000" b="0" i="0" u="none" strike="noStrike" kern="1200" cap="none" spc="0" normalizeH="0" baseline="0" noProof="0" dirty="0">
                <a:ln>
                  <a:noFill/>
                </a:ln>
                <a:solidFill>
                  <a:srgbClr val="5F6062"/>
                </a:solidFill>
                <a:effectLst/>
                <a:uLnTx/>
                <a:uFillTx/>
                <a:latin typeface="Arial" charset="0"/>
                <a:sym typeface="Arial" charset="0"/>
              </a:rPr>
              <a:t> for the </a:t>
            </a:r>
            <a:r>
              <a:rPr kumimoji="0" lang="en-GB" sz="1000" b="0" i="0" u="none" strike="noStrike" kern="1200" cap="none" spc="0" normalizeH="0" baseline="0" noProof="0" dirty="0">
                <a:ln>
                  <a:noFill/>
                </a:ln>
                <a:solidFill>
                  <a:srgbClr val="5F6062"/>
                </a:solidFill>
                <a:effectLst/>
                <a:uLnTx/>
                <a:uFillTx/>
                <a:latin typeface="Arial" charset="0"/>
                <a:sym typeface="Arial" charset="0"/>
                <a:hlinkClick r:id="rId2"/>
              </a:rPr>
              <a:t>December 2017</a:t>
            </a:r>
            <a:r>
              <a:rPr kumimoji="0" lang="en-GB" sz="1000" b="0" i="0" u="none" strike="noStrike" kern="1200" cap="none" spc="0" normalizeH="0" baseline="0" noProof="0" dirty="0">
                <a:ln>
                  <a:noFill/>
                </a:ln>
                <a:solidFill>
                  <a:srgbClr val="5F6062"/>
                </a:solidFill>
                <a:effectLst/>
                <a:uLnTx/>
                <a:uFillTx/>
                <a:latin typeface="Arial" charset="0"/>
                <a:sym typeface="Arial" charset="0"/>
              </a:rPr>
              <a:t> Board meeting for more information.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5F6062"/>
                </a:solidFill>
                <a:effectLst/>
                <a:uLnTx/>
                <a:uFillTx/>
                <a:latin typeface="Arial" charset="0"/>
                <a:sym typeface="Arial" charset="0"/>
              </a:rPr>
              <a:t>2.  Members may refer to Agenda Papers 18</a:t>
            </a:r>
            <a:r>
              <a:rPr kumimoji="0" lang="en-GB" sz="1000" b="0" i="0" u="none" strike="noStrike" kern="1200" cap="none" spc="0" normalizeH="0" baseline="0" noProof="0" dirty="0">
                <a:ln>
                  <a:noFill/>
                </a:ln>
                <a:solidFill>
                  <a:srgbClr val="5F6062"/>
                </a:solidFill>
                <a:effectLst/>
                <a:uLnTx/>
                <a:uFillTx/>
                <a:latin typeface="Arial" charset="0"/>
                <a:cs typeface="Arial" panose="020B0604020202020204" pitchFamily="34" charset="0"/>
                <a:sym typeface="Arial" charset="0"/>
              </a:rPr>
              <a:t>–18B for the </a:t>
            </a:r>
            <a:r>
              <a:rPr kumimoji="0" lang="en-GB" sz="1000" b="0" i="0" u="none" strike="noStrike" kern="1200" cap="none" spc="0" normalizeH="0" baseline="0" noProof="0" dirty="0">
                <a:ln>
                  <a:noFill/>
                </a:ln>
                <a:solidFill>
                  <a:srgbClr val="5F6062"/>
                </a:solidFill>
                <a:effectLst/>
                <a:uLnTx/>
                <a:uFillTx/>
                <a:latin typeface="Arial" charset="0"/>
                <a:sym typeface="Arial" charset="0"/>
                <a:hlinkClick r:id="rId3"/>
              </a:rPr>
              <a:t>January 2018</a:t>
            </a:r>
            <a:r>
              <a:rPr kumimoji="0" lang="en-GB" sz="1000" b="0" i="0" u="none" strike="noStrike" kern="1200" cap="none" spc="0" normalizeH="0" baseline="0" noProof="0" dirty="0">
                <a:ln>
                  <a:noFill/>
                </a:ln>
                <a:solidFill>
                  <a:srgbClr val="5F6062"/>
                </a:solidFill>
                <a:effectLst/>
                <a:uLnTx/>
                <a:uFillTx/>
                <a:latin typeface="Arial" charset="0"/>
                <a:sym typeface="Arial" charset="0"/>
              </a:rPr>
              <a:t> Board meeting for more information.</a:t>
            </a:r>
          </a:p>
        </p:txBody>
      </p:sp>
    </p:spTree>
    <p:extLst>
      <p:ext uri="{BB962C8B-B14F-4D97-AF65-F5344CB8AC3E}">
        <p14:creationId xmlns:p14="http://schemas.microsoft.com/office/powerpoint/2010/main" val="16819463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8495832" cy="974725"/>
          </a:xfrm>
        </p:spPr>
        <p:txBody>
          <a:bodyPr/>
          <a:lstStyle/>
          <a:p>
            <a:r>
              <a:rPr lang="en-GB" sz="2800" dirty="0"/>
              <a:t>Goodwill and Impairment: Board’s tentative decisions</a:t>
            </a:r>
          </a:p>
        </p:txBody>
      </p:sp>
      <p:graphicFrame>
        <p:nvGraphicFramePr>
          <p:cNvPr id="4" name="Table 12">
            <a:extLst>
              <a:ext uri="{FF2B5EF4-FFF2-40B4-BE49-F238E27FC236}">
                <a16:creationId xmlns:a16="http://schemas.microsoft.com/office/drawing/2014/main" id="{67874050-C30C-5244-9FA0-FA55F6FE12E0}"/>
              </a:ext>
            </a:extLst>
          </p:cNvPr>
          <p:cNvGraphicFramePr>
            <a:graphicFrameLocks/>
          </p:cNvGraphicFramePr>
          <p:nvPr>
            <p:extLst>
              <p:ext uri="{D42A27DB-BD31-4B8C-83A1-F6EECF244321}">
                <p14:modId xmlns:p14="http://schemas.microsoft.com/office/powerpoint/2010/main" val="2984199987"/>
              </p:ext>
            </p:extLst>
          </p:nvPr>
        </p:nvGraphicFramePr>
        <p:xfrm>
          <a:off x="345600" y="1340767"/>
          <a:ext cx="8424936" cy="3423116"/>
        </p:xfrm>
        <a:graphic>
          <a:graphicData uri="http://schemas.openxmlformats.org/drawingml/2006/table">
            <a:tbl>
              <a:tblPr firstRow="1" bandRow="1">
                <a:tableStyleId>{00A15C55-8517-42AA-B614-E9B94910E393}</a:tableStyleId>
              </a:tblPr>
              <a:tblGrid>
                <a:gridCol w="2191853">
                  <a:extLst>
                    <a:ext uri="{9D8B030D-6E8A-4147-A177-3AD203B41FA5}">
                      <a16:colId xmlns:a16="http://schemas.microsoft.com/office/drawing/2014/main" val="4194197800"/>
                    </a:ext>
                  </a:extLst>
                </a:gridCol>
                <a:gridCol w="2816643">
                  <a:extLst>
                    <a:ext uri="{9D8B030D-6E8A-4147-A177-3AD203B41FA5}">
                      <a16:colId xmlns:a16="http://schemas.microsoft.com/office/drawing/2014/main" val="2177685332"/>
                    </a:ext>
                  </a:extLst>
                </a:gridCol>
                <a:gridCol w="3416440">
                  <a:extLst>
                    <a:ext uri="{9D8B030D-6E8A-4147-A177-3AD203B41FA5}">
                      <a16:colId xmlns:a16="http://schemas.microsoft.com/office/drawing/2014/main" val="424020583"/>
                    </a:ext>
                  </a:extLst>
                </a:gridCol>
              </a:tblGrid>
              <a:tr h="547391">
                <a:tc>
                  <a:txBody>
                    <a:bodyPr/>
                    <a:lstStyle/>
                    <a:p>
                      <a:r>
                        <a:rPr lang="en-GB" sz="1400" dirty="0">
                          <a:latin typeface="+mj-lt"/>
                        </a:rPr>
                        <a:t>Issue identified</a:t>
                      </a:r>
                      <a:endParaRPr lang="en-US" sz="1400" dirty="0">
                        <a:latin typeface="+mj-lt"/>
                      </a:endParaRPr>
                    </a:p>
                  </a:txBody>
                  <a:tcPr/>
                </a:tc>
                <a:tc>
                  <a:txBody>
                    <a:bodyPr/>
                    <a:lstStyle/>
                    <a:p>
                      <a:r>
                        <a:rPr lang="en-GB" sz="1400" dirty="0">
                          <a:latin typeface="+mj-lt"/>
                        </a:rPr>
                        <a:t>Topic for research</a:t>
                      </a:r>
                      <a:endParaRPr lang="en-US" sz="1400" dirty="0">
                        <a:latin typeface="+mj-lt"/>
                      </a:endParaRPr>
                    </a:p>
                  </a:txBody>
                  <a:tcPr/>
                </a:tc>
                <a:tc>
                  <a:txBody>
                    <a:bodyPr/>
                    <a:lstStyle/>
                    <a:p>
                      <a:r>
                        <a:rPr lang="en-GB" sz="1400" b="1" kern="1200" dirty="0">
                          <a:solidFill>
                            <a:schemeClr val="lt1"/>
                          </a:solidFill>
                          <a:latin typeface="+mn-lt"/>
                          <a:ea typeface="+mn-ea"/>
                          <a:cs typeface="+mn-cs"/>
                        </a:rPr>
                        <a:t>Board’s tentative decisions</a:t>
                      </a:r>
                      <a:endParaRPr lang="en-US" sz="1400" b="1" kern="1200" dirty="0">
                        <a:solidFill>
                          <a:schemeClr val="lt1"/>
                        </a:solidFill>
                        <a:latin typeface="+mn-lt"/>
                        <a:ea typeface="+mn-ea"/>
                        <a:cs typeface="+mn-cs"/>
                      </a:endParaRPr>
                    </a:p>
                  </a:txBody>
                  <a:tcPr/>
                </a:tc>
                <a:extLst>
                  <a:ext uri="{0D108BD9-81ED-4DB2-BD59-A6C34878D82A}">
                    <a16:rowId xmlns:a16="http://schemas.microsoft.com/office/drawing/2014/main" val="2876200905"/>
                  </a:ext>
                </a:extLst>
              </a:tr>
              <a:tr h="1077405">
                <a:tc>
                  <a:txBody>
                    <a:bodyPr/>
                    <a:lstStyle/>
                    <a:p>
                      <a:r>
                        <a:rPr lang="en-US" sz="1600" dirty="0">
                          <a:latin typeface="+mn-lt"/>
                        </a:rPr>
                        <a:t>Testing</a:t>
                      </a:r>
                      <a:r>
                        <a:rPr lang="en-US" sz="1600" baseline="0" dirty="0">
                          <a:latin typeface="+mn-lt"/>
                        </a:rPr>
                        <a:t> goodwill only for impairment without </a:t>
                      </a:r>
                      <a:r>
                        <a:rPr lang="en-US" sz="1600" baseline="0" dirty="0" err="1">
                          <a:latin typeface="+mn-lt"/>
                        </a:rPr>
                        <a:t>amortising</a:t>
                      </a:r>
                      <a:r>
                        <a:rPr lang="en-US" sz="1600" baseline="0" dirty="0">
                          <a:latin typeface="+mn-lt"/>
                        </a:rPr>
                        <a:t> it is not appropriate.</a:t>
                      </a:r>
                      <a:endParaRPr lang="en-US" sz="1600" dirty="0">
                        <a:latin typeface="+mn-lt"/>
                      </a:endParaRPr>
                    </a:p>
                  </a:txBody>
                  <a:tcPr/>
                </a:tc>
                <a:tc>
                  <a:txBody>
                    <a:bodyPr/>
                    <a:lstStyle/>
                    <a:p>
                      <a:r>
                        <a:rPr lang="en-GB" sz="1600" b="1" dirty="0">
                          <a:latin typeface="+mn-lt"/>
                        </a:rPr>
                        <a:t>Topic 4</a:t>
                      </a:r>
                      <a:r>
                        <a:rPr lang="en-GB" sz="1600" b="0" dirty="0">
                          <a:latin typeface="Arial" panose="020B0604020202020204" pitchFamily="34" charset="0"/>
                          <a:cs typeface="Arial" panose="020B0604020202020204" pitchFamily="34" charset="0"/>
                        </a:rPr>
                        <a:t>—</a:t>
                      </a:r>
                      <a:r>
                        <a:rPr lang="en-US" sz="1600" b="0" dirty="0">
                          <a:latin typeface="+mn-lt"/>
                          <a:cs typeface="+mn-cs"/>
                        </a:rPr>
                        <a:t>A</a:t>
                      </a:r>
                      <a:r>
                        <a:rPr lang="en-US" sz="1600" b="0" baseline="0" dirty="0">
                          <a:latin typeface="+mn-lt"/>
                          <a:cs typeface="+mn-cs"/>
                        </a:rPr>
                        <a:t>ny new conceptual arguments or new information in support of </a:t>
                      </a:r>
                      <a:r>
                        <a:rPr lang="en-US" sz="1600" b="0" baseline="0" dirty="0" err="1">
                          <a:latin typeface="+mn-lt"/>
                          <a:cs typeface="+mn-cs"/>
                        </a:rPr>
                        <a:t>amortising</a:t>
                      </a:r>
                      <a:r>
                        <a:rPr lang="en-US" sz="1600" b="0" baseline="0" dirty="0">
                          <a:latin typeface="+mn-lt"/>
                          <a:cs typeface="+mn-cs"/>
                        </a:rPr>
                        <a:t> goodwill?</a:t>
                      </a:r>
                      <a:endParaRPr lang="en-US" sz="1600" dirty="0">
                        <a:solidFill>
                          <a:schemeClr val="tx2"/>
                        </a:solidFill>
                        <a:latin typeface="+mn-lt"/>
                      </a:endParaRPr>
                    </a:p>
                  </a:txBody>
                  <a:tcPr/>
                </a:tc>
                <a:tc>
                  <a:txBody>
                    <a:bodyPr/>
                    <a:lstStyle/>
                    <a:p>
                      <a:pPr marL="0" indent="0">
                        <a:buFont typeface="Arial" panose="020B0604020202020204" pitchFamily="34" charset="0"/>
                        <a:buNone/>
                      </a:pPr>
                      <a:r>
                        <a:rPr lang="en-US" sz="1600" u="none" dirty="0">
                          <a:latin typeface="+mn-lt"/>
                        </a:rPr>
                        <a:t>N</a:t>
                      </a:r>
                      <a:r>
                        <a:rPr lang="en-US" sz="1600" dirty="0">
                          <a:latin typeface="+mn-lt"/>
                        </a:rPr>
                        <a:t>ot to consider reintroducing </a:t>
                      </a:r>
                      <a:r>
                        <a:rPr lang="en-US" sz="1600" dirty="0" err="1">
                          <a:latin typeface="+mn-lt"/>
                        </a:rPr>
                        <a:t>amortisation</a:t>
                      </a:r>
                      <a:r>
                        <a:rPr lang="en-US" sz="1600" dirty="0">
                          <a:latin typeface="+mn-lt"/>
                        </a:rPr>
                        <a:t> of goodwill.</a:t>
                      </a:r>
                      <a:r>
                        <a:rPr lang="en-GB" sz="1600" b="0" i="0" baseline="30000" dirty="0">
                          <a:solidFill>
                            <a:srgbClr val="575757"/>
                          </a:solidFill>
                          <a:effectLst/>
                          <a:latin typeface="+mn-lt"/>
                        </a:rPr>
                        <a:t>3</a:t>
                      </a:r>
                      <a:endParaRPr lang="en-US" sz="1600" baseline="30000" dirty="0">
                        <a:latin typeface="+mn-lt"/>
                      </a:endParaRPr>
                    </a:p>
                  </a:txBody>
                  <a:tcPr/>
                </a:tc>
                <a:extLst>
                  <a:ext uri="{0D108BD9-81ED-4DB2-BD59-A6C34878D82A}">
                    <a16:rowId xmlns:a16="http://schemas.microsoft.com/office/drawing/2014/main" val="10001"/>
                  </a:ext>
                </a:extLst>
              </a:tr>
              <a:tr h="1563975">
                <a:tc>
                  <a:txBody>
                    <a:bodyPr/>
                    <a:lstStyle/>
                    <a:p>
                      <a:r>
                        <a:rPr lang="en-US" sz="1600" dirty="0">
                          <a:latin typeface="+mn-lt"/>
                        </a:rPr>
                        <a:t>Valuing </a:t>
                      </a:r>
                      <a:r>
                        <a:rPr lang="en-US" sz="1600" baseline="0" dirty="0">
                          <a:latin typeface="+mn-lt"/>
                        </a:rPr>
                        <a:t>some intangible assets on an acquisition is a costly process and does not provide useful information to investors.</a:t>
                      </a:r>
                      <a:endParaRPr lang="en-US" sz="1600" dirty="0">
                        <a:latin typeface="+mn-lt"/>
                      </a:endParaRPr>
                    </a:p>
                  </a:txBody>
                  <a:tcPr/>
                </a:tc>
                <a:tc>
                  <a:txBody>
                    <a:bodyPr/>
                    <a:lstStyle/>
                    <a:p>
                      <a:r>
                        <a:rPr lang="en-GB" sz="1600" b="1" dirty="0">
                          <a:latin typeface="+mn-lt"/>
                        </a:rPr>
                        <a:t>Topic 5</a:t>
                      </a:r>
                      <a:r>
                        <a:rPr lang="en-GB" sz="1600" b="0" dirty="0">
                          <a:latin typeface="Arial" panose="020B0604020202020204" pitchFamily="34" charset="0"/>
                          <a:cs typeface="Arial" panose="020B0604020202020204" pitchFamily="34" charset="0"/>
                        </a:rPr>
                        <a:t>—</a:t>
                      </a:r>
                      <a:r>
                        <a:rPr lang="en-US" sz="1600" b="0" baseline="0" dirty="0">
                          <a:latin typeface="+mn-lt"/>
                          <a:cs typeface="+mn-cs"/>
                        </a:rPr>
                        <a:t>A</a:t>
                      </a:r>
                      <a:r>
                        <a:rPr lang="en-US" sz="1600" baseline="0" dirty="0">
                          <a:latin typeface="+mn-lt"/>
                        </a:rPr>
                        <a:t>llow inclusion of </a:t>
                      </a:r>
                      <a:r>
                        <a:rPr lang="en-US" sz="1600" dirty="0">
                          <a:latin typeface="+mn-lt"/>
                        </a:rPr>
                        <a:t>some</a:t>
                      </a:r>
                      <a:r>
                        <a:rPr lang="en-US" sz="1600" baseline="0" dirty="0">
                          <a:latin typeface="+mn-lt"/>
                        </a:rPr>
                        <a:t> acquired identifiable intangible assets within goodwill arising on an acquisition?</a:t>
                      </a:r>
                      <a:endParaRPr lang="en-US" sz="1600" i="1" baseline="0" dirty="0">
                        <a:latin typeface="+mn-lt"/>
                      </a:endParaRPr>
                    </a:p>
                  </a:txBody>
                  <a:tcPr/>
                </a:tc>
                <a:tc>
                  <a:txBody>
                    <a:bodyPr/>
                    <a:lstStyle/>
                    <a:p>
                      <a:pPr marL="0" indent="0">
                        <a:buFont typeface="Arial" panose="020B0604020202020204" pitchFamily="34" charset="0"/>
                        <a:buNone/>
                      </a:pPr>
                      <a:r>
                        <a:rPr lang="en-US" sz="1600" dirty="0">
                          <a:latin typeface="+mn-lt"/>
                        </a:rPr>
                        <a:t>No decisions made,</a:t>
                      </a:r>
                      <a:r>
                        <a:rPr lang="en-US" sz="1600" baseline="0" dirty="0">
                          <a:latin typeface="+mn-lt"/>
                        </a:rPr>
                        <a:t>  discussion scheduled April 2018</a:t>
                      </a:r>
                      <a:endParaRPr lang="en-US" sz="1600" dirty="0">
                        <a:latin typeface="+mn-lt"/>
                      </a:endParaRPr>
                    </a:p>
                  </a:txBody>
                  <a:tcPr/>
                </a:tc>
                <a:extLst>
                  <a:ext uri="{0D108BD9-81ED-4DB2-BD59-A6C34878D82A}">
                    <a16:rowId xmlns:a16="http://schemas.microsoft.com/office/drawing/2014/main" val="2154042924"/>
                  </a:ext>
                </a:extLst>
              </a:tr>
            </a:tbl>
          </a:graphicData>
        </a:graphic>
      </p:graphicFrame>
      <p:sp>
        <p:nvSpPr>
          <p:cNvPr id="5" name="TextBox 4"/>
          <p:cNvSpPr txBox="1"/>
          <p:nvPr/>
        </p:nvSpPr>
        <p:spPr>
          <a:xfrm>
            <a:off x="612000" y="6165304"/>
            <a:ext cx="6772431" cy="246211"/>
          </a:xfrm>
          <a:prstGeom prst="rect">
            <a:avLst/>
          </a:prstGeom>
          <a:noFill/>
        </p:spPr>
        <p:txBody>
          <a:bodyPr wrap="square" lIns="91430" tIns="45715" rIns="91430" bIns="45715"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5F6062"/>
                </a:solidFill>
                <a:effectLst/>
                <a:uLnTx/>
                <a:uFillTx/>
                <a:latin typeface="Arial" charset="0"/>
                <a:sym typeface="Arial" charset="0"/>
              </a:rPr>
              <a:t>3.  Members may refer to Agenda Paper 18B for the </a:t>
            </a:r>
            <a:r>
              <a:rPr kumimoji="0" lang="en-GB" sz="1000" b="0" i="0" u="none" strike="noStrike" kern="1200" cap="none" spc="0" normalizeH="0" baseline="0" noProof="0" dirty="0">
                <a:ln>
                  <a:noFill/>
                </a:ln>
                <a:solidFill>
                  <a:srgbClr val="5F6062"/>
                </a:solidFill>
                <a:effectLst/>
                <a:uLnTx/>
                <a:uFillTx/>
                <a:latin typeface="Arial" charset="0"/>
                <a:sym typeface="Arial" charset="0"/>
                <a:hlinkClick r:id="rId2"/>
              </a:rPr>
              <a:t>December 2017</a:t>
            </a:r>
            <a:r>
              <a:rPr kumimoji="0" lang="en-GB" sz="1000" b="0" i="0" u="none" strike="noStrike" kern="1200" cap="none" spc="0" normalizeH="0" baseline="0" noProof="0" dirty="0">
                <a:ln>
                  <a:noFill/>
                </a:ln>
                <a:solidFill>
                  <a:srgbClr val="5F6062"/>
                </a:solidFill>
                <a:effectLst/>
                <a:uLnTx/>
                <a:uFillTx/>
                <a:latin typeface="Arial" charset="0"/>
                <a:sym typeface="Arial" charset="0"/>
              </a:rPr>
              <a:t> Board meeting for more information.</a:t>
            </a:r>
          </a:p>
        </p:txBody>
      </p:sp>
      <p:sp>
        <p:nvSpPr>
          <p:cNvPr id="6" name="Content Placeholder 1"/>
          <p:cNvSpPr txBox="1">
            <a:spLocks/>
          </p:cNvSpPr>
          <p:nvPr/>
        </p:nvSpPr>
        <p:spPr>
          <a:xfrm>
            <a:off x="345600" y="4711655"/>
            <a:ext cx="7969902" cy="699661"/>
          </a:xfrm>
          <a:prstGeom prst="rect">
            <a:avLst/>
          </a:prstGeom>
        </p:spPr>
        <p:txBody>
          <a:bodyPr lIns="77916" tIns="38958" rIns="77916" bIns="38958"/>
          <a:lstStyle>
            <a:lvl1pPr marL="227026" indent="-227026" algn="l" defTabSz="779252" rtl="0" eaLnBrk="1" latinLnBrk="0" hangingPunct="1">
              <a:spcBef>
                <a:spcPts val="767"/>
              </a:spcBef>
              <a:buClr>
                <a:schemeClr val="tx2"/>
              </a:buClr>
              <a:buFont typeface="Arial" panose="020B0604020202020204" pitchFamily="34" charset="0"/>
              <a:buChar char="•"/>
              <a:defRPr sz="2200" kern="1200">
                <a:solidFill>
                  <a:schemeClr val="tx1"/>
                </a:solidFill>
                <a:latin typeface="+mn-lt"/>
                <a:ea typeface="+mn-ea"/>
                <a:cs typeface="+mn-cs"/>
              </a:defRPr>
            </a:lvl1pPr>
            <a:lvl2pPr marL="690282" indent="-227026" algn="l" defTabSz="779252" rtl="0" eaLnBrk="1" latinLnBrk="0" hangingPunct="1">
              <a:lnSpc>
                <a:spcPct val="110000"/>
              </a:lnSpc>
              <a:spcBef>
                <a:spcPts val="31"/>
              </a:spcBef>
              <a:buFont typeface="Arial" panose="020B0604020202020204" pitchFamily="34" charset="0"/>
              <a:buChar char="–"/>
              <a:defRPr sz="2000" kern="1200">
                <a:solidFill>
                  <a:schemeClr val="tx1"/>
                </a:solidFill>
                <a:latin typeface="+mn-lt"/>
                <a:ea typeface="+mn-ea"/>
                <a:cs typeface="+mn-cs"/>
              </a:defRPr>
            </a:lvl2pPr>
            <a:lvl3pPr marL="1153538" indent="-227026" algn="l" defTabSz="779252" rtl="0" eaLnBrk="1" latinLnBrk="0" hangingPunct="1">
              <a:lnSpc>
                <a:spcPct val="110000"/>
              </a:lnSpc>
              <a:spcBef>
                <a:spcPts val="31"/>
              </a:spcBef>
              <a:buFont typeface="Arial" panose="020B0604020202020204" pitchFamily="34" charset="0"/>
              <a:buChar char="•"/>
              <a:defRPr sz="1900" kern="1200">
                <a:solidFill>
                  <a:schemeClr val="tx1"/>
                </a:solidFill>
                <a:latin typeface="+mn-lt"/>
                <a:ea typeface="+mn-ea"/>
                <a:cs typeface="+mn-cs"/>
              </a:defRPr>
            </a:lvl3pPr>
            <a:lvl4pPr marL="1613726" indent="-225929" algn="l" defTabSz="779252" rtl="0" eaLnBrk="1" latinLnBrk="0" hangingPunct="1">
              <a:lnSpc>
                <a:spcPct val="110000"/>
              </a:lnSpc>
              <a:spcBef>
                <a:spcPts val="31"/>
              </a:spcBef>
              <a:buFont typeface="Arial" panose="020B0604020202020204" pitchFamily="34" charset="0"/>
              <a:buChar char="–"/>
              <a:defRPr sz="1700" kern="1200">
                <a:solidFill>
                  <a:schemeClr val="tx1"/>
                </a:solidFill>
                <a:latin typeface="+mn-lt"/>
                <a:ea typeface="+mn-ea"/>
                <a:cs typeface="+mn-cs"/>
              </a:defRPr>
            </a:lvl4pPr>
            <a:lvl5pPr marL="2076982" indent="-225929" algn="l" defTabSz="779252" rtl="0" eaLnBrk="1" latinLnBrk="0" hangingPunct="1">
              <a:lnSpc>
                <a:spcPct val="110000"/>
              </a:lnSpc>
              <a:spcBef>
                <a:spcPts val="31"/>
              </a:spcBef>
              <a:buFont typeface="Arial" panose="020B0604020202020204" pitchFamily="34" charset="0"/>
              <a:buChar char="»"/>
              <a:defRPr sz="15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a:lstStyle>
          <a:p>
            <a:pPr marL="0" marR="0" lvl="0" indent="0" algn="l" defTabSz="779252" rtl="0" eaLnBrk="1" fontAlgn="base" latinLnBrk="0" hangingPunct="1">
              <a:lnSpc>
                <a:spcPct val="100000"/>
              </a:lnSpc>
              <a:spcBef>
                <a:spcPts val="767"/>
              </a:spcBef>
              <a:spcAft>
                <a:spcPct val="0"/>
              </a:spcAft>
              <a:buClr>
                <a:srgbClr val="B31E3B"/>
              </a:buClr>
              <a:buSzTx/>
              <a:buFont typeface="Arial" panose="020B0604020202020204" pitchFamily="34" charset="0"/>
              <a:buNone/>
              <a:tabLst/>
              <a:defRPr/>
            </a:pPr>
            <a:r>
              <a:rPr kumimoji="0" lang="en-GB" sz="1600" b="1" i="0" u="none" strike="noStrike" kern="1200" cap="none" spc="0" normalizeH="0" baseline="0" noProof="0" dirty="0">
                <a:ln>
                  <a:noFill/>
                </a:ln>
                <a:solidFill>
                  <a:srgbClr val="B31E3B"/>
                </a:solidFill>
                <a:effectLst/>
                <a:uLnTx/>
                <a:uFillTx/>
                <a:latin typeface="Arial"/>
                <a:sym typeface="Arial" charset="0"/>
              </a:rPr>
              <a:t>Next Step: </a:t>
            </a:r>
          </a:p>
          <a:p>
            <a:pPr marL="0" marR="0" lvl="0" indent="0" algn="l" defTabSz="779252" rtl="0" eaLnBrk="1" fontAlgn="base" latinLnBrk="0" hangingPunct="1">
              <a:lnSpc>
                <a:spcPct val="100000"/>
              </a:lnSpc>
              <a:spcBef>
                <a:spcPts val="767"/>
              </a:spcBef>
              <a:spcAft>
                <a:spcPct val="0"/>
              </a:spcAft>
              <a:buClr>
                <a:srgbClr val="B31E3B"/>
              </a:buClr>
              <a:buSzTx/>
              <a:buFont typeface="Arial" panose="020B0604020202020204" pitchFamily="34" charset="0"/>
              <a:buNone/>
              <a:tabLst/>
              <a:defRPr/>
            </a:pPr>
            <a:r>
              <a:rPr kumimoji="0" lang="en-GB" sz="1600" b="0" i="0" u="none" strike="noStrike" kern="1200" cap="none" spc="0" normalizeH="0" baseline="0" noProof="0" dirty="0">
                <a:ln>
                  <a:noFill/>
                </a:ln>
                <a:solidFill>
                  <a:srgbClr val="B31E3B"/>
                </a:solidFill>
                <a:effectLst/>
                <a:uLnTx/>
                <a:uFillTx/>
                <a:latin typeface="Arial"/>
                <a:sym typeface="Arial" charset="0"/>
              </a:rPr>
              <a:t>In its April 2018 meeting, the Board will be asked whether the next stage is to publish a Discussion paper or an Exposure Draft.</a:t>
            </a:r>
            <a:endParaRPr kumimoji="0" lang="en-GB" sz="1400" b="0" i="0" u="none" strike="noStrike" kern="1200" cap="none" spc="0" normalizeH="0" baseline="0" noProof="0" dirty="0">
              <a:ln>
                <a:noFill/>
              </a:ln>
              <a:solidFill>
                <a:srgbClr val="B31E3B"/>
              </a:solidFill>
              <a:effectLst/>
              <a:uLnTx/>
              <a:uFillTx/>
              <a:latin typeface="Arial"/>
              <a:sym typeface="Arial" charset="0"/>
            </a:endParaRPr>
          </a:p>
        </p:txBody>
      </p:sp>
    </p:spTree>
    <p:extLst>
      <p:ext uri="{BB962C8B-B14F-4D97-AF65-F5344CB8AC3E}">
        <p14:creationId xmlns:p14="http://schemas.microsoft.com/office/powerpoint/2010/main" val="33850298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10243" name="Line 3"/>
          <p:cNvSpPr>
            <a:spLocks noChangeShapeType="1"/>
          </p:cNvSpPr>
          <p:nvPr/>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10244" name="Rectangle 5"/>
          <p:cNvSpPr>
            <a:spLocks/>
          </p:cNvSpPr>
          <p:nvPr/>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4102" name="Rectangle 6"/>
          <p:cNvSpPr>
            <a:spLocks noGrp="1" noChangeArrowheads="1"/>
          </p:cNvSpPr>
          <p:nvPr>
            <p:ph type="title"/>
          </p:nvPr>
        </p:nvSpPr>
        <p:spPr>
          <a:xfrm>
            <a:off x="358776" y="2"/>
            <a:ext cx="7734300" cy="974725"/>
          </a:xfrm>
        </p:spPr>
        <p:txBody>
          <a:bodyPr/>
          <a:lstStyle/>
          <a:p>
            <a:pPr eaLnBrk="1" hangingPunct="1">
              <a:defRPr/>
            </a:pPr>
            <a:r>
              <a:rPr lang="en-US" dirty="0"/>
              <a:t>Central theme of the Board’s work	</a:t>
            </a:r>
          </a:p>
        </p:txBody>
      </p:sp>
      <p:sp>
        <p:nvSpPr>
          <p:cNvPr id="9" name="Slide Number Placeholder 1"/>
          <p:cNvSpPr txBox="1">
            <a:spLocks/>
          </p:cNvSpPr>
          <p:nvPr/>
        </p:nvSpPr>
        <p:spPr>
          <a:xfrm>
            <a:off x="6825208" y="615605"/>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157E24-94FB-5547-89B9-DD231CECEEFB}" type="slidenum">
              <a:rPr kumimoji="0" lang="en-US" sz="1800" b="0" i="0" u="none" strike="noStrike" kern="1200" cap="none" spc="0" normalizeH="0" baseline="0" noProof="0" smtClean="0">
                <a:ln>
                  <a:noFill/>
                </a:ln>
                <a:solidFill>
                  <a:srgbClr val="FFFFFF"/>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10" name="Round Diagonal Corner Rectangle 9"/>
          <p:cNvSpPr/>
          <p:nvPr/>
        </p:nvSpPr>
        <p:spPr bwMode="auto">
          <a:xfrm>
            <a:off x="740534" y="2594490"/>
            <a:ext cx="2582648" cy="1907021"/>
          </a:xfrm>
          <a:prstGeom prst="round2DiagRect">
            <a:avLst/>
          </a:prstGeom>
          <a:solidFill>
            <a:srgbClr val="8DA380"/>
          </a:solidFill>
          <a:ln w="9525" cap="flat" cmpd="sng" algn="ctr">
            <a:noFill/>
            <a:prstDash val="solid"/>
            <a:round/>
            <a:headEnd type="none" w="med" len="med"/>
            <a:tailEnd type="none" w="med" len="med"/>
          </a:ln>
          <a:effectLst/>
          <a:extLst/>
        </p:spPr>
        <p:txBody>
          <a:bodyPr vert="horz" wrap="square" lIns="107287" tIns="53643" rIns="107287" bIns="53643" numCol="1" rtlCol="0" anchor="ctr" anchorCtr="0" compatLnSpc="1">
            <a:prstTxWarp prst="textNoShape">
              <a:avLst/>
            </a:prstTxWarp>
          </a:bodyPr>
          <a:lstStyle/>
          <a:p>
            <a:pPr marL="0" marR="0" lvl="0" indent="0" algn="ctr" defTabSz="107286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Arial" charset="0"/>
                <a:sym typeface="Arial" charset="0"/>
              </a:rPr>
              <a:t>Primary Financial Statements</a:t>
            </a:r>
          </a:p>
        </p:txBody>
      </p:sp>
      <p:sp>
        <p:nvSpPr>
          <p:cNvPr id="11" name="Round Diagonal Corner Rectangle 10"/>
          <p:cNvSpPr/>
          <p:nvPr/>
        </p:nvSpPr>
        <p:spPr bwMode="auto">
          <a:xfrm>
            <a:off x="3754358" y="2594490"/>
            <a:ext cx="2496277" cy="1907021"/>
          </a:xfrm>
          <a:prstGeom prst="round2DiagRect">
            <a:avLst/>
          </a:prstGeom>
          <a:solidFill>
            <a:schemeClr val="accent4"/>
          </a:solidFill>
          <a:ln w="9525" cap="flat" cmpd="sng" algn="ctr">
            <a:noFill/>
            <a:prstDash val="solid"/>
            <a:round/>
            <a:headEnd type="none" w="med" len="med"/>
            <a:tailEnd type="none" w="med" len="med"/>
          </a:ln>
          <a:effectLst/>
          <a:extLst/>
        </p:spPr>
        <p:txBody>
          <a:bodyPr vert="horz" wrap="square" lIns="107287" tIns="53643" rIns="107287" bIns="53643" numCol="1" rtlCol="0" anchor="ctr" anchorCtr="0" compatLnSpc="1">
            <a:prstTxWarp prst="textNoShape">
              <a:avLst/>
            </a:prstTxWarp>
          </a:bodyPr>
          <a:lstStyle/>
          <a:p>
            <a:pPr marL="0" marR="0" lvl="0" indent="0" algn="ctr" defTabSz="107286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Arial" charset="0"/>
                <a:ea typeface="ヒラギノ角ゴ ProN W3" charset="0"/>
                <a:cs typeface="ヒラギノ角ゴ ProN W3" charset="0"/>
                <a:sym typeface="Arial" charset="0"/>
              </a:rPr>
              <a:t>Disclosure Initiative</a:t>
            </a:r>
          </a:p>
        </p:txBody>
      </p:sp>
      <p:sp>
        <p:nvSpPr>
          <p:cNvPr id="12" name="Round Diagonal Corner Rectangle 11"/>
          <p:cNvSpPr/>
          <p:nvPr/>
        </p:nvSpPr>
        <p:spPr bwMode="auto">
          <a:xfrm>
            <a:off x="6681811" y="2580042"/>
            <a:ext cx="2574901" cy="1920213"/>
          </a:xfrm>
          <a:prstGeom prst="round2DiagRect">
            <a:avLst/>
          </a:prstGeom>
          <a:solidFill>
            <a:schemeClr val="accent4"/>
          </a:solidFill>
          <a:ln w="9525" cap="flat" cmpd="sng" algn="ctr">
            <a:noFill/>
            <a:prstDash val="solid"/>
            <a:round/>
            <a:headEnd type="none" w="med" len="med"/>
            <a:tailEnd type="none" w="med" len="med"/>
          </a:ln>
          <a:effectLst/>
          <a:extLst/>
        </p:spPr>
        <p:txBody>
          <a:bodyPr vert="horz" wrap="square" lIns="107287" tIns="53643" rIns="107287" bIns="53643" numCol="1" rtlCol="0" anchor="ctr" anchorCtr="0" compatLnSpc="1">
            <a:prstTxWarp prst="textNoShape">
              <a:avLst/>
            </a:prstTxWarp>
          </a:bodyPr>
          <a:lstStyle/>
          <a:p>
            <a:pPr marL="0" marR="0" lvl="0" indent="0" algn="ctr" defTabSz="107286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Arial" charset="0"/>
                <a:ea typeface="ヒラギノ角ゴ ProN W3" charset="0"/>
                <a:cs typeface="ヒラギノ角ゴ ProN W3" charset="0"/>
                <a:sym typeface="Arial" charset="0"/>
              </a:rPr>
              <a:t>IFRS Taxonomy</a:t>
            </a:r>
            <a:r>
              <a:rPr kumimoji="0" lang="en-GB" sz="2800" b="0" i="0" u="none" strike="noStrike" kern="1200" cap="none" spc="0" normalizeH="0" baseline="30000" noProof="0" dirty="0">
                <a:ln>
                  <a:noFill/>
                </a:ln>
                <a:solidFill>
                  <a:srgbClr val="FFFFFF"/>
                </a:solidFill>
                <a:effectLst/>
                <a:uLnTx/>
                <a:uFillTx/>
                <a:latin typeface="Arial" charset="0"/>
                <a:ea typeface="ヒラギノ角ゴ ProN W3" charset="0"/>
                <a:cs typeface="ヒラギノ角ゴ ProN W3" charset="0"/>
                <a:sym typeface="Arial" charset="0"/>
              </a:rPr>
              <a:t>™</a:t>
            </a:r>
            <a:r>
              <a:rPr kumimoji="0" lang="en-GB" sz="2800" b="0" i="0" u="none" strike="noStrike" kern="1200" cap="none" spc="0" normalizeH="0" baseline="0" noProof="0" dirty="0">
                <a:ln>
                  <a:noFill/>
                </a:ln>
                <a:solidFill>
                  <a:srgbClr val="FFFFFF"/>
                </a:solidFill>
                <a:effectLst/>
                <a:uLnTx/>
                <a:uFillTx/>
                <a:latin typeface="Arial" charset="0"/>
                <a:ea typeface="ヒラギノ角ゴ ProN W3" charset="0"/>
                <a:cs typeface="ヒラギノ角ゴ ProN W3" charset="0"/>
                <a:sym typeface="Arial" charset="0"/>
              </a:rPr>
              <a:t> </a:t>
            </a:r>
          </a:p>
        </p:txBody>
      </p:sp>
      <p:sp>
        <p:nvSpPr>
          <p:cNvPr id="13" name="TextBox 12"/>
          <p:cNvSpPr txBox="1"/>
          <p:nvPr/>
        </p:nvSpPr>
        <p:spPr>
          <a:xfrm>
            <a:off x="740532" y="1673363"/>
            <a:ext cx="8281540" cy="539221"/>
          </a:xfrm>
          <a:prstGeom prst="rect">
            <a:avLst/>
          </a:prstGeom>
          <a:solidFill>
            <a:schemeClr val="accent1">
              <a:lumMod val="20000"/>
              <a:lumOff val="80000"/>
            </a:schemeClr>
          </a:solidFill>
        </p:spPr>
        <p:txBody>
          <a:bodyPr wrap="square" lIns="107287" tIns="53643" rIns="107287" bIns="53643"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5F6062"/>
                </a:solidFill>
                <a:effectLst/>
                <a:uLnTx/>
                <a:uFillTx/>
                <a:latin typeface="Arial" charset="0"/>
                <a:sym typeface="Arial" charset="0"/>
              </a:rPr>
              <a:t>Better Communication in Financial Reporting</a:t>
            </a:r>
          </a:p>
        </p:txBody>
      </p:sp>
      <p:sp>
        <p:nvSpPr>
          <p:cNvPr id="14" name="TextBox 13"/>
          <p:cNvSpPr txBox="1"/>
          <p:nvPr/>
        </p:nvSpPr>
        <p:spPr>
          <a:xfrm>
            <a:off x="740533" y="4692276"/>
            <a:ext cx="5510102" cy="462277"/>
          </a:xfrm>
          <a:prstGeom prst="rect">
            <a:avLst/>
          </a:prstGeom>
          <a:solidFill>
            <a:schemeClr val="tx2"/>
          </a:solidFill>
        </p:spPr>
        <p:txBody>
          <a:bodyPr wrap="square" lIns="107287" tIns="53643" rIns="107287" bIns="53643"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srgbClr val="FFFFFF"/>
                </a:solidFill>
                <a:effectLst/>
                <a:uLnTx/>
                <a:uFillTx/>
                <a:latin typeface="Arial" charset="0"/>
                <a:sym typeface="Arial" charset="0"/>
              </a:rPr>
              <a:t>Content and its organisation</a:t>
            </a:r>
          </a:p>
        </p:txBody>
      </p:sp>
      <p:sp>
        <p:nvSpPr>
          <p:cNvPr id="15" name="TextBox 14"/>
          <p:cNvSpPr txBox="1"/>
          <p:nvPr/>
        </p:nvSpPr>
        <p:spPr>
          <a:xfrm>
            <a:off x="6681811" y="4694915"/>
            <a:ext cx="2657451" cy="462277"/>
          </a:xfrm>
          <a:prstGeom prst="rect">
            <a:avLst/>
          </a:prstGeom>
          <a:solidFill>
            <a:schemeClr val="tx2"/>
          </a:solidFill>
        </p:spPr>
        <p:txBody>
          <a:bodyPr wrap="square" lIns="107287" tIns="53643" rIns="107287" bIns="53643"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srgbClr val="FFFFFF"/>
                </a:solidFill>
                <a:effectLst/>
                <a:uLnTx/>
                <a:uFillTx/>
                <a:latin typeface="Arial" charset="0"/>
                <a:sym typeface="Arial" charset="0"/>
              </a:rPr>
              <a:t>Content delivery</a:t>
            </a:r>
          </a:p>
        </p:txBody>
      </p:sp>
    </p:spTree>
    <p:extLst>
      <p:ext uri="{BB962C8B-B14F-4D97-AF65-F5344CB8AC3E}">
        <p14:creationId xmlns:p14="http://schemas.microsoft.com/office/powerpoint/2010/main" val="9882919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6" y="0"/>
            <a:ext cx="9514747" cy="5861049"/>
          </a:xfrm>
          <a:prstGeom prst="rect">
            <a:avLst/>
          </a:prstGeom>
        </p:spPr>
      </p:pic>
      <p:sp>
        <p:nvSpPr>
          <p:cNvPr id="9220"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marL="0" marR="0" lvl="0" indent="0" algn="l" defTabSz="914400" rtl="0" eaLnBrk="1" fontAlgn="base" latinLnBrk="0" hangingPunct="1">
              <a:lnSpc>
                <a:spcPct val="100000"/>
              </a:lnSpc>
              <a:spcBef>
                <a:spcPts val="9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4305300" y="2276475"/>
            <a:ext cx="5035550" cy="1951038"/>
          </a:xfrm>
        </p:spPr>
        <p:txBody>
          <a:bodyPr>
            <a:normAutofit/>
          </a:bodyPr>
          <a:lstStyle/>
          <a:p>
            <a:pPr algn="r">
              <a:defRPr/>
            </a:pPr>
            <a:r>
              <a:rPr lang="en-US" sz="3500" b="0" dirty="0">
                <a:solidFill>
                  <a:srgbClr val="FFFFFF"/>
                </a:solidFill>
              </a:rPr>
              <a:t>Post-implementation reviews</a:t>
            </a:r>
          </a:p>
        </p:txBody>
      </p:sp>
      <p:sp>
        <p:nvSpPr>
          <p:cNvPr id="9222" name="Rectangle 7"/>
          <p:cNvSpPr>
            <a:spLocks/>
          </p:cNvSpPr>
          <p:nvPr/>
        </p:nvSpPr>
        <p:spPr bwMode="auto">
          <a:xfrm>
            <a:off x="4419600" y="4322763"/>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r" defTabSz="914400" rtl="0" eaLnBrk="1" fontAlgn="base" latinLnBrk="0" hangingPunct="1">
              <a:lnSpc>
                <a:spcPct val="90000"/>
              </a:lnSpc>
              <a:spcBef>
                <a:spcPts val="50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10"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5F6062"/>
                </a:solidFill>
                <a:effectLst/>
                <a:uLnTx/>
                <a:uFillTx/>
                <a:latin typeface="Arial" charset="0"/>
                <a:ea typeface="ＭＳ Ｐゴシック" charset="0"/>
                <a:sym typeface="Arial" charset="0"/>
              </a:rPr>
              <a:t>Copyright © IFRS Foundation. All rights reserved</a:t>
            </a:r>
          </a:p>
        </p:txBody>
      </p:sp>
    </p:spTree>
    <p:extLst>
      <p:ext uri="{BB962C8B-B14F-4D97-AF65-F5344CB8AC3E}">
        <p14:creationId xmlns:p14="http://schemas.microsoft.com/office/powerpoint/2010/main" val="2992484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0"/>
            <a:ext cx="7748587" cy="974725"/>
          </a:xfrm>
        </p:spPr>
        <p:txBody>
          <a:bodyPr/>
          <a:lstStyle/>
          <a:p>
            <a:r>
              <a:rPr lang="en-GB" dirty="0"/>
              <a:t>Post-implementation reviews (PIRs)</a:t>
            </a:r>
            <a:endParaRPr lang="en-US" sz="2800" dirty="0"/>
          </a:p>
        </p:txBody>
      </p:sp>
      <p:graphicFrame>
        <p:nvGraphicFramePr>
          <p:cNvPr id="4" name="Content Placeholder 3"/>
          <p:cNvGraphicFramePr>
            <a:graphicFrameLocks noGrp="1"/>
          </p:cNvGraphicFramePr>
          <p:nvPr>
            <p:ph idx="1"/>
            <p:extLst/>
          </p:nvPr>
        </p:nvGraphicFramePr>
        <p:xfrm>
          <a:off x="416495" y="1138666"/>
          <a:ext cx="9175179" cy="1066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44488" y="2326033"/>
            <a:ext cx="3240359" cy="1368153"/>
          </a:xfrm>
          <a:prstGeom prst="roundRect">
            <a:avLst/>
          </a:prstGeom>
          <a:noFill/>
          <a:ln>
            <a:solidFill>
              <a:srgbClr val="4184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36000" bIns="72000" numCol="1" spcCol="1270" rtlCol="0" anchor="t"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4184A9"/>
                </a:solidFill>
                <a:effectLst/>
                <a:uLnTx/>
                <a:uFillTx/>
                <a:latin typeface="Arial"/>
                <a:sym typeface="Arial" charset="0"/>
              </a:rPr>
              <a:t>IFRS 8 </a:t>
            </a:r>
            <a:r>
              <a:rPr kumimoji="0" lang="en-US" altLang="en-US" sz="1800" b="0" i="1" u="none" strike="noStrike" kern="1200" cap="none" spc="0" normalizeH="0" baseline="0" noProof="0" dirty="0">
                <a:ln>
                  <a:noFill/>
                </a:ln>
                <a:solidFill>
                  <a:srgbClr val="4184A9"/>
                </a:solidFill>
                <a:effectLst/>
                <a:uLnTx/>
                <a:uFillTx/>
                <a:latin typeface="Arial"/>
                <a:sym typeface="Arial" charset="0"/>
              </a:rPr>
              <a:t>Operating Segments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US" altLang="en-US" sz="1600" b="0" i="0" u="none" strike="noStrike" kern="1200" cap="none" spc="0" normalizeH="0" baseline="0" noProof="0" dirty="0">
                <a:ln>
                  <a:noFill/>
                </a:ln>
                <a:solidFill>
                  <a:srgbClr val="FFFFFF">
                    <a:lumMod val="50000"/>
                  </a:srgbClr>
                </a:solidFill>
                <a:effectLst/>
                <a:uLnTx/>
                <a:uFillTx/>
                <a:latin typeface="Arial"/>
                <a:sym typeface="Arial" charset="0"/>
              </a:rPr>
              <a:t>Improvements to IFRS 8 ED</a:t>
            </a:r>
            <a:r>
              <a:rPr kumimoji="0" lang="en-US" altLang="en-US" sz="1600" b="0" i="0" u="none" strike="noStrike" kern="1200" cap="none" spc="0" normalizeH="0" baseline="0" noProof="0" dirty="0">
                <a:ln>
                  <a:noFill/>
                </a:ln>
                <a:solidFill>
                  <a:srgbClr val="5F6062"/>
                </a:solidFill>
                <a:effectLst/>
                <a:uLnTx/>
                <a:uFillTx/>
                <a:latin typeface="Arial"/>
                <a:sym typeface="Arial" charset="0"/>
              </a:rPr>
              <a:t>—</a:t>
            </a:r>
            <a:r>
              <a:rPr kumimoji="0" lang="en-US" altLang="en-US" sz="1600" b="1" i="0" u="none" strike="noStrike" kern="1200" cap="none" spc="0" normalizeH="0" baseline="0" noProof="0" dirty="0">
                <a:ln>
                  <a:noFill/>
                </a:ln>
                <a:solidFill>
                  <a:srgbClr val="C00000"/>
                </a:solidFill>
                <a:effectLst/>
                <a:uLnTx/>
                <a:uFillTx/>
                <a:latin typeface="Arial"/>
                <a:sym typeface="Arial" charset="0"/>
              </a:rPr>
              <a:t>Feedback Statement expected H2 2018</a:t>
            </a:r>
          </a:p>
        </p:txBody>
      </p:sp>
      <p:sp>
        <p:nvSpPr>
          <p:cNvPr id="6" name="Rounded Rectangle 5"/>
          <p:cNvSpPr/>
          <p:nvPr/>
        </p:nvSpPr>
        <p:spPr>
          <a:xfrm>
            <a:off x="3800871" y="2368805"/>
            <a:ext cx="2664296" cy="3315427"/>
          </a:xfrm>
          <a:prstGeom prst="roundRect">
            <a:avLst/>
          </a:prstGeom>
          <a:solidFill>
            <a:srgbClr val="8DA381">
              <a:alpha val="25098"/>
            </a:srgbClr>
          </a:solidFill>
          <a:ln w="57150">
            <a:solidFill>
              <a:srgbClr val="8DA38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36000" bIns="72000" numCol="1" spcCol="1270" rtlCol="0" anchor="t"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5F6062"/>
                </a:solidFill>
                <a:effectLst/>
                <a:uLnTx/>
                <a:uFillTx/>
                <a:latin typeface="Arial"/>
                <a:sym typeface="Arial" charset="0"/>
              </a:rPr>
              <a:t>IFRS 13 </a:t>
            </a:r>
            <a:br>
              <a:rPr kumimoji="0" lang="en-US" altLang="en-US" sz="2400" b="0" i="0" u="none" strike="noStrike" kern="1200" cap="none" spc="0" normalizeH="0" baseline="0" noProof="0" dirty="0">
                <a:ln>
                  <a:noFill/>
                </a:ln>
                <a:solidFill>
                  <a:srgbClr val="5F6062"/>
                </a:solidFill>
                <a:effectLst/>
                <a:uLnTx/>
                <a:uFillTx/>
                <a:latin typeface="Arial"/>
                <a:sym typeface="Arial" charset="0"/>
              </a:rPr>
            </a:br>
            <a:r>
              <a:rPr kumimoji="0" lang="en-US" altLang="en-US" sz="2400" b="0" i="1" u="none" strike="noStrike" kern="1200" cap="none" spc="0" normalizeH="0" baseline="0" noProof="0" dirty="0">
                <a:ln>
                  <a:noFill/>
                </a:ln>
                <a:solidFill>
                  <a:srgbClr val="5F6062"/>
                </a:solidFill>
                <a:effectLst/>
                <a:uLnTx/>
                <a:uFillTx/>
                <a:latin typeface="Arial"/>
                <a:sym typeface="Arial" charset="0"/>
              </a:rPr>
              <a:t>Fair Value Measurement</a:t>
            </a:r>
          </a:p>
          <a:p>
            <a:pPr marL="361950" marR="0" lvl="0" indent="-361950" algn="l" defTabSz="914400" rtl="0" eaLnBrk="1" fontAlgn="base" latinLnBrk="0" hangingPunct="1">
              <a:lnSpc>
                <a:spcPct val="100000"/>
              </a:lnSpc>
              <a:spcBef>
                <a:spcPct val="0"/>
              </a:spcBef>
              <a:spcAft>
                <a:spcPct val="0"/>
              </a:spcAft>
              <a:buClrTx/>
              <a:buSzTx/>
              <a:buFont typeface="Arial" charset="0"/>
              <a:buChar char="•"/>
              <a:tabLst/>
              <a:defRPr/>
            </a:pPr>
            <a:r>
              <a:rPr kumimoji="0" lang="en-US" altLang="en-US" sz="2000" b="0" i="0" u="none" strike="noStrike" kern="1200" cap="none" spc="0" normalizeH="0" baseline="0" noProof="0" dirty="0">
                <a:ln>
                  <a:noFill/>
                </a:ln>
                <a:solidFill>
                  <a:srgbClr val="5F6062"/>
                </a:solidFill>
                <a:effectLst/>
                <a:uLnTx/>
                <a:uFillTx/>
                <a:latin typeface="Arial"/>
                <a:sym typeface="Arial" charset="0"/>
              </a:rPr>
              <a:t>Request for Information—</a:t>
            </a:r>
            <a:r>
              <a:rPr kumimoji="0" lang="en-US" altLang="en-US" sz="1600" b="1" i="0" u="none" strike="noStrike" kern="1200" cap="none" spc="0" normalizeH="0" baseline="0" noProof="0" dirty="0">
                <a:ln>
                  <a:noFill/>
                </a:ln>
                <a:solidFill>
                  <a:srgbClr val="C00000"/>
                </a:solidFill>
                <a:effectLst/>
                <a:uLnTx/>
                <a:uFillTx/>
                <a:latin typeface="Arial"/>
                <a:sym typeface="Arial" charset="0"/>
              </a:rPr>
              <a:t>Feedback Statement expected H2 2018</a:t>
            </a:r>
          </a:p>
        </p:txBody>
      </p:sp>
      <p:sp>
        <p:nvSpPr>
          <p:cNvPr id="7" name="Rounded Rectangle 6"/>
          <p:cNvSpPr/>
          <p:nvPr/>
        </p:nvSpPr>
        <p:spPr>
          <a:xfrm>
            <a:off x="6588324" y="2420888"/>
            <a:ext cx="2440854" cy="1728192"/>
          </a:xfrm>
          <a:prstGeom prst="roundRect">
            <a:avLst/>
          </a:prstGeom>
          <a:noFill/>
          <a:ln>
            <a:solidFill>
              <a:srgbClr val="CE701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36000" bIns="72000" numCol="1" spcCol="1270" rtlCol="0" anchor="t"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5F6062"/>
                </a:solidFill>
                <a:effectLst/>
                <a:uLnTx/>
                <a:uFillTx/>
                <a:latin typeface="Arial"/>
                <a:sym typeface="Arial" charset="0"/>
              </a:rPr>
              <a:t>IFRSs 10-12 </a:t>
            </a:r>
          </a:p>
          <a:p>
            <a:pPr marL="263525" marR="0" lvl="0" indent="-263525" algn="l" defTabSz="9144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FFFFFF">
                    <a:lumMod val="50000"/>
                  </a:srgbClr>
                </a:solidFill>
                <a:effectLst/>
                <a:uLnTx/>
                <a:uFillTx/>
                <a:latin typeface="Arial"/>
                <a:sym typeface="Arial" charset="0"/>
              </a:rPr>
              <a:t>consolidation </a:t>
            </a:r>
          </a:p>
          <a:p>
            <a:pPr marL="263525" marR="0" lvl="0" indent="-263525" algn="l" defTabSz="9144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FFFFFF">
                    <a:lumMod val="50000"/>
                  </a:srgbClr>
                </a:solidFill>
                <a:effectLst/>
                <a:uLnTx/>
                <a:uFillTx/>
                <a:latin typeface="Arial"/>
                <a:sym typeface="Arial" charset="0"/>
              </a:rPr>
              <a:t>joint arrangements</a:t>
            </a:r>
          </a:p>
          <a:p>
            <a:pPr marL="263525" marR="0" lvl="0" indent="-263525" algn="l" defTabSz="9144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FFFFFF">
                    <a:lumMod val="50000"/>
                  </a:srgbClr>
                </a:solidFill>
                <a:effectLst/>
                <a:uLnTx/>
                <a:uFillTx/>
                <a:latin typeface="Arial"/>
                <a:sym typeface="Arial" charset="0"/>
              </a:rPr>
              <a:t>disclosures</a:t>
            </a:r>
            <a:r>
              <a:rPr kumimoji="0" lang="en-US" altLang="en-US" sz="2000" b="0" i="0" u="none" strike="noStrike" kern="1200" cap="none" spc="0" normalizeH="0" baseline="0" noProof="0" dirty="0">
                <a:ln>
                  <a:noFill/>
                </a:ln>
                <a:solidFill>
                  <a:srgbClr val="FFFFFF">
                    <a:lumMod val="50000"/>
                  </a:srgbClr>
                </a:solidFill>
                <a:effectLst/>
                <a:uLnTx/>
                <a:uFillTx/>
                <a:latin typeface="Arial"/>
                <a:sym typeface="Arial" charset="0"/>
              </a:rPr>
              <a:t> </a:t>
            </a:r>
          </a:p>
        </p:txBody>
      </p:sp>
      <p:sp>
        <p:nvSpPr>
          <p:cNvPr id="8" name="Rounded Rectangle 7"/>
          <p:cNvSpPr/>
          <p:nvPr/>
        </p:nvSpPr>
        <p:spPr>
          <a:xfrm>
            <a:off x="345599" y="3961982"/>
            <a:ext cx="3239247" cy="2088231"/>
          </a:xfrm>
          <a:prstGeom prst="roundRect">
            <a:avLst/>
          </a:prstGeom>
          <a:noFill/>
          <a:ln>
            <a:solidFill>
              <a:srgbClr val="4184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36000" bIns="72000" numCol="1" spcCol="1270" rtlCol="0" anchor="t"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4184A9"/>
                </a:solidFill>
                <a:effectLst/>
                <a:uLnTx/>
                <a:uFillTx/>
                <a:latin typeface="Arial"/>
                <a:sym typeface="Arial" charset="0"/>
              </a:rPr>
              <a:t>IFRS 3 </a:t>
            </a:r>
            <a:r>
              <a:rPr kumimoji="0" lang="en-US" altLang="en-US" sz="1800" b="0" i="1" u="none" strike="noStrike" kern="1200" cap="none" spc="0" normalizeH="0" baseline="0" noProof="0" dirty="0">
                <a:ln>
                  <a:noFill/>
                </a:ln>
                <a:solidFill>
                  <a:srgbClr val="4184A9"/>
                </a:solidFill>
                <a:effectLst/>
                <a:uLnTx/>
                <a:uFillTx/>
                <a:latin typeface="Arial"/>
                <a:sym typeface="Arial" charset="0"/>
              </a:rPr>
              <a:t>Business Combination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US" altLang="en-US" sz="1600" b="0" i="0" u="none" strike="noStrike" kern="1200" cap="none" spc="0" normalizeH="0" baseline="0" noProof="0" dirty="0">
                <a:ln>
                  <a:noFill/>
                </a:ln>
                <a:solidFill>
                  <a:srgbClr val="FFFFFF">
                    <a:lumMod val="50000"/>
                  </a:srgbClr>
                </a:solidFill>
                <a:effectLst/>
                <a:uLnTx/>
                <a:uFillTx/>
                <a:latin typeface="Arial"/>
                <a:sym typeface="Arial" charset="0"/>
              </a:rPr>
              <a:t>Definition of a business ED, </a:t>
            </a:r>
            <a:r>
              <a:rPr kumimoji="0" lang="en-US" altLang="en-US" sz="1600" b="0" i="0" u="none" strike="noStrike" kern="1200" cap="none" spc="0" normalizeH="0" baseline="0" noProof="0" dirty="0" err="1">
                <a:ln>
                  <a:noFill/>
                </a:ln>
                <a:solidFill>
                  <a:srgbClr val="FFFFFF">
                    <a:lumMod val="50000"/>
                  </a:srgbClr>
                </a:solidFill>
                <a:effectLst/>
                <a:uLnTx/>
                <a:uFillTx/>
                <a:latin typeface="Arial"/>
                <a:sym typeface="Arial" charset="0"/>
              </a:rPr>
              <a:t>finalise</a:t>
            </a:r>
            <a:r>
              <a:rPr kumimoji="0" lang="en-US" altLang="en-US" sz="1600" b="0" i="0" u="none" strike="noStrike" kern="1200" cap="none" spc="0" normalizeH="0" baseline="0" noProof="0" dirty="0">
                <a:ln>
                  <a:noFill/>
                </a:ln>
                <a:solidFill>
                  <a:srgbClr val="FFFFFF">
                    <a:lumMod val="50000"/>
                  </a:srgbClr>
                </a:solidFill>
                <a:effectLst/>
                <a:uLnTx/>
                <a:uFillTx/>
                <a:latin typeface="Arial"/>
                <a:sym typeface="Arial" charset="0"/>
              </a:rPr>
              <a:t> June 2018</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US" altLang="en-US" sz="1600" b="0" i="0" u="none" strike="noStrike" kern="1200" cap="none" spc="0" normalizeH="0" baseline="0" noProof="0" dirty="0">
                <a:ln>
                  <a:noFill/>
                </a:ln>
                <a:solidFill>
                  <a:srgbClr val="FFFFFF">
                    <a:lumMod val="50000"/>
                  </a:srgbClr>
                </a:solidFill>
                <a:effectLst/>
                <a:uLnTx/>
                <a:uFillTx/>
                <a:latin typeface="Arial"/>
                <a:sym typeface="Arial" charset="0"/>
              </a:rPr>
              <a:t>Research project: Goodwill and Impairment</a:t>
            </a:r>
          </a:p>
        </p:txBody>
      </p:sp>
      <p:sp>
        <p:nvSpPr>
          <p:cNvPr id="10" name="Rounded Rectangle 9"/>
          <p:cNvSpPr/>
          <p:nvPr/>
        </p:nvSpPr>
        <p:spPr>
          <a:xfrm>
            <a:off x="6607721" y="4365104"/>
            <a:ext cx="2457421" cy="1436496"/>
          </a:xfrm>
          <a:prstGeom prst="roundRect">
            <a:avLst/>
          </a:prstGeom>
          <a:noFill/>
          <a:ln>
            <a:solidFill>
              <a:srgbClr val="CE701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36000" bIns="72000" numCol="1" spcCol="1270" rtlCol="0" anchor="t" anchorCtr="1">
            <a:noAutofit/>
          </a:bodyPr>
          <a:lstStyle/>
          <a:p>
            <a:pPr marL="263525" marR="0" lvl="0" indent="-263525"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5F6062"/>
              </a:solidFill>
              <a:effectLst/>
              <a:uLnTx/>
              <a:uFillTx/>
              <a:latin typeface="Arial"/>
              <a:sym typeface="Arial" charset="0"/>
            </a:endParaRPr>
          </a:p>
        </p:txBody>
      </p:sp>
      <p:sp>
        <p:nvSpPr>
          <p:cNvPr id="3" name="TextBox 2"/>
          <p:cNvSpPr txBox="1"/>
          <p:nvPr/>
        </p:nvSpPr>
        <p:spPr>
          <a:xfrm>
            <a:off x="6800639" y="4529043"/>
            <a:ext cx="2016224" cy="954107"/>
          </a:xfrm>
          <a:prstGeom prst="rect">
            <a:avLst/>
          </a:prstGeom>
          <a:noFill/>
        </p:spPr>
        <p:txBody>
          <a:bodyPr wrap="square" rtlCol="0">
            <a:spAutoFit/>
          </a:bodyPr>
          <a:lstStyle/>
          <a:p>
            <a:pPr marL="263525" marR="0" lvl="0" indent="-263525"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5F6062"/>
                </a:solidFill>
                <a:effectLst/>
                <a:uLnTx/>
                <a:uFillTx/>
                <a:latin typeface="Arial"/>
                <a:ea typeface="+mn-ea"/>
                <a:cs typeface="+mn-cs"/>
                <a:sym typeface="Arial" charset="0"/>
              </a:rPr>
              <a:t>IFRS 5</a:t>
            </a:r>
          </a:p>
          <a:p>
            <a:pPr marL="262800" marR="0" lvl="0" indent="-263525" algn="l" defTabSz="914400" rtl="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FFFFFF">
                    <a:lumMod val="50000"/>
                  </a:srgbClr>
                </a:solidFill>
                <a:effectLst/>
                <a:uLnTx/>
                <a:uFillTx/>
                <a:latin typeface="Arial"/>
                <a:ea typeface="+mn-ea"/>
                <a:cs typeface="+mn-cs"/>
                <a:sym typeface="Arial" charset="0"/>
              </a:rPr>
              <a:t>discontinued operations </a:t>
            </a:r>
          </a:p>
        </p:txBody>
      </p:sp>
    </p:spTree>
    <p:extLst>
      <p:ext uri="{BB962C8B-B14F-4D97-AF65-F5344CB8AC3E}">
        <p14:creationId xmlns:p14="http://schemas.microsoft.com/office/powerpoint/2010/main" val="180764261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6" y="0"/>
            <a:ext cx="9514747" cy="5861049"/>
          </a:xfrm>
          <a:prstGeom prst="rect">
            <a:avLst/>
          </a:prstGeom>
        </p:spPr>
      </p:pic>
      <p:sp>
        <p:nvSpPr>
          <p:cNvPr id="9220"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marL="0" marR="0" lvl="0" indent="0" algn="l" defTabSz="914400" rtl="0" eaLnBrk="1" fontAlgn="base" latinLnBrk="0" hangingPunct="1">
              <a:lnSpc>
                <a:spcPct val="100000"/>
              </a:lnSpc>
              <a:spcBef>
                <a:spcPts val="9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4305300" y="2276475"/>
            <a:ext cx="5035550" cy="1951038"/>
          </a:xfrm>
        </p:spPr>
        <p:txBody>
          <a:bodyPr>
            <a:normAutofit/>
          </a:bodyPr>
          <a:lstStyle/>
          <a:p>
            <a:pPr algn="r">
              <a:defRPr/>
            </a:pPr>
            <a:r>
              <a:rPr lang="en-US" sz="3500" b="0" dirty="0">
                <a:solidFill>
                  <a:srgbClr val="FFFFFF"/>
                </a:solidFill>
              </a:rPr>
              <a:t>IFRS Foundation Implementation Support Activities</a:t>
            </a:r>
          </a:p>
        </p:txBody>
      </p:sp>
      <p:sp>
        <p:nvSpPr>
          <p:cNvPr id="9222" name="Rectangle 7"/>
          <p:cNvSpPr>
            <a:spLocks/>
          </p:cNvSpPr>
          <p:nvPr/>
        </p:nvSpPr>
        <p:spPr bwMode="auto">
          <a:xfrm>
            <a:off x="4419600" y="4322763"/>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r" defTabSz="914400" rtl="0" eaLnBrk="1" fontAlgn="base" latinLnBrk="0" hangingPunct="1">
              <a:lnSpc>
                <a:spcPct val="90000"/>
              </a:lnSpc>
              <a:spcBef>
                <a:spcPts val="50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10"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5F6062"/>
                </a:solidFill>
                <a:effectLst/>
                <a:uLnTx/>
                <a:uFillTx/>
                <a:latin typeface="Arial" charset="0"/>
                <a:ea typeface="ＭＳ Ｐゴシック" charset="0"/>
                <a:sym typeface="Arial" charset="0"/>
              </a:rPr>
              <a:t>Copyright © IFRS Foundation. All rights reserved</a:t>
            </a:r>
          </a:p>
        </p:txBody>
      </p:sp>
    </p:spTree>
    <p:extLst>
      <p:ext uri="{BB962C8B-B14F-4D97-AF65-F5344CB8AC3E}">
        <p14:creationId xmlns:p14="http://schemas.microsoft.com/office/powerpoint/2010/main" val="149719407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2"/>
            <a:ext cx="7748587" cy="974725"/>
          </a:xfrm>
        </p:spPr>
        <p:txBody>
          <a:bodyPr/>
          <a:lstStyle/>
          <a:p>
            <a:r>
              <a:rPr lang="en-GB" dirty="0"/>
              <a:t>The Board’s 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8281914"/>
              </p:ext>
            </p:extLst>
          </p:nvPr>
        </p:nvGraphicFramePr>
        <p:xfrm>
          <a:off x="344488" y="1268760"/>
          <a:ext cx="8586955" cy="4578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4361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7742586" cy="974725"/>
          </a:xfrm>
        </p:spPr>
        <p:txBody>
          <a:bodyPr/>
          <a:lstStyle/>
          <a:p>
            <a:r>
              <a:rPr lang="en-GB" dirty="0"/>
              <a:t>Why we support implementation</a:t>
            </a:r>
          </a:p>
        </p:txBody>
      </p:sp>
      <p:sp>
        <p:nvSpPr>
          <p:cNvPr id="10" name="Rectangle 9"/>
          <p:cNvSpPr/>
          <p:nvPr/>
        </p:nvSpPr>
        <p:spPr>
          <a:xfrm>
            <a:off x="755649" y="1712809"/>
            <a:ext cx="8501064" cy="780087"/>
          </a:xfrm>
          <a:prstGeom prst="rect">
            <a:avLst/>
          </a:prstGeom>
          <a:solidFill>
            <a:schemeClr val="accent3"/>
          </a:solidFill>
          <a:ln>
            <a:noFill/>
          </a:ln>
          <a:effectLst/>
        </p:spPr>
        <p:txBody>
          <a:bodyPr wrap="square" lIns="99048" tIns="49525" rIns="99048" bIns="49525" rtlCol="0" anchor="ctr"/>
          <a:lstStyle/>
          <a:p>
            <a:pPr algn="ctr"/>
            <a:r>
              <a:rPr lang="en-US" sz="2600" b="1" dirty="0">
                <a:solidFill>
                  <a:schemeClr val="bg1"/>
                </a:solidFill>
                <a:latin typeface="+mj-lt"/>
                <a:cs typeface="Aharoni" panose="02010803020104030203" pitchFamily="2" charset="-79"/>
              </a:rPr>
              <a:t>Objective in supporting the Standards</a:t>
            </a:r>
            <a:endParaRPr lang="en-GB" sz="2600" b="1" dirty="0">
              <a:solidFill>
                <a:schemeClr val="bg1"/>
              </a:solidFill>
              <a:latin typeface="+mj-lt"/>
              <a:cs typeface="Aharoni" panose="02010803020104030203" pitchFamily="2" charset="-79"/>
            </a:endParaRPr>
          </a:p>
        </p:txBody>
      </p:sp>
      <p:cxnSp>
        <p:nvCxnSpPr>
          <p:cNvPr id="11" name="Straight Arrow Connector 10"/>
          <p:cNvCxnSpPr/>
          <p:nvPr/>
        </p:nvCxnSpPr>
        <p:spPr bwMode="auto">
          <a:xfrm>
            <a:off x="2924775" y="3977737"/>
            <a:ext cx="703725" cy="0"/>
          </a:xfrm>
          <a:prstGeom prst="straightConnector1">
            <a:avLst/>
          </a:prstGeom>
          <a:solidFill>
            <a:srgbClr val="4184A9"/>
          </a:solidFill>
          <a:ln w="38100" cap="flat" cmpd="sng" algn="ctr">
            <a:solidFill>
              <a:schemeClr val="accent4"/>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3" name="Group 12"/>
          <p:cNvGrpSpPr/>
          <p:nvPr/>
        </p:nvGrpSpPr>
        <p:grpSpPr>
          <a:xfrm>
            <a:off x="350489" y="2815733"/>
            <a:ext cx="9209280" cy="2403959"/>
            <a:chOff x="666443" y="1547849"/>
            <a:chExt cx="8364325" cy="2219039"/>
          </a:xfrm>
        </p:grpSpPr>
        <p:sp>
          <p:nvSpPr>
            <p:cNvPr id="14" name="Rectangle 13"/>
            <p:cNvSpPr/>
            <p:nvPr/>
          </p:nvSpPr>
          <p:spPr bwMode="auto">
            <a:xfrm>
              <a:off x="666443" y="1675397"/>
              <a:ext cx="2431604" cy="2091491"/>
            </a:xfrm>
            <a:prstGeom prst="rect">
              <a:avLst/>
            </a:prstGeom>
            <a:solidFill>
              <a:schemeClr val="accent4"/>
            </a:solidFill>
            <a:ln>
              <a:noFill/>
            </a:ln>
            <a:effectLst/>
            <a:extLst/>
          </p:spPr>
          <p:txBody>
            <a:bodyPr wrap="square" rtlCol="0" anchor="ctr"/>
            <a:lstStyle/>
            <a:p>
              <a:pPr algn="ctr"/>
              <a:endParaRPr lang="en-GB" sz="2167" dirty="0">
                <a:solidFill>
                  <a:srgbClr val="FFFFFF"/>
                </a:solidFill>
                <a:ea typeface="ＭＳ Ｐゴシック" charset="-128"/>
                <a:cs typeface="+mn-cs"/>
              </a:endParaRPr>
            </a:p>
            <a:p>
              <a:pPr algn="ctr"/>
              <a:r>
                <a:rPr lang="en-GB" sz="1950" dirty="0">
                  <a:solidFill>
                    <a:srgbClr val="FFFFFF"/>
                  </a:solidFill>
                  <a:ea typeface="ＭＳ Ｐゴシック" charset="-128"/>
                  <a:cs typeface="+mn-cs"/>
                </a:rPr>
                <a:t>help stakeholders understand the intent of the requirements - </a:t>
              </a:r>
              <a:r>
                <a:rPr lang="en-GB" sz="1950" dirty="0" err="1">
                  <a:solidFill>
                    <a:srgbClr val="FFFFFF"/>
                  </a:solidFill>
                  <a:ea typeface="ＭＳ Ｐゴシック" charset="-128"/>
                  <a:cs typeface="+mn-cs"/>
                </a:rPr>
                <a:t>ie</a:t>
              </a:r>
              <a:r>
                <a:rPr lang="en-GB" sz="1950" dirty="0">
                  <a:solidFill>
                    <a:srgbClr val="FFFFFF"/>
                  </a:solidFill>
                  <a:ea typeface="ＭＳ Ｐゴシック" charset="-128"/>
                  <a:cs typeface="+mn-cs"/>
                </a:rPr>
                <a:t> what they are aiming for</a:t>
              </a:r>
            </a:p>
          </p:txBody>
        </p:sp>
        <p:sp>
          <p:nvSpPr>
            <p:cNvPr id="15" name="Rectangle 14"/>
            <p:cNvSpPr/>
            <p:nvPr/>
          </p:nvSpPr>
          <p:spPr bwMode="auto">
            <a:xfrm>
              <a:off x="3642199" y="1556084"/>
              <a:ext cx="2433473" cy="2210803"/>
            </a:xfrm>
            <a:prstGeom prst="rect">
              <a:avLst/>
            </a:prstGeom>
            <a:solidFill>
              <a:schemeClr val="accent4"/>
            </a:solidFill>
            <a:ln>
              <a:noFill/>
            </a:ln>
            <a:effectLst/>
            <a:extLst/>
          </p:spPr>
          <p:txBody>
            <a:bodyPr wrap="square" rtlCol="0" anchor="ctr"/>
            <a:lstStyle/>
            <a:p>
              <a:pPr algn="ctr"/>
              <a:endParaRPr lang="en-GB" sz="2492" dirty="0">
                <a:solidFill>
                  <a:srgbClr val="FFFFFF"/>
                </a:solidFill>
                <a:ea typeface="ＭＳ Ｐゴシック" charset="-128"/>
                <a:cs typeface="+mn-cs"/>
              </a:endParaRPr>
            </a:p>
            <a:p>
              <a:pPr algn="ctr"/>
              <a:r>
                <a:rPr lang="en-GB" sz="1950" dirty="0">
                  <a:solidFill>
                    <a:srgbClr val="FFFFFF"/>
                  </a:solidFill>
                  <a:ea typeface="ＭＳ Ｐゴシック" charset="-128"/>
                  <a:cs typeface="+mn-cs"/>
                </a:rPr>
                <a:t>support consistent application of IFRS Standards</a:t>
              </a:r>
            </a:p>
          </p:txBody>
        </p:sp>
        <p:sp>
          <p:nvSpPr>
            <p:cNvPr id="16" name="Rectangle 15"/>
            <p:cNvSpPr/>
            <p:nvPr/>
          </p:nvSpPr>
          <p:spPr bwMode="auto">
            <a:xfrm>
              <a:off x="6597295" y="1547849"/>
              <a:ext cx="2433473" cy="2219037"/>
            </a:xfrm>
            <a:prstGeom prst="rect">
              <a:avLst/>
            </a:prstGeom>
            <a:solidFill>
              <a:schemeClr val="accent4"/>
            </a:solidFill>
            <a:ln>
              <a:noFill/>
            </a:ln>
            <a:effectLst/>
            <a:extLst/>
          </p:spPr>
          <p:txBody>
            <a:bodyPr wrap="square" rtlCol="0" anchor="ctr"/>
            <a:lstStyle/>
            <a:p>
              <a:pPr algn="ctr"/>
              <a:endParaRPr lang="en-GB" sz="2492" dirty="0">
                <a:solidFill>
                  <a:srgbClr val="FFFFFF"/>
                </a:solidFill>
                <a:ea typeface="ＭＳ Ｐゴシック" charset="-128"/>
                <a:cs typeface="+mn-cs"/>
              </a:endParaRPr>
            </a:p>
            <a:p>
              <a:pPr algn="ctr"/>
              <a:r>
                <a:rPr lang="en-GB" sz="1950" dirty="0">
                  <a:solidFill>
                    <a:srgbClr val="FFFFFF"/>
                  </a:solidFill>
                  <a:ea typeface="ＭＳ Ｐゴシック" charset="-128"/>
                  <a:cs typeface="+mn-cs"/>
                </a:rPr>
                <a:t>protects IFRS Standards as a single set of global Standards</a:t>
              </a:r>
            </a:p>
          </p:txBody>
        </p:sp>
        <p:sp>
          <p:nvSpPr>
            <p:cNvPr id="17" name="TextBox 16"/>
            <p:cNvSpPr txBox="1"/>
            <p:nvPr/>
          </p:nvSpPr>
          <p:spPr>
            <a:xfrm>
              <a:off x="3642199" y="1575095"/>
              <a:ext cx="2384914" cy="454563"/>
            </a:xfrm>
            <a:prstGeom prst="rect">
              <a:avLst/>
            </a:prstGeom>
            <a:noFill/>
            <a:ln>
              <a:noFill/>
            </a:ln>
          </p:spPr>
          <p:txBody>
            <a:bodyPr wrap="square" rtlCol="0">
              <a:spAutoFit/>
            </a:bodyPr>
            <a:lstStyle/>
            <a:p>
              <a:pPr algn="ctr"/>
              <a:r>
                <a:rPr lang="en-GB" sz="2600" dirty="0">
                  <a:solidFill>
                    <a:schemeClr val="bg1"/>
                  </a:solidFill>
                  <a:latin typeface="Aharoni" panose="02010803020104030203" pitchFamily="2" charset="-79"/>
                  <a:cs typeface="Aharoni" panose="02010803020104030203" pitchFamily="2" charset="-79"/>
                </a:rPr>
                <a:t>In order to…</a:t>
              </a:r>
            </a:p>
          </p:txBody>
        </p:sp>
        <p:sp>
          <p:nvSpPr>
            <p:cNvPr id="18" name="TextBox 17"/>
            <p:cNvSpPr txBox="1"/>
            <p:nvPr/>
          </p:nvSpPr>
          <p:spPr>
            <a:xfrm>
              <a:off x="6591761" y="1556085"/>
              <a:ext cx="2384914" cy="454563"/>
            </a:xfrm>
            <a:prstGeom prst="rect">
              <a:avLst/>
            </a:prstGeom>
            <a:noFill/>
            <a:ln>
              <a:noFill/>
            </a:ln>
          </p:spPr>
          <p:txBody>
            <a:bodyPr wrap="square" rtlCol="0">
              <a:spAutoFit/>
            </a:bodyPr>
            <a:lstStyle/>
            <a:p>
              <a:pPr algn="ctr"/>
              <a:r>
                <a:rPr lang="en-GB" sz="2600" dirty="0">
                  <a:solidFill>
                    <a:schemeClr val="bg1"/>
                  </a:solidFill>
                  <a:latin typeface="Aharoni" panose="02010803020104030203" pitchFamily="2" charset="-79"/>
                  <a:cs typeface="Aharoni" panose="02010803020104030203" pitchFamily="2" charset="-79"/>
                </a:rPr>
                <a:t>Because it…</a:t>
              </a:r>
            </a:p>
          </p:txBody>
        </p:sp>
      </p:grpSp>
      <p:sp>
        <p:nvSpPr>
          <p:cNvPr id="19" name="TextBox 18"/>
          <p:cNvSpPr txBox="1"/>
          <p:nvPr/>
        </p:nvSpPr>
        <p:spPr>
          <a:xfrm>
            <a:off x="350489" y="2815750"/>
            <a:ext cx="2677242" cy="500127"/>
          </a:xfrm>
          <a:prstGeom prst="rect">
            <a:avLst/>
          </a:prstGeom>
          <a:solidFill>
            <a:schemeClr val="accent4"/>
          </a:solidFill>
        </p:spPr>
        <p:txBody>
          <a:bodyPr wrap="square" lIns="99048" tIns="49525" rIns="99048" bIns="49525" rtlCol="0">
            <a:spAutoFit/>
          </a:bodyPr>
          <a:lstStyle/>
          <a:p>
            <a:pPr algn="ctr"/>
            <a:r>
              <a:rPr lang="en-GB" sz="2600" dirty="0">
                <a:solidFill>
                  <a:schemeClr val="bg1"/>
                </a:solidFill>
                <a:latin typeface="Aharoni" panose="02010803020104030203" pitchFamily="2" charset="-79"/>
                <a:cs typeface="Aharoni" panose="02010803020104030203" pitchFamily="2" charset="-79"/>
              </a:rPr>
              <a:t>We…</a:t>
            </a:r>
          </a:p>
        </p:txBody>
      </p:sp>
      <p:cxnSp>
        <p:nvCxnSpPr>
          <p:cNvPr id="21" name="Straight Arrow Connector 20"/>
          <p:cNvCxnSpPr/>
          <p:nvPr/>
        </p:nvCxnSpPr>
        <p:spPr bwMode="auto">
          <a:xfrm>
            <a:off x="6201139" y="3977737"/>
            <a:ext cx="703725" cy="0"/>
          </a:xfrm>
          <a:prstGeom prst="straightConnector1">
            <a:avLst/>
          </a:prstGeom>
          <a:solidFill>
            <a:srgbClr val="4184A9"/>
          </a:solidFill>
          <a:ln w="38100" cap="flat" cmpd="sng" algn="ctr">
            <a:solidFill>
              <a:schemeClr val="accent4"/>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9460217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345600" y="2"/>
            <a:ext cx="7337425" cy="974725"/>
          </a:xfrm>
        </p:spPr>
        <p:txBody>
          <a:bodyPr/>
          <a:lstStyle/>
          <a:p>
            <a:pPr eaLnBrk="1" hangingPunct="1">
              <a:defRPr/>
            </a:pPr>
            <a:r>
              <a:rPr lang="en-US" dirty="0"/>
              <a:t>The challenge</a:t>
            </a:r>
          </a:p>
        </p:txBody>
      </p:sp>
      <p:sp>
        <p:nvSpPr>
          <p:cNvPr id="4103" name="Rectangle 7"/>
          <p:cNvSpPr>
            <a:spLocks noGrp="1" noChangeArrowheads="1"/>
          </p:cNvSpPr>
          <p:nvPr>
            <p:ph type="body" idx="1"/>
          </p:nvPr>
        </p:nvSpPr>
        <p:spPr>
          <a:xfrm>
            <a:off x="345600" y="1383245"/>
            <a:ext cx="8497888" cy="837377"/>
          </a:xfrm>
        </p:spPr>
        <p:txBody>
          <a:bodyPr/>
          <a:lstStyle/>
          <a:p>
            <a:pPr eaLnBrk="1" hangingPunct="1">
              <a:defRPr/>
            </a:pPr>
            <a:r>
              <a:rPr lang="en-GB" dirty="0"/>
              <a:t>In supporting implementation and application of the Standards, the challenge for a standard-setter is to balance:</a:t>
            </a:r>
            <a:endParaRPr lang="en-US" dirty="0"/>
          </a:p>
        </p:txBody>
      </p:sp>
      <p:sp>
        <p:nvSpPr>
          <p:cNvPr id="9" name="Isosceles Triangle 8"/>
          <p:cNvSpPr/>
          <p:nvPr/>
        </p:nvSpPr>
        <p:spPr>
          <a:xfrm>
            <a:off x="4012209" y="5751258"/>
            <a:ext cx="1014109" cy="702078"/>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ectangle 9"/>
          <p:cNvSpPr/>
          <p:nvPr/>
        </p:nvSpPr>
        <p:spPr>
          <a:xfrm>
            <a:off x="1784648" y="5439222"/>
            <a:ext cx="5469215" cy="339493"/>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4588288" y="4303895"/>
            <a:ext cx="2665575" cy="1135327"/>
            <a:chOff x="4782497" y="2113581"/>
            <a:chExt cx="2505861" cy="1298850"/>
          </a:xfrm>
        </p:grpSpPr>
        <p:sp>
          <p:nvSpPr>
            <p:cNvPr id="22" name="Rounded Rectangle 21"/>
            <p:cNvSpPr/>
            <p:nvPr/>
          </p:nvSpPr>
          <p:spPr>
            <a:xfrm>
              <a:off x="4782497" y="2113581"/>
              <a:ext cx="2505861" cy="1198209"/>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6"/>
            <p:cNvSpPr txBox="1"/>
            <p:nvPr/>
          </p:nvSpPr>
          <p:spPr>
            <a:xfrm>
              <a:off x="4840987" y="2172072"/>
              <a:ext cx="2389633" cy="12403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0">
              <a:noAutofit/>
            </a:bodyPr>
            <a:lstStyle/>
            <a:p>
              <a:pPr algn="ctr" defTabSz="866748">
                <a:lnSpc>
                  <a:spcPct val="90000"/>
                </a:lnSpc>
                <a:spcAft>
                  <a:spcPct val="35000"/>
                </a:spcAft>
              </a:pPr>
              <a:r>
                <a:rPr lang="en-GB" sz="1733" dirty="0"/>
                <a:t>Not disrupt practice (preparers, auditors, regulators)</a:t>
              </a:r>
            </a:p>
          </p:txBody>
        </p:sp>
      </p:grpSp>
      <p:grpSp>
        <p:nvGrpSpPr>
          <p:cNvPr id="12" name="Group 11"/>
          <p:cNvGrpSpPr/>
          <p:nvPr/>
        </p:nvGrpSpPr>
        <p:grpSpPr>
          <a:xfrm>
            <a:off x="4601581" y="3147020"/>
            <a:ext cx="2652282" cy="1084200"/>
            <a:chOff x="4768087" y="889451"/>
            <a:chExt cx="2474769" cy="1157861"/>
          </a:xfrm>
        </p:grpSpPr>
        <p:sp>
          <p:nvSpPr>
            <p:cNvPr id="20" name="Rounded Rectangle 19"/>
            <p:cNvSpPr/>
            <p:nvPr/>
          </p:nvSpPr>
          <p:spPr>
            <a:xfrm>
              <a:off x="4768087" y="889452"/>
              <a:ext cx="2474769" cy="1157860"/>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8"/>
            <p:cNvSpPr txBox="1"/>
            <p:nvPr/>
          </p:nvSpPr>
          <p:spPr>
            <a:xfrm>
              <a:off x="4823824" y="889451"/>
              <a:ext cx="2361725" cy="11043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0">
              <a:noAutofit/>
            </a:bodyPr>
            <a:lstStyle/>
            <a:p>
              <a:pPr algn="ctr" defTabSz="866748">
                <a:lnSpc>
                  <a:spcPct val="90000"/>
                </a:lnSpc>
                <a:spcAft>
                  <a:spcPct val="35000"/>
                </a:spcAft>
              </a:pPr>
              <a:r>
                <a:rPr lang="en-GB" sz="1733" dirty="0"/>
                <a:t>Not undermine principle-based nature of IFRS Standards</a:t>
              </a:r>
            </a:p>
          </p:txBody>
        </p:sp>
      </p:grpSp>
      <p:grpSp>
        <p:nvGrpSpPr>
          <p:cNvPr id="14" name="Group 13"/>
          <p:cNvGrpSpPr/>
          <p:nvPr/>
        </p:nvGrpSpPr>
        <p:grpSpPr>
          <a:xfrm>
            <a:off x="1949280" y="4269091"/>
            <a:ext cx="2176200" cy="1084200"/>
            <a:chOff x="2463826" y="2185590"/>
            <a:chExt cx="2217852" cy="1176254"/>
          </a:xfrm>
        </p:grpSpPr>
        <p:sp>
          <p:nvSpPr>
            <p:cNvPr id="18" name="Rounded Rectangle 17"/>
            <p:cNvSpPr/>
            <p:nvPr/>
          </p:nvSpPr>
          <p:spPr>
            <a:xfrm>
              <a:off x="2463826" y="2185590"/>
              <a:ext cx="2217852" cy="1176254"/>
            </a:xfrm>
            <a:prstGeom prst="roundRect">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10"/>
            <p:cNvSpPr txBox="1"/>
            <p:nvPr/>
          </p:nvSpPr>
          <p:spPr>
            <a:xfrm>
              <a:off x="2521246" y="2243010"/>
              <a:ext cx="2103012" cy="10614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0">
              <a:noAutofit/>
            </a:bodyPr>
            <a:lstStyle/>
            <a:p>
              <a:pPr algn="ctr" defTabSz="866748">
                <a:lnSpc>
                  <a:spcPct val="90000"/>
                </a:lnSpc>
                <a:spcAft>
                  <a:spcPct val="35000"/>
                </a:spcAft>
              </a:pPr>
              <a:r>
                <a:rPr lang="en-GB" sz="1733" dirty="0"/>
                <a:t>Responsive</a:t>
              </a:r>
            </a:p>
          </p:txBody>
        </p:sp>
      </p:grpSp>
      <p:grpSp>
        <p:nvGrpSpPr>
          <p:cNvPr id="15" name="Group 14"/>
          <p:cNvGrpSpPr/>
          <p:nvPr/>
        </p:nvGrpSpPr>
        <p:grpSpPr>
          <a:xfrm>
            <a:off x="1949280" y="3119852"/>
            <a:ext cx="2176354" cy="1084851"/>
            <a:chOff x="2463826" y="817437"/>
            <a:chExt cx="2131436" cy="1308747"/>
          </a:xfrm>
        </p:grpSpPr>
        <p:sp>
          <p:nvSpPr>
            <p:cNvPr id="16" name="Rounded Rectangle 15"/>
            <p:cNvSpPr/>
            <p:nvPr/>
          </p:nvSpPr>
          <p:spPr>
            <a:xfrm>
              <a:off x="2463826" y="817437"/>
              <a:ext cx="2131436" cy="1308747"/>
            </a:xfrm>
            <a:prstGeom prst="roundRect">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12"/>
            <p:cNvSpPr txBox="1"/>
            <p:nvPr/>
          </p:nvSpPr>
          <p:spPr>
            <a:xfrm>
              <a:off x="2527714" y="881325"/>
              <a:ext cx="2003660" cy="1180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0">
              <a:noAutofit/>
            </a:bodyPr>
            <a:lstStyle/>
            <a:p>
              <a:pPr algn="ctr" defTabSz="866748">
                <a:lnSpc>
                  <a:spcPct val="90000"/>
                </a:lnSpc>
                <a:spcAft>
                  <a:spcPct val="35000"/>
                </a:spcAft>
              </a:pPr>
              <a:r>
                <a:rPr lang="en-GB" sz="1733" dirty="0"/>
                <a:t>Helpful</a:t>
              </a:r>
            </a:p>
          </p:txBody>
        </p:sp>
      </p:grpSp>
    </p:spTree>
    <p:extLst>
      <p:ext uri="{BB962C8B-B14F-4D97-AF65-F5344CB8AC3E}">
        <p14:creationId xmlns:p14="http://schemas.microsoft.com/office/powerpoint/2010/main" val="115037843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bwMode="auto">
          <a:xfrm>
            <a:off x="1912007" y="1974118"/>
            <a:ext cx="5909155" cy="3729735"/>
          </a:xfrm>
          <a:prstGeom prst="ellipse">
            <a:avLst/>
          </a:prstGeom>
          <a:noFill/>
          <a:ln w="1905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defTabSz="742946"/>
            <a:endParaRPr lang="en-GB" sz="1950">
              <a:solidFill>
                <a:srgbClr val="000000"/>
              </a:solidFill>
            </a:endParaRPr>
          </a:p>
        </p:txBody>
      </p:sp>
      <p:sp>
        <p:nvSpPr>
          <p:cNvPr id="5" name="Rectangle 6"/>
          <p:cNvSpPr>
            <a:spLocks noGrp="1" noChangeArrowheads="1"/>
          </p:cNvSpPr>
          <p:nvPr>
            <p:ph type="title"/>
          </p:nvPr>
        </p:nvSpPr>
        <p:spPr>
          <a:xfrm>
            <a:off x="345600" y="188640"/>
            <a:ext cx="7215552" cy="791964"/>
          </a:xfrm>
        </p:spPr>
        <p:txBody>
          <a:bodyPr/>
          <a:lstStyle/>
          <a:p>
            <a:pPr eaLnBrk="1" hangingPunct="1">
              <a:defRPr/>
            </a:pPr>
            <a:r>
              <a:rPr lang="en-GB" dirty="0"/>
              <a:t>Support for n</a:t>
            </a:r>
            <a:r>
              <a:rPr lang="en-US" dirty="0" err="1"/>
              <a:t>ew</a:t>
            </a:r>
            <a:r>
              <a:rPr lang="en-US" dirty="0"/>
              <a:t> Standards</a:t>
            </a:r>
          </a:p>
        </p:txBody>
      </p:sp>
      <p:sp>
        <p:nvSpPr>
          <p:cNvPr id="6" name="Oval 5"/>
          <p:cNvSpPr/>
          <p:nvPr/>
        </p:nvSpPr>
        <p:spPr bwMode="auto">
          <a:xfrm>
            <a:off x="3430482" y="2873191"/>
            <a:ext cx="2866819" cy="1813702"/>
          </a:xfrm>
          <a:prstGeom prst="ellipse">
            <a:avLst/>
          </a:prstGeom>
          <a:solidFill>
            <a:schemeClr val="accent4"/>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defTabSz="742946"/>
            <a:r>
              <a:rPr lang="en-GB" sz="2925" b="1" dirty="0">
                <a:solidFill>
                  <a:schemeClr val="bg1"/>
                </a:solidFill>
              </a:rPr>
              <a:t>New Standards </a:t>
            </a:r>
          </a:p>
        </p:txBody>
      </p:sp>
      <p:sp>
        <p:nvSpPr>
          <p:cNvPr id="7" name="Oval 6"/>
          <p:cNvSpPr/>
          <p:nvPr/>
        </p:nvSpPr>
        <p:spPr bwMode="auto">
          <a:xfrm>
            <a:off x="6358320" y="2326708"/>
            <a:ext cx="2133253" cy="1365042"/>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Board and Committee public discussions </a:t>
            </a:r>
          </a:p>
          <a:p>
            <a:pPr algn="ctr">
              <a:spcBef>
                <a:spcPts val="325"/>
              </a:spcBef>
              <a:defRPr/>
            </a:pPr>
            <a:r>
              <a:rPr lang="en-GB" sz="1137" dirty="0">
                <a:solidFill>
                  <a:schemeClr val="accent3"/>
                </a:solidFill>
                <a:ea typeface="ＭＳ Ｐゴシック" charset="-128"/>
              </a:rPr>
              <a:t>(</a:t>
            </a:r>
            <a:r>
              <a:rPr lang="en-GB" sz="1137" dirty="0" err="1">
                <a:solidFill>
                  <a:schemeClr val="accent3"/>
                </a:solidFill>
                <a:ea typeface="ＭＳ Ｐゴシック" charset="-128"/>
              </a:rPr>
              <a:t>eg</a:t>
            </a:r>
            <a:r>
              <a:rPr lang="en-GB" sz="1137" dirty="0">
                <a:solidFill>
                  <a:schemeClr val="accent3"/>
                </a:solidFill>
                <a:ea typeface="ＭＳ Ｐゴシック" charset="-128"/>
              </a:rPr>
              <a:t> IFRS 15, IFRS 9)</a:t>
            </a:r>
          </a:p>
        </p:txBody>
      </p:sp>
      <p:sp>
        <p:nvSpPr>
          <p:cNvPr id="9" name="Oval 8"/>
          <p:cNvSpPr/>
          <p:nvPr/>
        </p:nvSpPr>
        <p:spPr bwMode="auto">
          <a:xfrm>
            <a:off x="1907579" y="1695100"/>
            <a:ext cx="2133253" cy="1263215"/>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Transition Resource Group</a:t>
            </a:r>
          </a:p>
          <a:p>
            <a:pPr algn="ctr">
              <a:spcBef>
                <a:spcPts val="650"/>
              </a:spcBef>
              <a:defRPr/>
            </a:pPr>
            <a:r>
              <a:rPr lang="en-GB" sz="1137" dirty="0">
                <a:solidFill>
                  <a:schemeClr val="accent3"/>
                </a:solidFill>
                <a:ea typeface="ＭＳ Ｐゴシック" charset="-128"/>
              </a:rPr>
              <a:t>(eg IFRS 17, IFRS15, IFRS 9 – impairment)</a:t>
            </a:r>
          </a:p>
        </p:txBody>
      </p:sp>
      <p:sp>
        <p:nvSpPr>
          <p:cNvPr id="10" name="Oval 9"/>
          <p:cNvSpPr/>
          <p:nvPr/>
        </p:nvSpPr>
        <p:spPr bwMode="auto">
          <a:xfrm>
            <a:off x="4279305" y="1496014"/>
            <a:ext cx="2200965" cy="1253234"/>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Educational Webinars</a:t>
            </a:r>
          </a:p>
          <a:p>
            <a:pPr algn="ctr">
              <a:spcBef>
                <a:spcPts val="650"/>
              </a:spcBef>
              <a:defRPr/>
            </a:pPr>
            <a:r>
              <a:rPr lang="en-GB" sz="1137" dirty="0">
                <a:solidFill>
                  <a:schemeClr val="accent3"/>
                </a:solidFill>
                <a:ea typeface="ＭＳ Ｐゴシック" charset="-128"/>
              </a:rPr>
              <a:t>(eg IFRS 17, IFRS16, IFRS 9)</a:t>
            </a:r>
          </a:p>
        </p:txBody>
      </p:sp>
      <p:sp>
        <p:nvSpPr>
          <p:cNvPr id="11" name="Oval 10"/>
          <p:cNvSpPr/>
          <p:nvPr/>
        </p:nvSpPr>
        <p:spPr bwMode="auto">
          <a:xfrm>
            <a:off x="920552" y="3092661"/>
            <a:ext cx="2106234" cy="1273617"/>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Education for regulators, NSS and investors</a:t>
            </a:r>
          </a:p>
        </p:txBody>
      </p:sp>
      <p:sp>
        <p:nvSpPr>
          <p:cNvPr id="12" name="Oval 11"/>
          <p:cNvSpPr/>
          <p:nvPr/>
        </p:nvSpPr>
        <p:spPr bwMode="auto">
          <a:xfrm>
            <a:off x="6462288" y="4111299"/>
            <a:ext cx="2106234" cy="1202440"/>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Conferences</a:t>
            </a:r>
          </a:p>
        </p:txBody>
      </p:sp>
      <p:sp>
        <p:nvSpPr>
          <p:cNvPr id="13" name="Oval 12"/>
          <p:cNvSpPr/>
          <p:nvPr/>
        </p:nvSpPr>
        <p:spPr bwMode="auto">
          <a:xfrm>
            <a:off x="1789969" y="4600018"/>
            <a:ext cx="2106234" cy="1227780"/>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Informal technical discussions with regulators, NSS and audit firms</a:t>
            </a:r>
          </a:p>
        </p:txBody>
      </p:sp>
      <p:sp>
        <p:nvSpPr>
          <p:cNvPr id="14" name="Oval 13"/>
          <p:cNvSpPr/>
          <p:nvPr/>
        </p:nvSpPr>
        <p:spPr bwMode="auto">
          <a:xfrm>
            <a:off x="4235746" y="4810838"/>
            <a:ext cx="2106234" cy="1291720"/>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Narrow-scope standard setting </a:t>
            </a:r>
          </a:p>
          <a:p>
            <a:pPr algn="ctr">
              <a:spcBef>
                <a:spcPts val="650"/>
              </a:spcBef>
              <a:defRPr/>
            </a:pPr>
            <a:r>
              <a:rPr lang="en-GB" sz="1137" dirty="0">
                <a:solidFill>
                  <a:schemeClr val="accent3"/>
                </a:solidFill>
                <a:ea typeface="ＭＳ Ｐゴシック" charset="-128"/>
              </a:rPr>
              <a:t>(eg annual improvements)</a:t>
            </a:r>
          </a:p>
        </p:txBody>
      </p:sp>
    </p:spTree>
    <p:extLst>
      <p:ext uri="{BB962C8B-B14F-4D97-AF65-F5344CB8AC3E}">
        <p14:creationId xmlns:p14="http://schemas.microsoft.com/office/powerpoint/2010/main" val="282024081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345600" y="332056"/>
            <a:ext cx="8124904" cy="648672"/>
          </a:xfrm>
        </p:spPr>
        <p:txBody>
          <a:bodyPr/>
          <a:lstStyle/>
          <a:p>
            <a:pPr eaLnBrk="1" hangingPunct="1">
              <a:defRPr/>
            </a:pPr>
            <a:r>
              <a:rPr lang="en-GB" dirty="0"/>
              <a:t>Support for </a:t>
            </a:r>
            <a:r>
              <a:rPr lang="en-US" dirty="0"/>
              <a:t>Standards already effective</a:t>
            </a:r>
          </a:p>
        </p:txBody>
      </p:sp>
      <p:grpSp>
        <p:nvGrpSpPr>
          <p:cNvPr id="2" name="Group 1"/>
          <p:cNvGrpSpPr/>
          <p:nvPr/>
        </p:nvGrpSpPr>
        <p:grpSpPr>
          <a:xfrm>
            <a:off x="920552" y="1556792"/>
            <a:ext cx="7488833" cy="4334353"/>
            <a:chOff x="581820" y="950937"/>
            <a:chExt cx="8422801" cy="5539718"/>
          </a:xfrm>
        </p:grpSpPr>
        <p:sp>
          <p:nvSpPr>
            <p:cNvPr id="15" name="Oval 14"/>
            <p:cNvSpPr/>
            <p:nvPr/>
          </p:nvSpPr>
          <p:spPr bwMode="auto">
            <a:xfrm>
              <a:off x="1064568" y="1900213"/>
              <a:ext cx="7272807" cy="4590442"/>
            </a:xfrm>
            <a:prstGeom prst="ellipse">
              <a:avLst/>
            </a:prstGeom>
            <a:noFill/>
            <a:ln w="1905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defTabSz="742946"/>
              <a:endParaRPr lang="en-GB" sz="1950">
                <a:solidFill>
                  <a:srgbClr val="000000"/>
                </a:solidFill>
              </a:endParaRPr>
            </a:p>
          </p:txBody>
        </p:sp>
        <p:sp>
          <p:nvSpPr>
            <p:cNvPr id="6" name="Oval 5"/>
            <p:cNvSpPr/>
            <p:nvPr/>
          </p:nvSpPr>
          <p:spPr bwMode="auto">
            <a:xfrm>
              <a:off x="3008784" y="2764309"/>
              <a:ext cx="3528392" cy="2232247"/>
            </a:xfrm>
            <a:prstGeom prst="ellipse">
              <a:avLst/>
            </a:prstGeom>
            <a:solidFill>
              <a:schemeClr val="accent4"/>
            </a:solidFill>
            <a:ln w="9525"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defTabSz="742946"/>
              <a:r>
                <a:rPr lang="en-GB" sz="2925" b="1" dirty="0">
                  <a:solidFill>
                    <a:schemeClr val="bg1"/>
                  </a:solidFill>
                </a:rPr>
                <a:t>Standards already effective </a:t>
              </a:r>
            </a:p>
          </p:txBody>
        </p:sp>
        <p:sp>
          <p:nvSpPr>
            <p:cNvPr id="11" name="Oval 10"/>
            <p:cNvSpPr/>
            <p:nvPr/>
          </p:nvSpPr>
          <p:spPr bwMode="auto">
            <a:xfrm>
              <a:off x="581820" y="4548431"/>
              <a:ext cx="2909713" cy="1796281"/>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Working with other organisations such as regulators and NSS</a:t>
              </a:r>
            </a:p>
          </p:txBody>
        </p:sp>
        <p:sp>
          <p:nvSpPr>
            <p:cNvPr id="12" name="Oval 11"/>
            <p:cNvSpPr/>
            <p:nvPr/>
          </p:nvSpPr>
          <p:spPr bwMode="auto">
            <a:xfrm>
              <a:off x="6284758" y="4548430"/>
              <a:ext cx="2719863" cy="1641441"/>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Education materials</a:t>
              </a:r>
            </a:p>
          </p:txBody>
        </p:sp>
        <p:sp>
          <p:nvSpPr>
            <p:cNvPr id="13" name="Oval 12"/>
            <p:cNvSpPr/>
            <p:nvPr/>
          </p:nvSpPr>
          <p:spPr bwMode="auto">
            <a:xfrm>
              <a:off x="3404827" y="950937"/>
              <a:ext cx="2592288" cy="1511114"/>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accent3"/>
                  </a:solidFill>
                  <a:ea typeface="ＭＳ Ｐゴシック" charset="-128"/>
                </a:rPr>
                <a:t>Interpretations process</a:t>
              </a:r>
            </a:p>
          </p:txBody>
        </p:sp>
        <p:sp>
          <p:nvSpPr>
            <p:cNvPr id="16" name="Oval 15"/>
            <p:cNvSpPr/>
            <p:nvPr/>
          </p:nvSpPr>
          <p:spPr bwMode="auto">
            <a:xfrm>
              <a:off x="1763622" y="1450197"/>
              <a:ext cx="2168843" cy="1340097"/>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tx2"/>
                  </a:solidFill>
                  <a:ea typeface="ＭＳ Ｐゴシック" charset="-128"/>
                </a:rPr>
                <a:t>Narrow scope standard-setting</a:t>
              </a:r>
            </a:p>
          </p:txBody>
        </p:sp>
        <p:sp>
          <p:nvSpPr>
            <p:cNvPr id="17" name="Oval 16"/>
            <p:cNvSpPr/>
            <p:nvPr/>
          </p:nvSpPr>
          <p:spPr bwMode="auto">
            <a:xfrm>
              <a:off x="5553726" y="1412442"/>
              <a:ext cx="2153580" cy="1351867"/>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spcBef>
                  <a:spcPts val="812"/>
                </a:spcBef>
                <a:defRPr/>
              </a:pPr>
              <a:r>
                <a:rPr lang="en-GB" sz="1300" b="1" dirty="0">
                  <a:solidFill>
                    <a:schemeClr val="tx2"/>
                  </a:solidFill>
                  <a:ea typeface="ＭＳ Ｐゴシック" charset="-128"/>
                </a:rPr>
                <a:t>Agenda decisions</a:t>
              </a:r>
            </a:p>
          </p:txBody>
        </p:sp>
      </p:grpSp>
    </p:spTree>
    <p:extLst>
      <p:ext uri="{BB962C8B-B14F-4D97-AF65-F5344CB8AC3E}">
        <p14:creationId xmlns:p14="http://schemas.microsoft.com/office/powerpoint/2010/main" val="43259100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6" y="0"/>
            <a:ext cx="9514747" cy="5861049"/>
          </a:xfrm>
          <a:prstGeom prst="rect">
            <a:avLst/>
          </a:prstGeom>
        </p:spPr>
      </p:pic>
      <p:sp>
        <p:nvSpPr>
          <p:cNvPr id="9220"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marL="0" marR="0" lvl="0" indent="0" algn="l" defTabSz="914400" rtl="0" eaLnBrk="1" fontAlgn="base" latinLnBrk="0" hangingPunct="1">
              <a:lnSpc>
                <a:spcPct val="100000"/>
              </a:lnSpc>
              <a:spcBef>
                <a:spcPts val="9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2000672" y="2276475"/>
            <a:ext cx="7340178" cy="1951038"/>
          </a:xfrm>
        </p:spPr>
        <p:txBody>
          <a:bodyPr>
            <a:normAutofit/>
          </a:bodyPr>
          <a:lstStyle/>
          <a:p>
            <a:pPr algn="r">
              <a:defRPr/>
            </a:pPr>
            <a:r>
              <a:rPr lang="en-US" sz="3600" b="0" dirty="0">
                <a:solidFill>
                  <a:srgbClr val="FFFFFF"/>
                </a:solidFill>
              </a:rPr>
              <a:t>Resources and communications</a:t>
            </a:r>
            <a:endParaRPr lang="en-US" sz="3500" b="0" dirty="0">
              <a:solidFill>
                <a:srgbClr val="FFFFFF"/>
              </a:solidFill>
            </a:endParaRPr>
          </a:p>
        </p:txBody>
      </p:sp>
      <p:sp>
        <p:nvSpPr>
          <p:cNvPr id="9222" name="Rectangle 7"/>
          <p:cNvSpPr>
            <a:spLocks/>
          </p:cNvSpPr>
          <p:nvPr/>
        </p:nvSpPr>
        <p:spPr bwMode="auto">
          <a:xfrm>
            <a:off x="4419600" y="4322763"/>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r" defTabSz="914400" rtl="0" eaLnBrk="1" fontAlgn="base" latinLnBrk="0" hangingPunct="1">
              <a:lnSpc>
                <a:spcPct val="90000"/>
              </a:lnSpc>
              <a:spcBef>
                <a:spcPts val="50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10"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5F6062"/>
                </a:solidFill>
                <a:effectLst/>
                <a:uLnTx/>
                <a:uFillTx/>
                <a:latin typeface="Arial" charset="0"/>
                <a:ea typeface="ＭＳ Ｐゴシック" charset="0"/>
                <a:sym typeface="Arial" charset="0"/>
              </a:rPr>
              <a:t>Copyright © IFRS Foundation. All rights reserved</a:t>
            </a:r>
          </a:p>
        </p:txBody>
      </p:sp>
    </p:spTree>
    <p:extLst>
      <p:ext uri="{BB962C8B-B14F-4D97-AF65-F5344CB8AC3E}">
        <p14:creationId xmlns:p14="http://schemas.microsoft.com/office/powerpoint/2010/main" val="117783224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344488" y="188640"/>
            <a:ext cx="7260807" cy="791964"/>
          </a:xfrm>
        </p:spPr>
        <p:txBody>
          <a:bodyPr/>
          <a:lstStyle/>
          <a:p>
            <a:pPr eaLnBrk="1" hangingPunct="1">
              <a:defRPr/>
            </a:pPr>
            <a:r>
              <a:rPr lang="en-US" dirty="0"/>
              <a:t>Improving visibility and accessibility</a:t>
            </a:r>
          </a:p>
        </p:txBody>
      </p:sp>
      <p:grpSp>
        <p:nvGrpSpPr>
          <p:cNvPr id="2" name="Group 1"/>
          <p:cNvGrpSpPr/>
          <p:nvPr/>
        </p:nvGrpSpPr>
        <p:grpSpPr>
          <a:xfrm>
            <a:off x="345600" y="1340768"/>
            <a:ext cx="8675249" cy="4498545"/>
            <a:chOff x="1230468" y="1614113"/>
            <a:chExt cx="7448891" cy="3862618"/>
          </a:xfrm>
        </p:grpSpPr>
        <p:sp>
          <p:nvSpPr>
            <p:cNvPr id="3" name="Snip Diagonal Corner Rectangle 2"/>
            <p:cNvSpPr/>
            <p:nvPr/>
          </p:nvSpPr>
          <p:spPr bwMode="auto">
            <a:xfrm>
              <a:off x="2437220" y="1738599"/>
              <a:ext cx="1404158" cy="1140885"/>
            </a:xfrm>
            <a:prstGeom prst="snip2DiagRect">
              <a:avLst/>
            </a:prstGeom>
            <a:solidFill>
              <a:schemeClr val="accent3"/>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defTabSz="742946"/>
              <a:r>
                <a:rPr lang="en-GB" sz="1950" dirty="0">
                  <a:solidFill>
                    <a:schemeClr val="bg1"/>
                  </a:solidFill>
                </a:rPr>
                <a:t>New website</a:t>
              </a:r>
            </a:p>
          </p:txBody>
        </p:sp>
        <p:sp>
          <p:nvSpPr>
            <p:cNvPr id="11" name="Snip Diagonal Corner Rectangle 10"/>
            <p:cNvSpPr/>
            <p:nvPr/>
          </p:nvSpPr>
          <p:spPr bwMode="auto">
            <a:xfrm>
              <a:off x="2437220" y="3035117"/>
              <a:ext cx="1404158" cy="1115844"/>
            </a:xfrm>
            <a:prstGeom prst="snip2DiagRect">
              <a:avLst/>
            </a:prstGeom>
            <a:solidFill>
              <a:schemeClr val="accent3"/>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defTabSz="742946"/>
              <a:r>
                <a:rPr lang="en-GB" sz="1950" dirty="0">
                  <a:solidFill>
                    <a:schemeClr val="bg1"/>
                  </a:solidFill>
                </a:rPr>
                <a:t>Video</a:t>
              </a:r>
            </a:p>
          </p:txBody>
        </p:sp>
        <p:sp>
          <p:nvSpPr>
            <p:cNvPr id="12" name="Snip Diagonal Corner Rectangle 11"/>
            <p:cNvSpPr/>
            <p:nvPr/>
          </p:nvSpPr>
          <p:spPr bwMode="auto">
            <a:xfrm>
              <a:off x="2437223" y="4306598"/>
              <a:ext cx="1404157" cy="1170130"/>
            </a:xfrm>
            <a:prstGeom prst="snip2DiagRect">
              <a:avLst/>
            </a:prstGeom>
            <a:solidFill>
              <a:schemeClr val="accent3"/>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defTabSz="742946"/>
              <a:r>
                <a:rPr lang="en-GB" sz="1950" dirty="0">
                  <a:solidFill>
                    <a:schemeClr val="bg1"/>
                  </a:solidFill>
                </a:rPr>
                <a:t>Leaflet</a:t>
              </a:r>
              <a:endParaRPr lang="en-GB" sz="1462" dirty="0">
                <a:solidFill>
                  <a:schemeClr val="bg1"/>
                </a:solidFill>
              </a:endParaRPr>
            </a:p>
            <a:p>
              <a:pPr algn="ctr" defTabSz="742946">
                <a:spcBef>
                  <a:spcPts val="487"/>
                </a:spcBef>
              </a:pPr>
              <a:r>
                <a:rPr lang="en-GB" sz="1300" dirty="0">
                  <a:solidFill>
                    <a:schemeClr val="bg1"/>
                  </a:solidFill>
                </a:rPr>
                <a:t>Supporting IFRS Standards</a:t>
              </a:r>
            </a:p>
          </p:txBody>
        </p:sp>
        <p:sp>
          <p:nvSpPr>
            <p:cNvPr id="20" name="Rectangle 19"/>
            <p:cNvSpPr/>
            <p:nvPr/>
          </p:nvSpPr>
          <p:spPr bwMode="auto">
            <a:xfrm>
              <a:off x="4016896" y="1614113"/>
              <a:ext cx="4662463" cy="1265370"/>
            </a:xfrm>
            <a:prstGeom prst="rect">
              <a:avLst/>
            </a:prstGeom>
            <a:noFill/>
            <a:ln w="3175" cap="flat" cmpd="sng" algn="ctr">
              <a:no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algn="ctr"/>
              <a:endParaRPr lang="en-GB" sz="325" b="1" dirty="0">
                <a:solidFill>
                  <a:schemeClr val="tx1"/>
                </a:solidFill>
              </a:endParaRPr>
            </a:p>
            <a:p>
              <a:pPr algn="ctr"/>
              <a:r>
                <a:rPr lang="en-GB" sz="1625" b="1" dirty="0">
                  <a:solidFill>
                    <a:schemeClr val="tx1"/>
                  </a:solidFill>
                </a:rPr>
                <a:t>Supporting materials sorted by Standard</a:t>
              </a:r>
            </a:p>
            <a:p>
              <a:pPr algn="ctr"/>
              <a:endParaRPr lang="en-GB" sz="1625" b="1" dirty="0">
                <a:solidFill>
                  <a:schemeClr val="tx1"/>
                </a:solidFill>
              </a:endParaRPr>
            </a:p>
            <a:p>
              <a:pPr algn="ctr"/>
              <a:endParaRPr lang="en-GB" sz="1625" b="1" dirty="0">
                <a:solidFill>
                  <a:schemeClr val="tx1"/>
                </a:solidFill>
              </a:endParaRPr>
            </a:p>
            <a:p>
              <a:pPr algn="ctr"/>
              <a:endParaRPr lang="en-GB" sz="1625" b="1" dirty="0">
                <a:solidFill>
                  <a:schemeClr val="tx1"/>
                </a:solidFill>
              </a:endParaRPr>
            </a:p>
          </p:txBody>
        </p:sp>
        <p:sp>
          <p:nvSpPr>
            <p:cNvPr id="21" name="Rectangle 20"/>
            <p:cNvSpPr/>
            <p:nvPr/>
          </p:nvSpPr>
          <p:spPr bwMode="auto">
            <a:xfrm>
              <a:off x="1230468" y="4365104"/>
              <a:ext cx="1089742" cy="105311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7150" dirty="0">
                  <a:solidFill>
                    <a:schemeClr val="tx1"/>
                  </a:solidFill>
                  <a:sym typeface="Webdings" panose="05030102010509060703" pitchFamily="18" charset="2"/>
                </a:rPr>
                <a:t></a:t>
              </a:r>
              <a:endParaRPr lang="en-GB" sz="7150" dirty="0">
                <a:solidFill>
                  <a:schemeClr val="tx1"/>
                </a:solidFill>
              </a:endParaRPr>
            </a:p>
          </p:txBody>
        </p:sp>
        <p:sp>
          <p:nvSpPr>
            <p:cNvPr id="22" name="Rectangle 21"/>
            <p:cNvSpPr/>
            <p:nvPr/>
          </p:nvSpPr>
          <p:spPr bwMode="auto">
            <a:xfrm>
              <a:off x="1230468" y="3019455"/>
              <a:ext cx="1089742" cy="105311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7150" dirty="0">
                  <a:solidFill>
                    <a:schemeClr val="tx1"/>
                  </a:solidFill>
                  <a:sym typeface="Webdings" panose="05030102010509060703" pitchFamily="18" charset="2"/>
                </a:rPr>
                <a:t></a:t>
              </a:r>
              <a:endParaRPr lang="en-GB" sz="7150" dirty="0">
                <a:solidFill>
                  <a:schemeClr val="tx1"/>
                </a:solidFill>
              </a:endParaRPr>
            </a:p>
          </p:txBody>
        </p:sp>
        <p:sp>
          <p:nvSpPr>
            <p:cNvPr id="23" name="Rectangle 22"/>
            <p:cNvSpPr/>
            <p:nvPr/>
          </p:nvSpPr>
          <p:spPr bwMode="auto">
            <a:xfrm>
              <a:off x="1230468" y="1732312"/>
              <a:ext cx="1089742" cy="105311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7150" dirty="0">
                  <a:solidFill>
                    <a:schemeClr val="tx1"/>
                  </a:solidFill>
                  <a:sym typeface="Webdings" panose="05030102010509060703" pitchFamily="18" charset="2"/>
                </a:rPr>
                <a:t></a:t>
              </a:r>
              <a:endParaRPr lang="en-GB" sz="7150" dirty="0">
                <a:solidFill>
                  <a:schemeClr val="tx1"/>
                </a:solidFill>
              </a:endParaRPr>
            </a:p>
          </p:txBody>
        </p:sp>
        <p:sp>
          <p:nvSpPr>
            <p:cNvPr id="31" name="Rounded Rectangle 30"/>
            <p:cNvSpPr/>
            <p:nvPr/>
          </p:nvSpPr>
          <p:spPr bwMode="auto">
            <a:xfrm>
              <a:off x="7247672" y="2048583"/>
              <a:ext cx="1215722" cy="444316"/>
            </a:xfrm>
            <a:prstGeom prst="roundRect">
              <a:avLst/>
            </a:prstGeom>
            <a:solidFill>
              <a:schemeClr val="tx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defTabSz="742946"/>
              <a:r>
                <a:rPr lang="en-GB" sz="1300" dirty="0">
                  <a:solidFill>
                    <a:schemeClr val="bg1"/>
                  </a:solidFill>
                </a:rPr>
                <a:t>News and events</a:t>
              </a:r>
            </a:p>
          </p:txBody>
        </p:sp>
        <p:sp>
          <p:nvSpPr>
            <p:cNvPr id="33" name="Rounded Rectangle 32"/>
            <p:cNvSpPr/>
            <p:nvPr/>
          </p:nvSpPr>
          <p:spPr bwMode="auto">
            <a:xfrm>
              <a:off x="5713585" y="2048583"/>
              <a:ext cx="1285533" cy="444316"/>
            </a:xfrm>
            <a:prstGeom prst="roundRect">
              <a:avLst/>
            </a:prstGeom>
            <a:solidFill>
              <a:schemeClr val="tx2"/>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defTabSz="742946"/>
              <a:r>
                <a:rPr lang="en-GB" sz="1300" dirty="0">
                  <a:solidFill>
                    <a:schemeClr val="bg1"/>
                  </a:solidFill>
                </a:rPr>
                <a:t>IFRIC Interpretations</a:t>
              </a:r>
            </a:p>
          </p:txBody>
        </p:sp>
        <p:sp>
          <p:nvSpPr>
            <p:cNvPr id="34" name="Rounded Rectangle 33"/>
            <p:cNvSpPr/>
            <p:nvPr/>
          </p:nvSpPr>
          <p:spPr bwMode="auto">
            <a:xfrm>
              <a:off x="4192418" y="2048583"/>
              <a:ext cx="1318214" cy="444316"/>
            </a:xfrm>
            <a:prstGeom prst="roundRect">
              <a:avLst/>
            </a:prstGeom>
            <a:solidFill>
              <a:schemeClr val="tx2"/>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defTabSz="742946"/>
              <a:r>
                <a:rPr lang="en-GB" sz="1300" dirty="0">
                  <a:solidFill>
                    <a:schemeClr val="bg1"/>
                  </a:solidFill>
                </a:rPr>
                <a:t>IFRS Standards</a:t>
              </a:r>
            </a:p>
          </p:txBody>
        </p:sp>
        <p:sp>
          <p:nvSpPr>
            <p:cNvPr id="42" name="Rectangle 41"/>
            <p:cNvSpPr/>
            <p:nvPr/>
          </p:nvSpPr>
          <p:spPr bwMode="auto">
            <a:xfrm>
              <a:off x="4016896" y="2946943"/>
              <a:ext cx="4662463" cy="2529788"/>
            </a:xfrm>
            <a:prstGeom prst="rect">
              <a:avLst/>
            </a:prstGeom>
            <a:solidFill>
              <a:srgbClr val="8DA381"/>
            </a:solidFill>
            <a:ln w="3175" cap="flat" cmpd="sng" algn="ctr">
              <a:no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algn="ctr"/>
              <a:endParaRPr lang="en-GB" sz="325" b="1" dirty="0">
                <a:solidFill>
                  <a:schemeClr val="tx1"/>
                </a:solidFill>
              </a:endParaRPr>
            </a:p>
            <a:p>
              <a:pPr algn="ctr"/>
              <a:endParaRPr lang="en-GB" sz="1625" b="1" dirty="0">
                <a:solidFill>
                  <a:schemeClr val="tx1"/>
                </a:solidFill>
              </a:endParaRPr>
            </a:p>
            <a:p>
              <a:pPr algn="ctr"/>
              <a:endParaRPr lang="en-GB" sz="1625" b="1" dirty="0">
                <a:solidFill>
                  <a:schemeClr val="tx1"/>
                </a:solidFill>
              </a:endParaRPr>
            </a:p>
            <a:p>
              <a:pPr algn="ctr"/>
              <a:endParaRPr lang="en-GB" sz="1625" b="1" dirty="0">
                <a:solidFill>
                  <a:schemeClr val="tx1"/>
                </a:solidFill>
              </a:endParaRPr>
            </a:p>
          </p:txBody>
        </p:sp>
        <p:sp>
          <p:nvSpPr>
            <p:cNvPr id="47" name="Rectangle 46"/>
            <p:cNvSpPr/>
            <p:nvPr/>
          </p:nvSpPr>
          <p:spPr bwMode="auto">
            <a:xfrm>
              <a:off x="6392476" y="4539489"/>
              <a:ext cx="855192" cy="70207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4387" dirty="0">
                  <a:solidFill>
                    <a:schemeClr val="tx1"/>
                  </a:solidFill>
                  <a:sym typeface="Webdings" panose="05030102010509060703" pitchFamily="18" charset="2"/>
                </a:rPr>
                <a:t></a:t>
              </a:r>
              <a:endParaRPr lang="en-GB" sz="4387" dirty="0">
                <a:solidFill>
                  <a:schemeClr val="tx1"/>
                </a:solidFill>
              </a:endParaRPr>
            </a:p>
          </p:txBody>
        </p:sp>
        <p:sp>
          <p:nvSpPr>
            <p:cNvPr id="48" name="Rectangle 47"/>
            <p:cNvSpPr/>
            <p:nvPr/>
          </p:nvSpPr>
          <p:spPr bwMode="auto">
            <a:xfrm>
              <a:off x="4196425" y="3573187"/>
              <a:ext cx="756578" cy="70207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4387" dirty="0">
                  <a:solidFill>
                    <a:schemeClr val="tx1"/>
                  </a:solidFill>
                  <a:sym typeface="Webdings" panose="05030102010509060703" pitchFamily="18" charset="2"/>
                </a:rPr>
                <a:t></a:t>
              </a:r>
              <a:endParaRPr lang="en-GB" sz="4387" dirty="0">
                <a:solidFill>
                  <a:schemeClr val="tx1"/>
                </a:solidFill>
              </a:endParaRPr>
            </a:p>
          </p:txBody>
        </p:sp>
        <p:sp>
          <p:nvSpPr>
            <p:cNvPr id="49" name="Rectangle 48"/>
            <p:cNvSpPr/>
            <p:nvPr/>
          </p:nvSpPr>
          <p:spPr bwMode="auto">
            <a:xfrm>
              <a:off x="4196421" y="4515922"/>
              <a:ext cx="842100" cy="72564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4387" dirty="0">
                  <a:solidFill>
                    <a:schemeClr val="tx1"/>
                  </a:solidFill>
                  <a:sym typeface="Webdings" panose="05030102010509060703" pitchFamily="18" charset="2"/>
                </a:rPr>
                <a:t></a:t>
              </a:r>
              <a:endParaRPr lang="en-GB" sz="4387" dirty="0">
                <a:solidFill>
                  <a:schemeClr val="tx1"/>
                </a:solidFill>
              </a:endParaRPr>
            </a:p>
          </p:txBody>
        </p:sp>
        <p:sp>
          <p:nvSpPr>
            <p:cNvPr id="50" name="Rectangle 49"/>
            <p:cNvSpPr/>
            <p:nvPr/>
          </p:nvSpPr>
          <p:spPr bwMode="auto">
            <a:xfrm>
              <a:off x="6392478" y="3573190"/>
              <a:ext cx="826618" cy="7020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4387" dirty="0">
                  <a:solidFill>
                    <a:schemeClr val="tx1"/>
                  </a:solidFill>
                  <a:sym typeface="Wingdings 2" panose="05020102010507070707" pitchFamily="18" charset="2"/>
                </a:rPr>
                <a:t></a:t>
              </a:r>
              <a:endParaRPr lang="en-GB" sz="4387" dirty="0">
                <a:solidFill>
                  <a:schemeClr val="tx1"/>
                </a:solidFill>
              </a:endParaRPr>
            </a:p>
          </p:txBody>
        </p:sp>
        <p:sp>
          <p:nvSpPr>
            <p:cNvPr id="51" name="Rectangle 50"/>
            <p:cNvSpPr/>
            <p:nvPr/>
          </p:nvSpPr>
          <p:spPr bwMode="auto">
            <a:xfrm>
              <a:off x="4939464" y="3573186"/>
              <a:ext cx="1263959" cy="70207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1462" dirty="0">
                  <a:solidFill>
                    <a:schemeClr val="tx1"/>
                  </a:solidFill>
                  <a:sym typeface="Webdings" panose="05030102010509060703" pitchFamily="18" charset="2"/>
                </a:rPr>
                <a:t>Webinars</a:t>
              </a:r>
              <a:endParaRPr lang="en-GB" sz="1462" dirty="0">
                <a:solidFill>
                  <a:schemeClr val="tx1"/>
                </a:solidFill>
              </a:endParaRPr>
            </a:p>
          </p:txBody>
        </p:sp>
        <p:sp>
          <p:nvSpPr>
            <p:cNvPr id="52" name="Rectangle 51"/>
            <p:cNvSpPr/>
            <p:nvPr/>
          </p:nvSpPr>
          <p:spPr bwMode="auto">
            <a:xfrm>
              <a:off x="7219096" y="3573186"/>
              <a:ext cx="1244295" cy="70207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1462" dirty="0">
                  <a:solidFill>
                    <a:schemeClr val="tx1"/>
                  </a:solidFill>
                  <a:sym typeface="Webdings" panose="05030102010509060703" pitchFamily="18" charset="2"/>
                </a:rPr>
                <a:t>Articles</a:t>
              </a:r>
              <a:endParaRPr lang="en-GB" sz="1462" dirty="0">
                <a:solidFill>
                  <a:schemeClr val="tx1"/>
                </a:solidFill>
              </a:endParaRPr>
            </a:p>
          </p:txBody>
        </p:sp>
        <p:sp>
          <p:nvSpPr>
            <p:cNvPr id="53" name="Rectangle 52"/>
            <p:cNvSpPr/>
            <p:nvPr/>
          </p:nvSpPr>
          <p:spPr bwMode="auto">
            <a:xfrm>
              <a:off x="4953004" y="4515922"/>
              <a:ext cx="1263959" cy="72564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1462" dirty="0">
                  <a:solidFill>
                    <a:schemeClr val="tx1"/>
                  </a:solidFill>
                  <a:sym typeface="Webdings" panose="05030102010509060703" pitchFamily="18" charset="2"/>
                </a:rPr>
                <a:t>Transition Resource Group</a:t>
              </a:r>
              <a:endParaRPr lang="en-GB" sz="1462" dirty="0">
                <a:solidFill>
                  <a:schemeClr val="tx1"/>
                </a:solidFill>
              </a:endParaRPr>
            </a:p>
          </p:txBody>
        </p:sp>
        <p:sp>
          <p:nvSpPr>
            <p:cNvPr id="54" name="Rectangle 53"/>
            <p:cNvSpPr/>
            <p:nvPr/>
          </p:nvSpPr>
          <p:spPr bwMode="auto">
            <a:xfrm>
              <a:off x="7247672" y="4540624"/>
              <a:ext cx="1202098" cy="70094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algn="ctr"/>
              <a:r>
                <a:rPr lang="en-GB" sz="1462" dirty="0">
                  <a:solidFill>
                    <a:schemeClr val="tx1"/>
                  </a:solidFill>
                  <a:sym typeface="Webdings" panose="05030102010509060703" pitchFamily="18" charset="2"/>
                </a:rPr>
                <a:t>Agenda decisions</a:t>
              </a:r>
              <a:endParaRPr lang="en-GB" sz="1462" dirty="0">
                <a:solidFill>
                  <a:schemeClr val="tx1"/>
                </a:solidFill>
              </a:endParaRPr>
            </a:p>
          </p:txBody>
        </p:sp>
        <p:sp>
          <p:nvSpPr>
            <p:cNvPr id="5" name="Striped Right Arrow 4"/>
            <p:cNvSpPr/>
            <p:nvPr/>
          </p:nvSpPr>
          <p:spPr bwMode="auto">
            <a:xfrm rot="5400000">
              <a:off x="4653752" y="2537949"/>
              <a:ext cx="395537" cy="373999"/>
            </a:xfrm>
            <a:prstGeom prst="stripedRightArrow">
              <a:avLst/>
            </a:prstGeom>
            <a:solidFill>
              <a:schemeClr val="tx1"/>
            </a:solidFill>
            <a:ln w="9525" cap="flat" cmpd="sng" algn="ctr">
              <a:no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defTabSz="742946"/>
              <a:endParaRPr lang="en-GB" sz="1950">
                <a:solidFill>
                  <a:srgbClr val="000000"/>
                </a:solidFill>
              </a:endParaRPr>
            </a:p>
          </p:txBody>
        </p:sp>
        <p:sp>
          <p:nvSpPr>
            <p:cNvPr id="55" name="Rectangle 54"/>
            <p:cNvSpPr/>
            <p:nvPr/>
          </p:nvSpPr>
          <p:spPr bwMode="auto">
            <a:xfrm>
              <a:off x="4189254" y="3157083"/>
              <a:ext cx="4274137" cy="29909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r>
                <a:rPr lang="en-GB" sz="1462" dirty="0">
                  <a:solidFill>
                    <a:schemeClr val="tx1"/>
                  </a:solidFill>
                  <a:sym typeface="Webdings" panose="05030102010509060703" pitchFamily="18" charset="2"/>
                </a:rPr>
                <a:t>For example, for IFRS 9 </a:t>
              </a:r>
              <a:r>
                <a:rPr lang="en-GB" sz="1462" i="1" dirty="0">
                  <a:solidFill>
                    <a:schemeClr val="tx1"/>
                  </a:solidFill>
                  <a:sym typeface="Webdings" panose="05030102010509060703" pitchFamily="18" charset="2"/>
                </a:rPr>
                <a:t>Financial Instruments</a:t>
              </a:r>
              <a:endParaRPr lang="en-GB" sz="1462" i="1" dirty="0">
                <a:solidFill>
                  <a:schemeClr val="tx1"/>
                </a:solidFill>
              </a:endParaRPr>
            </a:p>
          </p:txBody>
        </p:sp>
      </p:grpSp>
    </p:spTree>
    <p:extLst>
      <p:ext uri="{BB962C8B-B14F-4D97-AF65-F5344CB8AC3E}">
        <p14:creationId xmlns:p14="http://schemas.microsoft.com/office/powerpoint/2010/main" val="856964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2"/>
            <a:ext cx="7748587" cy="974725"/>
          </a:xfrm>
        </p:spPr>
        <p:txBody>
          <a:bodyPr/>
          <a:lstStyle/>
          <a:p>
            <a:r>
              <a:rPr lang="en-GB" dirty="0"/>
              <a:t>Better Communication Report</a:t>
            </a:r>
          </a:p>
        </p:txBody>
      </p:sp>
      <p:graphicFrame>
        <p:nvGraphicFramePr>
          <p:cNvPr id="4" name="Diagram 3"/>
          <p:cNvGraphicFramePr/>
          <p:nvPr>
            <p:extLst/>
          </p:nvPr>
        </p:nvGraphicFramePr>
        <p:xfrm>
          <a:off x="344488" y="1193000"/>
          <a:ext cx="76328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4"/>
          <p:cNvPicPr>
            <a:picLocks noGrp="1" noChangeAspect="1"/>
          </p:cNvPicPr>
          <p:nvPr>
            <p:ph sz="half" idx="4294967295"/>
          </p:nvPr>
        </p:nvPicPr>
        <p:blipFill>
          <a:blip r:embed="rId7">
            <a:extLst>
              <a:ext uri="{28A0092B-C50C-407E-A947-70E740481C1C}">
                <a14:useLocalDpi xmlns:a14="http://schemas.microsoft.com/office/drawing/2010/main" val="0"/>
              </a:ext>
            </a:extLst>
          </a:blip>
          <a:stretch>
            <a:fillRect/>
          </a:stretch>
        </p:blipFill>
        <p:spPr>
          <a:xfrm>
            <a:off x="7329264" y="1916832"/>
            <a:ext cx="2304256" cy="3376873"/>
          </a:xfrm>
          <a:prstGeom prst="rect">
            <a:avLst/>
          </a:prstGeom>
          <a:ln w="38100">
            <a:solidFill>
              <a:schemeClr val="accent4"/>
            </a:solidFill>
          </a:ln>
        </p:spPr>
      </p:pic>
    </p:spTree>
    <p:extLst>
      <p:ext uri="{BB962C8B-B14F-4D97-AF65-F5344CB8AC3E}">
        <p14:creationId xmlns:p14="http://schemas.microsoft.com/office/powerpoint/2010/main" val="309717301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7337425" cy="974725"/>
          </a:xfrm>
        </p:spPr>
        <p:txBody>
          <a:bodyPr/>
          <a:lstStyle/>
          <a:p>
            <a:r>
              <a:rPr lang="en-GB" dirty="0"/>
              <a:t>Recruitment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60" y="1052736"/>
            <a:ext cx="7619027" cy="5805264"/>
          </a:xfrm>
          <a:prstGeom prst="rect">
            <a:avLst/>
          </a:prstGeom>
        </p:spPr>
      </p:pic>
      <p:sp>
        <p:nvSpPr>
          <p:cNvPr id="3" name="Rectangle 2"/>
          <p:cNvSpPr/>
          <p:nvPr/>
        </p:nvSpPr>
        <p:spPr bwMode="auto">
          <a:xfrm>
            <a:off x="8611587" y="5805264"/>
            <a:ext cx="1093941" cy="72008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5323728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00" y="2"/>
            <a:ext cx="7337425" cy="974725"/>
          </a:xfrm>
        </p:spPr>
        <p:txBody>
          <a:bodyPr/>
          <a:lstStyle/>
          <a:p>
            <a:r>
              <a:rPr lang="en-GB" dirty="0"/>
              <a:t>Contact Us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4768" y="1241425"/>
            <a:ext cx="9189478"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nip Single Corner Rectangle 3"/>
          <p:cNvSpPr/>
          <p:nvPr/>
        </p:nvSpPr>
        <p:spPr bwMode="auto">
          <a:xfrm>
            <a:off x="848544" y="4077072"/>
            <a:ext cx="6768752" cy="864096"/>
          </a:xfrm>
          <a:prstGeom prst="snip1Rect">
            <a:avLst/>
          </a:prstGeom>
          <a:solidFill>
            <a:schemeClr val="bg1">
              <a:alpha val="46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5" name="Snip Single Corner Rectangle 4"/>
          <p:cNvSpPr/>
          <p:nvPr/>
        </p:nvSpPr>
        <p:spPr bwMode="auto">
          <a:xfrm>
            <a:off x="848544" y="1700808"/>
            <a:ext cx="6768752" cy="2160240"/>
          </a:xfrm>
          <a:prstGeom prst="snip1Rect">
            <a:avLst/>
          </a:prstGeom>
          <a:solidFill>
            <a:schemeClr val="bg1">
              <a:alpha val="4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     </a:t>
            </a:r>
          </a:p>
        </p:txBody>
      </p:sp>
      <p:sp>
        <p:nvSpPr>
          <p:cNvPr id="6" name="Content Placeholder 2"/>
          <p:cNvSpPr txBox="1">
            <a:spLocks/>
          </p:cNvSpPr>
          <p:nvPr/>
        </p:nvSpPr>
        <p:spPr>
          <a:xfrm>
            <a:off x="1064568" y="1772819"/>
            <a:ext cx="2376264" cy="216023"/>
          </a:xfrm>
          <a:prstGeom prst="rect">
            <a:avLst/>
          </a:prstGeom>
        </p:spPr>
        <p:txBody>
          <a:bodyPr/>
          <a:lst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a:lstStyle>
          <a:p>
            <a:pPr marL="0" indent="0">
              <a:buFont typeface="Arial" charset="0"/>
              <a:buNone/>
            </a:pPr>
            <a:r>
              <a:rPr lang="en-US" sz="1400" b="1" kern="0">
                <a:solidFill>
                  <a:srgbClr val="B31E3B"/>
                </a:solidFill>
              </a:rPr>
              <a:t>Keep up to date</a:t>
            </a:r>
            <a:endParaRPr lang="en-US" sz="1400" b="1" kern="0" dirty="0">
              <a:solidFill>
                <a:srgbClr val="B31E3B"/>
              </a:solidFill>
            </a:endParaRPr>
          </a:p>
        </p:txBody>
      </p:sp>
      <p:pic>
        <p:nvPicPr>
          <p:cNvPr id="7" name="Picture 6" descr="twitt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568" y="2132856"/>
            <a:ext cx="288032" cy="2880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568" y="2516899"/>
            <a:ext cx="288032" cy="28803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568" y="2900942"/>
            <a:ext cx="288032" cy="288032"/>
          </a:xfrm>
          <a:prstGeom prst="rect">
            <a:avLst/>
          </a:prstGeom>
        </p:spPr>
      </p:pic>
      <p:sp>
        <p:nvSpPr>
          <p:cNvPr id="10" name="Rectangle 9"/>
          <p:cNvSpPr/>
          <p:nvPr/>
        </p:nvSpPr>
        <p:spPr>
          <a:xfrm>
            <a:off x="1475319" y="3356993"/>
            <a:ext cx="1345240" cy="184666"/>
          </a:xfrm>
          <a:prstGeom prst="rect">
            <a:avLst/>
          </a:prstGeom>
        </p:spPr>
        <p:txBody>
          <a:bodyPr wrap="none">
            <a:spAutoFit/>
          </a:bodyPr>
          <a:lstStyle/>
          <a:p>
            <a:pPr marL="0" indent="0">
              <a:lnSpc>
                <a:spcPct val="50000"/>
              </a:lnSpc>
              <a:buNone/>
            </a:pPr>
            <a:r>
              <a:rPr lang="en-US" sz="1200" dirty="0"/>
              <a:t>IFRS Foundation</a:t>
            </a:r>
          </a:p>
        </p:txBody>
      </p:sp>
      <p:sp>
        <p:nvSpPr>
          <p:cNvPr id="11" name="Rectangle 10"/>
          <p:cNvSpPr/>
          <p:nvPr/>
        </p:nvSpPr>
        <p:spPr>
          <a:xfrm>
            <a:off x="1475319" y="2940914"/>
            <a:ext cx="1020985" cy="196657"/>
          </a:xfrm>
          <a:prstGeom prst="rect">
            <a:avLst/>
          </a:prstGeom>
        </p:spPr>
        <p:txBody>
          <a:bodyPr wrap="none">
            <a:spAutoFit/>
          </a:bodyPr>
          <a:lstStyle/>
          <a:p>
            <a:pPr marL="0" indent="0">
              <a:lnSpc>
                <a:spcPct val="50000"/>
              </a:lnSpc>
              <a:buNone/>
            </a:pPr>
            <a:r>
              <a:rPr lang="en-US" dirty="0"/>
              <a:t>www</a:t>
            </a:r>
            <a:r>
              <a:rPr lang="en-US" sz="1200" dirty="0"/>
              <a:t>.ifrs.org</a:t>
            </a:r>
          </a:p>
        </p:txBody>
      </p:sp>
      <p:sp>
        <p:nvSpPr>
          <p:cNvPr id="12" name="Rectangle 11"/>
          <p:cNvSpPr/>
          <p:nvPr/>
        </p:nvSpPr>
        <p:spPr>
          <a:xfrm>
            <a:off x="1475319" y="2580874"/>
            <a:ext cx="1345240" cy="184666"/>
          </a:xfrm>
          <a:prstGeom prst="rect">
            <a:avLst/>
          </a:prstGeom>
        </p:spPr>
        <p:txBody>
          <a:bodyPr wrap="none">
            <a:spAutoFit/>
          </a:bodyPr>
          <a:lstStyle/>
          <a:p>
            <a:pPr marL="0" indent="0">
              <a:lnSpc>
                <a:spcPct val="50000"/>
              </a:lnSpc>
              <a:buNone/>
            </a:pPr>
            <a:r>
              <a:rPr lang="en-US" sz="1200" dirty="0"/>
              <a:t>IFRS Foundation</a:t>
            </a:r>
          </a:p>
        </p:txBody>
      </p:sp>
      <p:sp>
        <p:nvSpPr>
          <p:cNvPr id="13" name="Rectangle 12"/>
          <p:cNvSpPr/>
          <p:nvPr/>
        </p:nvSpPr>
        <p:spPr>
          <a:xfrm>
            <a:off x="1475318" y="2204865"/>
            <a:ext cx="3272050" cy="184666"/>
          </a:xfrm>
          <a:prstGeom prst="rect">
            <a:avLst/>
          </a:prstGeom>
        </p:spPr>
        <p:txBody>
          <a:bodyPr wrap="none">
            <a:spAutoFit/>
          </a:bodyPr>
          <a:lstStyle/>
          <a:p>
            <a:pPr marL="0" indent="0">
              <a:lnSpc>
                <a:spcPct val="50000"/>
              </a:lnSpc>
              <a:buNone/>
            </a:pPr>
            <a:r>
              <a:rPr lang="en-US" sz="1200" dirty="0"/>
              <a:t>@</a:t>
            </a:r>
            <a:r>
              <a:rPr lang="en-US" sz="1200" dirty="0" err="1"/>
              <a:t>IFRSFoundation</a:t>
            </a:r>
            <a:r>
              <a:rPr lang="en-US" sz="1200" dirty="0"/>
              <a:t> @</a:t>
            </a:r>
            <a:r>
              <a:rPr lang="en-US" sz="1200" dirty="0" err="1"/>
              <a:t>tarca_ann</a:t>
            </a:r>
            <a:r>
              <a:rPr lang="en-US" sz="1200" dirty="0"/>
              <a:t> #</a:t>
            </a:r>
            <a:r>
              <a:rPr lang="en-US" sz="1200" dirty="0" err="1"/>
              <a:t>ifrsresearch</a:t>
            </a:r>
            <a:endParaRPr lang="en-US" sz="1200" dirty="0"/>
          </a:p>
        </p:txBody>
      </p:sp>
      <p:sp>
        <p:nvSpPr>
          <p:cNvPr id="14" name="Content Placeholder 2"/>
          <p:cNvSpPr txBox="1">
            <a:spLocks/>
          </p:cNvSpPr>
          <p:nvPr/>
        </p:nvSpPr>
        <p:spPr bwMode="auto">
          <a:xfrm>
            <a:off x="1064568" y="4149080"/>
            <a:ext cx="1872208" cy="216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27282" indent="-227282" algn="l" rtl="0" eaLnBrk="0" fontAlgn="base" hangingPunct="0">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689962" indent="-227282" algn="l" rtl="0" eaLnBrk="0" fontAlgn="base" hangingPunct="0">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144526"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607207"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061770"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451396"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2841022"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230648"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620273"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0" indent="0">
              <a:buFont typeface="Arial" charset="0"/>
              <a:buNone/>
            </a:pPr>
            <a:r>
              <a:rPr lang="en-US" sz="1200" b="1" dirty="0">
                <a:solidFill>
                  <a:srgbClr val="B31E3B"/>
                </a:solidFill>
              </a:rPr>
              <a:t>Comment on our work</a:t>
            </a:r>
          </a:p>
        </p:txBody>
      </p:sp>
      <p:sp>
        <p:nvSpPr>
          <p:cNvPr id="15" name="Rectangle 14"/>
          <p:cNvSpPr/>
          <p:nvPr/>
        </p:nvSpPr>
        <p:spPr>
          <a:xfrm>
            <a:off x="1475318" y="4509121"/>
            <a:ext cx="1542410" cy="184666"/>
          </a:xfrm>
          <a:prstGeom prst="rect">
            <a:avLst/>
          </a:prstGeom>
        </p:spPr>
        <p:txBody>
          <a:bodyPr wrap="none">
            <a:spAutoFit/>
          </a:bodyPr>
          <a:lstStyle/>
          <a:p>
            <a:pPr marL="0" indent="0">
              <a:lnSpc>
                <a:spcPct val="50000"/>
              </a:lnSpc>
              <a:buNone/>
            </a:pPr>
            <a:r>
              <a:rPr lang="en-US" sz="1200" dirty="0" err="1"/>
              <a:t>go.ifrs.org</a:t>
            </a:r>
            <a:r>
              <a:rPr lang="en-US" sz="1200" dirty="0"/>
              <a:t>/comment</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568" y="4437112"/>
            <a:ext cx="288032" cy="288032"/>
          </a:xfrm>
          <a:prstGeom prst="rect">
            <a:avLst/>
          </a:prstGeom>
        </p:spPr>
      </p:pic>
      <p:pic>
        <p:nvPicPr>
          <p:cNvPr id="17" name="Picture 16" descr="YouTube-social-squircle_r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568" y="3284984"/>
            <a:ext cx="288032" cy="288032"/>
          </a:xfrm>
          <a:prstGeom prst="rect">
            <a:avLst/>
          </a:prstGeom>
        </p:spPr>
      </p:pic>
    </p:spTree>
    <p:extLst>
      <p:ext uri="{BB962C8B-B14F-4D97-AF65-F5344CB8AC3E}">
        <p14:creationId xmlns:p14="http://schemas.microsoft.com/office/powerpoint/2010/main" val="11042115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2"/>
            <a:ext cx="7670381" cy="974725"/>
          </a:xfrm>
        </p:spPr>
        <p:txBody>
          <a:bodyPr/>
          <a:lstStyle/>
          <a:p>
            <a:r>
              <a:rPr lang="en-GB" dirty="0"/>
              <a:t>Disclosure Initiative projects </a:t>
            </a:r>
          </a:p>
        </p:txBody>
      </p:sp>
      <p:sp>
        <p:nvSpPr>
          <p:cNvPr id="4" name="Freeform 3"/>
          <p:cNvSpPr/>
          <p:nvPr/>
        </p:nvSpPr>
        <p:spPr>
          <a:xfrm>
            <a:off x="422694" y="1673806"/>
            <a:ext cx="8832189" cy="675354"/>
          </a:xfrm>
          <a:custGeom>
            <a:avLst/>
            <a:gdLst>
              <a:gd name="connsiteX0" fmla="*/ 0 w 9276748"/>
              <a:gd name="connsiteY0" fmla="*/ 90418 h 904177"/>
              <a:gd name="connsiteX1" fmla="*/ 90418 w 9276748"/>
              <a:gd name="connsiteY1" fmla="*/ 0 h 904177"/>
              <a:gd name="connsiteX2" fmla="*/ 9186330 w 9276748"/>
              <a:gd name="connsiteY2" fmla="*/ 0 h 904177"/>
              <a:gd name="connsiteX3" fmla="*/ 9276748 w 9276748"/>
              <a:gd name="connsiteY3" fmla="*/ 90418 h 904177"/>
              <a:gd name="connsiteX4" fmla="*/ 9276748 w 9276748"/>
              <a:gd name="connsiteY4" fmla="*/ 813759 h 904177"/>
              <a:gd name="connsiteX5" fmla="*/ 9186330 w 9276748"/>
              <a:gd name="connsiteY5" fmla="*/ 904177 h 904177"/>
              <a:gd name="connsiteX6" fmla="*/ 90418 w 9276748"/>
              <a:gd name="connsiteY6" fmla="*/ 904177 h 904177"/>
              <a:gd name="connsiteX7" fmla="*/ 0 w 9276748"/>
              <a:gd name="connsiteY7" fmla="*/ 813759 h 904177"/>
              <a:gd name="connsiteX8" fmla="*/ 0 w 9276748"/>
              <a:gd name="connsiteY8" fmla="*/ 90418 h 90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6748" h="904177">
                <a:moveTo>
                  <a:pt x="0" y="90418"/>
                </a:moveTo>
                <a:cubicBezTo>
                  <a:pt x="0" y="40482"/>
                  <a:pt x="40482" y="0"/>
                  <a:pt x="90418" y="0"/>
                </a:cubicBezTo>
                <a:lnTo>
                  <a:pt x="9186330" y="0"/>
                </a:lnTo>
                <a:cubicBezTo>
                  <a:pt x="9236266" y="0"/>
                  <a:pt x="9276748" y="40482"/>
                  <a:pt x="9276748" y="90418"/>
                </a:cubicBezTo>
                <a:lnTo>
                  <a:pt x="9276748" y="813759"/>
                </a:lnTo>
                <a:cubicBezTo>
                  <a:pt x="9276748" y="863695"/>
                  <a:pt x="9236266" y="904177"/>
                  <a:pt x="9186330" y="904177"/>
                </a:cubicBezTo>
                <a:lnTo>
                  <a:pt x="90418" y="904177"/>
                </a:lnTo>
                <a:cubicBezTo>
                  <a:pt x="40482" y="904177"/>
                  <a:pt x="0" y="863695"/>
                  <a:pt x="0" y="813759"/>
                </a:cubicBezTo>
                <a:lnTo>
                  <a:pt x="0" y="90418"/>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5342" tIns="145342" rIns="145342" bIns="145342" numCol="1" spcCol="1270" anchor="ctr" anchorCtr="0">
            <a:noAutofit/>
          </a:bodyPr>
          <a:lstStyle/>
          <a:p>
            <a:pPr marL="0" marR="0" lvl="0" indent="0" algn="ctr" defTabSz="1444296" rtl="0" eaLnBrk="1" fontAlgn="base" latinLnBrk="0" hangingPunct="1">
              <a:lnSpc>
                <a:spcPct val="90000"/>
              </a:lnSpc>
              <a:spcBef>
                <a:spcPct val="0"/>
              </a:spcBef>
              <a:spcAft>
                <a:spcPct val="35000"/>
              </a:spcAft>
              <a:buClrTx/>
              <a:buSzTx/>
              <a:buFontTx/>
              <a:buNone/>
              <a:tabLst/>
              <a:defRPr/>
            </a:pPr>
            <a:r>
              <a:rPr kumimoji="0" lang="en-GB" sz="2763" b="0" i="0" u="none" strike="noStrike" kern="1200" cap="none" spc="0" normalizeH="0" baseline="0" noProof="0" dirty="0">
                <a:ln>
                  <a:noFill/>
                </a:ln>
                <a:solidFill>
                  <a:srgbClr val="FFFFFF"/>
                </a:solidFill>
                <a:effectLst/>
                <a:uLnTx/>
                <a:uFillTx/>
                <a:latin typeface="Arial"/>
                <a:sym typeface="Arial" charset="0"/>
              </a:rPr>
              <a:t>Disclosure Initiative</a:t>
            </a:r>
          </a:p>
        </p:txBody>
      </p:sp>
      <p:sp>
        <p:nvSpPr>
          <p:cNvPr id="5" name="Freeform 4"/>
          <p:cNvSpPr/>
          <p:nvPr/>
        </p:nvSpPr>
        <p:spPr>
          <a:xfrm>
            <a:off x="422694" y="2505507"/>
            <a:ext cx="4225820" cy="1022433"/>
          </a:xfrm>
          <a:custGeom>
            <a:avLst/>
            <a:gdLst>
              <a:gd name="connsiteX0" fmla="*/ 0 w 1497855"/>
              <a:gd name="connsiteY0" fmla="*/ 110191 h 1101911"/>
              <a:gd name="connsiteX1" fmla="*/ 110191 w 1497855"/>
              <a:gd name="connsiteY1" fmla="*/ 0 h 1101911"/>
              <a:gd name="connsiteX2" fmla="*/ 1387664 w 1497855"/>
              <a:gd name="connsiteY2" fmla="*/ 0 h 1101911"/>
              <a:gd name="connsiteX3" fmla="*/ 1497855 w 1497855"/>
              <a:gd name="connsiteY3" fmla="*/ 110191 h 1101911"/>
              <a:gd name="connsiteX4" fmla="*/ 1497855 w 1497855"/>
              <a:gd name="connsiteY4" fmla="*/ 991720 h 1101911"/>
              <a:gd name="connsiteX5" fmla="*/ 1387664 w 1497855"/>
              <a:gd name="connsiteY5" fmla="*/ 1101911 h 1101911"/>
              <a:gd name="connsiteX6" fmla="*/ 110191 w 1497855"/>
              <a:gd name="connsiteY6" fmla="*/ 1101911 h 1101911"/>
              <a:gd name="connsiteX7" fmla="*/ 0 w 1497855"/>
              <a:gd name="connsiteY7" fmla="*/ 991720 h 1101911"/>
              <a:gd name="connsiteX8" fmla="*/ 0 w 1497855"/>
              <a:gd name="connsiteY8" fmla="*/ 110191 h 110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55" h="1101911">
                <a:moveTo>
                  <a:pt x="0" y="110191"/>
                </a:moveTo>
                <a:cubicBezTo>
                  <a:pt x="0" y="49334"/>
                  <a:pt x="49334" y="0"/>
                  <a:pt x="110191" y="0"/>
                </a:cubicBezTo>
                <a:lnTo>
                  <a:pt x="1387664" y="0"/>
                </a:lnTo>
                <a:cubicBezTo>
                  <a:pt x="1448521" y="0"/>
                  <a:pt x="1497855" y="49334"/>
                  <a:pt x="1497855" y="110191"/>
                </a:cubicBezTo>
                <a:lnTo>
                  <a:pt x="1497855" y="991720"/>
                </a:lnTo>
                <a:cubicBezTo>
                  <a:pt x="1497855" y="1052577"/>
                  <a:pt x="1448521" y="1101911"/>
                  <a:pt x="1387664" y="1101911"/>
                </a:cubicBezTo>
                <a:lnTo>
                  <a:pt x="110191" y="1101911"/>
                </a:lnTo>
                <a:cubicBezTo>
                  <a:pt x="49334" y="1101911"/>
                  <a:pt x="0" y="1052577"/>
                  <a:pt x="0" y="991720"/>
                </a:cubicBezTo>
                <a:lnTo>
                  <a:pt x="0" y="110191"/>
                </a:lnTo>
                <a:close/>
              </a:path>
            </a:pathLst>
          </a:custGeom>
          <a:solidFill>
            <a:srgbClr val="B31E3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944" tIns="81944" rIns="81944" bIns="81944" numCol="1" spcCol="1270" anchor="ctr" anchorCtr="0">
            <a:noAutofit/>
          </a:bodyPr>
          <a:lstStyle/>
          <a:p>
            <a:pPr marL="0" marR="0" lvl="0" indent="0" algn="ctr" defTabSz="649933" rtl="0" eaLnBrk="1" fontAlgn="base" latinLnBrk="0" hangingPunct="1">
              <a:lnSpc>
                <a:spcPct val="90000"/>
              </a:lnSpc>
              <a:spcBef>
                <a:spcPct val="0"/>
              </a:spcBef>
              <a:spcAft>
                <a:spcPts val="0"/>
              </a:spcAft>
              <a:buClrTx/>
              <a:buSzTx/>
              <a:buFontTx/>
              <a:buNone/>
              <a:tabLst/>
              <a:defRPr/>
            </a:pPr>
            <a:r>
              <a:rPr kumimoji="0" lang="en-GB" sz="1463" b="1" i="0" u="none" strike="noStrike" kern="1200" cap="none" spc="0" normalizeH="0" baseline="0" noProof="0" dirty="0">
                <a:ln>
                  <a:noFill/>
                </a:ln>
                <a:solidFill>
                  <a:srgbClr val="FFFFFF"/>
                </a:solidFill>
                <a:effectLst/>
                <a:uLnTx/>
                <a:uFillTx/>
                <a:latin typeface="Arial"/>
                <a:sym typeface="Arial" charset="0"/>
              </a:rPr>
              <a:t>Completed </a:t>
            </a:r>
          </a:p>
          <a:p>
            <a:pPr marL="0" marR="0" lvl="0" indent="0" algn="ctr" defTabSz="649933" rtl="0" eaLnBrk="1" fontAlgn="base" latinLnBrk="0" hangingPunct="1">
              <a:lnSpc>
                <a:spcPct val="90000"/>
              </a:lnSpc>
              <a:spcBef>
                <a:spcPct val="0"/>
              </a:spcBef>
              <a:spcAft>
                <a:spcPts val="0"/>
              </a:spcAft>
              <a:buClrTx/>
              <a:buSzTx/>
              <a:buFontTx/>
              <a:buNone/>
              <a:tabLst/>
              <a:defRPr/>
            </a:pPr>
            <a:r>
              <a:rPr kumimoji="0" lang="en-GB" sz="1463" b="1" i="0" u="none" strike="noStrike" kern="1200" cap="none" spc="0" normalizeH="0" baseline="0" noProof="0" dirty="0">
                <a:ln>
                  <a:noFill/>
                </a:ln>
                <a:solidFill>
                  <a:srgbClr val="FFFFFF"/>
                </a:solidFill>
                <a:effectLst/>
                <a:uLnTx/>
                <a:uFillTx/>
                <a:latin typeface="Arial"/>
                <a:sym typeface="Arial" charset="0"/>
              </a:rPr>
              <a:t>projects</a:t>
            </a:r>
          </a:p>
        </p:txBody>
      </p:sp>
      <p:sp>
        <p:nvSpPr>
          <p:cNvPr id="6" name="Freeform 5"/>
          <p:cNvSpPr/>
          <p:nvPr/>
        </p:nvSpPr>
        <p:spPr>
          <a:xfrm>
            <a:off x="422694" y="3684285"/>
            <a:ext cx="1374751" cy="1726071"/>
          </a:xfrm>
          <a:custGeom>
            <a:avLst/>
            <a:gdLst>
              <a:gd name="connsiteX0" fmla="*/ 0 w 1509989"/>
              <a:gd name="connsiteY0" fmla="*/ 150999 h 2344633"/>
              <a:gd name="connsiteX1" fmla="*/ 150999 w 1509989"/>
              <a:gd name="connsiteY1" fmla="*/ 0 h 2344633"/>
              <a:gd name="connsiteX2" fmla="*/ 1358990 w 1509989"/>
              <a:gd name="connsiteY2" fmla="*/ 0 h 2344633"/>
              <a:gd name="connsiteX3" fmla="*/ 1509989 w 1509989"/>
              <a:gd name="connsiteY3" fmla="*/ 150999 h 2344633"/>
              <a:gd name="connsiteX4" fmla="*/ 1509989 w 1509989"/>
              <a:gd name="connsiteY4" fmla="*/ 2193634 h 2344633"/>
              <a:gd name="connsiteX5" fmla="*/ 1358990 w 1509989"/>
              <a:gd name="connsiteY5" fmla="*/ 2344633 h 2344633"/>
              <a:gd name="connsiteX6" fmla="*/ 150999 w 1509989"/>
              <a:gd name="connsiteY6" fmla="*/ 2344633 h 2344633"/>
              <a:gd name="connsiteX7" fmla="*/ 0 w 1509989"/>
              <a:gd name="connsiteY7" fmla="*/ 2193634 h 2344633"/>
              <a:gd name="connsiteX8" fmla="*/ 0 w 1509989"/>
              <a:gd name="connsiteY8" fmla="*/ 150999 h 23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989" h="2344633">
                <a:moveTo>
                  <a:pt x="0" y="150999"/>
                </a:moveTo>
                <a:cubicBezTo>
                  <a:pt x="0" y="67605"/>
                  <a:pt x="67605" y="0"/>
                  <a:pt x="150999" y="0"/>
                </a:cubicBezTo>
                <a:lnTo>
                  <a:pt x="1358990" y="0"/>
                </a:lnTo>
                <a:cubicBezTo>
                  <a:pt x="1442384" y="0"/>
                  <a:pt x="1509989" y="67605"/>
                  <a:pt x="1509989" y="150999"/>
                </a:cubicBezTo>
                <a:lnTo>
                  <a:pt x="1509989" y="2193634"/>
                </a:lnTo>
                <a:cubicBezTo>
                  <a:pt x="1509989" y="2277028"/>
                  <a:pt x="1442384" y="2344633"/>
                  <a:pt x="1358990" y="2344633"/>
                </a:cubicBezTo>
                <a:lnTo>
                  <a:pt x="150999" y="2344633"/>
                </a:lnTo>
                <a:cubicBezTo>
                  <a:pt x="67605" y="2344633"/>
                  <a:pt x="0" y="2277028"/>
                  <a:pt x="0" y="2193634"/>
                </a:cubicBezTo>
                <a:lnTo>
                  <a:pt x="0" y="150999"/>
                </a:lnTo>
                <a:close/>
              </a:path>
            </a:pathLst>
          </a:custGeom>
          <a:solidFill>
            <a:srgbClr val="B31E3B">
              <a:alpha val="6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68" tIns="82368" rIns="82368" bIns="82368" numCol="1" spcCol="1270" anchor="ctr" anchorCtr="0">
            <a:noAutofit/>
          </a:bodyPr>
          <a:lstStyle/>
          <a:p>
            <a:pPr marL="0" marR="0" lvl="0" indent="0" algn="ctr" defTabSz="541612" rtl="0" eaLnBrk="1" fontAlgn="base" latinLnBrk="0" hangingPunct="1">
              <a:lnSpc>
                <a:spcPct val="90000"/>
              </a:lnSpc>
              <a:spcBef>
                <a:spcPct val="0"/>
              </a:spcBef>
              <a:spcAft>
                <a:spcPct val="35000"/>
              </a:spcAft>
              <a:buClrTx/>
              <a:buSzTx/>
              <a:buFontTx/>
              <a:buNone/>
              <a:tabLst/>
              <a:defRPr/>
            </a:pPr>
            <a:r>
              <a:rPr kumimoji="0" lang="en-GB" sz="1138" b="1" i="0" u="none" strike="noStrike" kern="1200" cap="none" spc="0" normalizeH="0" baseline="0" noProof="0" dirty="0">
                <a:ln>
                  <a:noFill/>
                </a:ln>
                <a:solidFill>
                  <a:srgbClr val="FFFFFF"/>
                </a:solidFill>
                <a:effectLst/>
                <a:uLnTx/>
                <a:uFillTx/>
                <a:latin typeface="Arial"/>
                <a:sym typeface="Arial" charset="0"/>
              </a:rPr>
              <a:t>Amendments to IAS 1 to remove barriers to application of judgement</a:t>
            </a:r>
          </a:p>
        </p:txBody>
      </p:sp>
      <p:sp>
        <p:nvSpPr>
          <p:cNvPr id="7" name="Freeform 6"/>
          <p:cNvSpPr/>
          <p:nvPr/>
        </p:nvSpPr>
        <p:spPr>
          <a:xfrm>
            <a:off x="1842202" y="3692150"/>
            <a:ext cx="1374751" cy="1726071"/>
          </a:xfrm>
          <a:custGeom>
            <a:avLst/>
            <a:gdLst>
              <a:gd name="connsiteX0" fmla="*/ 0 w 1885497"/>
              <a:gd name="connsiteY0" fmla="*/ 117695 h 1176948"/>
              <a:gd name="connsiteX1" fmla="*/ 117695 w 1885497"/>
              <a:gd name="connsiteY1" fmla="*/ 0 h 1176948"/>
              <a:gd name="connsiteX2" fmla="*/ 1767802 w 1885497"/>
              <a:gd name="connsiteY2" fmla="*/ 0 h 1176948"/>
              <a:gd name="connsiteX3" fmla="*/ 1885497 w 1885497"/>
              <a:gd name="connsiteY3" fmla="*/ 117695 h 1176948"/>
              <a:gd name="connsiteX4" fmla="*/ 1885497 w 1885497"/>
              <a:gd name="connsiteY4" fmla="*/ 1059253 h 1176948"/>
              <a:gd name="connsiteX5" fmla="*/ 1767802 w 1885497"/>
              <a:gd name="connsiteY5" fmla="*/ 1176948 h 1176948"/>
              <a:gd name="connsiteX6" fmla="*/ 117695 w 1885497"/>
              <a:gd name="connsiteY6" fmla="*/ 1176948 h 1176948"/>
              <a:gd name="connsiteX7" fmla="*/ 0 w 1885497"/>
              <a:gd name="connsiteY7" fmla="*/ 1059253 h 1176948"/>
              <a:gd name="connsiteX8" fmla="*/ 0 w 1885497"/>
              <a:gd name="connsiteY8" fmla="*/ 117695 h 117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497" h="1176948">
                <a:moveTo>
                  <a:pt x="0" y="117695"/>
                </a:moveTo>
                <a:cubicBezTo>
                  <a:pt x="0" y="52694"/>
                  <a:pt x="52694" y="0"/>
                  <a:pt x="117695" y="0"/>
                </a:cubicBezTo>
                <a:lnTo>
                  <a:pt x="1767802" y="0"/>
                </a:lnTo>
                <a:cubicBezTo>
                  <a:pt x="1832803" y="0"/>
                  <a:pt x="1885497" y="52694"/>
                  <a:pt x="1885497" y="117695"/>
                </a:cubicBezTo>
                <a:lnTo>
                  <a:pt x="1885497" y="1059253"/>
                </a:lnTo>
                <a:cubicBezTo>
                  <a:pt x="1885497" y="1124254"/>
                  <a:pt x="1832803" y="1176948"/>
                  <a:pt x="1767802" y="1176948"/>
                </a:cubicBezTo>
                <a:lnTo>
                  <a:pt x="117695" y="1176948"/>
                </a:lnTo>
                <a:cubicBezTo>
                  <a:pt x="52694" y="1176948"/>
                  <a:pt x="0" y="1124254"/>
                  <a:pt x="0" y="1059253"/>
                </a:cubicBezTo>
                <a:lnTo>
                  <a:pt x="0" y="117695"/>
                </a:lnTo>
                <a:close/>
              </a:path>
            </a:pathLst>
          </a:custGeom>
          <a:solidFill>
            <a:srgbClr val="B31E3B">
              <a:alpha val="6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68" tIns="82368" rIns="82368" bIns="82368" numCol="1" spcCol="1270" anchor="ctr" anchorCtr="0">
            <a:noAutofit/>
          </a:bodyPr>
          <a:lstStyle/>
          <a:p>
            <a:pPr marL="0" marR="0" lvl="0" indent="0" algn="ctr" defTabSz="541612" rtl="0" eaLnBrk="1" fontAlgn="base" latinLnBrk="0" hangingPunct="1">
              <a:lnSpc>
                <a:spcPct val="90000"/>
              </a:lnSpc>
              <a:spcBef>
                <a:spcPct val="0"/>
              </a:spcBef>
              <a:spcAft>
                <a:spcPct val="35000"/>
              </a:spcAft>
              <a:buClrTx/>
              <a:buSzTx/>
              <a:buFontTx/>
              <a:buNone/>
              <a:tabLst/>
              <a:defRPr/>
            </a:pPr>
            <a:r>
              <a:rPr kumimoji="0" lang="en-GB" sz="1138" b="1" i="0" u="none" strike="noStrike" kern="1200" cap="none" spc="0" normalizeH="0" baseline="0" noProof="0" dirty="0">
                <a:ln>
                  <a:noFill/>
                </a:ln>
                <a:solidFill>
                  <a:srgbClr val="FFFFFF"/>
                </a:solidFill>
                <a:effectLst/>
                <a:uLnTx/>
                <a:uFillTx/>
                <a:latin typeface="Arial"/>
                <a:sym typeface="Arial" charset="0"/>
              </a:rPr>
              <a:t>Amendments to IAS 7 to improve disclosure of liabilities from financing activities</a:t>
            </a:r>
          </a:p>
        </p:txBody>
      </p:sp>
      <p:sp>
        <p:nvSpPr>
          <p:cNvPr id="8" name="Freeform 7"/>
          <p:cNvSpPr/>
          <p:nvPr/>
        </p:nvSpPr>
        <p:spPr>
          <a:xfrm>
            <a:off x="4788692" y="2505506"/>
            <a:ext cx="1419351" cy="1022433"/>
          </a:xfrm>
          <a:custGeom>
            <a:avLst/>
            <a:gdLst>
              <a:gd name="connsiteX0" fmla="*/ 0 w 1497855"/>
              <a:gd name="connsiteY0" fmla="*/ 110191 h 1101911"/>
              <a:gd name="connsiteX1" fmla="*/ 110191 w 1497855"/>
              <a:gd name="connsiteY1" fmla="*/ 0 h 1101911"/>
              <a:gd name="connsiteX2" fmla="*/ 1387664 w 1497855"/>
              <a:gd name="connsiteY2" fmla="*/ 0 h 1101911"/>
              <a:gd name="connsiteX3" fmla="*/ 1497855 w 1497855"/>
              <a:gd name="connsiteY3" fmla="*/ 110191 h 1101911"/>
              <a:gd name="connsiteX4" fmla="*/ 1497855 w 1497855"/>
              <a:gd name="connsiteY4" fmla="*/ 991720 h 1101911"/>
              <a:gd name="connsiteX5" fmla="*/ 1387664 w 1497855"/>
              <a:gd name="connsiteY5" fmla="*/ 1101911 h 1101911"/>
              <a:gd name="connsiteX6" fmla="*/ 110191 w 1497855"/>
              <a:gd name="connsiteY6" fmla="*/ 1101911 h 1101911"/>
              <a:gd name="connsiteX7" fmla="*/ 0 w 1497855"/>
              <a:gd name="connsiteY7" fmla="*/ 991720 h 1101911"/>
              <a:gd name="connsiteX8" fmla="*/ 0 w 1497855"/>
              <a:gd name="connsiteY8" fmla="*/ 110191 h 110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55" h="1101911">
                <a:moveTo>
                  <a:pt x="0" y="110191"/>
                </a:moveTo>
                <a:cubicBezTo>
                  <a:pt x="0" y="49334"/>
                  <a:pt x="49334" y="0"/>
                  <a:pt x="110191" y="0"/>
                </a:cubicBezTo>
                <a:lnTo>
                  <a:pt x="1387664" y="0"/>
                </a:lnTo>
                <a:cubicBezTo>
                  <a:pt x="1448521" y="0"/>
                  <a:pt x="1497855" y="49334"/>
                  <a:pt x="1497855" y="110191"/>
                </a:cubicBezTo>
                <a:lnTo>
                  <a:pt x="1497855" y="991720"/>
                </a:lnTo>
                <a:cubicBezTo>
                  <a:pt x="1497855" y="1052577"/>
                  <a:pt x="1448521" y="1101911"/>
                  <a:pt x="1387664" y="1101911"/>
                </a:cubicBezTo>
                <a:lnTo>
                  <a:pt x="110191" y="1101911"/>
                </a:lnTo>
                <a:cubicBezTo>
                  <a:pt x="49334" y="1101911"/>
                  <a:pt x="0" y="1052577"/>
                  <a:pt x="0" y="991720"/>
                </a:cubicBezTo>
                <a:lnTo>
                  <a:pt x="0" y="110191"/>
                </a:lnTo>
                <a:close/>
              </a:path>
            </a:pathLst>
          </a:custGeom>
          <a:solidFill>
            <a:srgbClr val="5F60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3730" tIns="83730" rIns="83730" bIns="83730" numCol="1" spcCol="1270" anchor="ctr" anchorCtr="0">
            <a:noAutofit/>
          </a:bodyPr>
          <a:lstStyle/>
          <a:p>
            <a:pPr marL="0" marR="0" lvl="0" indent="0" algn="ctr" defTabSz="649933" rtl="0" eaLnBrk="1" fontAlgn="base" latinLnBrk="0" hangingPunct="1">
              <a:lnSpc>
                <a:spcPct val="90000"/>
              </a:lnSpc>
              <a:spcBef>
                <a:spcPct val="0"/>
              </a:spcBef>
              <a:spcAft>
                <a:spcPts val="0"/>
              </a:spcAft>
              <a:buClrTx/>
              <a:buSzTx/>
              <a:buFontTx/>
              <a:buNone/>
              <a:tabLst/>
              <a:defRPr/>
            </a:pPr>
            <a:r>
              <a:rPr kumimoji="0" lang="en-GB" sz="1463" b="1" i="0" u="none" strike="noStrike" kern="1200" cap="none" spc="0" normalizeH="0" baseline="0" noProof="0" dirty="0">
                <a:ln>
                  <a:noFill/>
                </a:ln>
                <a:solidFill>
                  <a:srgbClr val="FFFFFF"/>
                </a:solidFill>
                <a:effectLst/>
                <a:uLnTx/>
                <a:uFillTx/>
                <a:latin typeface="Arial"/>
                <a:sym typeface="Arial" charset="0"/>
              </a:rPr>
              <a:t>Research project</a:t>
            </a:r>
          </a:p>
        </p:txBody>
      </p:sp>
      <p:sp>
        <p:nvSpPr>
          <p:cNvPr id="9" name="Freeform 8"/>
          <p:cNvSpPr/>
          <p:nvPr/>
        </p:nvSpPr>
        <p:spPr>
          <a:xfrm>
            <a:off x="3261553" y="3692150"/>
            <a:ext cx="1374751" cy="1726071"/>
          </a:xfrm>
          <a:custGeom>
            <a:avLst/>
            <a:gdLst>
              <a:gd name="connsiteX0" fmla="*/ 0 w 1509989"/>
              <a:gd name="connsiteY0" fmla="*/ 150999 h 2344633"/>
              <a:gd name="connsiteX1" fmla="*/ 150999 w 1509989"/>
              <a:gd name="connsiteY1" fmla="*/ 0 h 2344633"/>
              <a:gd name="connsiteX2" fmla="*/ 1358990 w 1509989"/>
              <a:gd name="connsiteY2" fmla="*/ 0 h 2344633"/>
              <a:gd name="connsiteX3" fmla="*/ 1509989 w 1509989"/>
              <a:gd name="connsiteY3" fmla="*/ 150999 h 2344633"/>
              <a:gd name="connsiteX4" fmla="*/ 1509989 w 1509989"/>
              <a:gd name="connsiteY4" fmla="*/ 2193634 h 2344633"/>
              <a:gd name="connsiteX5" fmla="*/ 1358990 w 1509989"/>
              <a:gd name="connsiteY5" fmla="*/ 2344633 h 2344633"/>
              <a:gd name="connsiteX6" fmla="*/ 150999 w 1509989"/>
              <a:gd name="connsiteY6" fmla="*/ 2344633 h 2344633"/>
              <a:gd name="connsiteX7" fmla="*/ 0 w 1509989"/>
              <a:gd name="connsiteY7" fmla="*/ 2193634 h 2344633"/>
              <a:gd name="connsiteX8" fmla="*/ 0 w 1509989"/>
              <a:gd name="connsiteY8" fmla="*/ 150999 h 23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989" h="2344633">
                <a:moveTo>
                  <a:pt x="0" y="150999"/>
                </a:moveTo>
                <a:cubicBezTo>
                  <a:pt x="0" y="67605"/>
                  <a:pt x="67605" y="0"/>
                  <a:pt x="150999" y="0"/>
                </a:cubicBezTo>
                <a:lnTo>
                  <a:pt x="1358990" y="0"/>
                </a:lnTo>
                <a:cubicBezTo>
                  <a:pt x="1442384" y="0"/>
                  <a:pt x="1509989" y="67605"/>
                  <a:pt x="1509989" y="150999"/>
                </a:cubicBezTo>
                <a:lnTo>
                  <a:pt x="1509989" y="2193634"/>
                </a:lnTo>
                <a:cubicBezTo>
                  <a:pt x="1509989" y="2277028"/>
                  <a:pt x="1442384" y="2344633"/>
                  <a:pt x="1358990" y="2344633"/>
                </a:cubicBezTo>
                <a:lnTo>
                  <a:pt x="150999" y="2344633"/>
                </a:lnTo>
                <a:cubicBezTo>
                  <a:pt x="67605" y="2344633"/>
                  <a:pt x="0" y="2277028"/>
                  <a:pt x="0" y="2193634"/>
                </a:cubicBezTo>
                <a:lnTo>
                  <a:pt x="0" y="150999"/>
                </a:lnTo>
                <a:close/>
              </a:path>
            </a:pathLst>
          </a:custGeom>
          <a:solidFill>
            <a:srgbClr val="B31E3B">
              <a:alpha val="69804"/>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3711" tIns="83711" rIns="83711" bIns="83711" numCol="1" spcCol="1270" anchor="ctr" anchorCtr="0">
            <a:noAutofit/>
          </a:bodyPr>
          <a:lstStyle/>
          <a:p>
            <a:pPr marL="0" marR="0" lvl="0" indent="0" algn="ctr" defTabSz="649933" rtl="0" eaLnBrk="1" fontAlgn="base" latinLnBrk="0" hangingPunct="1">
              <a:lnSpc>
                <a:spcPct val="90000"/>
              </a:lnSpc>
              <a:spcBef>
                <a:spcPct val="0"/>
              </a:spcBef>
              <a:spcAft>
                <a:spcPts val="0"/>
              </a:spcAft>
              <a:buClrTx/>
              <a:buSzTx/>
              <a:buFontTx/>
              <a:buNone/>
              <a:tabLst/>
              <a:defRPr/>
            </a:pPr>
            <a:r>
              <a:rPr kumimoji="0" lang="en-GB" sz="1138" b="1" i="0" u="none" strike="noStrike" kern="1200" cap="none" spc="0" normalizeH="0" baseline="0" noProof="0" dirty="0">
                <a:ln>
                  <a:noFill/>
                </a:ln>
                <a:solidFill>
                  <a:srgbClr val="FFFFFF"/>
                </a:solidFill>
                <a:effectLst/>
                <a:uLnTx/>
                <a:uFillTx/>
                <a:latin typeface="Arial"/>
                <a:sym typeface="Arial" charset="0"/>
              </a:rPr>
              <a:t>Materiality Practice Statement</a:t>
            </a:r>
          </a:p>
        </p:txBody>
      </p:sp>
      <p:sp>
        <p:nvSpPr>
          <p:cNvPr id="10" name="Freeform 9"/>
          <p:cNvSpPr/>
          <p:nvPr/>
        </p:nvSpPr>
        <p:spPr>
          <a:xfrm>
            <a:off x="7807164" y="3703092"/>
            <a:ext cx="1419351" cy="1726071"/>
          </a:xfrm>
          <a:custGeom>
            <a:avLst/>
            <a:gdLst>
              <a:gd name="connsiteX0" fmla="*/ 0 w 1509989"/>
              <a:gd name="connsiteY0" fmla="*/ 150999 h 2344633"/>
              <a:gd name="connsiteX1" fmla="*/ 150999 w 1509989"/>
              <a:gd name="connsiteY1" fmla="*/ 0 h 2344633"/>
              <a:gd name="connsiteX2" fmla="*/ 1358990 w 1509989"/>
              <a:gd name="connsiteY2" fmla="*/ 0 h 2344633"/>
              <a:gd name="connsiteX3" fmla="*/ 1509989 w 1509989"/>
              <a:gd name="connsiteY3" fmla="*/ 150999 h 2344633"/>
              <a:gd name="connsiteX4" fmla="*/ 1509989 w 1509989"/>
              <a:gd name="connsiteY4" fmla="*/ 2193634 h 2344633"/>
              <a:gd name="connsiteX5" fmla="*/ 1358990 w 1509989"/>
              <a:gd name="connsiteY5" fmla="*/ 2344633 h 2344633"/>
              <a:gd name="connsiteX6" fmla="*/ 150999 w 1509989"/>
              <a:gd name="connsiteY6" fmla="*/ 2344633 h 2344633"/>
              <a:gd name="connsiteX7" fmla="*/ 0 w 1509989"/>
              <a:gd name="connsiteY7" fmla="*/ 2193634 h 2344633"/>
              <a:gd name="connsiteX8" fmla="*/ 0 w 1509989"/>
              <a:gd name="connsiteY8" fmla="*/ 150999 h 23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989" h="2344633">
                <a:moveTo>
                  <a:pt x="0" y="150999"/>
                </a:moveTo>
                <a:cubicBezTo>
                  <a:pt x="0" y="67605"/>
                  <a:pt x="67605" y="0"/>
                  <a:pt x="150999" y="0"/>
                </a:cubicBezTo>
                <a:lnTo>
                  <a:pt x="1358990" y="0"/>
                </a:lnTo>
                <a:cubicBezTo>
                  <a:pt x="1442384" y="0"/>
                  <a:pt x="1509989" y="67605"/>
                  <a:pt x="1509989" y="150999"/>
                </a:cubicBezTo>
                <a:lnTo>
                  <a:pt x="1509989" y="2193634"/>
                </a:lnTo>
                <a:cubicBezTo>
                  <a:pt x="1509989" y="2277028"/>
                  <a:pt x="1442384" y="2344633"/>
                  <a:pt x="1358990" y="2344633"/>
                </a:cubicBezTo>
                <a:lnTo>
                  <a:pt x="150999" y="2344633"/>
                </a:lnTo>
                <a:cubicBezTo>
                  <a:pt x="67605" y="2344633"/>
                  <a:pt x="0" y="2277028"/>
                  <a:pt x="0" y="2193634"/>
                </a:cubicBezTo>
                <a:lnTo>
                  <a:pt x="0" y="150999"/>
                </a:lnTo>
                <a:close/>
              </a:path>
            </a:pathLst>
          </a:cu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7042" tIns="77042" rIns="77042" bIns="77042" numCol="1" spcCol="1270" anchor="ctr" anchorCtr="0">
            <a:noAutofit/>
          </a:bodyPr>
          <a:lstStyle/>
          <a:p>
            <a:pPr marL="0" marR="0" lvl="0" indent="0" algn="ctr" defTabSz="541612" rtl="0" eaLnBrk="1" fontAlgn="base" latinLnBrk="0" hangingPunct="1">
              <a:lnSpc>
                <a:spcPct val="90000"/>
              </a:lnSpc>
              <a:spcBef>
                <a:spcPct val="0"/>
              </a:spcBef>
              <a:spcAft>
                <a:spcPts val="0"/>
              </a:spcAft>
              <a:buClrTx/>
              <a:buSzTx/>
              <a:buFontTx/>
              <a:buNone/>
              <a:tabLst/>
              <a:defRPr/>
            </a:pPr>
            <a:r>
              <a:rPr kumimoji="0" lang="en-GB" sz="1138" b="1" i="0" u="none" strike="noStrike" kern="1200" cap="none" spc="0" normalizeH="0" baseline="0" noProof="0" dirty="0">
                <a:ln>
                  <a:noFill/>
                </a:ln>
                <a:solidFill>
                  <a:srgbClr val="FFFFFF"/>
                </a:solidFill>
                <a:effectLst/>
                <a:uLnTx/>
                <a:uFillTx/>
                <a:latin typeface="Arial"/>
                <a:sym typeface="Arial" charset="0"/>
              </a:rPr>
              <a:t>Definition of Material</a:t>
            </a:r>
          </a:p>
        </p:txBody>
      </p:sp>
      <p:sp>
        <p:nvSpPr>
          <p:cNvPr id="11" name="Freeform 10"/>
          <p:cNvSpPr/>
          <p:nvPr/>
        </p:nvSpPr>
        <p:spPr>
          <a:xfrm>
            <a:off x="6312788" y="2505506"/>
            <a:ext cx="2866615" cy="1022433"/>
          </a:xfrm>
          <a:custGeom>
            <a:avLst/>
            <a:gdLst>
              <a:gd name="connsiteX0" fmla="*/ 0 w 1497855"/>
              <a:gd name="connsiteY0" fmla="*/ 110191 h 1101911"/>
              <a:gd name="connsiteX1" fmla="*/ 110191 w 1497855"/>
              <a:gd name="connsiteY1" fmla="*/ 0 h 1101911"/>
              <a:gd name="connsiteX2" fmla="*/ 1387664 w 1497855"/>
              <a:gd name="connsiteY2" fmla="*/ 0 h 1101911"/>
              <a:gd name="connsiteX3" fmla="*/ 1497855 w 1497855"/>
              <a:gd name="connsiteY3" fmla="*/ 110191 h 1101911"/>
              <a:gd name="connsiteX4" fmla="*/ 1497855 w 1497855"/>
              <a:gd name="connsiteY4" fmla="*/ 991720 h 1101911"/>
              <a:gd name="connsiteX5" fmla="*/ 1387664 w 1497855"/>
              <a:gd name="connsiteY5" fmla="*/ 1101911 h 1101911"/>
              <a:gd name="connsiteX6" fmla="*/ 110191 w 1497855"/>
              <a:gd name="connsiteY6" fmla="*/ 1101911 h 1101911"/>
              <a:gd name="connsiteX7" fmla="*/ 0 w 1497855"/>
              <a:gd name="connsiteY7" fmla="*/ 991720 h 1101911"/>
              <a:gd name="connsiteX8" fmla="*/ 0 w 1497855"/>
              <a:gd name="connsiteY8" fmla="*/ 110191 h 110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55" h="1101911">
                <a:moveTo>
                  <a:pt x="0" y="110191"/>
                </a:moveTo>
                <a:cubicBezTo>
                  <a:pt x="0" y="49334"/>
                  <a:pt x="49334" y="0"/>
                  <a:pt x="110191" y="0"/>
                </a:cubicBezTo>
                <a:lnTo>
                  <a:pt x="1387664" y="0"/>
                </a:lnTo>
                <a:cubicBezTo>
                  <a:pt x="1448521" y="0"/>
                  <a:pt x="1497855" y="49334"/>
                  <a:pt x="1497855" y="110191"/>
                </a:cubicBezTo>
                <a:lnTo>
                  <a:pt x="1497855" y="991720"/>
                </a:lnTo>
                <a:cubicBezTo>
                  <a:pt x="1497855" y="1052577"/>
                  <a:pt x="1448521" y="1101911"/>
                  <a:pt x="1387664" y="1101911"/>
                </a:cubicBezTo>
                <a:lnTo>
                  <a:pt x="110191" y="1101911"/>
                </a:lnTo>
                <a:cubicBezTo>
                  <a:pt x="49334" y="1101911"/>
                  <a:pt x="0" y="1052577"/>
                  <a:pt x="0" y="991720"/>
                </a:cubicBezTo>
                <a:lnTo>
                  <a:pt x="0" y="11019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84024" tIns="84024" rIns="84024" bIns="84024" numCol="1" spcCol="1270" anchor="ctr" anchorCtr="0">
            <a:noAutofit/>
          </a:bodyPr>
          <a:lstStyle/>
          <a:p>
            <a:pPr marL="0" marR="0" lvl="0" indent="0" algn="ctr" defTabSz="649933" rtl="0" eaLnBrk="1" fontAlgn="base" latinLnBrk="0" hangingPunct="1">
              <a:lnSpc>
                <a:spcPct val="90000"/>
              </a:lnSpc>
              <a:spcBef>
                <a:spcPct val="0"/>
              </a:spcBef>
              <a:spcAft>
                <a:spcPts val="0"/>
              </a:spcAft>
              <a:buClrTx/>
              <a:buSzTx/>
              <a:buFontTx/>
              <a:buNone/>
              <a:tabLst/>
              <a:defRPr/>
            </a:pPr>
            <a:r>
              <a:rPr kumimoji="0" lang="en-GB" sz="1463" b="1" i="0" u="none" strike="noStrike" kern="1200" cap="none" spc="0" normalizeH="0" baseline="0" noProof="0" dirty="0">
                <a:ln>
                  <a:noFill/>
                </a:ln>
                <a:solidFill>
                  <a:srgbClr val="FFFFFF"/>
                </a:solidFill>
                <a:effectLst/>
                <a:uLnTx/>
                <a:uFillTx/>
                <a:latin typeface="Arial"/>
                <a:sym typeface="Arial" charset="0"/>
              </a:rPr>
              <a:t>Maintenance  </a:t>
            </a:r>
          </a:p>
          <a:p>
            <a:pPr marL="0" marR="0" lvl="0" indent="0" algn="ctr" defTabSz="649933" rtl="0" eaLnBrk="1" fontAlgn="base" latinLnBrk="0" hangingPunct="1">
              <a:lnSpc>
                <a:spcPct val="90000"/>
              </a:lnSpc>
              <a:spcBef>
                <a:spcPct val="0"/>
              </a:spcBef>
              <a:spcAft>
                <a:spcPts val="0"/>
              </a:spcAft>
              <a:buClrTx/>
              <a:buSzTx/>
              <a:buFontTx/>
              <a:buNone/>
              <a:tabLst/>
              <a:defRPr/>
            </a:pPr>
            <a:r>
              <a:rPr kumimoji="0" lang="en-GB" sz="1463" b="1" i="0" u="none" strike="noStrike" kern="1200" cap="none" spc="0" normalizeH="0" baseline="0" noProof="0" dirty="0">
                <a:ln>
                  <a:noFill/>
                </a:ln>
                <a:solidFill>
                  <a:srgbClr val="FFFFFF"/>
                </a:solidFill>
                <a:effectLst/>
                <a:uLnTx/>
                <a:uFillTx/>
                <a:latin typeface="Arial"/>
                <a:sym typeface="Arial" charset="0"/>
              </a:rPr>
              <a:t>projects</a:t>
            </a:r>
          </a:p>
        </p:txBody>
      </p:sp>
      <p:sp>
        <p:nvSpPr>
          <p:cNvPr id="12" name="Freeform 11"/>
          <p:cNvSpPr/>
          <p:nvPr/>
        </p:nvSpPr>
        <p:spPr>
          <a:xfrm>
            <a:off x="6312788" y="3703092"/>
            <a:ext cx="1374751" cy="1726071"/>
          </a:xfrm>
          <a:custGeom>
            <a:avLst/>
            <a:gdLst>
              <a:gd name="connsiteX0" fmla="*/ 0 w 1509989"/>
              <a:gd name="connsiteY0" fmla="*/ 150999 h 2344633"/>
              <a:gd name="connsiteX1" fmla="*/ 150999 w 1509989"/>
              <a:gd name="connsiteY1" fmla="*/ 0 h 2344633"/>
              <a:gd name="connsiteX2" fmla="*/ 1358990 w 1509989"/>
              <a:gd name="connsiteY2" fmla="*/ 0 h 2344633"/>
              <a:gd name="connsiteX3" fmla="*/ 1509989 w 1509989"/>
              <a:gd name="connsiteY3" fmla="*/ 150999 h 2344633"/>
              <a:gd name="connsiteX4" fmla="*/ 1509989 w 1509989"/>
              <a:gd name="connsiteY4" fmla="*/ 2193634 h 2344633"/>
              <a:gd name="connsiteX5" fmla="*/ 1358990 w 1509989"/>
              <a:gd name="connsiteY5" fmla="*/ 2344633 h 2344633"/>
              <a:gd name="connsiteX6" fmla="*/ 150999 w 1509989"/>
              <a:gd name="connsiteY6" fmla="*/ 2344633 h 2344633"/>
              <a:gd name="connsiteX7" fmla="*/ 0 w 1509989"/>
              <a:gd name="connsiteY7" fmla="*/ 2193634 h 2344633"/>
              <a:gd name="connsiteX8" fmla="*/ 0 w 1509989"/>
              <a:gd name="connsiteY8" fmla="*/ 150999 h 23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989" h="2344633">
                <a:moveTo>
                  <a:pt x="0" y="150999"/>
                </a:moveTo>
                <a:cubicBezTo>
                  <a:pt x="0" y="67605"/>
                  <a:pt x="67605" y="0"/>
                  <a:pt x="150999" y="0"/>
                </a:cubicBezTo>
                <a:lnTo>
                  <a:pt x="1358990" y="0"/>
                </a:lnTo>
                <a:cubicBezTo>
                  <a:pt x="1442384" y="0"/>
                  <a:pt x="1509989" y="67605"/>
                  <a:pt x="1509989" y="150999"/>
                </a:cubicBezTo>
                <a:lnTo>
                  <a:pt x="1509989" y="2193634"/>
                </a:lnTo>
                <a:cubicBezTo>
                  <a:pt x="1509989" y="2277028"/>
                  <a:pt x="1442384" y="2344633"/>
                  <a:pt x="1358990" y="2344633"/>
                </a:cubicBezTo>
                <a:lnTo>
                  <a:pt x="150999" y="2344633"/>
                </a:lnTo>
                <a:cubicBezTo>
                  <a:pt x="67605" y="2344633"/>
                  <a:pt x="0" y="2277028"/>
                  <a:pt x="0" y="2193634"/>
                </a:cubicBezTo>
                <a:lnTo>
                  <a:pt x="0" y="150999"/>
                </a:lnTo>
                <a:close/>
              </a:path>
            </a:pathLst>
          </a:cu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7042" tIns="77042" rIns="77042" bIns="77042" numCol="1" spcCol="1270" anchor="ctr" anchorCtr="0">
            <a:noAutofit/>
          </a:bodyPr>
          <a:lstStyle/>
          <a:p>
            <a:pPr marL="0" marR="0" lvl="0" indent="0" algn="ctr" defTabSz="541612" rtl="0" eaLnBrk="1" fontAlgn="base" latinLnBrk="0" hangingPunct="1">
              <a:lnSpc>
                <a:spcPct val="90000"/>
              </a:lnSpc>
              <a:spcBef>
                <a:spcPct val="0"/>
              </a:spcBef>
              <a:spcAft>
                <a:spcPts val="0"/>
              </a:spcAft>
              <a:buClrTx/>
              <a:buSzTx/>
              <a:buFontTx/>
              <a:buNone/>
              <a:tabLst/>
              <a:defRPr/>
            </a:pPr>
            <a:r>
              <a:rPr kumimoji="0" lang="en-GB" sz="1138" b="1" i="0" u="none" strike="noStrike" kern="1200" cap="none" spc="0" normalizeH="0" baseline="0" noProof="0" dirty="0">
                <a:ln>
                  <a:noFill/>
                </a:ln>
                <a:solidFill>
                  <a:srgbClr val="FFFFFF"/>
                </a:solidFill>
                <a:effectLst/>
                <a:uLnTx/>
                <a:uFillTx/>
                <a:latin typeface="Arial"/>
                <a:sym typeface="Arial" charset="0"/>
              </a:rPr>
              <a:t>Targeted Standards-level Review of Disclosures</a:t>
            </a:r>
          </a:p>
        </p:txBody>
      </p:sp>
      <p:sp>
        <p:nvSpPr>
          <p:cNvPr id="13" name="Freeform 12"/>
          <p:cNvSpPr/>
          <p:nvPr/>
        </p:nvSpPr>
        <p:spPr>
          <a:xfrm>
            <a:off x="4782923" y="3703092"/>
            <a:ext cx="1383245" cy="1726071"/>
          </a:xfrm>
          <a:custGeom>
            <a:avLst/>
            <a:gdLst>
              <a:gd name="connsiteX0" fmla="*/ 0 w 1509989"/>
              <a:gd name="connsiteY0" fmla="*/ 150999 h 2344633"/>
              <a:gd name="connsiteX1" fmla="*/ 150999 w 1509989"/>
              <a:gd name="connsiteY1" fmla="*/ 0 h 2344633"/>
              <a:gd name="connsiteX2" fmla="*/ 1358990 w 1509989"/>
              <a:gd name="connsiteY2" fmla="*/ 0 h 2344633"/>
              <a:gd name="connsiteX3" fmla="*/ 1509989 w 1509989"/>
              <a:gd name="connsiteY3" fmla="*/ 150999 h 2344633"/>
              <a:gd name="connsiteX4" fmla="*/ 1509989 w 1509989"/>
              <a:gd name="connsiteY4" fmla="*/ 2193634 h 2344633"/>
              <a:gd name="connsiteX5" fmla="*/ 1358990 w 1509989"/>
              <a:gd name="connsiteY5" fmla="*/ 2344633 h 2344633"/>
              <a:gd name="connsiteX6" fmla="*/ 150999 w 1509989"/>
              <a:gd name="connsiteY6" fmla="*/ 2344633 h 2344633"/>
              <a:gd name="connsiteX7" fmla="*/ 0 w 1509989"/>
              <a:gd name="connsiteY7" fmla="*/ 2193634 h 2344633"/>
              <a:gd name="connsiteX8" fmla="*/ 0 w 1509989"/>
              <a:gd name="connsiteY8" fmla="*/ 150999 h 23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989" h="2344633">
                <a:moveTo>
                  <a:pt x="0" y="150999"/>
                </a:moveTo>
                <a:cubicBezTo>
                  <a:pt x="0" y="67605"/>
                  <a:pt x="67605" y="0"/>
                  <a:pt x="150999" y="0"/>
                </a:cubicBezTo>
                <a:lnTo>
                  <a:pt x="1358990" y="0"/>
                </a:lnTo>
                <a:cubicBezTo>
                  <a:pt x="1442384" y="0"/>
                  <a:pt x="1509989" y="67605"/>
                  <a:pt x="1509989" y="150999"/>
                </a:cubicBezTo>
                <a:lnTo>
                  <a:pt x="1509989" y="2193634"/>
                </a:lnTo>
                <a:cubicBezTo>
                  <a:pt x="1509989" y="2277028"/>
                  <a:pt x="1442384" y="2344633"/>
                  <a:pt x="1358990" y="2344633"/>
                </a:cubicBezTo>
                <a:lnTo>
                  <a:pt x="150999" y="2344633"/>
                </a:lnTo>
                <a:cubicBezTo>
                  <a:pt x="67605" y="2344633"/>
                  <a:pt x="0" y="2277028"/>
                  <a:pt x="0" y="2193634"/>
                </a:cubicBezTo>
                <a:lnTo>
                  <a:pt x="0" y="150999"/>
                </a:lnTo>
                <a:close/>
              </a:path>
            </a:pathLst>
          </a:custGeom>
          <a:solidFill>
            <a:srgbClr val="5F606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7042" tIns="77042" rIns="77042" bIns="77042" numCol="1" spcCol="1270" anchor="ctr" anchorCtr="0">
            <a:noAutofit/>
          </a:bodyPr>
          <a:lstStyle/>
          <a:p>
            <a:pPr marL="0" marR="0" lvl="0" indent="0" algn="ctr" defTabSz="541612" rtl="0" eaLnBrk="1" fontAlgn="base" latinLnBrk="0" hangingPunct="1">
              <a:lnSpc>
                <a:spcPct val="90000"/>
              </a:lnSpc>
              <a:spcBef>
                <a:spcPct val="0"/>
              </a:spcBef>
              <a:spcAft>
                <a:spcPts val="0"/>
              </a:spcAft>
              <a:buClrTx/>
              <a:buSzTx/>
              <a:buFontTx/>
              <a:buNone/>
              <a:tabLst/>
              <a:defRPr/>
            </a:pPr>
            <a:r>
              <a:rPr kumimoji="0" lang="en-GB" sz="1138" b="1" i="0" u="none" strike="noStrike" kern="1200" cap="none" spc="0" normalizeH="0" baseline="0" noProof="0" dirty="0">
                <a:ln>
                  <a:noFill/>
                </a:ln>
                <a:solidFill>
                  <a:srgbClr val="FFFFFF"/>
                </a:solidFill>
                <a:effectLst/>
                <a:uLnTx/>
                <a:uFillTx/>
                <a:latin typeface="Arial"/>
                <a:sym typeface="Arial" charset="0"/>
              </a:rPr>
              <a:t>Principles of Disclosure</a:t>
            </a:r>
          </a:p>
        </p:txBody>
      </p:sp>
    </p:spTree>
    <p:extLst>
      <p:ext uri="{BB962C8B-B14F-4D97-AF65-F5344CB8AC3E}">
        <p14:creationId xmlns:p14="http://schemas.microsoft.com/office/powerpoint/2010/main" val="24537943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90" y="2"/>
            <a:ext cx="7748586" cy="974725"/>
          </a:xfrm>
        </p:spPr>
        <p:txBody>
          <a:bodyPr/>
          <a:lstStyle/>
          <a:p>
            <a:r>
              <a:rPr lang="en-GB" dirty="0"/>
              <a:t>Materiality Practice Statement</a:t>
            </a:r>
          </a:p>
        </p:txBody>
      </p:sp>
      <p:graphicFrame>
        <p:nvGraphicFramePr>
          <p:cNvPr id="4" name="Table 3"/>
          <p:cNvGraphicFramePr>
            <a:graphicFrameLocks noGrp="1"/>
          </p:cNvGraphicFramePr>
          <p:nvPr>
            <p:extLst/>
          </p:nvPr>
        </p:nvGraphicFramePr>
        <p:xfrm>
          <a:off x="344489" y="1268684"/>
          <a:ext cx="9217021" cy="4607824"/>
        </p:xfrm>
        <a:graphic>
          <a:graphicData uri="http://schemas.openxmlformats.org/drawingml/2006/table">
            <a:tbl>
              <a:tblPr firstRow="1" bandRow="1">
                <a:effectLst/>
                <a:tableStyleId>{5C22544A-7EE6-4342-B048-85BDC9FD1C3A}</a:tableStyleId>
              </a:tblPr>
              <a:tblGrid>
                <a:gridCol w="231061">
                  <a:extLst>
                    <a:ext uri="{9D8B030D-6E8A-4147-A177-3AD203B41FA5}">
                      <a16:colId xmlns:a16="http://schemas.microsoft.com/office/drawing/2014/main" val="1369980863"/>
                    </a:ext>
                  </a:extLst>
                </a:gridCol>
                <a:gridCol w="1054298">
                  <a:extLst>
                    <a:ext uri="{9D8B030D-6E8A-4147-A177-3AD203B41FA5}">
                      <a16:colId xmlns:a16="http://schemas.microsoft.com/office/drawing/2014/main" val="3714042276"/>
                    </a:ext>
                  </a:extLst>
                </a:gridCol>
                <a:gridCol w="231061">
                  <a:extLst>
                    <a:ext uri="{9D8B030D-6E8A-4147-A177-3AD203B41FA5}">
                      <a16:colId xmlns:a16="http://schemas.microsoft.com/office/drawing/2014/main" val="1683947551"/>
                    </a:ext>
                  </a:extLst>
                </a:gridCol>
                <a:gridCol w="7438043">
                  <a:extLst>
                    <a:ext uri="{9D8B030D-6E8A-4147-A177-3AD203B41FA5}">
                      <a16:colId xmlns:a16="http://schemas.microsoft.com/office/drawing/2014/main" val="1255390413"/>
                    </a:ext>
                  </a:extLst>
                </a:gridCol>
                <a:gridCol w="262558">
                  <a:extLst>
                    <a:ext uri="{9D8B030D-6E8A-4147-A177-3AD203B41FA5}">
                      <a16:colId xmlns:a16="http://schemas.microsoft.com/office/drawing/2014/main" val="3311395537"/>
                    </a:ext>
                  </a:extLst>
                </a:gridCol>
              </a:tblGrid>
              <a:tr h="420304">
                <a:tc>
                  <a:txBody>
                    <a:bodyPr/>
                    <a:lstStyle/>
                    <a:p>
                      <a:endParaRPr lang="en-GB"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gridSpan="3">
                  <a:txBody>
                    <a:bodyPr/>
                    <a:lstStyle/>
                    <a:p>
                      <a:r>
                        <a:rPr lang="en-GB" sz="1800" b="1" dirty="0">
                          <a:solidFill>
                            <a:schemeClr val="bg1"/>
                          </a:solidFill>
                        </a:rPr>
                        <a:t>IFRS</a:t>
                      </a:r>
                      <a:r>
                        <a:rPr lang="en-GB" sz="1800" b="1" baseline="0" dirty="0">
                          <a:solidFill>
                            <a:schemeClr val="bg1"/>
                          </a:solidFill>
                        </a:rPr>
                        <a:t> Practice Statement 2 </a:t>
                      </a:r>
                      <a:r>
                        <a:rPr lang="en-GB" sz="1800" b="1" i="1" baseline="0" dirty="0">
                          <a:solidFill>
                            <a:schemeClr val="bg1"/>
                          </a:solidFill>
                        </a:rPr>
                        <a:t>Making Materiality Judgements</a:t>
                      </a:r>
                      <a:endParaRPr lang="en-GB" sz="1800" b="1" i="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GB"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endParaRPr lang="en-GB"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endParaRPr lang="en-GB"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67103122"/>
                  </a:ext>
                </a:extLst>
              </a:tr>
              <a:tr h="980711">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GB" sz="5000" b="1" dirty="0">
                          <a:solidFill>
                            <a:srgbClr val="000000"/>
                          </a:solidFill>
                          <a:sym typeface="Webdings" panose="05030102010509060703" pitchFamily="18" charset="2"/>
                        </a:rPr>
                        <a:t></a:t>
                      </a:r>
                      <a:endParaRPr lang="en-GB" sz="5000" dirty="0">
                        <a:solidFill>
                          <a:srgbClr val="00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00000"/>
                        </a:lnSpc>
                      </a:pPr>
                      <a:r>
                        <a:rPr lang="en-GB" sz="1800" b="1" dirty="0">
                          <a:solidFill>
                            <a:schemeClr val="tx1"/>
                          </a:solidFill>
                        </a:rPr>
                        <a:t>Gathers in one</a:t>
                      </a:r>
                      <a:r>
                        <a:rPr lang="en-GB" sz="1800" b="1" baseline="0" dirty="0">
                          <a:solidFill>
                            <a:schemeClr val="tx1"/>
                          </a:solidFill>
                        </a:rPr>
                        <a:t> place all </a:t>
                      </a:r>
                      <a:r>
                        <a:rPr lang="en-GB" sz="1800" b="1" dirty="0">
                          <a:solidFill>
                            <a:schemeClr val="tx1"/>
                          </a:solidFill>
                        </a:rPr>
                        <a:t>the</a:t>
                      </a:r>
                      <a:r>
                        <a:rPr lang="en-GB" sz="1800" b="1" baseline="0" dirty="0">
                          <a:solidFill>
                            <a:schemeClr val="tx1"/>
                          </a:solidFill>
                        </a:rPr>
                        <a:t> requirements on materiality from IFRS Standards and adds practical guidance and examples</a:t>
                      </a:r>
                      <a:endParaRPr lang="en-GB" sz="18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66097895"/>
                  </a:ext>
                </a:extLst>
              </a:tr>
              <a:tr h="420304">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gridSpan="3">
                  <a:txBody>
                    <a:bodyPr/>
                    <a:lstStyle/>
                    <a:p>
                      <a:r>
                        <a:rPr lang="en-GB" sz="1800" b="1" dirty="0">
                          <a:solidFill>
                            <a:schemeClr val="bg1"/>
                          </a:solidFill>
                        </a:rPr>
                        <a:t>O</a:t>
                      </a:r>
                      <a:r>
                        <a:rPr lang="en-GB" sz="1800" b="1" baseline="0" dirty="0">
                          <a:solidFill>
                            <a:schemeClr val="bg1"/>
                          </a:solidFill>
                        </a:rPr>
                        <a:t>bjective</a:t>
                      </a:r>
                      <a:endParaRPr lang="en-GB" sz="18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hMerge="1">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hMerge="1">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28276634"/>
                  </a:ext>
                </a:extLst>
              </a:tr>
              <a:tr h="980711">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GB" sz="5000" b="1" dirty="0">
                          <a:solidFill>
                            <a:srgbClr val="000000"/>
                          </a:solidFill>
                          <a:sym typeface="Webdings" panose="05030102010509060703" pitchFamily="18" charset="2"/>
                        </a:rPr>
                        <a:t></a:t>
                      </a:r>
                      <a:endParaRPr lang="en-GB" sz="5000" b="1"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00000"/>
                        </a:lnSpc>
                      </a:pPr>
                      <a:r>
                        <a:rPr lang="en-GB" sz="1800" b="1" dirty="0"/>
                        <a:t>Provides reporting entities with guidance</a:t>
                      </a:r>
                      <a:r>
                        <a:rPr lang="en-GB" sz="1800" b="1" baseline="0" dirty="0"/>
                        <a:t> on</a:t>
                      </a:r>
                      <a:r>
                        <a:rPr lang="en-GB" sz="1800" b="1" dirty="0"/>
                        <a:t> making materiality</a:t>
                      </a:r>
                      <a:r>
                        <a:rPr lang="en-GB" sz="1800" b="1" baseline="0" dirty="0"/>
                        <a:t> judgements when preparing financial statements in accordance with IFRS Standards </a:t>
                      </a:r>
                      <a:endParaRPr lang="en-GB" sz="18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27650946"/>
                  </a:ext>
                </a:extLst>
              </a:tr>
              <a:tr h="420304">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gridSpan="3">
                  <a:txBody>
                    <a:bodyPr/>
                    <a:lstStyle/>
                    <a:p>
                      <a:r>
                        <a:rPr lang="en-GB" sz="1800" b="1" dirty="0">
                          <a:solidFill>
                            <a:schemeClr val="bg1"/>
                          </a:solidFill>
                        </a:rPr>
                        <a:t>Form</a:t>
                      </a:r>
                      <a:r>
                        <a:rPr lang="en-GB" sz="1800" b="1" baseline="0" dirty="0">
                          <a:solidFill>
                            <a:schemeClr val="bg1"/>
                          </a:solidFill>
                        </a:rPr>
                        <a:t> of the guidance</a:t>
                      </a:r>
                      <a:endParaRPr lang="en-GB" sz="18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hMerge="1">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hMerge="1">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05039736"/>
                  </a:ext>
                </a:extLst>
              </a:tr>
              <a:tr h="989250">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kumimoji="0" lang="en-GB" sz="5000" b="1" i="0" u="none" strike="noStrike" kern="1200" cap="none" spc="0" normalizeH="0" baseline="0" noProof="0" dirty="0">
                          <a:ln>
                            <a:noFill/>
                          </a:ln>
                          <a:solidFill>
                            <a:srgbClr val="000000"/>
                          </a:solidFill>
                          <a:effectLst/>
                          <a:uLnTx/>
                          <a:uFillTx/>
                          <a:latin typeface="+mn-lt"/>
                          <a:sym typeface="Webdings" panose="05030102010509060703" pitchFamily="18" charset="2"/>
                        </a:rPr>
                        <a:t></a:t>
                      </a:r>
                      <a:endParaRPr lang="en-GB" sz="2000" b="1"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nSpc>
                          <a:spcPct val="100000"/>
                        </a:lnSpc>
                      </a:pPr>
                      <a:r>
                        <a:rPr lang="en-GB" sz="1800" b="1" dirty="0">
                          <a:solidFill>
                            <a:schemeClr val="tx1"/>
                          </a:solidFill>
                        </a:rPr>
                        <a:t>The</a:t>
                      </a:r>
                      <a:r>
                        <a:rPr lang="en-GB" sz="1800" b="1" baseline="0" dirty="0">
                          <a:solidFill>
                            <a:schemeClr val="tx1"/>
                          </a:solidFill>
                        </a:rPr>
                        <a:t> Practice Statement d</a:t>
                      </a:r>
                      <a:r>
                        <a:rPr lang="en-GB" sz="1800" b="1" kern="1200" dirty="0">
                          <a:solidFill>
                            <a:schemeClr val="tx1"/>
                          </a:solidFill>
                          <a:effectLst/>
                          <a:latin typeface="+mn-lt"/>
                          <a:ea typeface="+mn-ea"/>
                          <a:cs typeface="+mn-cs"/>
                        </a:rPr>
                        <a:t>oes not change any existing requirements nor introduce any new requirements; it is a non-mandatory document developed by the Board</a:t>
                      </a:r>
                      <a:endParaRPr lang="en-GB" sz="18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86258385"/>
                  </a:ext>
                </a:extLst>
              </a:tr>
              <a:tr h="396162">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endParaRPr lang="en-GB"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63127114"/>
                  </a:ext>
                </a:extLst>
              </a:tr>
            </a:tbl>
          </a:graphicData>
        </a:graphic>
      </p:graphicFrame>
    </p:spTree>
    <p:extLst>
      <p:ext uri="{BB962C8B-B14F-4D97-AF65-F5344CB8AC3E}">
        <p14:creationId xmlns:p14="http://schemas.microsoft.com/office/powerpoint/2010/main" val="2850887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6" y="0"/>
            <a:ext cx="9514747" cy="5861049"/>
          </a:xfrm>
          <a:prstGeom prst="rect">
            <a:avLst/>
          </a:prstGeom>
        </p:spPr>
      </p:pic>
      <p:sp>
        <p:nvSpPr>
          <p:cNvPr id="9220" name="Rectangle 4"/>
          <p:cNvSpPr>
            <a:spLocks/>
          </p:cNvSpPr>
          <p:nvPr/>
        </p:nvSpPr>
        <p:spPr bwMode="auto">
          <a:xfrm>
            <a:off x="738188" y="942975"/>
            <a:ext cx="652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marL="0" marR="0" lvl="0" indent="0" algn="l" defTabSz="914400" rtl="0" eaLnBrk="1" fontAlgn="base" latinLnBrk="0" hangingPunct="1">
              <a:lnSpc>
                <a:spcPct val="100000"/>
              </a:lnSpc>
              <a:spcBef>
                <a:spcPts val="9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3512840" y="2276475"/>
            <a:ext cx="5828010" cy="1951038"/>
          </a:xfrm>
        </p:spPr>
        <p:txBody>
          <a:bodyPr>
            <a:normAutofit/>
          </a:bodyPr>
          <a:lstStyle/>
          <a:p>
            <a:pPr algn="r">
              <a:defRPr/>
            </a:pPr>
            <a:r>
              <a:rPr lang="en-US" b="0" i="1" dirty="0">
                <a:solidFill>
                  <a:srgbClr val="FFFFFF"/>
                </a:solidFill>
              </a:rPr>
              <a:t>Primary Financial Statements</a:t>
            </a:r>
          </a:p>
        </p:txBody>
      </p:sp>
      <p:sp>
        <p:nvSpPr>
          <p:cNvPr id="9222" name="Rectangle 7"/>
          <p:cNvSpPr>
            <a:spLocks/>
          </p:cNvSpPr>
          <p:nvPr/>
        </p:nvSpPr>
        <p:spPr bwMode="auto">
          <a:xfrm>
            <a:off x="4419600" y="4322763"/>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r" defTabSz="914400" rtl="0" eaLnBrk="1" fontAlgn="base" latinLnBrk="0" hangingPunct="1">
              <a:lnSpc>
                <a:spcPct val="90000"/>
              </a:lnSpc>
              <a:spcBef>
                <a:spcPts val="50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10"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5F6062"/>
                </a:solidFill>
                <a:effectLst/>
                <a:uLnTx/>
                <a:uFillTx/>
                <a:latin typeface="Arial" charset="0"/>
                <a:ea typeface="ＭＳ Ｐゴシック" charset="0"/>
                <a:sym typeface="Arial" charset="0"/>
              </a:rPr>
              <a:t>Copyright © IFRS Foundation. All rights reserved</a:t>
            </a:r>
          </a:p>
        </p:txBody>
      </p:sp>
    </p:spTree>
    <p:extLst>
      <p:ext uri="{BB962C8B-B14F-4D97-AF65-F5344CB8AC3E}">
        <p14:creationId xmlns:p14="http://schemas.microsoft.com/office/powerpoint/2010/main" val="25476492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10243" name="Line 3"/>
          <p:cNvSpPr>
            <a:spLocks noChangeShapeType="1"/>
          </p:cNvSpPr>
          <p:nvPr/>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5F6062"/>
              </a:solidFill>
              <a:effectLst/>
              <a:uLnTx/>
              <a:uFillTx/>
              <a:latin typeface="Arial" charset="0"/>
              <a:sym typeface="Arial" charset="0"/>
            </a:endParaRPr>
          </a:p>
        </p:txBody>
      </p:sp>
      <p:sp>
        <p:nvSpPr>
          <p:cNvPr id="10244" name="Rectangle 5"/>
          <p:cNvSpPr>
            <a:spLocks/>
          </p:cNvSpPr>
          <p:nvPr/>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0"/>
              <a:sym typeface="Arial" charset="0"/>
            </a:endParaRPr>
          </a:p>
        </p:txBody>
      </p:sp>
      <p:sp>
        <p:nvSpPr>
          <p:cNvPr id="4102" name="Rectangle 6"/>
          <p:cNvSpPr>
            <a:spLocks noGrp="1" noChangeArrowheads="1"/>
          </p:cNvSpPr>
          <p:nvPr>
            <p:ph type="title"/>
          </p:nvPr>
        </p:nvSpPr>
        <p:spPr>
          <a:xfrm>
            <a:off x="345600" y="2"/>
            <a:ext cx="8206263" cy="974725"/>
          </a:xfrm>
        </p:spPr>
        <p:txBody>
          <a:bodyPr/>
          <a:lstStyle/>
          <a:p>
            <a:pPr eaLnBrk="1" hangingPunct="1">
              <a:defRPr/>
            </a:pPr>
            <a:r>
              <a:rPr lang="en-US" sz="2800" dirty="0"/>
              <a:t>Primary Financial Statements—project scope</a:t>
            </a:r>
          </a:p>
        </p:txBody>
      </p:sp>
      <p:sp>
        <p:nvSpPr>
          <p:cNvPr id="9" name="Slide Number Placeholder 1"/>
          <p:cNvSpPr txBox="1">
            <a:spLocks/>
          </p:cNvSpPr>
          <p:nvPr/>
        </p:nvSpPr>
        <p:spPr>
          <a:xfrm>
            <a:off x="6825208" y="615605"/>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157E24-94FB-5547-89B9-DD231CECEEFB}" type="slidenum">
              <a:rPr kumimoji="0" lang="en-US" sz="1800" b="0" i="0" u="none" strike="noStrike" kern="1200" cap="none" spc="0" normalizeH="0" baseline="0" noProof="0" smtClean="0">
                <a:ln>
                  <a:noFill/>
                </a:ln>
                <a:solidFill>
                  <a:srgbClr val="FFFFFF"/>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4" name="Freeform 3"/>
          <p:cNvSpPr/>
          <p:nvPr/>
        </p:nvSpPr>
        <p:spPr>
          <a:xfrm>
            <a:off x="344488" y="1092660"/>
            <a:ext cx="4160149" cy="4542507"/>
          </a:xfrm>
          <a:custGeom>
            <a:avLst/>
            <a:gdLst>
              <a:gd name="connsiteX0" fmla="*/ 0 w 4160149"/>
              <a:gd name="connsiteY0" fmla="*/ 416015 h 4542507"/>
              <a:gd name="connsiteX1" fmla="*/ 416015 w 4160149"/>
              <a:gd name="connsiteY1" fmla="*/ 0 h 4542507"/>
              <a:gd name="connsiteX2" fmla="*/ 3744134 w 4160149"/>
              <a:gd name="connsiteY2" fmla="*/ 0 h 4542507"/>
              <a:gd name="connsiteX3" fmla="*/ 4160149 w 4160149"/>
              <a:gd name="connsiteY3" fmla="*/ 416015 h 4542507"/>
              <a:gd name="connsiteX4" fmla="*/ 4160149 w 4160149"/>
              <a:gd name="connsiteY4" fmla="*/ 4126492 h 4542507"/>
              <a:gd name="connsiteX5" fmla="*/ 3744134 w 4160149"/>
              <a:gd name="connsiteY5" fmla="*/ 4542507 h 4542507"/>
              <a:gd name="connsiteX6" fmla="*/ 416015 w 4160149"/>
              <a:gd name="connsiteY6" fmla="*/ 4542507 h 4542507"/>
              <a:gd name="connsiteX7" fmla="*/ 0 w 4160149"/>
              <a:gd name="connsiteY7" fmla="*/ 4126492 h 4542507"/>
              <a:gd name="connsiteX8" fmla="*/ 0 w 4160149"/>
              <a:gd name="connsiteY8" fmla="*/ 416015 h 45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0149" h="4542507">
                <a:moveTo>
                  <a:pt x="0" y="416015"/>
                </a:moveTo>
                <a:cubicBezTo>
                  <a:pt x="0" y="186256"/>
                  <a:pt x="186256" y="0"/>
                  <a:pt x="416015" y="0"/>
                </a:cubicBezTo>
                <a:lnTo>
                  <a:pt x="3744134" y="0"/>
                </a:lnTo>
                <a:cubicBezTo>
                  <a:pt x="3973893" y="0"/>
                  <a:pt x="4160149" y="186256"/>
                  <a:pt x="4160149" y="416015"/>
                </a:cubicBezTo>
                <a:lnTo>
                  <a:pt x="4160149" y="4126492"/>
                </a:lnTo>
                <a:cubicBezTo>
                  <a:pt x="4160149" y="4356251"/>
                  <a:pt x="3973893" y="4542507"/>
                  <a:pt x="3744134" y="4542507"/>
                </a:cubicBezTo>
                <a:lnTo>
                  <a:pt x="416015" y="4542507"/>
                </a:lnTo>
                <a:cubicBezTo>
                  <a:pt x="186256" y="4542507"/>
                  <a:pt x="0" y="4356251"/>
                  <a:pt x="0" y="4126492"/>
                </a:cubicBezTo>
                <a:lnTo>
                  <a:pt x="0" y="416015"/>
                </a:lnTo>
                <a:close/>
              </a:path>
            </a:pathLst>
          </a:custGeom>
          <a:solidFill>
            <a:schemeClr val="accent4">
              <a:lumMod val="20000"/>
              <a:lumOff val="80000"/>
            </a:schemeClr>
          </a:solidFill>
        </p:spPr>
        <p:style>
          <a:lnRef idx="0">
            <a:schemeClr val="accent4">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271195" numCol="1" spcCol="1270" anchor="ctr" anchorCtr="0">
            <a:noAutofit/>
          </a:bodyPr>
          <a:lstStyle/>
          <a:p>
            <a:pPr marL="0" marR="0" lvl="0" indent="0" algn="ctr" defTabSz="1066800"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5F6062">
                    <a:hueOff val="0"/>
                    <a:satOff val="0"/>
                    <a:lumOff val="0"/>
                    <a:alphaOff val="0"/>
                  </a:srgbClr>
                </a:solidFill>
                <a:effectLst/>
                <a:uLnTx/>
                <a:uFillTx/>
                <a:latin typeface="Arial"/>
                <a:sym typeface="Arial" charset="0"/>
              </a:rPr>
              <a:t>Statement(s) of financial performance</a:t>
            </a:r>
          </a:p>
        </p:txBody>
      </p:sp>
      <p:sp>
        <p:nvSpPr>
          <p:cNvPr id="5" name="Freeform 4"/>
          <p:cNvSpPr/>
          <p:nvPr/>
        </p:nvSpPr>
        <p:spPr>
          <a:xfrm>
            <a:off x="718677" y="2164240"/>
            <a:ext cx="3328119" cy="386580"/>
          </a:xfrm>
          <a:custGeom>
            <a:avLst/>
            <a:gdLst>
              <a:gd name="connsiteX0" fmla="*/ 0 w 3328119"/>
              <a:gd name="connsiteY0" fmla="*/ 38658 h 386580"/>
              <a:gd name="connsiteX1" fmla="*/ 38658 w 3328119"/>
              <a:gd name="connsiteY1" fmla="*/ 0 h 386580"/>
              <a:gd name="connsiteX2" fmla="*/ 3289461 w 3328119"/>
              <a:gd name="connsiteY2" fmla="*/ 0 h 386580"/>
              <a:gd name="connsiteX3" fmla="*/ 3328119 w 3328119"/>
              <a:gd name="connsiteY3" fmla="*/ 38658 h 386580"/>
              <a:gd name="connsiteX4" fmla="*/ 3328119 w 3328119"/>
              <a:gd name="connsiteY4" fmla="*/ 347922 h 386580"/>
              <a:gd name="connsiteX5" fmla="*/ 3289461 w 3328119"/>
              <a:gd name="connsiteY5" fmla="*/ 386580 h 386580"/>
              <a:gd name="connsiteX6" fmla="*/ 38658 w 3328119"/>
              <a:gd name="connsiteY6" fmla="*/ 386580 h 386580"/>
              <a:gd name="connsiteX7" fmla="*/ 0 w 3328119"/>
              <a:gd name="connsiteY7" fmla="*/ 347922 h 386580"/>
              <a:gd name="connsiteX8" fmla="*/ 0 w 3328119"/>
              <a:gd name="connsiteY8" fmla="*/ 38658 h 38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119" h="386580">
                <a:moveTo>
                  <a:pt x="0" y="38658"/>
                </a:moveTo>
                <a:cubicBezTo>
                  <a:pt x="0" y="17308"/>
                  <a:pt x="17308" y="0"/>
                  <a:pt x="38658" y="0"/>
                </a:cubicBezTo>
                <a:lnTo>
                  <a:pt x="3289461" y="0"/>
                </a:lnTo>
                <a:cubicBezTo>
                  <a:pt x="3310811" y="0"/>
                  <a:pt x="3328119" y="17308"/>
                  <a:pt x="3328119" y="38658"/>
                </a:cubicBezTo>
                <a:lnTo>
                  <a:pt x="3328119" y="347922"/>
                </a:lnTo>
                <a:cubicBezTo>
                  <a:pt x="3328119" y="369272"/>
                  <a:pt x="3310811" y="386580"/>
                  <a:pt x="3289461" y="386580"/>
                </a:cubicBezTo>
                <a:lnTo>
                  <a:pt x="38658" y="386580"/>
                </a:lnTo>
                <a:cubicBezTo>
                  <a:pt x="17308" y="386580"/>
                  <a:pt x="0" y="369272"/>
                  <a:pt x="0" y="347922"/>
                </a:cubicBezTo>
                <a:lnTo>
                  <a:pt x="0" y="3865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7043" tIns="45613" rIns="57043" bIns="45613"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sym typeface="Arial" charset="0"/>
              </a:rPr>
              <a:t>EBIT subtotal</a:t>
            </a:r>
          </a:p>
        </p:txBody>
      </p:sp>
      <p:sp>
        <p:nvSpPr>
          <p:cNvPr id="6" name="Freeform 5"/>
          <p:cNvSpPr/>
          <p:nvPr/>
        </p:nvSpPr>
        <p:spPr>
          <a:xfrm>
            <a:off x="715174" y="2596288"/>
            <a:ext cx="3328119" cy="485005"/>
          </a:xfrm>
          <a:custGeom>
            <a:avLst/>
            <a:gdLst>
              <a:gd name="connsiteX0" fmla="*/ 0 w 3328119"/>
              <a:gd name="connsiteY0" fmla="*/ 48501 h 485005"/>
              <a:gd name="connsiteX1" fmla="*/ 48501 w 3328119"/>
              <a:gd name="connsiteY1" fmla="*/ 0 h 485005"/>
              <a:gd name="connsiteX2" fmla="*/ 3279619 w 3328119"/>
              <a:gd name="connsiteY2" fmla="*/ 0 h 485005"/>
              <a:gd name="connsiteX3" fmla="*/ 3328120 w 3328119"/>
              <a:gd name="connsiteY3" fmla="*/ 48501 h 485005"/>
              <a:gd name="connsiteX4" fmla="*/ 3328119 w 3328119"/>
              <a:gd name="connsiteY4" fmla="*/ 436505 h 485005"/>
              <a:gd name="connsiteX5" fmla="*/ 3279618 w 3328119"/>
              <a:gd name="connsiteY5" fmla="*/ 485006 h 485005"/>
              <a:gd name="connsiteX6" fmla="*/ 48501 w 3328119"/>
              <a:gd name="connsiteY6" fmla="*/ 485005 h 485005"/>
              <a:gd name="connsiteX7" fmla="*/ 0 w 3328119"/>
              <a:gd name="connsiteY7" fmla="*/ 436504 h 485005"/>
              <a:gd name="connsiteX8" fmla="*/ 0 w 3328119"/>
              <a:gd name="connsiteY8" fmla="*/ 48501 h 48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119" h="485005">
                <a:moveTo>
                  <a:pt x="0" y="48501"/>
                </a:moveTo>
                <a:cubicBezTo>
                  <a:pt x="0" y="21715"/>
                  <a:pt x="21715" y="0"/>
                  <a:pt x="48501" y="0"/>
                </a:cubicBezTo>
                <a:lnTo>
                  <a:pt x="3279619" y="0"/>
                </a:lnTo>
                <a:cubicBezTo>
                  <a:pt x="3306405" y="0"/>
                  <a:pt x="3328120" y="21715"/>
                  <a:pt x="3328120" y="48501"/>
                </a:cubicBezTo>
                <a:cubicBezTo>
                  <a:pt x="3328120" y="177836"/>
                  <a:pt x="3328119" y="307170"/>
                  <a:pt x="3328119" y="436505"/>
                </a:cubicBezTo>
                <a:cubicBezTo>
                  <a:pt x="3328119" y="463291"/>
                  <a:pt x="3306404" y="485006"/>
                  <a:pt x="3279618" y="485006"/>
                </a:cubicBezTo>
                <a:lnTo>
                  <a:pt x="48501" y="485005"/>
                </a:lnTo>
                <a:cubicBezTo>
                  <a:pt x="21715" y="485005"/>
                  <a:pt x="0" y="463290"/>
                  <a:pt x="0" y="436504"/>
                </a:cubicBezTo>
                <a:lnTo>
                  <a:pt x="0" y="4850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9925" tIns="48495" rIns="59925" bIns="48495"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sym typeface="Arial" charset="0"/>
              </a:rPr>
              <a:t> ‘income/expenses from investments’ category</a:t>
            </a:r>
          </a:p>
        </p:txBody>
      </p:sp>
      <p:sp>
        <p:nvSpPr>
          <p:cNvPr id="7" name="Freeform 6"/>
          <p:cNvSpPr/>
          <p:nvPr/>
        </p:nvSpPr>
        <p:spPr>
          <a:xfrm>
            <a:off x="715174" y="3164553"/>
            <a:ext cx="3328119" cy="814706"/>
          </a:xfrm>
          <a:custGeom>
            <a:avLst/>
            <a:gdLst>
              <a:gd name="connsiteX0" fmla="*/ 0 w 3328119"/>
              <a:gd name="connsiteY0" fmla="*/ 69819 h 698189"/>
              <a:gd name="connsiteX1" fmla="*/ 69819 w 3328119"/>
              <a:gd name="connsiteY1" fmla="*/ 0 h 698189"/>
              <a:gd name="connsiteX2" fmla="*/ 3258300 w 3328119"/>
              <a:gd name="connsiteY2" fmla="*/ 0 h 698189"/>
              <a:gd name="connsiteX3" fmla="*/ 3328119 w 3328119"/>
              <a:gd name="connsiteY3" fmla="*/ 69819 h 698189"/>
              <a:gd name="connsiteX4" fmla="*/ 3328119 w 3328119"/>
              <a:gd name="connsiteY4" fmla="*/ 628370 h 698189"/>
              <a:gd name="connsiteX5" fmla="*/ 3258300 w 3328119"/>
              <a:gd name="connsiteY5" fmla="*/ 698189 h 698189"/>
              <a:gd name="connsiteX6" fmla="*/ 69819 w 3328119"/>
              <a:gd name="connsiteY6" fmla="*/ 698189 h 698189"/>
              <a:gd name="connsiteX7" fmla="*/ 0 w 3328119"/>
              <a:gd name="connsiteY7" fmla="*/ 628370 h 698189"/>
              <a:gd name="connsiteX8" fmla="*/ 0 w 3328119"/>
              <a:gd name="connsiteY8" fmla="*/ 69819 h 69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119" h="698189">
                <a:moveTo>
                  <a:pt x="0" y="69819"/>
                </a:moveTo>
                <a:cubicBezTo>
                  <a:pt x="0" y="31259"/>
                  <a:pt x="31259" y="0"/>
                  <a:pt x="69819" y="0"/>
                </a:cubicBezTo>
                <a:lnTo>
                  <a:pt x="3258300" y="0"/>
                </a:lnTo>
                <a:cubicBezTo>
                  <a:pt x="3296860" y="0"/>
                  <a:pt x="3328119" y="31259"/>
                  <a:pt x="3328119" y="69819"/>
                </a:cubicBezTo>
                <a:lnTo>
                  <a:pt x="3328119" y="628370"/>
                </a:lnTo>
                <a:cubicBezTo>
                  <a:pt x="3328119" y="666930"/>
                  <a:pt x="3296860" y="698189"/>
                  <a:pt x="3258300" y="698189"/>
                </a:cubicBezTo>
                <a:lnTo>
                  <a:pt x="69819" y="698189"/>
                </a:lnTo>
                <a:cubicBezTo>
                  <a:pt x="31259" y="698189"/>
                  <a:pt x="0" y="666930"/>
                  <a:pt x="0" y="628370"/>
                </a:cubicBezTo>
                <a:lnTo>
                  <a:pt x="0" y="6981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169" tIns="54739" rIns="66169" bIns="54739"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sym typeface="Arial" charset="0"/>
              </a:rPr>
              <a:t>Guidance on presentation of management performance measure and alternative EPS</a:t>
            </a:r>
          </a:p>
        </p:txBody>
      </p:sp>
      <p:sp>
        <p:nvSpPr>
          <p:cNvPr id="8" name="Freeform 7"/>
          <p:cNvSpPr/>
          <p:nvPr/>
        </p:nvSpPr>
        <p:spPr>
          <a:xfrm>
            <a:off x="715174" y="4052756"/>
            <a:ext cx="3328119" cy="491578"/>
          </a:xfrm>
          <a:custGeom>
            <a:avLst/>
            <a:gdLst>
              <a:gd name="connsiteX0" fmla="*/ 0 w 3328119"/>
              <a:gd name="connsiteY0" fmla="*/ 49158 h 491578"/>
              <a:gd name="connsiteX1" fmla="*/ 49158 w 3328119"/>
              <a:gd name="connsiteY1" fmla="*/ 0 h 491578"/>
              <a:gd name="connsiteX2" fmla="*/ 3278961 w 3328119"/>
              <a:gd name="connsiteY2" fmla="*/ 0 h 491578"/>
              <a:gd name="connsiteX3" fmla="*/ 3328119 w 3328119"/>
              <a:gd name="connsiteY3" fmla="*/ 49158 h 491578"/>
              <a:gd name="connsiteX4" fmla="*/ 3328119 w 3328119"/>
              <a:gd name="connsiteY4" fmla="*/ 442420 h 491578"/>
              <a:gd name="connsiteX5" fmla="*/ 3278961 w 3328119"/>
              <a:gd name="connsiteY5" fmla="*/ 491578 h 491578"/>
              <a:gd name="connsiteX6" fmla="*/ 49158 w 3328119"/>
              <a:gd name="connsiteY6" fmla="*/ 491578 h 491578"/>
              <a:gd name="connsiteX7" fmla="*/ 0 w 3328119"/>
              <a:gd name="connsiteY7" fmla="*/ 442420 h 491578"/>
              <a:gd name="connsiteX8" fmla="*/ 0 w 3328119"/>
              <a:gd name="connsiteY8" fmla="*/ 49158 h 49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119" h="491578">
                <a:moveTo>
                  <a:pt x="0" y="49158"/>
                </a:moveTo>
                <a:cubicBezTo>
                  <a:pt x="0" y="22009"/>
                  <a:pt x="22009" y="0"/>
                  <a:pt x="49158" y="0"/>
                </a:cubicBezTo>
                <a:lnTo>
                  <a:pt x="3278961" y="0"/>
                </a:lnTo>
                <a:cubicBezTo>
                  <a:pt x="3306110" y="0"/>
                  <a:pt x="3328119" y="22009"/>
                  <a:pt x="3328119" y="49158"/>
                </a:cubicBezTo>
                <a:lnTo>
                  <a:pt x="3328119" y="442420"/>
                </a:lnTo>
                <a:cubicBezTo>
                  <a:pt x="3328119" y="469569"/>
                  <a:pt x="3306110" y="491578"/>
                  <a:pt x="3278961" y="491578"/>
                </a:cubicBezTo>
                <a:lnTo>
                  <a:pt x="49158" y="491578"/>
                </a:lnTo>
                <a:cubicBezTo>
                  <a:pt x="22009" y="491578"/>
                  <a:pt x="0" y="469569"/>
                  <a:pt x="0" y="442420"/>
                </a:cubicBezTo>
                <a:lnTo>
                  <a:pt x="0" y="4915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0118" tIns="48688" rIns="60118" bIns="48688"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sym typeface="Arial" charset="0"/>
              </a:rPr>
              <a:t>Considering better ways to communicate OCI</a:t>
            </a:r>
          </a:p>
        </p:txBody>
      </p:sp>
      <p:sp>
        <p:nvSpPr>
          <p:cNvPr id="10" name="Freeform 9"/>
          <p:cNvSpPr/>
          <p:nvPr/>
        </p:nvSpPr>
        <p:spPr>
          <a:xfrm>
            <a:off x="718677" y="4598198"/>
            <a:ext cx="3328119" cy="950418"/>
          </a:xfrm>
          <a:custGeom>
            <a:avLst/>
            <a:gdLst>
              <a:gd name="connsiteX0" fmla="*/ 0 w 3328119"/>
              <a:gd name="connsiteY0" fmla="*/ 81681 h 816809"/>
              <a:gd name="connsiteX1" fmla="*/ 81681 w 3328119"/>
              <a:gd name="connsiteY1" fmla="*/ 0 h 816809"/>
              <a:gd name="connsiteX2" fmla="*/ 3246438 w 3328119"/>
              <a:gd name="connsiteY2" fmla="*/ 0 h 816809"/>
              <a:gd name="connsiteX3" fmla="*/ 3328119 w 3328119"/>
              <a:gd name="connsiteY3" fmla="*/ 81681 h 816809"/>
              <a:gd name="connsiteX4" fmla="*/ 3328119 w 3328119"/>
              <a:gd name="connsiteY4" fmla="*/ 735128 h 816809"/>
              <a:gd name="connsiteX5" fmla="*/ 3246438 w 3328119"/>
              <a:gd name="connsiteY5" fmla="*/ 816809 h 816809"/>
              <a:gd name="connsiteX6" fmla="*/ 81681 w 3328119"/>
              <a:gd name="connsiteY6" fmla="*/ 816809 h 816809"/>
              <a:gd name="connsiteX7" fmla="*/ 0 w 3328119"/>
              <a:gd name="connsiteY7" fmla="*/ 735128 h 816809"/>
              <a:gd name="connsiteX8" fmla="*/ 0 w 3328119"/>
              <a:gd name="connsiteY8" fmla="*/ 81681 h 81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119" h="816809">
                <a:moveTo>
                  <a:pt x="0" y="81681"/>
                </a:moveTo>
                <a:cubicBezTo>
                  <a:pt x="0" y="36570"/>
                  <a:pt x="36570" y="0"/>
                  <a:pt x="81681" y="0"/>
                </a:cubicBezTo>
                <a:lnTo>
                  <a:pt x="3246438" y="0"/>
                </a:lnTo>
                <a:cubicBezTo>
                  <a:pt x="3291549" y="0"/>
                  <a:pt x="3328119" y="36570"/>
                  <a:pt x="3328119" y="81681"/>
                </a:cubicBezTo>
                <a:lnTo>
                  <a:pt x="3328119" y="735128"/>
                </a:lnTo>
                <a:cubicBezTo>
                  <a:pt x="3328119" y="780239"/>
                  <a:pt x="3291549" y="816809"/>
                  <a:pt x="3246438" y="816809"/>
                </a:cubicBezTo>
                <a:lnTo>
                  <a:pt x="81681" y="816809"/>
                </a:lnTo>
                <a:cubicBezTo>
                  <a:pt x="36570" y="816809"/>
                  <a:pt x="0" y="780239"/>
                  <a:pt x="0" y="735128"/>
                </a:cubicBezTo>
                <a:lnTo>
                  <a:pt x="0" y="8168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644" tIns="58214" rIns="69644" bIns="58214"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sym typeface="Arial" charset="0"/>
              </a:rPr>
              <a:t>removing options for presentation of income and expenses </a:t>
            </a:r>
            <a:r>
              <a:rPr kumimoji="0" lang="en-US" sz="1600" b="0" i="0" u="none" strike="noStrike" kern="1200" cap="none" spc="0" normalizeH="0" baseline="0" noProof="0" dirty="0" err="1">
                <a:ln>
                  <a:noFill/>
                </a:ln>
                <a:solidFill>
                  <a:srgbClr val="FFFFFF"/>
                </a:solidFill>
                <a:effectLst/>
                <a:uLnTx/>
                <a:uFillTx/>
                <a:latin typeface="Arial"/>
                <a:sym typeface="Arial" charset="0"/>
              </a:rPr>
              <a:t>eg</a:t>
            </a:r>
            <a:r>
              <a:rPr kumimoji="0" lang="en-US" sz="1600" b="0" i="0" u="none" strike="noStrike" kern="1200" cap="none" spc="0" normalizeH="0" baseline="0" noProof="0" dirty="0">
                <a:ln>
                  <a:noFill/>
                </a:ln>
                <a:solidFill>
                  <a:srgbClr val="FFFFFF"/>
                </a:solidFill>
                <a:effectLst/>
                <a:uLnTx/>
                <a:uFillTx/>
                <a:latin typeface="Arial"/>
                <a:sym typeface="Arial" charset="0"/>
              </a:rPr>
              <a:t> presentation of profit of associates/JVs</a:t>
            </a:r>
          </a:p>
        </p:txBody>
      </p:sp>
      <p:sp>
        <p:nvSpPr>
          <p:cNvPr id="11" name="Freeform 10"/>
          <p:cNvSpPr/>
          <p:nvPr/>
        </p:nvSpPr>
        <p:spPr>
          <a:xfrm>
            <a:off x="4797221" y="1092660"/>
            <a:ext cx="4160149" cy="4542507"/>
          </a:xfrm>
          <a:custGeom>
            <a:avLst/>
            <a:gdLst>
              <a:gd name="connsiteX0" fmla="*/ 0 w 4160149"/>
              <a:gd name="connsiteY0" fmla="*/ 416015 h 4542507"/>
              <a:gd name="connsiteX1" fmla="*/ 416015 w 4160149"/>
              <a:gd name="connsiteY1" fmla="*/ 0 h 4542507"/>
              <a:gd name="connsiteX2" fmla="*/ 3744134 w 4160149"/>
              <a:gd name="connsiteY2" fmla="*/ 0 h 4542507"/>
              <a:gd name="connsiteX3" fmla="*/ 4160149 w 4160149"/>
              <a:gd name="connsiteY3" fmla="*/ 416015 h 4542507"/>
              <a:gd name="connsiteX4" fmla="*/ 4160149 w 4160149"/>
              <a:gd name="connsiteY4" fmla="*/ 4126492 h 4542507"/>
              <a:gd name="connsiteX5" fmla="*/ 3744134 w 4160149"/>
              <a:gd name="connsiteY5" fmla="*/ 4542507 h 4542507"/>
              <a:gd name="connsiteX6" fmla="*/ 416015 w 4160149"/>
              <a:gd name="connsiteY6" fmla="*/ 4542507 h 4542507"/>
              <a:gd name="connsiteX7" fmla="*/ 0 w 4160149"/>
              <a:gd name="connsiteY7" fmla="*/ 4126492 h 4542507"/>
              <a:gd name="connsiteX8" fmla="*/ 0 w 4160149"/>
              <a:gd name="connsiteY8" fmla="*/ 416015 h 454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0149" h="4542507">
                <a:moveTo>
                  <a:pt x="0" y="416015"/>
                </a:moveTo>
                <a:cubicBezTo>
                  <a:pt x="0" y="186256"/>
                  <a:pt x="186256" y="0"/>
                  <a:pt x="416015" y="0"/>
                </a:cubicBezTo>
                <a:lnTo>
                  <a:pt x="3744134" y="0"/>
                </a:lnTo>
                <a:cubicBezTo>
                  <a:pt x="3973893" y="0"/>
                  <a:pt x="4160149" y="186256"/>
                  <a:pt x="4160149" y="416015"/>
                </a:cubicBezTo>
                <a:lnTo>
                  <a:pt x="4160149" y="4126492"/>
                </a:lnTo>
                <a:cubicBezTo>
                  <a:pt x="4160149" y="4356251"/>
                  <a:pt x="3973893" y="4542507"/>
                  <a:pt x="3744134" y="4542507"/>
                </a:cubicBezTo>
                <a:lnTo>
                  <a:pt x="416015" y="4542507"/>
                </a:lnTo>
                <a:cubicBezTo>
                  <a:pt x="186256" y="4542507"/>
                  <a:pt x="0" y="4356251"/>
                  <a:pt x="0" y="4126492"/>
                </a:cubicBezTo>
                <a:lnTo>
                  <a:pt x="0" y="416015"/>
                </a:lnTo>
                <a:close/>
              </a:path>
            </a:pathLst>
          </a:custGeom>
          <a:solidFill>
            <a:schemeClr val="accent4">
              <a:lumMod val="20000"/>
              <a:lumOff val="80000"/>
            </a:schemeClr>
          </a:solidFill>
        </p:spPr>
        <p:style>
          <a:lnRef idx="0">
            <a:schemeClr val="accent4">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271195" numCol="1" spcCol="1270" anchor="ctr" anchorCtr="0">
            <a:noAutofit/>
          </a:bodyPr>
          <a:lstStyle/>
          <a:p>
            <a:pPr marL="0" marR="0" lvl="0" indent="0" algn="ctr" defTabSz="1066800"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5F6062">
                    <a:hueOff val="0"/>
                    <a:satOff val="0"/>
                    <a:lumOff val="0"/>
                    <a:alphaOff val="0"/>
                  </a:srgbClr>
                </a:solidFill>
                <a:effectLst/>
                <a:uLnTx/>
                <a:uFillTx/>
                <a:latin typeface="Arial"/>
                <a:sym typeface="Arial" charset="0"/>
              </a:rPr>
              <a:t>Statement of cash flows</a:t>
            </a:r>
          </a:p>
        </p:txBody>
      </p:sp>
      <p:sp>
        <p:nvSpPr>
          <p:cNvPr id="12" name="Freeform 11"/>
          <p:cNvSpPr/>
          <p:nvPr/>
        </p:nvSpPr>
        <p:spPr>
          <a:xfrm>
            <a:off x="5213236" y="2456330"/>
            <a:ext cx="3328119" cy="745365"/>
          </a:xfrm>
          <a:custGeom>
            <a:avLst/>
            <a:gdLst>
              <a:gd name="connsiteX0" fmla="*/ 0 w 3328119"/>
              <a:gd name="connsiteY0" fmla="*/ 74537 h 745365"/>
              <a:gd name="connsiteX1" fmla="*/ 74537 w 3328119"/>
              <a:gd name="connsiteY1" fmla="*/ 0 h 745365"/>
              <a:gd name="connsiteX2" fmla="*/ 3253583 w 3328119"/>
              <a:gd name="connsiteY2" fmla="*/ 0 h 745365"/>
              <a:gd name="connsiteX3" fmla="*/ 3328120 w 3328119"/>
              <a:gd name="connsiteY3" fmla="*/ 74537 h 745365"/>
              <a:gd name="connsiteX4" fmla="*/ 3328119 w 3328119"/>
              <a:gd name="connsiteY4" fmla="*/ 670829 h 745365"/>
              <a:gd name="connsiteX5" fmla="*/ 3253582 w 3328119"/>
              <a:gd name="connsiteY5" fmla="*/ 745366 h 745365"/>
              <a:gd name="connsiteX6" fmla="*/ 74537 w 3328119"/>
              <a:gd name="connsiteY6" fmla="*/ 745365 h 745365"/>
              <a:gd name="connsiteX7" fmla="*/ 0 w 3328119"/>
              <a:gd name="connsiteY7" fmla="*/ 670828 h 745365"/>
              <a:gd name="connsiteX8" fmla="*/ 0 w 3328119"/>
              <a:gd name="connsiteY8" fmla="*/ 74537 h 74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119" h="745365">
                <a:moveTo>
                  <a:pt x="0" y="74537"/>
                </a:moveTo>
                <a:cubicBezTo>
                  <a:pt x="0" y="33371"/>
                  <a:pt x="33371" y="0"/>
                  <a:pt x="74537" y="0"/>
                </a:cubicBezTo>
                <a:lnTo>
                  <a:pt x="3253583" y="0"/>
                </a:lnTo>
                <a:cubicBezTo>
                  <a:pt x="3294749" y="0"/>
                  <a:pt x="3328120" y="33371"/>
                  <a:pt x="3328120" y="74537"/>
                </a:cubicBezTo>
                <a:cubicBezTo>
                  <a:pt x="3328120" y="273301"/>
                  <a:pt x="3328119" y="472065"/>
                  <a:pt x="3328119" y="670829"/>
                </a:cubicBezTo>
                <a:cubicBezTo>
                  <a:pt x="3328119" y="711995"/>
                  <a:pt x="3294748" y="745366"/>
                  <a:pt x="3253582" y="745366"/>
                </a:cubicBezTo>
                <a:lnTo>
                  <a:pt x="74537" y="745365"/>
                </a:lnTo>
                <a:cubicBezTo>
                  <a:pt x="33371" y="745365"/>
                  <a:pt x="0" y="711994"/>
                  <a:pt x="0" y="670828"/>
                </a:cubicBezTo>
                <a:lnTo>
                  <a:pt x="0" y="7453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551" tIns="56121" rIns="67551" bIns="56121"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sym typeface="Arial" charset="0"/>
              </a:rPr>
              <a:t>Eliminating classification options (interest/dividends)</a:t>
            </a:r>
          </a:p>
        </p:txBody>
      </p:sp>
      <p:sp>
        <p:nvSpPr>
          <p:cNvPr id="13" name="Freeform 12"/>
          <p:cNvSpPr/>
          <p:nvPr/>
        </p:nvSpPr>
        <p:spPr>
          <a:xfrm>
            <a:off x="5213236" y="3316367"/>
            <a:ext cx="3328119" cy="1230718"/>
          </a:xfrm>
          <a:custGeom>
            <a:avLst/>
            <a:gdLst>
              <a:gd name="connsiteX0" fmla="*/ 0 w 3328119"/>
              <a:gd name="connsiteY0" fmla="*/ 123072 h 1230718"/>
              <a:gd name="connsiteX1" fmla="*/ 123072 w 3328119"/>
              <a:gd name="connsiteY1" fmla="*/ 0 h 1230718"/>
              <a:gd name="connsiteX2" fmla="*/ 3205047 w 3328119"/>
              <a:gd name="connsiteY2" fmla="*/ 0 h 1230718"/>
              <a:gd name="connsiteX3" fmla="*/ 3328119 w 3328119"/>
              <a:gd name="connsiteY3" fmla="*/ 123072 h 1230718"/>
              <a:gd name="connsiteX4" fmla="*/ 3328119 w 3328119"/>
              <a:gd name="connsiteY4" fmla="*/ 1107646 h 1230718"/>
              <a:gd name="connsiteX5" fmla="*/ 3205047 w 3328119"/>
              <a:gd name="connsiteY5" fmla="*/ 1230718 h 1230718"/>
              <a:gd name="connsiteX6" fmla="*/ 123072 w 3328119"/>
              <a:gd name="connsiteY6" fmla="*/ 1230718 h 1230718"/>
              <a:gd name="connsiteX7" fmla="*/ 0 w 3328119"/>
              <a:gd name="connsiteY7" fmla="*/ 1107646 h 1230718"/>
              <a:gd name="connsiteX8" fmla="*/ 0 w 3328119"/>
              <a:gd name="connsiteY8" fmla="*/ 123072 h 123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119" h="1230718">
                <a:moveTo>
                  <a:pt x="0" y="123072"/>
                </a:moveTo>
                <a:cubicBezTo>
                  <a:pt x="0" y="55101"/>
                  <a:pt x="55101" y="0"/>
                  <a:pt x="123072" y="0"/>
                </a:cubicBezTo>
                <a:lnTo>
                  <a:pt x="3205047" y="0"/>
                </a:lnTo>
                <a:cubicBezTo>
                  <a:pt x="3273018" y="0"/>
                  <a:pt x="3328119" y="55101"/>
                  <a:pt x="3328119" y="123072"/>
                </a:cubicBezTo>
                <a:lnTo>
                  <a:pt x="3328119" y="1107646"/>
                </a:lnTo>
                <a:cubicBezTo>
                  <a:pt x="3328119" y="1175617"/>
                  <a:pt x="3273018" y="1230718"/>
                  <a:pt x="3205047" y="1230718"/>
                </a:cubicBezTo>
                <a:lnTo>
                  <a:pt x="123072" y="1230718"/>
                </a:lnTo>
                <a:cubicBezTo>
                  <a:pt x="55101" y="1230718"/>
                  <a:pt x="0" y="1175617"/>
                  <a:pt x="0" y="1107646"/>
                </a:cubicBezTo>
                <a:lnTo>
                  <a:pt x="0" y="12307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1766" tIns="70336" rIns="81766" bIns="70336"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B31E3B"/>
                </a:solidFill>
                <a:effectLst/>
                <a:uLnTx/>
                <a:uFillTx/>
                <a:latin typeface="Arial"/>
                <a:sym typeface="Arial" charset="0"/>
              </a:rPr>
              <a:t>(Not) </a:t>
            </a:r>
            <a:r>
              <a:rPr kumimoji="0" lang="en-US" sz="1600" b="0" i="0" u="none" strike="noStrike" kern="1200" cap="none" spc="0" normalizeH="0" baseline="0" noProof="0" dirty="0">
                <a:ln>
                  <a:noFill/>
                </a:ln>
                <a:solidFill>
                  <a:srgbClr val="FFFFFF"/>
                </a:solidFill>
                <a:effectLst/>
                <a:uLnTx/>
                <a:uFillTx/>
                <a:latin typeface="Arial"/>
                <a:sym typeface="Arial" charset="0"/>
              </a:rPr>
              <a:t>aligning the operating section between statement of cash flows and statement(s) of financial performance</a:t>
            </a:r>
          </a:p>
        </p:txBody>
      </p:sp>
      <p:sp>
        <p:nvSpPr>
          <p:cNvPr id="14" name="Freeform 13"/>
          <p:cNvSpPr/>
          <p:nvPr/>
        </p:nvSpPr>
        <p:spPr>
          <a:xfrm>
            <a:off x="5213236" y="4661757"/>
            <a:ext cx="3328119" cy="745365"/>
          </a:xfrm>
          <a:custGeom>
            <a:avLst/>
            <a:gdLst>
              <a:gd name="connsiteX0" fmla="*/ 0 w 3328119"/>
              <a:gd name="connsiteY0" fmla="*/ 74537 h 745365"/>
              <a:gd name="connsiteX1" fmla="*/ 74537 w 3328119"/>
              <a:gd name="connsiteY1" fmla="*/ 0 h 745365"/>
              <a:gd name="connsiteX2" fmla="*/ 3253583 w 3328119"/>
              <a:gd name="connsiteY2" fmla="*/ 0 h 745365"/>
              <a:gd name="connsiteX3" fmla="*/ 3328120 w 3328119"/>
              <a:gd name="connsiteY3" fmla="*/ 74537 h 745365"/>
              <a:gd name="connsiteX4" fmla="*/ 3328119 w 3328119"/>
              <a:gd name="connsiteY4" fmla="*/ 670829 h 745365"/>
              <a:gd name="connsiteX5" fmla="*/ 3253582 w 3328119"/>
              <a:gd name="connsiteY5" fmla="*/ 745366 h 745365"/>
              <a:gd name="connsiteX6" fmla="*/ 74537 w 3328119"/>
              <a:gd name="connsiteY6" fmla="*/ 745365 h 745365"/>
              <a:gd name="connsiteX7" fmla="*/ 0 w 3328119"/>
              <a:gd name="connsiteY7" fmla="*/ 670828 h 745365"/>
              <a:gd name="connsiteX8" fmla="*/ 0 w 3328119"/>
              <a:gd name="connsiteY8" fmla="*/ 74537 h 74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8119" h="745365">
                <a:moveTo>
                  <a:pt x="0" y="74537"/>
                </a:moveTo>
                <a:cubicBezTo>
                  <a:pt x="0" y="33371"/>
                  <a:pt x="33371" y="0"/>
                  <a:pt x="74537" y="0"/>
                </a:cubicBezTo>
                <a:lnTo>
                  <a:pt x="3253583" y="0"/>
                </a:lnTo>
                <a:cubicBezTo>
                  <a:pt x="3294749" y="0"/>
                  <a:pt x="3328120" y="33371"/>
                  <a:pt x="3328120" y="74537"/>
                </a:cubicBezTo>
                <a:cubicBezTo>
                  <a:pt x="3328120" y="273301"/>
                  <a:pt x="3328119" y="472065"/>
                  <a:pt x="3328119" y="670829"/>
                </a:cubicBezTo>
                <a:cubicBezTo>
                  <a:pt x="3328119" y="711995"/>
                  <a:pt x="3294748" y="745366"/>
                  <a:pt x="3253582" y="745366"/>
                </a:cubicBezTo>
                <a:lnTo>
                  <a:pt x="74537" y="745365"/>
                </a:lnTo>
                <a:cubicBezTo>
                  <a:pt x="33371" y="745365"/>
                  <a:pt x="0" y="711994"/>
                  <a:pt x="0" y="670828"/>
                </a:cubicBezTo>
                <a:lnTo>
                  <a:pt x="0" y="7453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551" tIns="56121" rIns="67551" bIns="56121" numCol="1" spcCol="1270" anchor="ctr"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sym typeface="Arial" charset="0"/>
              </a:rPr>
              <a:t>Specifying the starting point for the indirect method</a:t>
            </a:r>
          </a:p>
        </p:txBody>
      </p:sp>
      <p:sp>
        <p:nvSpPr>
          <p:cNvPr id="3" name="Rounded Rectangle 2"/>
          <p:cNvSpPr/>
          <p:nvPr/>
        </p:nvSpPr>
        <p:spPr bwMode="auto">
          <a:xfrm>
            <a:off x="1352600" y="5778820"/>
            <a:ext cx="6480720" cy="360040"/>
          </a:xfrm>
          <a:prstGeom prst="round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FFFFFF"/>
                </a:solidFill>
                <a:effectLst/>
                <a:uLnTx/>
                <a:uFillTx/>
                <a:latin typeface="Arial" charset="0"/>
                <a:sym typeface="Arial" charset="0"/>
              </a:rPr>
              <a:t>Developing templates for the Primary Financial Statements</a:t>
            </a:r>
          </a:p>
        </p:txBody>
      </p:sp>
      <p:sp>
        <p:nvSpPr>
          <p:cNvPr id="17" name="Rounded Rectangle 16"/>
          <p:cNvSpPr/>
          <p:nvPr/>
        </p:nvSpPr>
        <p:spPr bwMode="auto">
          <a:xfrm>
            <a:off x="1352600" y="6203028"/>
            <a:ext cx="6480720" cy="466332"/>
          </a:xfrm>
          <a:prstGeom prst="round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FFFFFF"/>
                </a:solidFill>
                <a:effectLst/>
                <a:uLnTx/>
                <a:uFillTx/>
                <a:latin typeface="Arial" charset="0"/>
                <a:ea typeface="ヒラギノ角ゴ ProN W3" charset="0"/>
                <a:cs typeface="ヒラギノ角ゴ ProN W3" charset="0"/>
                <a:sym typeface="Arial" charset="0"/>
              </a:rPr>
              <a:t>Achieving greater disaggregation including minimum line items</a:t>
            </a:r>
          </a:p>
        </p:txBody>
      </p:sp>
    </p:spTree>
    <p:extLst>
      <p:ext uri="{BB962C8B-B14F-4D97-AF65-F5344CB8AC3E}">
        <p14:creationId xmlns:p14="http://schemas.microsoft.com/office/powerpoint/2010/main" val="2422134242"/>
      </p:ext>
    </p:extLst>
  </p:cSld>
  <p:clrMapOvr>
    <a:masterClrMapping/>
  </p:clrMapOvr>
  <p:transition/>
</p:sld>
</file>

<file path=ppt/theme/theme1.xml><?xml version="1.0" encoding="utf-8"?>
<a:theme xmlns:a="http://schemas.openxmlformats.org/drawingml/2006/main" name="Office Theme">
  <a:themeElements>
    <a:clrScheme name="Custom 11">
      <a:dk1>
        <a:srgbClr val="5F6062"/>
      </a:dk1>
      <a:lt1>
        <a:srgbClr val="FFFFFF"/>
      </a:lt1>
      <a:dk2>
        <a:srgbClr val="B31E3B"/>
      </a:dk2>
      <a:lt2>
        <a:srgbClr val="1D3780"/>
      </a:lt2>
      <a:accent1>
        <a:srgbClr val="B3AA7E"/>
      </a:accent1>
      <a:accent2>
        <a:srgbClr val="4184A9"/>
      </a:accent2>
      <a:accent3>
        <a:srgbClr val="4F7032"/>
      </a:accent3>
      <a:accent4>
        <a:srgbClr val="8DA381"/>
      </a:accent4>
      <a:accent5>
        <a:srgbClr val="CE7018"/>
      </a:accent5>
      <a:accent6>
        <a:srgbClr val="78496A"/>
      </a:accent6>
      <a:hlink>
        <a:srgbClr val="009999"/>
      </a:hlink>
      <a:folHlink>
        <a:srgbClr val="99CC00"/>
      </a:folHlink>
    </a:clrScheme>
    <a:fontScheme name="Office Them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template update FC">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 template update FC">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 template update FC">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
      <a:dk1>
        <a:srgbClr val="5F6062"/>
      </a:dk1>
      <a:lt1>
        <a:srgbClr val="FFFFFF"/>
      </a:lt1>
      <a:dk2>
        <a:srgbClr val="000000"/>
      </a:dk2>
      <a:lt2>
        <a:srgbClr val="808080"/>
      </a:lt2>
      <a:accent1>
        <a:srgbClr val="4184A9"/>
      </a:accent1>
      <a:accent2>
        <a:srgbClr val="333399"/>
      </a:accent2>
      <a:accent3>
        <a:srgbClr val="FFFFFF"/>
      </a:accent3>
      <a:accent4>
        <a:srgbClr val="505153"/>
      </a:accent4>
      <a:accent5>
        <a:srgbClr val="B0C2D1"/>
      </a:accent5>
      <a:accent6>
        <a:srgbClr val="2D2D8A"/>
      </a:accent6>
      <a:hlink>
        <a:srgbClr val="009999"/>
      </a:hlink>
      <a:folHlink>
        <a:srgbClr val="99CC00"/>
      </a:folHlink>
    </a:clrScheme>
    <a:fontScheme name="Office Them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7e69578-d212-4a04-b511-dd88022f0aa4">Resources for technical staff</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7C73B059E1AB46B769DAC970D24AFB" ma:contentTypeVersion="0" ma:contentTypeDescription="Create a new document." ma:contentTypeScope="" ma:versionID="f0ade8cab0ca63fde413f2df7afcb46c">
  <xsd:schema xmlns:xsd="http://www.w3.org/2001/XMLSchema" xmlns:xs="http://www.w3.org/2001/XMLSchema" xmlns:p="http://schemas.microsoft.com/office/2006/metadata/properties" xmlns:ns2="97e69578-d212-4a04-b511-dd88022f0aa4" targetNamespace="http://schemas.microsoft.com/office/2006/metadata/properties" ma:root="true" ma:fieldsID="16194d1647a7c7019a651f2f4b8cf25d" ns2:_="">
    <xsd:import namespace="97e69578-d212-4a04-b511-dd88022f0aa4"/>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69578-d212-4a04-b511-dd88022f0aa4" elementFormDefault="qualified">
    <xsd:import namespace="http://schemas.microsoft.com/office/2006/documentManagement/types"/>
    <xsd:import namespace="http://schemas.microsoft.com/office/infopath/2007/PartnerControls"/>
    <xsd:element name="Category" ma:index="2" ma:displayName="Category" ma:format="Dropdown" ma:internalName="Category">
      <xsd:simpleType>
        <xsd:restriction base="dms:Choice">
          <xsd:enumeration value="Brand management"/>
          <xsd:enumeration value="Intranet training and development"/>
          <xsd:enumeration value="Media relations"/>
          <xsd:enumeration value="Online content management"/>
          <xsd:enumeration value="Resources for technical staff"/>
          <xsd:enumeration value="Stakeholder engagement"/>
          <xsd:enumeration value="Website rebuild projec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D4E7EB-8697-448C-97C0-917F630B20E3}">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97e69578-d212-4a04-b511-dd88022f0aa4"/>
    <ds:schemaRef ds:uri="http://www.w3.org/XML/1998/namespace"/>
  </ds:schemaRefs>
</ds:datastoreItem>
</file>

<file path=customXml/itemProps2.xml><?xml version="1.0" encoding="utf-8"?>
<ds:datastoreItem xmlns:ds="http://schemas.openxmlformats.org/officeDocument/2006/customXml" ds:itemID="{02316976-02A6-4A4C-94F4-23D4750F5A6B}">
  <ds:schemaRefs>
    <ds:schemaRef ds:uri="http://schemas.microsoft.com/sharepoint/v3/contenttype/forms"/>
  </ds:schemaRefs>
</ds:datastoreItem>
</file>

<file path=customXml/itemProps3.xml><?xml version="1.0" encoding="utf-8"?>
<ds:datastoreItem xmlns:ds="http://schemas.openxmlformats.org/officeDocument/2006/customXml" ds:itemID="{B0115570-0390-4D13-9868-EED7C7EFC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69578-d212-4a04-b511-dd88022f0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Presentation1_APPROVED</Template>
  <TotalTime>2622</TotalTime>
  <Words>3465</Words>
  <Application>Microsoft Office PowerPoint</Application>
  <PresentationFormat>A4 Paper (210x297 mm)</PresentationFormat>
  <Paragraphs>586</Paragraphs>
  <Slides>51</Slides>
  <Notes>34</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51</vt:i4>
      </vt:variant>
    </vt:vector>
  </HeadingPairs>
  <TitlesOfParts>
    <vt:vector size="68" baseType="lpstr">
      <vt:lpstr>ＭＳ Ｐゴシック</vt:lpstr>
      <vt:lpstr>SimSun</vt:lpstr>
      <vt:lpstr>Aharoni</vt:lpstr>
      <vt:lpstr>Arial</vt:lpstr>
      <vt:lpstr>Calibri</vt:lpstr>
      <vt:lpstr>Sylfaen</vt:lpstr>
      <vt:lpstr>Times New Roman</vt:lpstr>
      <vt:lpstr>Webdings</vt:lpstr>
      <vt:lpstr>Wingdings</vt:lpstr>
      <vt:lpstr>Wingdings 2</vt:lpstr>
      <vt:lpstr>ヒラギノ角ゴ ProN W3</vt:lpstr>
      <vt:lpstr>ヒラギノ角ゴ ProN W6</vt:lpstr>
      <vt:lpstr>Office Theme</vt:lpstr>
      <vt:lpstr>Powerpoint template update FC</vt:lpstr>
      <vt:lpstr>1_Powerpoint template update FC</vt:lpstr>
      <vt:lpstr>2_Powerpoint template update FC</vt:lpstr>
      <vt:lpstr>1_Office Theme</vt:lpstr>
      <vt:lpstr>The work of the IASB</vt:lpstr>
      <vt:lpstr>Contents</vt:lpstr>
      <vt:lpstr>Better Communication </vt:lpstr>
      <vt:lpstr>Central theme of the Board’s work </vt:lpstr>
      <vt:lpstr>Better Communication Report</vt:lpstr>
      <vt:lpstr>Disclosure Initiative projects </vt:lpstr>
      <vt:lpstr>Materiality Practice Statement</vt:lpstr>
      <vt:lpstr>Primary Financial Statements</vt:lpstr>
      <vt:lpstr>Primary Financial Statements—project scope</vt:lpstr>
      <vt:lpstr>Primary Financial Statements—project scope</vt:lpstr>
      <vt:lpstr>Principles of Disclosure</vt:lpstr>
      <vt:lpstr>Principles of Disclosure— the disclosure problem</vt:lpstr>
      <vt:lpstr>Principles of Disclosure—next steps</vt:lpstr>
      <vt:lpstr>Principles of Disclosure</vt:lpstr>
      <vt:lpstr>Targeted Standards-level Review of Disclosures</vt:lpstr>
      <vt:lpstr>Targeted Standards-level Review of Disclosures</vt:lpstr>
      <vt:lpstr>IFRS Taxonomy</vt:lpstr>
      <vt:lpstr>The IFRS Taxonomy</vt:lpstr>
      <vt:lpstr>The IFRS Taxonomy—areas of focus</vt:lpstr>
      <vt:lpstr>Management Commentary</vt:lpstr>
      <vt:lpstr>Scope of the Board’s interest</vt:lpstr>
      <vt:lpstr>Reasons for updating the MCPS</vt:lpstr>
      <vt:lpstr>Staff’s proposed approach to an update</vt:lpstr>
      <vt:lpstr>What could a revised MCPS cover?</vt:lpstr>
      <vt:lpstr>Research programme</vt:lpstr>
      <vt:lpstr>Research programme</vt:lpstr>
      <vt:lpstr>Active research projects*</vt:lpstr>
      <vt:lpstr>PowerPoint Presentation</vt:lpstr>
      <vt:lpstr> Overview of the proposed approach</vt:lpstr>
      <vt:lpstr>Business Combinations under Common Control—the issue</vt:lpstr>
      <vt:lpstr>Business Combinations under Common Control—the scope</vt:lpstr>
      <vt:lpstr>Business Combinations under Common Control—methods of accounting</vt:lpstr>
      <vt:lpstr>Business Combinations under  Common Control—methods of accounting</vt:lpstr>
      <vt:lpstr>Dynamic risk management</vt:lpstr>
      <vt:lpstr>Dynamic risk management</vt:lpstr>
      <vt:lpstr>Dynamic risk management</vt:lpstr>
      <vt:lpstr>Goodwill and Impairment: project timeline</vt:lpstr>
      <vt:lpstr>Goodwill and Impairment: Board’s tentative decisions</vt:lpstr>
      <vt:lpstr>Goodwill and Impairment: Board’s tentative decisions</vt:lpstr>
      <vt:lpstr>Post-implementation reviews</vt:lpstr>
      <vt:lpstr>Post-implementation reviews (PIRs)</vt:lpstr>
      <vt:lpstr>IFRS Foundation Implementation Support Activities</vt:lpstr>
      <vt:lpstr>The Board’s work</vt:lpstr>
      <vt:lpstr>Why we support implementation</vt:lpstr>
      <vt:lpstr>The challenge</vt:lpstr>
      <vt:lpstr>Support for new Standards</vt:lpstr>
      <vt:lpstr>Support for Standards already effective</vt:lpstr>
      <vt:lpstr>Resources and communications</vt:lpstr>
      <vt:lpstr>Improving visibility and accessibility</vt:lpstr>
      <vt:lpstr>Recruitment</vt:lpstr>
      <vt:lpstr>Contact Us</vt:lpstr>
    </vt:vector>
  </TitlesOfParts>
  <Company>IFRS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IFRS Foundation powerpoint A4</dc:title>
  <dc:creator>Corr, Fionnuala</dc:creator>
  <cp:lastModifiedBy>Nicole Coopman</cp:lastModifiedBy>
  <cp:revision>200</cp:revision>
  <cp:lastPrinted>2018-03-29T12:10:41Z</cp:lastPrinted>
  <dcterms:created xsi:type="dcterms:W3CDTF">2016-03-14T17:31:13Z</dcterms:created>
  <dcterms:modified xsi:type="dcterms:W3CDTF">2018-05-26T08:32:26Z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0x0101009F7C73B059E1AB46B769DAC970D24AFB</vt:lpwstr>
  </property>
</Properties>
</file>