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49" r:id="rId5"/>
    <p:sldMasterId id="2147483672" r:id="rId6"/>
    <p:sldMasterId id="2147483683" r:id="rId7"/>
    <p:sldMasterId id="2147483694" r:id="rId8"/>
  </p:sldMasterIdLst>
  <p:notesMasterIdLst>
    <p:notesMasterId r:id="rId37"/>
  </p:notesMasterIdLst>
  <p:sldIdLst>
    <p:sldId id="263" r:id="rId9"/>
    <p:sldId id="322" r:id="rId10"/>
    <p:sldId id="323" r:id="rId11"/>
    <p:sldId id="310" r:id="rId12"/>
    <p:sldId id="311" r:id="rId13"/>
    <p:sldId id="320" r:id="rId14"/>
    <p:sldId id="324" r:id="rId15"/>
    <p:sldId id="321" r:id="rId16"/>
    <p:sldId id="319" r:id="rId17"/>
    <p:sldId id="306" r:id="rId18"/>
    <p:sldId id="304" r:id="rId19"/>
    <p:sldId id="305" r:id="rId20"/>
    <p:sldId id="315" r:id="rId21"/>
    <p:sldId id="314" r:id="rId22"/>
    <p:sldId id="276" r:id="rId23"/>
    <p:sldId id="316" r:id="rId24"/>
    <p:sldId id="317" r:id="rId25"/>
    <p:sldId id="318" r:id="rId26"/>
    <p:sldId id="281" r:id="rId27"/>
    <p:sldId id="325" r:id="rId28"/>
    <p:sldId id="282" r:id="rId29"/>
    <p:sldId id="309" r:id="rId30"/>
    <p:sldId id="308" r:id="rId31"/>
    <p:sldId id="291" r:id="rId32"/>
    <p:sldId id="288" r:id="rId33"/>
    <p:sldId id="289" r:id="rId34"/>
    <p:sldId id="326" r:id="rId35"/>
    <p:sldId id="302" r:id="rId36"/>
  </p:sldIdLst>
  <p:sldSz cx="9144000" cy="5143500" type="screen16x9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389626" algn="l" rtl="0" fontAlgn="base">
      <a:spcBef>
        <a:spcPct val="0"/>
      </a:spcBef>
      <a:spcAft>
        <a:spcPct val="0"/>
      </a:spcAft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779252" algn="l" rtl="0" fontAlgn="base">
      <a:spcBef>
        <a:spcPct val="0"/>
      </a:spcBef>
      <a:spcAft>
        <a:spcPct val="0"/>
      </a:spcAft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168878" algn="l" rtl="0" fontAlgn="base">
      <a:spcBef>
        <a:spcPct val="0"/>
      </a:spcBef>
      <a:spcAft>
        <a:spcPct val="0"/>
      </a:spcAft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558503" algn="l" rtl="0" fontAlgn="base">
      <a:spcBef>
        <a:spcPct val="0"/>
      </a:spcBef>
      <a:spcAft>
        <a:spcPct val="0"/>
      </a:spcAft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1948129" algn="l" defTabSz="389626" rtl="0" eaLnBrk="1" latinLnBrk="0" hangingPunct="1"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337755" algn="l" defTabSz="389626" rtl="0" eaLnBrk="1" latinLnBrk="0" hangingPunct="1"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2727381" algn="l" defTabSz="389626" rtl="0" eaLnBrk="1" latinLnBrk="0" hangingPunct="1"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117007" algn="l" defTabSz="389626" rtl="0" eaLnBrk="1" latinLnBrk="0" hangingPunct="1">
      <a:defRPr sz="10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1E3A"/>
    <a:srgbClr val="8DA381"/>
    <a:srgbClr val="4184A9"/>
    <a:srgbClr val="1D3766"/>
    <a:srgbClr val="182D53"/>
    <a:srgbClr val="B31E3B"/>
    <a:srgbClr val="B31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1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/>
          </p:cNvSpPr>
          <p:nvPr>
            <p:ph type="dt" idx="1"/>
          </p:nvPr>
        </p:nvSpPr>
        <p:spPr bwMode="auto">
          <a:xfrm>
            <a:off x="3852016" y="3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681974"/>
            <a:ext cx="4984962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3" y="9363952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2016" y="9363952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DDF86D4-E9EF-974B-9856-C59086808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89626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79252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6887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558503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D0B14-F4B9-5541-8BAE-03C08A009AE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6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2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37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7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7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77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09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9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68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4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98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2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7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8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3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0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0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9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5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74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5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8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523" y="0"/>
            <a:ext cx="6773008" cy="681541"/>
          </a:xfrm>
          <a:prstGeom prst="rect">
            <a:avLst/>
          </a:prstGeom>
        </p:spPr>
        <p:txBody>
          <a:bodyPr lIns="77925" tIns="38963" rIns="77925" bIns="38963"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45786"/>
          </a:xfrm>
          <a:prstGeom prst="rect">
            <a:avLst/>
          </a:prstGeom>
        </p:spPr>
        <p:txBody>
          <a:bodyPr vert="horz" lIns="77925" tIns="38963" rIns="77925" bIns="3896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0E157E24-94FB-5547-89B9-DD231CECE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301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0"/>
            <a:ext cx="6773008" cy="731044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54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4023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77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65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523" y="0"/>
            <a:ext cx="6773008" cy="68154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4578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2405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7"/>
            <a:ext cx="3851031" cy="4064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161" y="1078707"/>
            <a:ext cx="3852497" cy="4064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06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06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3042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78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97523" y="0"/>
            <a:ext cx="6773008" cy="681541"/>
          </a:xfrm>
          <a:prstGeom prst="rect">
            <a:avLst/>
          </a:prstGeom>
        </p:spPr>
        <p:txBody>
          <a:bodyPr lIns="77925" tIns="38963" rIns="77925" bIns="38963"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45786"/>
          </a:xfrm>
          <a:prstGeom prst="rect">
            <a:avLst/>
          </a:prstGeom>
        </p:spPr>
        <p:txBody>
          <a:bodyPr vert="horz" lIns="77925" tIns="38963" rIns="77925" bIns="3896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8000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455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4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490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4224"/>
          <a:stretch/>
        </p:blipFill>
        <p:spPr bwMode="auto">
          <a:xfrm rot="10800000">
            <a:off x="323526" y="913017"/>
            <a:ext cx="8471253" cy="361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23528" y="0"/>
            <a:ext cx="7571920" cy="734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Keep up to date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93658" y="1104100"/>
            <a:ext cx="4320480" cy="484746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r>
              <a:rPr lang="en-GB" sz="2700" b="0" dirty="0">
                <a:solidFill>
                  <a:schemeClr val="bg1"/>
                </a:solidFill>
              </a:rPr>
              <a:t>www.ifrs.org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2" t="8166" r="34008" b="48927"/>
          <a:stretch/>
        </p:blipFill>
        <p:spPr>
          <a:xfrm>
            <a:off x="1549917" y="1655565"/>
            <a:ext cx="696953" cy="685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8166" r="62358" b="50000"/>
          <a:stretch/>
        </p:blipFill>
        <p:spPr>
          <a:xfrm>
            <a:off x="1514120" y="3775149"/>
            <a:ext cx="732693" cy="668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51072" r="63083" b="7094"/>
          <a:stretch/>
        </p:blipFill>
        <p:spPr>
          <a:xfrm>
            <a:off x="1539605" y="2370952"/>
            <a:ext cx="696953" cy="668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9" t="51072" r="4932" b="7093"/>
          <a:stretch/>
        </p:blipFill>
        <p:spPr>
          <a:xfrm>
            <a:off x="1539605" y="3073071"/>
            <a:ext cx="696953" cy="66880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246870" y="1806964"/>
            <a:ext cx="2593375" cy="346247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@</a:t>
            </a:r>
            <a:r>
              <a:rPr lang="en-GB" sz="1800" dirty="0" err="1">
                <a:solidFill>
                  <a:schemeClr val="bg1"/>
                </a:solidFill>
              </a:rPr>
              <a:t>IFRSFoundation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46812" y="2410597"/>
            <a:ext cx="6547968" cy="623246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IFRS Foundation</a:t>
            </a:r>
          </a:p>
          <a:p>
            <a:r>
              <a:rPr lang="en-GB" sz="1800" dirty="0">
                <a:solidFill>
                  <a:schemeClr val="bg1"/>
                </a:solidFill>
              </a:rPr>
              <a:t>International</a:t>
            </a:r>
            <a:r>
              <a:rPr lang="en-GB" sz="1800" baseline="0" dirty="0">
                <a:solidFill>
                  <a:schemeClr val="bg1"/>
                </a:solidFill>
              </a:rPr>
              <a:t> Accounting Standards Board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36558" y="3214130"/>
            <a:ext cx="2593375" cy="346247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IFRS Foundation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246870" y="3917142"/>
            <a:ext cx="2593375" cy="346247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IFRS Foundation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1549899" y="1527575"/>
            <a:ext cx="16537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26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B782C1-5CCF-42FC-A4A9-4DDC085AF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4" y="59"/>
            <a:ext cx="8831618" cy="4485709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81755" y="1435953"/>
            <a:ext cx="5248708" cy="1463279"/>
          </a:xfrm>
        </p:spPr>
        <p:txBody>
          <a:bodyPr/>
          <a:lstStyle>
            <a:lvl1pPr algn="r">
              <a:defRPr sz="32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divider title</a:t>
            </a:r>
            <a:endParaRPr lang="en-GB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1755" y="2971859"/>
            <a:ext cx="5248708" cy="396479"/>
          </a:xfrm>
        </p:spPr>
        <p:txBody>
          <a:bodyPr anchor="b"/>
          <a:lstStyle>
            <a:lvl1pPr marL="0" indent="0" algn="r">
              <a:lnSpc>
                <a:spcPct val="90000"/>
              </a:lnSpc>
              <a:buFontTx/>
              <a:buNone/>
              <a:defRPr sz="12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divider subtitle</a:t>
            </a:r>
            <a:endParaRPr lang="en-GB" noProof="0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08C760AE-E91A-458C-B501-60D721A08346}"/>
              </a:ext>
            </a:extLst>
          </p:cNvPr>
          <p:cNvSpPr>
            <a:spLocks/>
          </p:cNvSpPr>
          <p:nvPr userDrawn="1"/>
        </p:nvSpPr>
        <p:spPr bwMode="auto">
          <a:xfrm>
            <a:off x="575556" y="897566"/>
            <a:ext cx="602566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spcBef>
                <a:spcPts val="767"/>
              </a:spcBef>
            </a:pPr>
            <a:r>
              <a:rPr lang="en-US" sz="1425" dirty="0">
                <a:solidFill>
                  <a:srgbClr val="FFFFFF"/>
                </a:solidFill>
                <a:ea typeface="ＭＳ Ｐゴシック" charset="0"/>
              </a:rPr>
              <a:t>IFRS</a:t>
            </a:r>
            <a:r>
              <a:rPr lang="en-US" sz="1425" baseline="300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®</a:t>
            </a:r>
            <a:r>
              <a:rPr lang="en-US" sz="1425" dirty="0">
                <a:solidFill>
                  <a:srgbClr val="FFFFFF"/>
                </a:solidFill>
                <a:ea typeface="ＭＳ Ｐゴシック" charset="0"/>
              </a:rPr>
              <a:t> Foundation</a:t>
            </a:r>
          </a:p>
        </p:txBody>
      </p:sp>
      <p:pic>
        <p:nvPicPr>
          <p:cNvPr id="7" name="Picture 2" descr="IFRS reg logo20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71" y="4748457"/>
            <a:ext cx="1152079" cy="2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9751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4" y="1078706"/>
            <a:ext cx="7844204" cy="365283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95493" y="533400"/>
            <a:ext cx="631581" cy="14763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92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4" y="1078706"/>
            <a:ext cx="7844204" cy="365283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 sz="2000"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95493" y="533400"/>
            <a:ext cx="631581" cy="14763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43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4" y="1078706"/>
            <a:ext cx="7844204" cy="3652838"/>
          </a:xfrm>
          <a:prstGeom prst="rect">
            <a:avLst/>
          </a:prstGeom>
        </p:spPr>
        <p:txBody>
          <a:bodyPr lIns="77925" tIns="38963" rIns="77925" bIns="38963"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000"/>
            </a:lvl2pPr>
            <a:lvl3pPr marL="1152643" indent="-227282">
              <a:defRPr sz="1900"/>
            </a:lvl3pPr>
            <a:lvl4pPr marL="1152643" indent="-227282">
              <a:tabLst/>
              <a:defRPr sz="1900"/>
            </a:lvl4pPr>
            <a:lvl5pPr marL="1152643" indent="-227282">
              <a:tabLst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95493" y="533400"/>
            <a:ext cx="631581" cy="14763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998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  <a:prstGeom prst="rect">
            <a:avLst/>
          </a:prstGeom>
        </p:spPr>
        <p:txBody>
          <a:bodyPr lIns="77925" tIns="38963" rIns="77925" bIns="38963"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6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2" name="Picture 2" descr="IFRS reg logo20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69972"/>
            <a:ext cx="1183132" cy="2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2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97523" y="0"/>
            <a:ext cx="6773008" cy="681541"/>
          </a:xfrm>
          <a:prstGeom prst="rect">
            <a:avLst/>
          </a:prstGeom>
        </p:spPr>
        <p:txBody>
          <a:bodyPr lIns="77925" tIns="38963" rIns="77925" bIns="38963"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45786"/>
          </a:xfrm>
          <a:prstGeom prst="rect">
            <a:avLst/>
          </a:prstGeom>
        </p:spPr>
        <p:txBody>
          <a:bodyPr vert="horz" lIns="77925" tIns="38963" rIns="77925" bIns="3896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3065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95493" y="533400"/>
            <a:ext cx="631581" cy="14763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95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5493" y="533400"/>
            <a:ext cx="631581" cy="14763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2" descr="IFRS reg logo20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69972"/>
            <a:ext cx="1183132" cy="2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lnSpc>
                <a:spcPct val="100000"/>
              </a:lnSpc>
              <a:buNone/>
              <a:defRPr sz="22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95493" y="533400"/>
            <a:ext cx="631581" cy="14763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58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95493" y="533400"/>
            <a:ext cx="631581" cy="14763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35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700454" y="4847035"/>
            <a:ext cx="5647592" cy="142875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95493" y="533400"/>
            <a:ext cx="631581" cy="147638"/>
          </a:xfrm>
          <a:prstGeom prst="rect">
            <a:avLst/>
          </a:prstGeom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772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 templat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266701" y="0"/>
            <a:ext cx="8609135" cy="35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03385" y="4514850"/>
            <a:ext cx="373819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800">
                <a:solidFill>
                  <a:srgbClr val="5F6062"/>
                </a:solidFill>
                <a:cs typeface="+mn-cs"/>
              </a:rPr>
              <a:t>The views expressed in this presentation are those of the presenter, </a:t>
            </a:r>
            <a:br>
              <a:rPr lang="en-GB" sz="800">
                <a:solidFill>
                  <a:srgbClr val="5F6062"/>
                </a:solidFill>
                <a:cs typeface="+mn-cs"/>
              </a:rPr>
            </a:br>
            <a:r>
              <a:rPr lang="en-GB" sz="800">
                <a:solidFill>
                  <a:srgbClr val="5F6062"/>
                </a:solidFill>
                <a:cs typeface="+mn-cs"/>
              </a:rPr>
              <a:t>not necessarily those of the IASB or IFRS Foundation.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703385" y="4847035"/>
            <a:ext cx="52138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6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681404" y="653713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0454" y="4847035"/>
            <a:ext cx="5647592" cy="1428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103959032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77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 sz="2000"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28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000"/>
            </a:lvl2pPr>
            <a:lvl3pPr marL="1152643" indent="-227282">
              <a:defRPr sz="1900"/>
            </a:lvl3pPr>
            <a:lvl4pPr marL="1152643" indent="-227282">
              <a:tabLst/>
              <a:defRPr sz="1900"/>
            </a:lvl4pPr>
            <a:lvl5pPr marL="1152643" indent="-227282">
              <a:tabLst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74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1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523" y="0"/>
            <a:ext cx="6773008" cy="731044"/>
          </a:xfrm>
          <a:prstGeom prst="rect">
            <a:avLst/>
          </a:prstGeom>
        </p:spPr>
        <p:txBody>
          <a:bodyPr lIns="77925" tIns="38963" rIns="77925" bIns="38963"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44462" cy="3394472"/>
          </a:xfrm>
          <a:prstGeom prst="rect">
            <a:avLst/>
          </a:prstGeom>
        </p:spPr>
        <p:txBody>
          <a:bodyPr vert="horz"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00151"/>
            <a:ext cx="4044462" cy="3394472"/>
          </a:xfrm>
          <a:prstGeom prst="rect">
            <a:avLst/>
          </a:prstGeom>
        </p:spPr>
        <p:txBody>
          <a:bodyPr vert="horz"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22136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074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08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576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3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04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703385" y="4847035"/>
            <a:ext cx="52138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6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681404" y="653713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0454" y="4847035"/>
            <a:ext cx="5647592" cy="1428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</a:t>
            </a:r>
            <a:r>
              <a:rPr lang="en-GB" dirty="0" err="1">
                <a:solidFill>
                  <a:srgbClr val="5F6062"/>
                </a:solidFill>
              </a:rPr>
              <a:t>Lonon</a:t>
            </a:r>
            <a:r>
              <a:rPr lang="en-GB" dirty="0">
                <a:solidFill>
                  <a:srgbClr val="5F6062"/>
                </a:solidFill>
              </a:rPr>
              <a:t> EC4M 6XH  |  UK.  www.ifrs.org</a:t>
            </a:r>
          </a:p>
        </p:txBody>
      </p:sp>
      <p:pic>
        <p:nvPicPr>
          <p:cNvPr id="11" name="Picture 2" descr="IFRS reg logo20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69972"/>
            <a:ext cx="1183132" cy="2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2349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81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 sz="2000"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344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000"/>
            </a:lvl2pPr>
            <a:lvl3pPr marL="1152643" indent="-227282">
              <a:defRPr sz="1900"/>
            </a:lvl3pPr>
            <a:lvl4pPr marL="1152643" indent="-227282">
              <a:tabLst/>
              <a:defRPr sz="1900"/>
            </a:lvl4pPr>
            <a:lvl5pPr marL="1152643" indent="-227282">
              <a:tabLst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136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9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1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  <a:prstGeom prst="rect">
            <a:avLst/>
          </a:prstGeom>
        </p:spPr>
        <p:txBody>
          <a:bodyPr vert="horz"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  <a:prstGeom prst="rect">
            <a:avLst/>
          </a:prstGeom>
        </p:spPr>
        <p:txBody>
          <a:bodyPr vert="horz"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  <a:prstGeom prst="rect">
            <a:avLst/>
          </a:prstGeom>
        </p:spPr>
        <p:txBody>
          <a:bodyPr vert="horz"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  <a:prstGeom prst="rect">
            <a:avLst/>
          </a:prstGeom>
        </p:spPr>
        <p:txBody>
          <a:bodyPr vert="horz"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05740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155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2" descr="IFRS reg logo20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69972"/>
            <a:ext cx="1183132" cy="2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7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8288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588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95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97523" y="0"/>
            <a:ext cx="6773008" cy="681541"/>
          </a:xfrm>
          <a:prstGeom prst="rect">
            <a:avLst/>
          </a:prstGeom>
        </p:spPr>
        <p:txBody>
          <a:bodyPr lIns="77925" tIns="38963" rIns="77925" bIns="38963"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45786"/>
          </a:xfrm>
          <a:prstGeom prst="rect">
            <a:avLst/>
          </a:prstGeom>
        </p:spPr>
        <p:txBody>
          <a:bodyPr vert="horz" lIns="77925" tIns="38963" rIns="77925" bIns="3896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1759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6080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944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7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7880838" y="0"/>
            <a:ext cx="663820" cy="782241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331177" y="782241"/>
            <a:ext cx="8474320" cy="119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7894027" y="533400"/>
            <a:ext cx="72683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9" name="Picture 2" descr="IFRS reg logo201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69972"/>
            <a:ext cx="1183132" cy="2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0E157E24-94FB-5547-89B9-DD231CECEE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97855" indent="-227282" algn="l" rtl="0" eaLnBrk="1" fontAlgn="base" hangingPunct="1">
        <a:spcBef>
          <a:spcPts val="767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6053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415099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7778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332344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21969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11595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501221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9084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454" y="1078707"/>
            <a:ext cx="7844204" cy="406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7523" y="0"/>
            <a:ext cx="6773008" cy="73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47893" y="533400"/>
            <a:ext cx="31505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5740AAD-675A-1544-8EC4-E863FD8B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7880838" y="0"/>
            <a:ext cx="663820" cy="782241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7894027" y="533400"/>
            <a:ext cx="72683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331177" y="782241"/>
            <a:ext cx="8474320" cy="119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IFRS reg logo2013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69972"/>
            <a:ext cx="1183132" cy="2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  <p:sldLayoutId id="2147483706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389626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779252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168878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558503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227282" indent="-227282" algn="l" rtl="0" eaLnBrk="0" fontAlgn="base" hangingPunct="0">
        <a:spcBef>
          <a:spcPts val="767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9962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4526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7207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61770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1396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41022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30648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20273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2000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rs.org/supporting-implementation/supporting-materials-by-ifrs-standard/ifrs-17/" TargetMode="External"/><Relationship Id="rId2" Type="http://schemas.openxmlformats.org/officeDocument/2006/relationships/hyperlink" Target="https://www.ifrs.org/projects/2017/insurance-contract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frs.org/-/media/project/insurance-contracts/ifrs-standard/ifrs-17-effects-analysis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6"/>
            <a:ext cx="8648620" cy="4392556"/>
          </a:xfrm>
          <a:prstGeom prst="rect">
            <a:avLst/>
          </a:prstGeom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190530" y="4566813"/>
            <a:ext cx="4876728" cy="2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26"/>
              </a:spcBef>
            </a:pPr>
            <a:r>
              <a:rPr lang="en-US" sz="800" dirty="0">
                <a:solidFill>
                  <a:schemeClr val="tx1"/>
                </a:solidFill>
                <a:ea typeface="ＭＳ Ｐゴシック" charset="0"/>
              </a:rPr>
              <a:t>The views expressed in this presentation are those of the presenter, </a:t>
            </a:r>
            <a:br>
              <a:rPr lang="en-US" sz="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800" dirty="0">
                <a:solidFill>
                  <a:schemeClr val="tx1"/>
                </a:solidFill>
                <a:ea typeface="ＭＳ Ｐゴシック" charset="0"/>
              </a:rPr>
              <a:t>not necessarily those of the International Accounting Standards Board (Board) or IFRS Foundation.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201548" y="4916643"/>
            <a:ext cx="5316415" cy="8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600" dirty="0">
                <a:solidFill>
                  <a:schemeClr val="tx1"/>
                </a:solidFill>
                <a:ea typeface="ＭＳ Ｐゴシック" charset="0"/>
              </a:rPr>
              <a:t>Copyright © 2018 IFRS Foundation. All rights reserved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681404" y="825649"/>
            <a:ext cx="602566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spcBef>
                <a:spcPts val="767"/>
              </a:spcBef>
            </a:pPr>
            <a:r>
              <a:rPr lang="en-US" sz="1400" dirty="0">
                <a:solidFill>
                  <a:srgbClr val="FFFFFF"/>
                </a:solidFill>
                <a:ea typeface="ＭＳ Ｐゴシック" charset="0"/>
              </a:rPr>
              <a:t>IFRS</a:t>
            </a:r>
            <a:r>
              <a:rPr lang="en-US" sz="1400" baseline="30000" dirty="0">
                <a:solidFill>
                  <a:srgbClr val="FFFFFF"/>
                </a:solidFill>
                <a:ea typeface="ＭＳ Ｐゴシック" charset="0"/>
              </a:rPr>
              <a:t>®</a:t>
            </a:r>
            <a:r>
              <a:rPr lang="en-US" sz="1400" dirty="0">
                <a:solidFill>
                  <a:srgbClr val="FFFFFF"/>
                </a:solidFill>
                <a:ea typeface="ＭＳ Ｐゴシック" charset="0"/>
              </a:rPr>
              <a:t> Foundation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173415" y="1685925"/>
            <a:ext cx="4448908" cy="1463279"/>
          </a:xfrm>
        </p:spPr>
        <p:txBody>
          <a:bodyPr/>
          <a:lstStyle/>
          <a:p>
            <a:pPr algn="r">
              <a:defRPr/>
            </a:pPr>
            <a:r>
              <a:rPr lang="en-GB" sz="3200" b="0" dirty="0">
                <a:solidFill>
                  <a:schemeClr val="bg1"/>
                </a:solidFill>
              </a:rPr>
              <a:t>IFRS 17 </a:t>
            </a:r>
            <a:br>
              <a:rPr lang="en-GB" sz="3200" b="0" dirty="0">
                <a:solidFill>
                  <a:schemeClr val="bg1"/>
                </a:solidFill>
              </a:rPr>
            </a:br>
            <a:r>
              <a:rPr lang="en-GB" sz="3200" b="0" i="1" dirty="0">
                <a:solidFill>
                  <a:schemeClr val="bg1"/>
                </a:solidFill>
              </a:rPr>
              <a:t>Insurance Contracts</a:t>
            </a:r>
            <a:br>
              <a:rPr lang="en-GB" sz="3200" b="0" i="1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the new Standard and the revised Conceptual Framework</a:t>
            </a:r>
            <a:endParaRPr lang="en-US" sz="2000" b="0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198" name="Rectangle 7"/>
          <p:cNvSpPr>
            <a:spLocks/>
          </p:cNvSpPr>
          <p:nvPr/>
        </p:nvSpPr>
        <p:spPr bwMode="auto">
          <a:xfrm>
            <a:off x="4097215" y="3543524"/>
            <a:ext cx="452510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ts val="426"/>
              </a:spcBef>
            </a:pPr>
            <a:r>
              <a:rPr lang="en-US" sz="1400" dirty="0">
                <a:solidFill>
                  <a:srgbClr val="FFFFFF"/>
                </a:solidFill>
              </a:rPr>
              <a:t>EAA Congress IFRS workshop </a:t>
            </a:r>
          </a:p>
          <a:p>
            <a:pPr algn="r">
              <a:lnSpc>
                <a:spcPct val="90000"/>
              </a:lnSpc>
              <a:spcBef>
                <a:spcPts val="426"/>
              </a:spcBef>
            </a:pPr>
            <a:endParaRPr lang="en-US" sz="1400" dirty="0">
              <a:solidFill>
                <a:srgbClr val="FFFFFF"/>
              </a:solidFill>
              <a:ea typeface="ＭＳ Ｐゴシック" charset="0"/>
            </a:endParaRPr>
          </a:p>
          <a:p>
            <a:pPr algn="r">
              <a:lnSpc>
                <a:spcPct val="90000"/>
              </a:lnSpc>
              <a:spcBef>
                <a:spcPts val="426"/>
              </a:spcBef>
            </a:pPr>
            <a:r>
              <a:rPr lang="en-US" sz="1200" dirty="0">
                <a:solidFill>
                  <a:srgbClr val="FFFFFF"/>
                </a:solidFill>
                <a:ea typeface="ＭＳ Ｐゴシック" charset="0"/>
              </a:rPr>
              <a:t>May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Definition of assets and liabilities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3870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147003" cy="731044"/>
          </a:xfrm>
        </p:spPr>
        <p:txBody>
          <a:bodyPr/>
          <a:lstStyle/>
          <a:p>
            <a:r>
              <a:rPr lang="en-GB" dirty="0"/>
              <a:t>Unit of account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67548" y="915566"/>
            <a:ext cx="8208908" cy="23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096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343025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8859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419350" indent="-2667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8765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337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7909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248150" indent="-2667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56711" indent="-35671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dirty="0">
                <a:solidFill>
                  <a:srgbClr val="5F6062"/>
                </a:solidFill>
              </a:rPr>
              <a:t>To determine the fulfilment cash flows expected cash flows can be estimated at any level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5F606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5F606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5F6062"/>
              </a:solidFill>
            </a:endParaRPr>
          </a:p>
          <a:p>
            <a:pPr marL="356711" indent="-35671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dirty="0">
                <a:solidFill>
                  <a:srgbClr val="5F6062"/>
                </a:solidFill>
              </a:rPr>
              <a:t>Expected cash flows are allocated to different groups of contracts to determine </a:t>
            </a:r>
            <a:r>
              <a:rPr lang="it-IT" sz="1800">
                <a:solidFill>
                  <a:srgbClr val="5F6062"/>
                </a:solidFill>
              </a:rPr>
              <a:t>the contractual </a:t>
            </a:r>
            <a:r>
              <a:rPr lang="it-IT" sz="1800" dirty="0">
                <a:solidFill>
                  <a:srgbClr val="5F6062"/>
                </a:solidFill>
              </a:rPr>
              <a:t>service margin of each group</a:t>
            </a:r>
          </a:p>
          <a:p>
            <a:pPr marL="356711" indent="-35671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it-IT" sz="1800" dirty="0">
              <a:solidFill>
                <a:srgbClr val="5F6062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115616" y="1781580"/>
            <a:ext cx="1836204" cy="864096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Contract level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07904" y="1781580"/>
            <a:ext cx="1836204" cy="864096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Porfolio level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300192" y="1781580"/>
            <a:ext cx="1836204" cy="864096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Group level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051610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or</a:t>
            </a:r>
            <a:endParaRPr lang="en-GB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2051610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or</a:t>
            </a:r>
            <a:endParaRPr lang="en-GB" sz="105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45586" y="3833808"/>
            <a:ext cx="7830870" cy="64807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The contractual service margin is determined for </a:t>
            </a:r>
          </a:p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groups of insurance contracts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317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147003" cy="731044"/>
          </a:xfrm>
        </p:spPr>
        <p:txBody>
          <a:bodyPr/>
          <a:lstStyle/>
          <a:p>
            <a:r>
              <a:rPr lang="en-GB" dirty="0"/>
              <a:t>How are insurance contracts grouped?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18020"/>
              </p:ext>
            </p:extLst>
          </p:nvPr>
        </p:nvGraphicFramePr>
        <p:xfrm>
          <a:off x="3506603" y="1059582"/>
          <a:ext cx="1966149" cy="94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49">
                  <a:extLst>
                    <a:ext uri="{9D8B030D-6E8A-4147-A177-3AD203B41FA5}">
                      <a16:colId xmlns:a16="http://schemas.microsoft.com/office/drawing/2014/main" val="241339405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Portfolio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70543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sym typeface="Wingdings" panose="05000000000000000000" pitchFamily="2" charset="2"/>
                        </a:rPr>
                        <a:t>Similar risks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sym typeface="Wingdings" panose="05000000000000000000" pitchFamily="2" charset="2"/>
                        </a:rPr>
                        <a:t>Managed together</a:t>
                      </a:r>
                      <a:endParaRPr lang="en-GB" sz="12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385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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6473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71180"/>
              </p:ext>
            </p:extLst>
          </p:nvPr>
        </p:nvGraphicFramePr>
        <p:xfrm>
          <a:off x="1609339" y="2382667"/>
          <a:ext cx="1794535" cy="117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35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892823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Onerous at initial</a:t>
                      </a:r>
                      <a:r>
                        <a:rPr lang="en-GB" sz="1400" b="0" baseline="0" dirty="0"/>
                        <a:t> recognition</a:t>
                      </a:r>
                      <a:endParaRPr lang="en-GB" sz="1400" b="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611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2196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166948"/>
              </p:ext>
            </p:extLst>
          </p:nvPr>
        </p:nvGraphicFramePr>
        <p:xfrm>
          <a:off x="5585778" y="2384264"/>
          <a:ext cx="1794535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35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At initial recognition,</a:t>
                      </a:r>
                      <a:r>
                        <a:rPr lang="en-GB" sz="1400" b="0" baseline="0" dirty="0"/>
                        <a:t> have no significant possibility of becoming onerous</a:t>
                      </a:r>
                      <a:endParaRPr lang="en-GB" sz="1400" b="0" dirty="0"/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611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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3F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457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60694"/>
              </p:ext>
            </p:extLst>
          </p:nvPr>
        </p:nvGraphicFramePr>
        <p:xfrm>
          <a:off x="3594337" y="2382667"/>
          <a:ext cx="1794535" cy="117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35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892823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Remaining</a:t>
                      </a:r>
                      <a:r>
                        <a:rPr lang="en-GB" sz="1400" b="0" baseline="0" dirty="0"/>
                        <a:t> contracts in the portfolio</a:t>
                      </a:r>
                      <a:endParaRPr lang="en-GB" sz="1400" b="0" dirty="0"/>
                    </a:p>
                  </a:txBody>
                  <a:tcPr marL="68580" marR="68580" marT="34290" marB="34290" anchor="ctr">
                    <a:solidFill>
                      <a:srgbClr val="418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611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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5923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26053"/>
              </p:ext>
            </p:extLst>
          </p:nvPr>
        </p:nvGraphicFramePr>
        <p:xfrm>
          <a:off x="2878873" y="3840830"/>
          <a:ext cx="524999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99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2196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47151"/>
              </p:ext>
            </p:extLst>
          </p:nvPr>
        </p:nvGraphicFramePr>
        <p:xfrm>
          <a:off x="6524413" y="3840521"/>
          <a:ext cx="8559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00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3F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457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16920"/>
              </p:ext>
            </p:extLst>
          </p:nvPr>
        </p:nvGraphicFramePr>
        <p:xfrm>
          <a:off x="5585778" y="3837842"/>
          <a:ext cx="8545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00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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3F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457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52055"/>
              </p:ext>
            </p:extLst>
          </p:nvPr>
        </p:nvGraphicFramePr>
        <p:xfrm>
          <a:off x="4851572" y="3830427"/>
          <a:ext cx="5373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00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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5923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96843"/>
              </p:ext>
            </p:extLst>
          </p:nvPr>
        </p:nvGraphicFramePr>
        <p:xfrm>
          <a:off x="3585938" y="3833106"/>
          <a:ext cx="537311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11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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5923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14744"/>
              </p:ext>
            </p:extLst>
          </p:nvPr>
        </p:nvGraphicFramePr>
        <p:xfrm>
          <a:off x="4257475" y="3830427"/>
          <a:ext cx="53730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00">
                  <a:extLst>
                    <a:ext uri="{9D8B030D-6E8A-4147-A177-3AD203B41FA5}">
                      <a16:colId xmlns:a16="http://schemas.microsoft.com/office/drawing/2014/main" val="7041967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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59233"/>
                  </a:ext>
                </a:extLst>
              </a:tr>
            </a:tbl>
          </a:graphicData>
        </a:graphic>
      </p:graphicFrame>
      <p:cxnSp>
        <p:nvCxnSpPr>
          <p:cNvPr id="24" name="Elbow Connector 23"/>
          <p:cNvCxnSpPr>
            <a:endCxn id="12" idx="0"/>
          </p:cNvCxnSpPr>
          <p:nvPr/>
        </p:nvCxnSpPr>
        <p:spPr bwMode="auto">
          <a:xfrm rot="10800000" flipV="1">
            <a:off x="2506606" y="2247714"/>
            <a:ext cx="1983071" cy="134954"/>
          </a:xfrm>
          <a:prstGeom prst="bentConnector2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>
            <a:endCxn id="13" idx="0"/>
          </p:cNvCxnSpPr>
          <p:nvPr/>
        </p:nvCxnSpPr>
        <p:spPr bwMode="auto">
          <a:xfrm>
            <a:off x="4489677" y="2247715"/>
            <a:ext cx="1993369" cy="136550"/>
          </a:xfrm>
          <a:prstGeom prst="bentConnector2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1" idx="2"/>
            <a:endCxn id="14" idx="0"/>
          </p:cNvCxnSpPr>
          <p:nvPr/>
        </p:nvCxnSpPr>
        <p:spPr bwMode="auto">
          <a:xfrm>
            <a:off x="4489678" y="1991127"/>
            <a:ext cx="1926" cy="391541"/>
          </a:xfrm>
          <a:prstGeom prst="straightConnector1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042888" y="3552039"/>
            <a:ext cx="1" cy="183008"/>
          </a:xfrm>
          <a:prstGeom prst="straightConnector1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6947883" y="3548218"/>
            <a:ext cx="1" cy="183008"/>
          </a:xfrm>
          <a:prstGeom prst="straightConnector1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3894957" y="3542710"/>
            <a:ext cx="1" cy="183008"/>
          </a:xfrm>
          <a:prstGeom prst="straightConnector1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526125" y="3542395"/>
            <a:ext cx="1" cy="183008"/>
          </a:xfrm>
          <a:prstGeom prst="straightConnector1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131235" y="3542395"/>
            <a:ext cx="1" cy="183008"/>
          </a:xfrm>
          <a:prstGeom prst="straightConnector1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467544" y="3814759"/>
            <a:ext cx="5400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50" b="1" dirty="0"/>
              <a:t>3</a:t>
            </a:r>
            <a:r>
              <a:rPr lang="en-GB" sz="1650" b="1" dirty="0">
                <a:solidFill>
                  <a:schemeClr val="tx2"/>
                </a:solidFill>
              </a:rPr>
              <a:t>.</a:t>
            </a:r>
            <a:endParaRPr lang="en-GB" sz="75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2382668"/>
            <a:ext cx="5400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50" b="1" dirty="0"/>
              <a:t>2</a:t>
            </a:r>
            <a:r>
              <a:rPr lang="en-GB" sz="1650" b="1" dirty="0">
                <a:solidFill>
                  <a:schemeClr val="tx2"/>
                </a:solidFill>
              </a:rPr>
              <a:t>.</a:t>
            </a:r>
            <a:endParaRPr lang="en-GB" sz="75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1065129"/>
            <a:ext cx="5400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50" b="1" dirty="0"/>
              <a:t>1</a:t>
            </a:r>
            <a:r>
              <a:rPr lang="en-GB" sz="1650" b="1" dirty="0">
                <a:solidFill>
                  <a:schemeClr val="tx2"/>
                </a:solidFill>
              </a:rPr>
              <a:t>.</a:t>
            </a:r>
            <a:endParaRPr lang="en-GB" sz="750" b="1" dirty="0">
              <a:solidFill>
                <a:schemeClr val="tx2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3094855" y="3549810"/>
            <a:ext cx="1" cy="183008"/>
          </a:xfrm>
          <a:prstGeom prst="straightConnector1">
            <a:avLst/>
          </a:prstGeom>
          <a:solidFill>
            <a:srgbClr val="4184A9"/>
          </a:solidFill>
          <a:ln w="127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590346" y="3837841"/>
            <a:ext cx="13841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/>
              <a:t>Issuance period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493659" y="3784670"/>
            <a:ext cx="5994665" cy="865117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75615" y="4217738"/>
            <a:ext cx="15010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2"/>
                </a:solidFill>
              </a:rPr>
              <a:t>Annual cohorts</a:t>
            </a:r>
          </a:p>
        </p:txBody>
      </p:sp>
    </p:spTree>
    <p:extLst>
      <p:ext uri="{BB962C8B-B14F-4D97-AF65-F5344CB8AC3E}">
        <p14:creationId xmlns:p14="http://schemas.microsoft.com/office/powerpoint/2010/main" val="18271251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36" y="0"/>
            <a:ext cx="7139295" cy="731044"/>
          </a:xfrm>
        </p:spPr>
        <p:txBody>
          <a:bodyPr/>
          <a:lstStyle/>
          <a:p>
            <a:r>
              <a:rPr lang="en-GB" dirty="0"/>
              <a:t>Cash flows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1236" y="951570"/>
            <a:ext cx="8417287" cy="3474337"/>
          </a:xfrm>
        </p:spPr>
        <p:txBody>
          <a:bodyPr/>
          <a:lstStyle/>
          <a:p>
            <a:pPr marL="356657" indent="-356657"/>
            <a:r>
              <a:rPr lang="en-GB" dirty="0"/>
              <a:t>Current estimates of future cash flows within the contract boundary</a:t>
            </a:r>
          </a:p>
          <a:p>
            <a:pPr marL="356657" indent="-356657"/>
            <a:endParaRPr lang="en-GB" dirty="0"/>
          </a:p>
          <a:p>
            <a:pPr marL="356657" indent="-356657"/>
            <a:endParaRPr lang="en-GB" dirty="0"/>
          </a:p>
          <a:p>
            <a:pPr marL="356657" indent="-356657"/>
            <a:endParaRPr lang="en-GB" dirty="0"/>
          </a:p>
          <a:p>
            <a:pPr marL="356657" indent="-356657"/>
            <a:endParaRPr lang="en-GB" dirty="0"/>
          </a:p>
          <a:p>
            <a:pPr marL="0" indent="0">
              <a:buNone/>
            </a:pPr>
            <a:endParaRPr lang="en-GB" sz="1425" dirty="0"/>
          </a:p>
        </p:txBody>
      </p:sp>
      <p:grpSp>
        <p:nvGrpSpPr>
          <p:cNvPr id="3" name="Group 2"/>
          <p:cNvGrpSpPr/>
          <p:nvPr/>
        </p:nvGrpSpPr>
        <p:grpSpPr>
          <a:xfrm>
            <a:off x="608536" y="1657679"/>
            <a:ext cx="8121929" cy="2282223"/>
            <a:chOff x="811381" y="1726892"/>
            <a:chExt cx="10829239" cy="304296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811381" y="1726892"/>
              <a:ext cx="10829239" cy="30429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 flipV="1">
              <a:off x="1112765" y="3036846"/>
              <a:ext cx="9006005" cy="4257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975">
                <a:solidFill>
                  <a:srgbClr val="FFFFFF"/>
                </a:solidFill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gray">
            <a:xfrm>
              <a:off x="996288" y="3493557"/>
              <a:ext cx="2221591" cy="6893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/>
              <a:r>
                <a:rPr lang="en-GB" sz="1425" dirty="0">
                  <a:solidFill>
                    <a:srgbClr val="FFFFFF"/>
                  </a:solidFill>
                </a:rPr>
                <a:t>Acquisition</a:t>
              </a:r>
              <a:br>
                <a:rPr lang="en-GB" sz="1425" dirty="0">
                  <a:solidFill>
                    <a:srgbClr val="FFFFFF"/>
                  </a:solidFill>
                </a:rPr>
              </a:br>
              <a:r>
                <a:rPr lang="en-GB" sz="1425" dirty="0">
                  <a:solidFill>
                    <a:srgbClr val="FFFFFF"/>
                  </a:solidFill>
                </a:rPr>
                <a:t>costs</a:t>
              </a: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549406" y="2499633"/>
              <a:ext cx="3" cy="5318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975">
                <a:solidFill>
                  <a:srgbClr val="FFFFFF"/>
                </a:solidFill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gray">
            <a:xfrm>
              <a:off x="996288" y="2197671"/>
              <a:ext cx="2221591" cy="4917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/>
              <a:r>
                <a:rPr lang="en-GB" sz="1425" dirty="0">
                  <a:solidFill>
                    <a:srgbClr val="FFFFFF"/>
                  </a:solidFill>
                </a:rPr>
                <a:t>Premiums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4287433" y="3036846"/>
              <a:ext cx="0" cy="4620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975">
                <a:solidFill>
                  <a:srgbClr val="FFFFFF"/>
                </a:solidFill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gray">
            <a:xfrm>
              <a:off x="3536478" y="3493557"/>
              <a:ext cx="2221591" cy="6893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/>
              <a:r>
                <a:rPr lang="en-GB" sz="1425" dirty="0">
                  <a:solidFill>
                    <a:srgbClr val="FFFFFF"/>
                  </a:solidFill>
                </a:rPr>
                <a:t>Expenses</a:t>
              </a: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5891768" y="2499633"/>
              <a:ext cx="0" cy="537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975">
                <a:solidFill>
                  <a:srgbClr val="FFFFFF"/>
                </a:solidFill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gray">
            <a:xfrm>
              <a:off x="4780972" y="2244415"/>
              <a:ext cx="2221591" cy="4917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/>
              <a:r>
                <a:rPr lang="en-GB" sz="1425" dirty="0">
                  <a:solidFill>
                    <a:srgbClr val="FFFFFF"/>
                  </a:solidFill>
                </a:rPr>
                <a:t>Premiums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gray">
            <a:xfrm>
              <a:off x="6025458" y="3493556"/>
              <a:ext cx="5481467" cy="431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/>
              <a:r>
                <a:rPr lang="en-GB" sz="1425" dirty="0">
                  <a:solidFill>
                    <a:srgbClr val="FFFFFF"/>
                  </a:solidFill>
                </a:rPr>
                <a:t>Claims and benefits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25458" y="3907692"/>
              <a:ext cx="5481467" cy="70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456494" fontAlgn="b">
                <a:defRPr/>
              </a:pPr>
              <a:r>
                <a:rPr lang="it-IT" sz="1425" kern="0" dirty="0">
                  <a:latin typeface="Calibri Light" panose="020F0302020204030204" pitchFamily="34" charset="0"/>
                </a:rPr>
                <a:t>Considering financial options and guarantees embedded in the contracts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59459" y="1837015"/>
              <a:ext cx="3647465" cy="4154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25" b="1" dirty="0">
                  <a:solidFill>
                    <a:srgbClr val="FFFFFF"/>
                  </a:solidFill>
                  <a:latin typeface="Arial"/>
                </a:rPr>
                <a:t>Contract boundary</a:t>
              </a:r>
              <a:endParaRPr lang="en-GB" sz="1125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2282018" y="3031499"/>
              <a:ext cx="0" cy="4620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975">
                <a:solidFill>
                  <a:srgbClr val="FFFFFF"/>
                </a:solidFill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6827625" y="3031499"/>
              <a:ext cx="0" cy="4620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975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9266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7880838" y="0"/>
            <a:ext cx="663820" cy="782241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31177" y="782241"/>
            <a:ext cx="8474320" cy="119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7894027" y="533400"/>
            <a:ext cx="72683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67093" y="0"/>
            <a:ext cx="7103437" cy="731044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Determining contract boundary</a:t>
            </a:r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" name="Straight Connector 4"/>
          <p:cNvSpPr txBox="1"/>
          <p:nvPr/>
        </p:nvSpPr>
        <p:spPr>
          <a:xfrm rot="19258549">
            <a:off x="1733009" y="4250587"/>
            <a:ext cx="75286" cy="121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899592" y="1836283"/>
            <a:ext cx="1" cy="945590"/>
          </a:xfrm>
          <a:prstGeom prst="line">
            <a:avLst/>
          </a:prstGeom>
          <a:ln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62116" y="1836283"/>
            <a:ext cx="0" cy="945590"/>
          </a:xfrm>
          <a:prstGeom prst="line">
            <a:avLst/>
          </a:prstGeom>
          <a:ln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07704" y="1836283"/>
            <a:ext cx="0" cy="931302"/>
          </a:xfrm>
          <a:prstGeom prst="line">
            <a:avLst/>
          </a:prstGeom>
          <a:ln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937452" y="1836283"/>
            <a:ext cx="1" cy="931302"/>
          </a:xfrm>
          <a:prstGeom prst="line">
            <a:avLst/>
          </a:prstGeom>
          <a:ln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4"/>
          <p:cNvSpPr txBox="1">
            <a:spLocks noChangeArrowheads="1"/>
          </p:cNvSpPr>
          <p:nvPr/>
        </p:nvSpPr>
        <p:spPr bwMode="auto">
          <a:xfrm>
            <a:off x="367094" y="857517"/>
            <a:ext cx="4101377" cy="11866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77925" tIns="38963" rIns="77925" bIns="3896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Policyholder—right to coverage without any change in premiums (or benefits) or entity—</a:t>
            </a:r>
          </a:p>
          <a:p>
            <a:pPr algn="ctr" eaLnBrk="1" hangingPunct="1"/>
            <a:r>
              <a:rPr lang="en-GB" altLang="en-US" sz="1800" dirty="0"/>
              <a:t> right to collect premiums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5076056" y="1851670"/>
            <a:ext cx="2481" cy="404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34"/>
          <p:cNvSpPr txBox="1">
            <a:spLocks noChangeArrowheads="1"/>
          </p:cNvSpPr>
          <p:nvPr/>
        </p:nvSpPr>
        <p:spPr bwMode="auto">
          <a:xfrm>
            <a:off x="323528" y="3005509"/>
            <a:ext cx="7193473" cy="355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77925" tIns="38963" rIns="77925" bIns="3896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Obligation to settle claims arising from providing coverage in 2021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0986" y="1998065"/>
            <a:ext cx="8481968" cy="1083617"/>
            <a:chOff x="338504" y="2424237"/>
            <a:chExt cx="8481968" cy="1083617"/>
          </a:xfrm>
          <a:solidFill>
            <a:schemeClr val="bg1"/>
          </a:solidFill>
        </p:grpSpPr>
        <p:sp>
          <p:nvSpPr>
            <p:cNvPr id="80" name="Right Arrow 59"/>
            <p:cNvSpPr>
              <a:spLocks noChangeArrowheads="1"/>
            </p:cNvSpPr>
            <p:nvPr/>
          </p:nvSpPr>
          <p:spPr bwMode="gray">
            <a:xfrm>
              <a:off x="338504" y="2424237"/>
              <a:ext cx="8481968" cy="1083617"/>
            </a:xfrm>
            <a:prstGeom prst="rightArrow">
              <a:avLst>
                <a:gd name="adj1" fmla="val 50000"/>
                <a:gd name="adj2" fmla="val 49938"/>
              </a:avLst>
            </a:prstGeom>
            <a:grpFill/>
            <a:ln>
              <a:solidFill>
                <a:schemeClr val="tx2"/>
              </a:solidFill>
            </a:ln>
            <a:extLst/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Oval 60"/>
            <p:cNvSpPr>
              <a:spLocks noChangeArrowheads="1"/>
            </p:cNvSpPr>
            <p:nvPr/>
          </p:nvSpPr>
          <p:spPr bwMode="gray">
            <a:xfrm>
              <a:off x="1547664" y="2824225"/>
              <a:ext cx="742778" cy="308506"/>
            </a:xfrm>
            <a:prstGeom prst="snip2DiagRect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100" b="1" dirty="0">
                  <a:solidFill>
                    <a:schemeClr val="tx2"/>
                  </a:solidFill>
                </a:rPr>
                <a:t>Q2 2021</a:t>
              </a:r>
            </a:p>
          </p:txBody>
        </p:sp>
        <p:sp>
          <p:nvSpPr>
            <p:cNvPr id="82" name="Oval 61"/>
            <p:cNvSpPr>
              <a:spLocks noChangeArrowheads="1"/>
            </p:cNvSpPr>
            <p:nvPr/>
          </p:nvSpPr>
          <p:spPr bwMode="gray">
            <a:xfrm>
              <a:off x="2562844" y="2824224"/>
              <a:ext cx="785020" cy="308510"/>
            </a:xfrm>
            <a:prstGeom prst="snip2DiagRect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100" b="1" dirty="0">
                  <a:solidFill>
                    <a:schemeClr val="tx2"/>
                  </a:solidFill>
                </a:rPr>
                <a:t>Q3 2021</a:t>
              </a:r>
            </a:p>
          </p:txBody>
        </p:sp>
        <p:sp>
          <p:nvSpPr>
            <p:cNvPr id="83" name="Oval 62"/>
            <p:cNvSpPr>
              <a:spLocks noChangeArrowheads="1"/>
            </p:cNvSpPr>
            <p:nvPr/>
          </p:nvSpPr>
          <p:spPr bwMode="gray">
            <a:xfrm>
              <a:off x="522537" y="2825860"/>
              <a:ext cx="809103" cy="304386"/>
            </a:xfrm>
            <a:prstGeom prst="snip2DiagRect">
              <a:avLst>
                <a:gd name="adj1" fmla="val 0"/>
                <a:gd name="adj2" fmla="val 24813"/>
              </a:avLst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100" b="1" dirty="0">
                  <a:solidFill>
                    <a:schemeClr val="tx2"/>
                  </a:solidFill>
                </a:rPr>
                <a:t>Q1 2021</a:t>
              </a:r>
            </a:p>
          </p:txBody>
        </p:sp>
        <p:sp>
          <p:nvSpPr>
            <p:cNvPr id="84" name="Oval 64"/>
            <p:cNvSpPr>
              <a:spLocks noChangeArrowheads="1"/>
            </p:cNvSpPr>
            <p:nvPr/>
          </p:nvSpPr>
          <p:spPr bwMode="gray">
            <a:xfrm>
              <a:off x="3553848" y="2824224"/>
              <a:ext cx="802128" cy="306022"/>
            </a:xfrm>
            <a:prstGeom prst="snip2DiagRect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100" b="1" dirty="0">
                  <a:solidFill>
                    <a:schemeClr val="tx2"/>
                  </a:solidFill>
                </a:rPr>
                <a:t>Q4 2021</a:t>
              </a:r>
            </a:p>
          </p:txBody>
        </p:sp>
        <p:sp>
          <p:nvSpPr>
            <p:cNvPr id="85" name="Oval 60"/>
            <p:cNvSpPr>
              <a:spLocks noChangeArrowheads="1"/>
            </p:cNvSpPr>
            <p:nvPr/>
          </p:nvSpPr>
          <p:spPr bwMode="gray">
            <a:xfrm>
              <a:off x="5706385" y="2848749"/>
              <a:ext cx="809831" cy="296152"/>
            </a:xfrm>
            <a:prstGeom prst="snip2Diag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100" b="1" dirty="0">
                  <a:solidFill>
                    <a:schemeClr val="bg1"/>
                  </a:solidFill>
                </a:rPr>
                <a:t>Q2 202</a:t>
              </a:r>
            </a:p>
          </p:txBody>
        </p:sp>
        <p:sp>
          <p:nvSpPr>
            <p:cNvPr id="86" name="Oval 61"/>
            <p:cNvSpPr>
              <a:spLocks noChangeArrowheads="1"/>
            </p:cNvSpPr>
            <p:nvPr/>
          </p:nvSpPr>
          <p:spPr bwMode="gray">
            <a:xfrm>
              <a:off x="6732241" y="2842623"/>
              <a:ext cx="792087" cy="294116"/>
            </a:xfrm>
            <a:prstGeom prst="snip2Diag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100" b="1" dirty="0">
                  <a:solidFill>
                    <a:schemeClr val="bg1"/>
                  </a:solidFill>
                </a:rPr>
                <a:t>Q3 2022</a:t>
              </a:r>
            </a:p>
          </p:txBody>
        </p:sp>
        <p:sp>
          <p:nvSpPr>
            <p:cNvPr id="87" name="Oval 62"/>
            <p:cNvSpPr>
              <a:spLocks noChangeArrowheads="1"/>
            </p:cNvSpPr>
            <p:nvPr/>
          </p:nvSpPr>
          <p:spPr bwMode="gray">
            <a:xfrm>
              <a:off x="4644008" y="2848748"/>
              <a:ext cx="831800" cy="289384"/>
            </a:xfrm>
            <a:prstGeom prst="snip2Diag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77925" tIns="38963" rIns="77925" bIns="38963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100" b="1" dirty="0">
                  <a:solidFill>
                    <a:schemeClr val="bg1"/>
                  </a:solidFill>
                </a:rPr>
                <a:t>Q1 2022</a:t>
              </a:r>
            </a:p>
          </p:txBody>
        </p:sp>
      </p:grpSp>
      <p:sp>
        <p:nvSpPr>
          <p:cNvPr id="88" name="Oval 64"/>
          <p:cNvSpPr>
            <a:spLocks noChangeArrowheads="1"/>
          </p:cNvSpPr>
          <p:nvPr/>
        </p:nvSpPr>
        <p:spPr bwMode="gray">
          <a:xfrm>
            <a:off x="7681868" y="2421810"/>
            <a:ext cx="765951" cy="297686"/>
          </a:xfrm>
          <a:prstGeom prst="snip2Diag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7925" tIns="38963" rIns="77925" bIns="38963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100" b="1" dirty="0">
                <a:solidFill>
                  <a:schemeClr val="bg1"/>
                </a:solidFill>
              </a:rPr>
              <a:t>Q4 2022</a:t>
            </a:r>
          </a:p>
        </p:txBody>
      </p:sp>
      <p:sp>
        <p:nvSpPr>
          <p:cNvPr id="89" name="TextBox 34"/>
          <p:cNvSpPr txBox="1">
            <a:spLocks noChangeArrowheads="1"/>
          </p:cNvSpPr>
          <p:nvPr/>
        </p:nvSpPr>
        <p:spPr bwMode="auto">
          <a:xfrm>
            <a:off x="4673926" y="855965"/>
            <a:ext cx="3870732" cy="1043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77925" tIns="38963" rIns="77925" bIns="3896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tabLst>
                <a:tab pos="92075" algn="l"/>
              </a:tabLst>
            </a:pPr>
            <a:r>
              <a:rPr lang="en-GB" altLang="en-US" sz="1800" dirty="0"/>
              <a:t>Entity—practical ability to reset premiums (or benefits) for 2022</a:t>
            </a:r>
            <a:r>
              <a:rPr lang="en-GB" altLang="en-US" sz="1800" baseline="30000" dirty="0"/>
              <a:t>(A</a:t>
            </a:r>
            <a:r>
              <a:rPr lang="en-GB" altLang="en-US" baseline="30000" dirty="0"/>
              <a:t>)</a:t>
            </a:r>
          </a:p>
          <a:p>
            <a:pPr algn="ctr" eaLnBrk="1" hangingPunct="1">
              <a:tabLst>
                <a:tab pos="92075" algn="l"/>
              </a:tabLst>
            </a:pPr>
            <a:endParaRPr lang="en-GB" altLang="en-US" baseline="30000" dirty="0"/>
          </a:p>
          <a:p>
            <a:pPr algn="ctr" eaLnBrk="1" hangingPunct="1">
              <a:tabLst>
                <a:tab pos="92075" algn="l"/>
              </a:tabLst>
            </a:pPr>
            <a:endParaRPr lang="en-GB" altLang="en-US" baseline="30000" dirty="0"/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331177" y="3500068"/>
            <a:ext cx="7185824" cy="9096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square" lIns="77925" tIns="38963" rIns="77925" bIns="3896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dirty="0">
                <a:solidFill>
                  <a:schemeClr val="bg1"/>
                </a:solidFill>
              </a:rPr>
              <a:t>Cash flows within contract boundary =</a:t>
            </a:r>
          </a:p>
          <a:p>
            <a:pPr eaLnBrk="1" hangingPunct="1"/>
            <a:r>
              <a:rPr lang="en-GB" altLang="en-US" sz="1800" dirty="0">
                <a:solidFill>
                  <a:schemeClr val="bg1"/>
                </a:solidFill>
              </a:rPr>
              <a:t>Premiums for Q1-Q4 2021 + </a:t>
            </a:r>
            <a:br>
              <a:rPr lang="en-GB" altLang="en-US" sz="1800" dirty="0">
                <a:solidFill>
                  <a:schemeClr val="bg1"/>
                </a:solidFill>
              </a:rPr>
            </a:br>
            <a:r>
              <a:rPr lang="en-GB" altLang="en-US" sz="1800" dirty="0">
                <a:solidFill>
                  <a:schemeClr val="bg1"/>
                </a:solidFill>
              </a:rPr>
              <a:t>Claims arising from providing coverage in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489" y="4564599"/>
            <a:ext cx="732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(A) For an assessment at the contract level.  An additional criterion must be satisfied when the assessment is at a portfolio level—the pricing of premiums does not take into account risks that relate to periods after the reassessment date.</a:t>
            </a: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4562054" y="847416"/>
            <a:ext cx="318" cy="2234266"/>
          </a:xfrm>
          <a:prstGeom prst="line">
            <a:avLst/>
          </a:prstGeom>
          <a:solidFill>
            <a:srgbClr val="4184A9"/>
          </a:solidFill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46759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60" y="0"/>
            <a:ext cx="7137772" cy="731044"/>
          </a:xfrm>
        </p:spPr>
        <p:txBody>
          <a:bodyPr/>
          <a:lstStyle/>
          <a:p>
            <a:r>
              <a:rPr lang="en-GB" dirty="0"/>
              <a:t>Definition of assets and liabilities in CF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948986"/>
            <a:ext cx="3888432" cy="540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tx1"/>
                </a:solidFill>
                <a:latin typeface="Arial"/>
                <a:ea typeface="+mn-ea"/>
              </a:rPr>
              <a:t>ASSET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3528" y="1596343"/>
            <a:ext cx="3888432" cy="533363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  <a:ea typeface="+mn-ea"/>
              </a:rPr>
              <a:t>Present economic resource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3528" y="2253566"/>
            <a:ext cx="3888432" cy="533363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  <a:ea typeface="+mn-ea"/>
              </a:rPr>
              <a:t>Controlled by the entity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528" y="2910790"/>
            <a:ext cx="3888432" cy="533363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  <a:ea typeface="+mn-ea"/>
              </a:rPr>
              <a:t>As a result of past events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3528" y="3867894"/>
            <a:ext cx="3903239" cy="521512"/>
          </a:xfrm>
          <a:prstGeom prst="roundRect">
            <a:avLst/>
          </a:prstGeom>
          <a:noFill/>
          <a:ln w="31750" cap="flat" cmpd="sng" algn="ctr">
            <a:solidFill>
              <a:schemeClr val="accent3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tx1"/>
                </a:solidFill>
                <a:latin typeface="Arial"/>
                <a:ea typeface="+mn-ea"/>
              </a:rPr>
              <a:t>Potential to produce economic benefits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3528" y="3568013"/>
            <a:ext cx="3895356" cy="299881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tx1"/>
                </a:solidFill>
                <a:latin typeface="Arial"/>
                <a:ea typeface="+mn-ea"/>
              </a:rPr>
              <a:t>A right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912" y="3765689"/>
            <a:ext cx="44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   ..</a:t>
            </a:r>
          </a:p>
        </p:txBody>
      </p:sp>
      <p:cxnSp>
        <p:nvCxnSpPr>
          <p:cNvPr id="25" name="Elbow Connector 24"/>
          <p:cNvCxnSpPr>
            <a:stCxn id="11" idx="3"/>
            <a:endCxn id="23" idx="3"/>
          </p:cNvCxnSpPr>
          <p:nvPr/>
        </p:nvCxnSpPr>
        <p:spPr bwMode="auto">
          <a:xfrm>
            <a:off x="4211960" y="1863025"/>
            <a:ext cx="8472" cy="2025775"/>
          </a:xfrm>
          <a:prstGeom prst="bentConnector3">
            <a:avLst>
              <a:gd name="adj1" fmla="val 2798300"/>
            </a:avLst>
          </a:prstGeom>
          <a:solidFill>
            <a:srgbClr val="4184A9"/>
          </a:solidFill>
          <a:ln w="381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4644009" y="948986"/>
            <a:ext cx="3873586" cy="540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tx1"/>
                </a:solidFill>
                <a:latin typeface="Arial"/>
                <a:ea typeface="+mn-ea"/>
              </a:rPr>
              <a:t>LIABILITY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4009" y="1596343"/>
            <a:ext cx="3873586" cy="533363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</a:rPr>
              <a:t>Present obligation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44009" y="2253566"/>
            <a:ext cx="3873586" cy="533363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</a:rPr>
              <a:t>As a result of past events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44009" y="2910790"/>
            <a:ext cx="3873586" cy="533363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</a:rPr>
              <a:t>Transfer of an economic resource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44008" y="3579862"/>
            <a:ext cx="3888432" cy="521512"/>
          </a:xfrm>
          <a:prstGeom prst="roundRect">
            <a:avLst/>
          </a:prstGeom>
          <a:noFill/>
          <a:ln w="31750" cap="flat" cmpd="sng" algn="ctr">
            <a:solidFill>
              <a:schemeClr val="accent3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tx1"/>
                </a:solidFill>
                <a:latin typeface="Arial"/>
              </a:rPr>
              <a:t>No practical ability to avoid the transfer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0150" y="3745533"/>
            <a:ext cx="44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   ..</a:t>
            </a:r>
          </a:p>
        </p:txBody>
      </p:sp>
      <p:cxnSp>
        <p:nvCxnSpPr>
          <p:cNvPr id="22" name="Elbow Connector 21"/>
          <p:cNvCxnSpPr>
            <a:stCxn id="17" idx="3"/>
            <a:endCxn id="21" idx="3"/>
          </p:cNvCxnSpPr>
          <p:nvPr/>
        </p:nvCxnSpPr>
        <p:spPr bwMode="auto">
          <a:xfrm>
            <a:off x="8517595" y="1863025"/>
            <a:ext cx="14706" cy="2005619"/>
          </a:xfrm>
          <a:prstGeom prst="bentConnector3">
            <a:avLst>
              <a:gd name="adj1" fmla="val 1654468"/>
            </a:avLst>
          </a:prstGeom>
          <a:solidFill>
            <a:srgbClr val="4184A9"/>
          </a:solidFill>
          <a:ln w="38100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7699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Measurement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9219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95" y="0"/>
            <a:ext cx="7133936" cy="731044"/>
          </a:xfrm>
        </p:spPr>
        <p:txBody>
          <a:bodyPr/>
          <a:lstStyle/>
          <a:p>
            <a:r>
              <a:rPr lang="en-GB" dirty="0"/>
              <a:t>IFRS 17 core requirements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78834" y="951628"/>
            <a:ext cx="8197625" cy="223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/>
            </a:pPr>
            <a:r>
              <a:rPr lang="en-GB" sz="1650" kern="0" dirty="0"/>
              <a:t>All insurance contracts measured as the sum of:</a:t>
            </a:r>
          </a:p>
          <a:p>
            <a:pPr marL="267542" lvl="1" indent="-267542"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50" b="1" kern="0" dirty="0"/>
              <a:t>Fulfilment cash flows (FCF)</a:t>
            </a:r>
          </a:p>
          <a:p>
            <a:pPr marL="267542" lvl="2"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/>
            </a:pPr>
            <a:r>
              <a:rPr lang="en-GB" sz="1650" kern="0" dirty="0">
                <a:solidFill>
                  <a:schemeClr val="tx2"/>
                </a:solidFill>
              </a:rPr>
              <a:t>1.</a:t>
            </a:r>
            <a:r>
              <a:rPr lang="en-GB" sz="1650" kern="0" dirty="0"/>
              <a:t> Present value of probability-weighted expected cash flows—reflects financial risk</a:t>
            </a:r>
          </a:p>
          <a:p>
            <a:pPr marL="267542" lvl="2"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/>
            </a:pPr>
            <a:r>
              <a:rPr lang="en-GB" sz="1650" kern="0" dirty="0">
                <a:solidFill>
                  <a:schemeClr val="tx2"/>
                </a:solidFill>
              </a:rPr>
              <a:t>2.</a:t>
            </a:r>
            <a:r>
              <a:rPr lang="en-GB" sz="1650" kern="0" dirty="0"/>
              <a:t> Plus an explicit risk adjustment for non-financial risk (</a:t>
            </a:r>
            <a:r>
              <a:rPr lang="en-GB" sz="1650" kern="0" dirty="0" err="1"/>
              <a:t>eg</a:t>
            </a:r>
            <a:r>
              <a:rPr lang="en-GB" sz="1650" kern="0" dirty="0"/>
              <a:t> insurance risk)</a:t>
            </a:r>
          </a:p>
          <a:p>
            <a:pPr marL="267542" lvl="1" indent="-204498"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50" b="1" kern="0" dirty="0"/>
              <a:t>Contractual service margin (CSM)</a:t>
            </a:r>
          </a:p>
          <a:p>
            <a:pPr marL="267542" lvl="2"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/>
            </a:pPr>
            <a:r>
              <a:rPr lang="en-GB" sz="1650" kern="0" dirty="0">
                <a:solidFill>
                  <a:schemeClr val="tx2"/>
                </a:solidFill>
              </a:rPr>
              <a:t>3.</a:t>
            </a:r>
            <a:r>
              <a:rPr lang="en-GB" sz="1650" kern="0" dirty="0"/>
              <a:t> The unearned profit from the contracts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79632" y="3489852"/>
            <a:ext cx="1673387" cy="810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684797"/>
            <a:r>
              <a:rPr lang="it-IT" sz="1800" dirty="0">
                <a:solidFill>
                  <a:schemeClr val="tx1"/>
                </a:solidFill>
              </a:rPr>
              <a:t>Present value of future cash flows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681849" y="3489852"/>
            <a:ext cx="1673387" cy="810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684797"/>
            <a:r>
              <a:rPr lang="it-IT" sz="1800" dirty="0">
                <a:solidFill>
                  <a:schemeClr val="tx1"/>
                </a:solidFill>
              </a:rPr>
              <a:t>Risk adjustment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896070" y="3489852"/>
            <a:ext cx="1673387" cy="810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684797"/>
            <a:r>
              <a:rPr lang="en-GB" sz="1800" dirty="0">
                <a:solidFill>
                  <a:schemeClr val="tx1"/>
                </a:solidFill>
              </a:rPr>
              <a:t>Unearned profit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111137" y="3486851"/>
            <a:ext cx="1565320" cy="8100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684797"/>
            <a:r>
              <a:rPr lang="it-IT" sz="1800" b="1" dirty="0">
                <a:solidFill>
                  <a:schemeClr val="bg1"/>
                </a:solidFill>
              </a:rPr>
              <a:t>IFRS 17 liability or asset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47" name="Plus Sign 3"/>
          <p:cNvSpPr/>
          <p:nvPr/>
        </p:nvSpPr>
        <p:spPr bwMode="auto">
          <a:xfrm>
            <a:off x="2195755" y="3705876"/>
            <a:ext cx="324035" cy="324036"/>
          </a:xfrm>
          <a:prstGeom prst="mathPlus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t" anchorCtr="0" compatLnSpc="1">
            <a:prstTxWarp prst="textNoShape">
              <a:avLst/>
            </a:prstTxWarp>
          </a:bodyPr>
          <a:lstStyle/>
          <a:p>
            <a:pPr defTabSz="684814"/>
            <a:endParaRPr lang="en-GB" sz="1800">
              <a:solidFill>
                <a:srgbClr val="C00000"/>
              </a:solidFill>
            </a:endParaRPr>
          </a:p>
        </p:txBody>
      </p:sp>
      <p:sp>
        <p:nvSpPr>
          <p:cNvPr id="48" name="Plus Sign 3"/>
          <p:cNvSpPr/>
          <p:nvPr/>
        </p:nvSpPr>
        <p:spPr bwMode="auto">
          <a:xfrm>
            <a:off x="4440749" y="3705876"/>
            <a:ext cx="324035" cy="324036"/>
          </a:xfrm>
          <a:prstGeom prst="mathPlus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t" anchorCtr="0" compatLnSpc="1">
            <a:prstTxWarp prst="textNoShape">
              <a:avLst/>
            </a:prstTxWarp>
          </a:bodyPr>
          <a:lstStyle/>
          <a:p>
            <a:pPr defTabSz="684814"/>
            <a:endParaRPr lang="en-GB" sz="1800">
              <a:solidFill>
                <a:srgbClr val="C00000"/>
              </a:solidFill>
            </a:endParaRPr>
          </a:p>
        </p:txBody>
      </p:sp>
      <p:sp>
        <p:nvSpPr>
          <p:cNvPr id="49" name="Equals 14"/>
          <p:cNvSpPr/>
          <p:nvPr/>
        </p:nvSpPr>
        <p:spPr bwMode="auto">
          <a:xfrm>
            <a:off x="6678293" y="3705876"/>
            <a:ext cx="324035" cy="324036"/>
          </a:xfrm>
          <a:prstGeom prst="mathEqual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t" anchorCtr="0" compatLnSpc="1">
            <a:prstTxWarp prst="textNoShape">
              <a:avLst/>
            </a:prstTxWarp>
          </a:bodyPr>
          <a:lstStyle/>
          <a:p>
            <a:pPr defTabSz="684797"/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50" name="Right Brace 49"/>
          <p:cNvSpPr/>
          <p:nvPr/>
        </p:nvSpPr>
        <p:spPr bwMode="auto">
          <a:xfrm rot="5400000">
            <a:off x="2290201" y="2705371"/>
            <a:ext cx="216023" cy="3591578"/>
          </a:xfrm>
          <a:prstGeom prst="rightBrace">
            <a:avLst>
              <a:gd name="adj1" fmla="val 8333"/>
              <a:gd name="adj2" fmla="val 48410"/>
            </a:avLst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68493" tIns="34289" rIns="68493" bIns="34289" numCol="1" rtlCol="0" anchor="t" anchorCtr="0" compatLnSpc="1">
            <a:prstTxWarp prst="textNoShape">
              <a:avLst/>
            </a:prstTxWarp>
          </a:bodyPr>
          <a:lstStyle/>
          <a:p>
            <a:pPr defTabSz="684797"/>
            <a:endParaRPr lang="en-GB" sz="1800" dirty="0"/>
          </a:p>
        </p:txBody>
      </p:sp>
      <p:sp>
        <p:nvSpPr>
          <p:cNvPr id="51" name="TextBox 50"/>
          <p:cNvSpPr txBox="1"/>
          <p:nvPr/>
        </p:nvSpPr>
        <p:spPr>
          <a:xfrm>
            <a:off x="1115674" y="4609171"/>
            <a:ext cx="2700301" cy="242372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pPr algn="ctr"/>
            <a:r>
              <a:rPr lang="en-GB" sz="1125" b="1" dirty="0">
                <a:solidFill>
                  <a:schemeClr val="tx2"/>
                </a:solidFill>
              </a:rPr>
              <a:t>Fulfilment cash flows</a:t>
            </a:r>
          </a:p>
        </p:txBody>
      </p:sp>
      <p:sp>
        <p:nvSpPr>
          <p:cNvPr id="52" name="Right Brace 51"/>
          <p:cNvSpPr/>
          <p:nvPr/>
        </p:nvSpPr>
        <p:spPr bwMode="auto">
          <a:xfrm rot="5400000">
            <a:off x="5625139" y="3718071"/>
            <a:ext cx="216023" cy="1566174"/>
          </a:xfrm>
          <a:prstGeom prst="rightBrace">
            <a:avLst>
              <a:gd name="adj1" fmla="val 8333"/>
              <a:gd name="adj2" fmla="val 48410"/>
            </a:avLst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68493" tIns="34289" rIns="68493" bIns="34289" numCol="1" rtlCol="0" anchor="t" anchorCtr="0" compatLnSpc="1">
            <a:prstTxWarp prst="textNoShape">
              <a:avLst/>
            </a:prstTxWarp>
          </a:bodyPr>
          <a:lstStyle/>
          <a:p>
            <a:pPr defTabSz="684797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10040" y="4588324"/>
            <a:ext cx="2700301" cy="242372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pPr algn="ctr"/>
            <a:r>
              <a:rPr lang="en-GB" sz="1125" b="1" dirty="0">
                <a:solidFill>
                  <a:schemeClr val="tx2"/>
                </a:solidFill>
              </a:rPr>
              <a:t>Contractual service margin</a:t>
            </a:r>
          </a:p>
        </p:txBody>
      </p:sp>
      <p:sp>
        <p:nvSpPr>
          <p:cNvPr id="54" name="Teardrop 53"/>
          <p:cNvSpPr/>
          <p:nvPr/>
        </p:nvSpPr>
        <p:spPr bwMode="auto">
          <a:xfrm>
            <a:off x="336595" y="3381840"/>
            <a:ext cx="216024" cy="216024"/>
          </a:xfrm>
          <a:prstGeom prst="teardrop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797"/>
            <a:r>
              <a:rPr lang="en-GB" sz="1425" b="1" dirty="0">
                <a:solidFill>
                  <a:schemeClr val="bg1"/>
                </a:solidFill>
              </a:rPr>
              <a:t>1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5" name="Teardrop 54"/>
          <p:cNvSpPr/>
          <p:nvPr/>
        </p:nvSpPr>
        <p:spPr bwMode="auto">
          <a:xfrm>
            <a:off x="2573778" y="3381840"/>
            <a:ext cx="216024" cy="216024"/>
          </a:xfrm>
          <a:prstGeom prst="teardrop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797"/>
            <a:r>
              <a:rPr lang="en-GB" sz="1425" b="1" dirty="0">
                <a:solidFill>
                  <a:schemeClr val="bg1"/>
                </a:solidFill>
              </a:rPr>
              <a:t>2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6" name="Teardrop 55"/>
          <p:cNvSpPr/>
          <p:nvPr/>
        </p:nvSpPr>
        <p:spPr bwMode="auto">
          <a:xfrm>
            <a:off x="4734018" y="3381840"/>
            <a:ext cx="216024" cy="216024"/>
          </a:xfrm>
          <a:prstGeom prst="teardrop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797"/>
            <a:r>
              <a:rPr lang="en-GB" sz="1425" b="1" dirty="0">
                <a:solidFill>
                  <a:schemeClr val="bg1"/>
                </a:solidFill>
              </a:rPr>
              <a:t>3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140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147003" cy="731044"/>
          </a:xfrm>
        </p:spPr>
        <p:txBody>
          <a:bodyPr/>
          <a:lstStyle/>
          <a:p>
            <a:r>
              <a:rPr lang="en-GB" dirty="0"/>
              <a:t>Subsequent measurement</a:t>
            </a:r>
          </a:p>
        </p:txBody>
      </p:sp>
      <p:graphicFrame>
        <p:nvGraphicFramePr>
          <p:cNvPr id="2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074319"/>
              </p:ext>
            </p:extLst>
          </p:nvPr>
        </p:nvGraphicFramePr>
        <p:xfrm>
          <a:off x="323529" y="915566"/>
          <a:ext cx="8424934" cy="37184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58">
                  <a:extLst>
                    <a:ext uri="{9D8B030D-6E8A-4147-A177-3AD203B41FA5}">
                      <a16:colId xmlns:a16="http://schemas.microsoft.com/office/drawing/2014/main" val="173627550"/>
                    </a:ext>
                  </a:extLst>
                </a:gridCol>
              </a:tblGrid>
              <a:tr h="62479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Initial </a:t>
                      </a:r>
                    </a:p>
                    <a:p>
                      <a:pPr marL="0" marR="0" indent="0" algn="ctr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measurement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Subsequent measurement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marL="355600" indent="0"/>
                      <a:r>
                        <a:rPr lang="en-GB" sz="1400" b="1" dirty="0"/>
                        <a:t>Present value of future cash flows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Current assumptions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Current</a:t>
                      </a:r>
                      <a:r>
                        <a:rPr lang="en-GB" sz="1400" baseline="0" dirty="0"/>
                        <a:t> assumptions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Consistent with 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IAS 37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marL="355600" indent="0"/>
                      <a:r>
                        <a:rPr lang="en-GB" sz="1400" b="1" dirty="0"/>
                        <a:t>Risk adjustment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Current assumptions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Current</a:t>
                      </a:r>
                      <a:r>
                        <a:rPr lang="en-GB" sz="1400" baseline="0" dirty="0"/>
                        <a:t> assumptions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6182">
                <a:tc>
                  <a:txBody>
                    <a:bodyPr/>
                    <a:lstStyle/>
                    <a:p>
                      <a:pPr marL="355600" indent="0"/>
                      <a:r>
                        <a:rPr lang="en-GB" sz="1400" b="1" dirty="0"/>
                        <a:t>Contractual</a:t>
                      </a:r>
                      <a:r>
                        <a:rPr lang="en-GB" sz="1400" b="1" baseline="0" dirty="0"/>
                        <a:t> service margin</a:t>
                      </a:r>
                      <a:endParaRPr lang="en-GB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The amount that results in no gain recognised in profit or loss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/>
                        <a:t>Update by reflecting: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Time value of money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Adjustments related</a:t>
                      </a:r>
                      <a:r>
                        <a:rPr lang="en-GB" sz="1400" baseline="0" dirty="0"/>
                        <a:t> to future service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Allocation</a:t>
                      </a:r>
                      <a:r>
                        <a:rPr lang="en-GB" sz="1400" baseline="0" dirty="0"/>
                        <a:t> of the amount earned for services provided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Consistent with 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IFRS 15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34866"/>
                  </a:ext>
                </a:extLst>
              </a:tr>
            </a:tbl>
          </a:graphicData>
        </a:graphic>
      </p:graphicFrame>
      <p:sp>
        <p:nvSpPr>
          <p:cNvPr id="24" name="Teardrop 23"/>
          <p:cNvSpPr/>
          <p:nvPr/>
        </p:nvSpPr>
        <p:spPr bwMode="auto">
          <a:xfrm>
            <a:off x="395536" y="1635646"/>
            <a:ext cx="216024" cy="216024"/>
          </a:xfrm>
          <a:prstGeom prst="teardrop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GB" sz="1350" b="1" dirty="0">
                <a:solidFill>
                  <a:schemeClr val="bg1"/>
                </a:solidFill>
              </a:rPr>
              <a:t>1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25" name="Teardrop 24"/>
          <p:cNvSpPr/>
          <p:nvPr/>
        </p:nvSpPr>
        <p:spPr bwMode="auto">
          <a:xfrm>
            <a:off x="395536" y="2059217"/>
            <a:ext cx="216024" cy="216024"/>
          </a:xfrm>
          <a:prstGeom prst="teardrop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GB" sz="1350" b="1" dirty="0">
                <a:solidFill>
                  <a:schemeClr val="bg1"/>
                </a:solidFill>
              </a:rPr>
              <a:t>2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26" name="Teardrop 25"/>
          <p:cNvSpPr/>
          <p:nvPr/>
        </p:nvSpPr>
        <p:spPr bwMode="auto">
          <a:xfrm>
            <a:off x="395536" y="2427734"/>
            <a:ext cx="216024" cy="216024"/>
          </a:xfrm>
          <a:prstGeom prst="teardrop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GB" sz="1350" b="1" dirty="0">
                <a:solidFill>
                  <a:schemeClr val="bg1"/>
                </a:solidFill>
              </a:rPr>
              <a:t>3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804248" y="1918499"/>
            <a:ext cx="144016" cy="20754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804248" y="3202867"/>
            <a:ext cx="144016" cy="20754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56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074995" cy="731044"/>
          </a:xfrm>
        </p:spPr>
        <p:txBody>
          <a:bodyPr/>
          <a:lstStyle/>
          <a:p>
            <a:r>
              <a:rPr lang="en-GB" dirty="0"/>
              <a:t>Measurement bases in CF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5536" y="895300"/>
            <a:ext cx="3779985" cy="2108498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b="1" kern="0" dirty="0">
                <a:solidFill>
                  <a:schemeClr val="tx1"/>
                </a:solidFill>
                <a:latin typeface="Arial"/>
                <a:ea typeface="+mn-ea"/>
              </a:rPr>
              <a:t>Historical cost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0465" y="3075806"/>
            <a:ext cx="3760100" cy="79675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>
                <a:solidFill>
                  <a:schemeClr val="bg1"/>
                </a:solidFill>
                <a:latin typeface="Arial"/>
              </a:rPr>
              <a:t>Derived from transaction or other event that gave rise to the asset or liability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8311" y="895300"/>
            <a:ext cx="3734129" cy="2108498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b="1" kern="0" dirty="0">
                <a:solidFill>
                  <a:schemeClr val="tx1"/>
                </a:solidFill>
                <a:latin typeface="Arial"/>
                <a:ea typeface="+mn-ea"/>
              </a:rPr>
              <a:t>Current value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98311" y="3075807"/>
            <a:ext cx="3734129" cy="79675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>
                <a:solidFill>
                  <a:schemeClr val="bg1"/>
                </a:solidFill>
                <a:latin typeface="Arial"/>
              </a:rPr>
              <a:t>Updated to reflect conditions on the measurement date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98311" y="3972682"/>
            <a:ext cx="3734129" cy="52925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>
                <a:solidFill>
                  <a:schemeClr val="bg1"/>
                </a:solidFill>
                <a:latin typeface="Arial"/>
              </a:rPr>
              <a:t>Information about changes in prices and other factors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5480" y="3972682"/>
            <a:ext cx="3770042" cy="52925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>
                <a:solidFill>
                  <a:schemeClr val="bg1"/>
                </a:solidFill>
                <a:latin typeface="Arial"/>
              </a:rPr>
              <a:t>Information about margins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1600" y="1401164"/>
            <a:ext cx="2592288" cy="307330"/>
          </a:xfrm>
          <a:prstGeom prst="roundRect">
            <a:avLst/>
          </a:prstGeom>
          <a:solidFill>
            <a:schemeClr val="tx2"/>
          </a:solidFill>
          <a:ln w="317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  <a:ea typeface="+mn-ea"/>
              </a:rPr>
              <a:t>Amortised cost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64088" y="1401164"/>
            <a:ext cx="2651875" cy="307330"/>
          </a:xfrm>
          <a:prstGeom prst="roundRect">
            <a:avLst/>
          </a:prstGeom>
          <a:solidFill>
            <a:schemeClr val="tx2"/>
          </a:solidFill>
          <a:ln w="317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  <a:ea typeface="+mn-ea"/>
              </a:rPr>
              <a:t>Fair value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64088" y="1785835"/>
            <a:ext cx="2651875" cy="307330"/>
          </a:xfrm>
          <a:prstGeom prst="roundRect">
            <a:avLst/>
          </a:prstGeom>
          <a:solidFill>
            <a:schemeClr val="tx2"/>
          </a:solidFill>
          <a:ln w="317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  <a:ea typeface="+mn-ea"/>
              </a:rPr>
              <a:t>Value in 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0597" y="2166206"/>
            <a:ext cx="2651875" cy="307330"/>
          </a:xfrm>
          <a:prstGeom prst="roundRect">
            <a:avLst/>
          </a:prstGeom>
          <a:solidFill>
            <a:schemeClr val="tx2"/>
          </a:solidFill>
          <a:ln w="317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  <a:ea typeface="+mn-ea"/>
              </a:rPr>
              <a:t>Fulfilment value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76509" y="2546576"/>
            <a:ext cx="2651875" cy="307330"/>
          </a:xfrm>
          <a:prstGeom prst="roundRect">
            <a:avLst/>
          </a:prstGeom>
          <a:solidFill>
            <a:schemeClr val="tx2"/>
          </a:solidFill>
          <a:ln w="317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  <a:ea typeface="+mn-ea"/>
              </a:rPr>
              <a:t>Current cost</a:t>
            </a:r>
          </a:p>
        </p:txBody>
      </p:sp>
    </p:spTree>
    <p:extLst>
      <p:ext uri="{BB962C8B-B14F-4D97-AF65-F5344CB8AC3E}">
        <p14:creationId xmlns:p14="http://schemas.microsoft.com/office/powerpoint/2010/main" val="19809757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147003" cy="731044"/>
          </a:xfrm>
        </p:spPr>
        <p:txBody>
          <a:bodyPr/>
          <a:lstStyle/>
          <a:p>
            <a:r>
              <a:rPr lang="en-GB" dirty="0"/>
              <a:t>IFRS 17 timeline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21609" y="2272755"/>
            <a:ext cx="1090835" cy="378042"/>
          </a:xfrm>
          <a:prstGeom prst="rect">
            <a:avLst/>
          </a:prstGeom>
          <a:solidFill>
            <a:srgbClr val="B31E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b="1" dirty="0">
                <a:solidFill>
                  <a:schemeClr val="bg1"/>
                </a:solidFill>
              </a:rPr>
              <a:t>2017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15049" y="2272755"/>
            <a:ext cx="1090835" cy="37804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b="1" dirty="0">
                <a:solidFill>
                  <a:schemeClr val="bg1"/>
                </a:solidFill>
              </a:rPr>
              <a:t>2018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19205" y="2272755"/>
            <a:ext cx="1090835" cy="37804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b="1" dirty="0">
                <a:solidFill>
                  <a:schemeClr val="bg1"/>
                </a:solidFill>
              </a:rPr>
              <a:t>2019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3306" y="2272755"/>
            <a:ext cx="1090835" cy="37804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b="1" dirty="0">
                <a:solidFill>
                  <a:schemeClr val="bg1"/>
                </a:solidFill>
              </a:rPr>
              <a:t>2020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27517" y="2272755"/>
            <a:ext cx="1090835" cy="378042"/>
          </a:xfrm>
          <a:prstGeom prst="rect">
            <a:avLst/>
          </a:prstGeom>
          <a:solidFill>
            <a:srgbClr val="B31E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b="1" dirty="0">
                <a:solidFill>
                  <a:schemeClr val="bg1"/>
                </a:solidFill>
              </a:rPr>
              <a:t>2021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31673" y="2272755"/>
            <a:ext cx="1090835" cy="37804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b="1" dirty="0">
                <a:solidFill>
                  <a:schemeClr val="bg1"/>
                </a:solidFill>
              </a:rPr>
              <a:t>2022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25706" y="1570677"/>
            <a:ext cx="3888432" cy="4860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dirty="0">
                <a:solidFill>
                  <a:schemeClr val="tx1"/>
                </a:solidFill>
              </a:rPr>
              <a:t>Disclosure of expected impacts of IFRS 17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971692" y="3090039"/>
            <a:ext cx="1788440" cy="702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dirty="0">
                <a:solidFill>
                  <a:schemeClr val="tx1"/>
                </a:solidFill>
              </a:rPr>
              <a:t>Start of IFRS 17 comparative period</a:t>
            </a:r>
            <a:endParaRPr lang="en-GB" sz="15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734018" y="2704803"/>
            <a:ext cx="0" cy="378042"/>
          </a:xfrm>
          <a:prstGeom prst="line">
            <a:avLst/>
          </a:prstGeom>
          <a:solidFill>
            <a:srgbClr val="4184A9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5976157" y="3082845"/>
            <a:ext cx="2389916" cy="702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dirty="0">
                <a:solidFill>
                  <a:schemeClr val="tx1"/>
                </a:solidFill>
              </a:rPr>
              <a:t>IFRS 17 is effective </a:t>
            </a:r>
          </a:p>
          <a:p>
            <a:pPr algn="ctr" defTabSz="684814"/>
            <a:r>
              <a:rPr lang="it-IT" sz="1500" dirty="0">
                <a:solidFill>
                  <a:schemeClr val="tx1"/>
                </a:solidFill>
              </a:rPr>
              <a:t>(1 January 2021)</a:t>
            </a:r>
            <a:endParaRPr lang="en-GB" sz="15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138174" y="2704803"/>
            <a:ext cx="0" cy="378042"/>
          </a:xfrm>
          <a:prstGeom prst="line">
            <a:avLst/>
          </a:prstGeom>
          <a:solidFill>
            <a:srgbClr val="4184A9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6300192" y="897565"/>
            <a:ext cx="2322258" cy="673112"/>
          </a:xfrm>
          <a:prstGeom prst="rect">
            <a:avLst/>
          </a:prstGeom>
          <a:solidFill>
            <a:srgbClr val="B31E3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dirty="0">
                <a:solidFill>
                  <a:schemeClr val="bg1"/>
                </a:solidFill>
              </a:rPr>
              <a:t>First IFRS 17 compliant annual reports published</a:t>
            </a:r>
            <a:endParaRPr lang="en-GB" sz="15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596336" y="1624683"/>
            <a:ext cx="0" cy="594066"/>
          </a:xfrm>
          <a:prstGeom prst="line">
            <a:avLst/>
          </a:prstGeom>
          <a:solidFill>
            <a:srgbClr val="4184A9"/>
          </a:solidFill>
          <a:ln w="9525" cap="flat" cmpd="sng" algn="ctr">
            <a:solidFill>
              <a:srgbClr val="B31E3B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1915077" y="3975906"/>
            <a:ext cx="1090750" cy="702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05827" y="3975906"/>
            <a:ext cx="858738" cy="702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386" y="4067869"/>
            <a:ext cx="2473561" cy="530913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pPr algn="ctr"/>
            <a:r>
              <a:rPr lang="it-IT" sz="1500" dirty="0">
                <a:solidFill>
                  <a:schemeClr val="tx2"/>
                </a:solidFill>
              </a:rPr>
              <a:t>Transition resource </a:t>
            </a:r>
          </a:p>
          <a:p>
            <a:pPr algn="ctr"/>
            <a:r>
              <a:rPr lang="it-IT" sz="1500" dirty="0">
                <a:solidFill>
                  <a:schemeClr val="tx2"/>
                </a:solidFill>
              </a:rPr>
              <a:t>group meetings</a:t>
            </a:r>
            <a:endParaRPr lang="en-GB" sz="825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1914991" y="2650799"/>
            <a:ext cx="86" cy="1325109"/>
          </a:xfrm>
          <a:prstGeom prst="line">
            <a:avLst/>
          </a:prstGeom>
          <a:solidFill>
            <a:srgbClr val="4184A9"/>
          </a:solidFill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869844" y="2650799"/>
            <a:ext cx="78" cy="1325109"/>
          </a:xfrm>
          <a:prstGeom prst="line">
            <a:avLst/>
          </a:prstGeom>
          <a:solidFill>
            <a:srgbClr val="4184A9"/>
          </a:solidFill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521608" y="3082845"/>
            <a:ext cx="2181499" cy="3780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93" tIns="34289" rIns="68493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4814"/>
            <a:r>
              <a:rPr lang="it-IT" sz="1500" dirty="0">
                <a:solidFill>
                  <a:schemeClr val="tx1"/>
                </a:solidFill>
              </a:rPr>
              <a:t>IFRS 17 issued</a:t>
            </a:r>
            <a:endParaRPr lang="en-GB" sz="15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53598" y="2704803"/>
            <a:ext cx="0" cy="378042"/>
          </a:xfrm>
          <a:prstGeom prst="line">
            <a:avLst/>
          </a:prstGeom>
          <a:solidFill>
            <a:srgbClr val="4184A9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963677" y="3860966"/>
            <a:ext cx="2402396" cy="288539"/>
          </a:xfrm>
          <a:prstGeom prst="rect">
            <a:avLst/>
          </a:prstGeom>
          <a:noFill/>
        </p:spPr>
        <p:txBody>
          <a:bodyPr wrap="square" lIns="68493" tIns="34289" rIns="68493" bIns="34289" rtlCol="0">
            <a:spAutoFit/>
          </a:bodyPr>
          <a:lstStyle/>
          <a:p>
            <a:pPr algn="ctr"/>
            <a:r>
              <a:rPr lang="it-IT" sz="1425" dirty="0">
                <a:solidFill>
                  <a:schemeClr val="tx1"/>
                </a:solidFill>
              </a:rPr>
              <a:t>Early application permitted</a:t>
            </a:r>
            <a:endParaRPr lang="en-GB" sz="8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536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Fulfilment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 value of cash, or other economic resources, that an entity expects to be obliged to transfer as it fulfils a liability</a:t>
            </a:r>
          </a:p>
          <a:p>
            <a:r>
              <a:rPr lang="en-GB" dirty="0"/>
              <a:t>Reflects entity-specific current expectations about the amount, timing and uncertainty of cash flows</a:t>
            </a:r>
          </a:p>
          <a:p>
            <a:r>
              <a:rPr lang="en-GB" dirty="0"/>
              <a:t>Can be modified, for example:</a:t>
            </a:r>
          </a:p>
          <a:p>
            <a:pPr lvl="1"/>
            <a:r>
              <a:rPr lang="en-GB" dirty="0"/>
              <a:t>to exclude the effect of the possibility the entity may fail to fulfil the liability (own credit risk)</a:t>
            </a:r>
          </a:p>
          <a:p>
            <a:pPr lvl="1"/>
            <a:r>
              <a:rPr lang="en-GB" dirty="0"/>
              <a:t>to use market participant assumptions about the time value of money or financial risk</a:t>
            </a:r>
          </a:p>
        </p:txBody>
      </p:sp>
    </p:spTree>
    <p:extLst>
      <p:ext uri="{BB962C8B-B14F-4D97-AF65-F5344CB8AC3E}">
        <p14:creationId xmlns:p14="http://schemas.microsoft.com/office/powerpoint/2010/main" val="40839712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074995" cy="731044"/>
          </a:xfrm>
        </p:spPr>
        <p:txBody>
          <a:bodyPr/>
          <a:lstStyle/>
          <a:p>
            <a:r>
              <a:rPr lang="en-GB" sz="2800" dirty="0"/>
              <a:t>Selecting a measurement basis in CF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378418" y="1691062"/>
            <a:ext cx="3915148" cy="536314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b="1" kern="0" dirty="0">
                <a:solidFill>
                  <a:schemeClr val="tx1"/>
                </a:solidFill>
                <a:latin typeface="Arial"/>
                <a:ea typeface="+mn-ea"/>
              </a:rPr>
              <a:t>Relevance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7064" y="2384443"/>
            <a:ext cx="3894553" cy="535269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Characteristics of the asset       or liability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8418" y="3068050"/>
            <a:ext cx="3915148" cy="558992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Contribution to future cash flows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917924" y="1703167"/>
            <a:ext cx="3884076" cy="536314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b="1" kern="0" dirty="0">
                <a:solidFill>
                  <a:schemeClr val="tx1"/>
                </a:solidFill>
                <a:latin typeface="Arial"/>
                <a:ea typeface="+mn-ea"/>
              </a:rPr>
              <a:t>Faithful representation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31894" y="2396548"/>
            <a:ext cx="3867653" cy="535269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Measurement inconsistency (‘accounting mismatch’)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31894" y="3080154"/>
            <a:ext cx="3867653" cy="558992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Measurement uncertainty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0434" y="915566"/>
            <a:ext cx="8470038" cy="651125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</a:rPr>
              <a:t>Consider information in </a:t>
            </a:r>
            <a:r>
              <a:rPr lang="en-GB" sz="2000" u="sng" kern="0" dirty="0">
                <a:solidFill>
                  <a:schemeClr val="bg1"/>
                </a:solidFill>
                <a:latin typeface="Arial"/>
              </a:rPr>
              <a:t>both</a:t>
            </a:r>
            <a:r>
              <a:rPr lang="en-GB" sz="2000" kern="0" dirty="0">
                <a:solidFill>
                  <a:schemeClr val="bg1"/>
                </a:solidFill>
                <a:latin typeface="Arial"/>
              </a:rPr>
              <a:t> the statement of financial position and the statement(s) of financial performance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46808" y="3773355"/>
            <a:ext cx="8473664" cy="670603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000" kern="0" dirty="0">
                <a:solidFill>
                  <a:schemeClr val="bg1"/>
                </a:solidFill>
                <a:latin typeface="Arial"/>
                <a:ea typeface="+mn-ea"/>
              </a:rPr>
              <a:t>Enhancing qualitative characteristics and cost constraint</a:t>
            </a:r>
          </a:p>
        </p:txBody>
      </p:sp>
    </p:spTree>
    <p:extLst>
      <p:ext uri="{BB962C8B-B14F-4D97-AF65-F5344CB8AC3E}">
        <p14:creationId xmlns:p14="http://schemas.microsoft.com/office/powerpoint/2010/main" val="11845465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38591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7880838" y="0"/>
            <a:ext cx="663820" cy="782241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31177" y="782241"/>
            <a:ext cx="8474320" cy="119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7894027" y="533400"/>
            <a:ext cx="72683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3439" y="0"/>
            <a:ext cx="7117091" cy="7310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OCI option in IFRS 17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74795"/>
              </p:ext>
            </p:extLst>
          </p:nvPr>
        </p:nvGraphicFramePr>
        <p:xfrm>
          <a:off x="353439" y="987574"/>
          <a:ext cx="4362577" cy="353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577">
                  <a:extLst>
                    <a:ext uri="{9D8B030D-6E8A-4147-A177-3AD203B41FA5}">
                      <a16:colId xmlns:a16="http://schemas.microsoft.com/office/drawing/2014/main" val="2032122597"/>
                    </a:ext>
                  </a:extLst>
                </a:gridCol>
              </a:tblGrid>
              <a:tr h="336072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Statement of comprehensive income</a:t>
                      </a:r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78824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Insurance revenue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459433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Insurance service expenses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577213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Insurance service result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090325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Investment income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710088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Insurance finance expenses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60665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 financial result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690097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Profit or loss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88644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Other comprehensive income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675955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Investment income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716869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Insurance finance expenses </a:t>
                      </a:r>
                      <a:r>
                        <a:rPr lang="en-GB" sz="1600" b="0" i="1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(optional)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84594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other comprehensive income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311309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Comprehensive income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0355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004048" y="948605"/>
            <a:ext cx="3791544" cy="1695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</a:pPr>
            <a:r>
              <a:rPr lang="en-GB" sz="1600" dirty="0">
                <a:solidFill>
                  <a:schemeClr val="tx2"/>
                </a:solidFill>
              </a:rPr>
              <a:t>Insurance finance expenses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excluded from insurance service result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presented (</a:t>
            </a:r>
            <a:r>
              <a:rPr lang="en-GB" sz="1600" dirty="0" err="1">
                <a:solidFill>
                  <a:schemeClr val="tx1"/>
                </a:solidFill>
              </a:rPr>
              <a:t>i</a:t>
            </a:r>
            <a:r>
              <a:rPr lang="en-GB" sz="1600" dirty="0">
                <a:solidFill>
                  <a:schemeClr val="tx1"/>
                </a:solidFill>
              </a:rPr>
              <a:t>) fully in P&amp;L or (ii) in P&amp;L and OCI (accounting policy choice)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88088" y="1340768"/>
            <a:ext cx="3864330" cy="495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1778" y="2808932"/>
            <a:ext cx="3803719" cy="1713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</a:pPr>
            <a:r>
              <a:rPr lang="en-GB" sz="1600" dirty="0">
                <a:solidFill>
                  <a:schemeClr val="tx2"/>
                </a:solidFill>
              </a:rPr>
              <a:t>OCI option</a:t>
            </a:r>
            <a:endParaRPr lang="en-GB" sz="16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P&amp;L: systematic allocation of total insurance finance expenses to period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OCI: the effect of discount rate changes</a:t>
            </a:r>
          </a:p>
        </p:txBody>
      </p:sp>
    </p:spTree>
    <p:extLst>
      <p:ext uri="{BB962C8B-B14F-4D97-AF65-F5344CB8AC3E}">
        <p14:creationId xmlns:p14="http://schemas.microsoft.com/office/powerpoint/2010/main" val="25990008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72808" cy="731044"/>
          </a:xfrm>
        </p:spPr>
        <p:txBody>
          <a:bodyPr/>
          <a:lstStyle/>
          <a:p>
            <a:r>
              <a:rPr lang="en-GB" dirty="0"/>
              <a:t>OCI in IFRS 9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5536" y="1049006"/>
            <a:ext cx="3888432" cy="51463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IFRS 9 </a:t>
            </a:r>
            <a:r>
              <a:rPr lang="en-GB" sz="1600" i="1" dirty="0">
                <a:solidFill>
                  <a:schemeClr val="bg1"/>
                </a:solidFill>
              </a:rPr>
              <a:t>Financial Instruments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4054" y="1635647"/>
            <a:ext cx="3949914" cy="1895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lvl="1" indent="-176213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OCI used to present fair value changes on ‘simple debt instruments’ that are held with the objective of either holding to collect contractual cash flows or to sell</a:t>
            </a:r>
          </a:p>
          <a:p>
            <a:pPr marL="176213" lvl="1" indent="-176213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Makes both fair value information (in balance sheet) and amortised cost information (in P&amp;L) relevant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130" y="3674776"/>
            <a:ext cx="3949914" cy="763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lvl="1" indent="-176213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Presentation election for equity investments—</a:t>
            </a:r>
            <a:r>
              <a:rPr lang="en-GB" sz="1400" i="1" dirty="0">
                <a:solidFill>
                  <a:schemeClr val="tx1"/>
                </a:solidFill>
              </a:rPr>
              <a:t>no recycling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644008" y="2283718"/>
            <a:ext cx="1800200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sym typeface="Arial" charset="0"/>
              </a:rPr>
              <a:t>F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air value measurement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68244" y="2283718"/>
            <a:ext cx="1800200" cy="7691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Amortised cost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768244" y="3674775"/>
            <a:ext cx="1800200" cy="7639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Fair value changes</a:t>
            </a:r>
          </a:p>
        </p:txBody>
      </p:sp>
      <p:sp>
        <p:nvSpPr>
          <p:cNvPr id="23" name="Round Diagonal Corner Rectangle 22"/>
          <p:cNvSpPr/>
          <p:nvPr/>
        </p:nvSpPr>
        <p:spPr bwMode="auto">
          <a:xfrm>
            <a:off x="4644008" y="1059582"/>
            <a:ext cx="3924436" cy="80217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sym typeface="Arial" charset="0"/>
              </a:rPr>
              <a:t>Simple debt instruments</a:t>
            </a:r>
            <a:r>
              <a:rPr lang="en-GB" sz="1600" b="1" dirty="0">
                <a:solidFill>
                  <a:schemeClr val="tx2"/>
                </a:solidFill>
                <a:latin typeface="Calibri Light" panose="020F0302020204030204" pitchFamily="34" charset="0"/>
              </a:rPr>
              <a:t> held to collect contractual cash flows or to sell</a:t>
            </a: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triped Right Arrow 3"/>
          <p:cNvSpPr/>
          <p:nvPr/>
        </p:nvSpPr>
        <p:spPr bwMode="auto">
          <a:xfrm rot="5400000">
            <a:off x="5407382" y="1913725"/>
            <a:ext cx="288032" cy="297985"/>
          </a:xfrm>
          <a:prstGeom prst="striped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sym typeface="Arial" charset="0"/>
            </a:endParaRPr>
          </a:p>
        </p:txBody>
      </p:sp>
      <p:sp>
        <p:nvSpPr>
          <p:cNvPr id="6" name="Plus 5"/>
          <p:cNvSpPr/>
          <p:nvPr/>
        </p:nvSpPr>
        <p:spPr bwMode="auto">
          <a:xfrm>
            <a:off x="7505856" y="3196732"/>
            <a:ext cx="324976" cy="334212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sym typeface="Arial" charset="0"/>
            </a:endParaRPr>
          </a:p>
        </p:txBody>
      </p:sp>
      <p:cxnSp>
        <p:nvCxnSpPr>
          <p:cNvPr id="9" name="Straight Arrow Connector 8"/>
          <p:cNvCxnSpPr>
            <a:stCxn id="3" idx="3"/>
            <a:endCxn id="16" idx="1"/>
          </p:cNvCxnSpPr>
          <p:nvPr/>
        </p:nvCxnSpPr>
        <p:spPr bwMode="auto">
          <a:xfrm flipV="1">
            <a:off x="6444208" y="2668310"/>
            <a:ext cx="324036" cy="695528"/>
          </a:xfrm>
          <a:prstGeom prst="straightConnector1">
            <a:avLst/>
          </a:prstGeom>
          <a:solidFill>
            <a:srgbClr val="4184A9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3"/>
            <a:endCxn id="22" idx="1"/>
          </p:cNvCxnSpPr>
          <p:nvPr/>
        </p:nvCxnSpPr>
        <p:spPr bwMode="auto">
          <a:xfrm>
            <a:off x="6444208" y="3363838"/>
            <a:ext cx="324036" cy="692907"/>
          </a:xfrm>
          <a:prstGeom prst="straightConnector1">
            <a:avLst/>
          </a:prstGeom>
          <a:solidFill>
            <a:srgbClr val="4184A9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 bwMode="auto">
          <a:xfrm rot="10800000" flipH="1" flipV="1">
            <a:off x="4760788" y="2399477"/>
            <a:ext cx="1584175" cy="268833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</a:rPr>
              <a:t>Balance sheet</a:t>
            </a:r>
          </a:p>
        </p:txBody>
      </p:sp>
      <p:sp>
        <p:nvSpPr>
          <p:cNvPr id="20" name="Rounded Rectangle 19"/>
          <p:cNvSpPr/>
          <p:nvPr/>
        </p:nvSpPr>
        <p:spPr bwMode="auto">
          <a:xfrm rot="10800000" flipH="1" flipV="1">
            <a:off x="6876256" y="2384928"/>
            <a:ext cx="1584175" cy="268833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</a:rPr>
              <a:t>Profit or loss</a:t>
            </a:r>
          </a:p>
        </p:txBody>
      </p:sp>
      <p:sp>
        <p:nvSpPr>
          <p:cNvPr id="21" name="Rounded Rectangle 20"/>
          <p:cNvSpPr/>
          <p:nvPr/>
        </p:nvSpPr>
        <p:spPr bwMode="auto">
          <a:xfrm rot="10800000" flipH="1" flipV="1">
            <a:off x="6876256" y="3787912"/>
            <a:ext cx="1584175" cy="268833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</a:rPr>
              <a:t>OCI</a:t>
            </a:r>
          </a:p>
        </p:txBody>
      </p:sp>
    </p:spTree>
    <p:extLst>
      <p:ext uri="{BB962C8B-B14F-4D97-AF65-F5344CB8AC3E}">
        <p14:creationId xmlns:p14="http://schemas.microsoft.com/office/powerpoint/2010/main" val="26788951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72808" cy="731044"/>
          </a:xfrm>
        </p:spPr>
        <p:txBody>
          <a:bodyPr/>
          <a:lstStyle/>
          <a:p>
            <a:r>
              <a:rPr lang="en-GB" dirty="0"/>
              <a:t>Profit or loss and OCI in CF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607" y="3375140"/>
            <a:ext cx="3888210" cy="536314"/>
          </a:xfrm>
          <a:prstGeom prst="roundRect">
            <a:avLst/>
          </a:prstGeom>
          <a:noFill/>
          <a:ln w="3175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tx1"/>
                </a:solidFill>
                <a:latin typeface="Arial"/>
                <a:ea typeface="+mn-ea"/>
              </a:rPr>
              <a:t>Relevance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959" y="915566"/>
            <a:ext cx="3867856" cy="535269"/>
          </a:xfrm>
          <a:prstGeom prst="roundRect">
            <a:avLst/>
          </a:prstGeom>
          <a:solidFill>
            <a:schemeClr val="accent4"/>
          </a:solidFill>
          <a:ln w="3175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bg1"/>
                </a:solidFill>
                <a:latin typeface="Arial"/>
                <a:ea typeface="+mn-ea"/>
              </a:rPr>
              <a:t>Profit or loss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9860" y="3351265"/>
            <a:ext cx="3857994" cy="550343"/>
          </a:xfrm>
          <a:prstGeom prst="roundRect">
            <a:avLst/>
          </a:prstGeom>
          <a:noFill/>
          <a:ln w="3175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tx1"/>
                </a:solidFill>
                <a:latin typeface="Arial"/>
                <a:ea typeface="+mn-ea"/>
              </a:rPr>
              <a:t>Faithful representation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9862" y="920907"/>
            <a:ext cx="3857994" cy="535269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bg1"/>
                </a:solidFill>
                <a:latin typeface="Arial"/>
              </a:rPr>
              <a:t>Other comprehensive income (OCI)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2959" y="2843913"/>
            <a:ext cx="8064894" cy="439685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bg1"/>
                </a:solidFill>
                <a:latin typeface="Arial"/>
                <a:ea typeface="+mn-ea"/>
              </a:rPr>
              <a:t>Classification into profit or loss and OCI and recycling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607" y="4019152"/>
            <a:ext cx="8085246" cy="438620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4000" tIns="54000" rIns="54000" bIns="54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tx1"/>
                </a:solidFill>
                <a:latin typeface="Arial"/>
                <a:ea typeface="+mn-ea"/>
              </a:rPr>
              <a:t>Only the Board can make decisions on OCI and recycling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2823" y="1556614"/>
            <a:ext cx="3857994" cy="535269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  <a:ea typeface="+mn-ea"/>
              </a:rPr>
              <a:t>Primary source of information about performance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9861" y="1546768"/>
            <a:ext cx="3857994" cy="535269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  <a:ea typeface="+mn-ea"/>
              </a:rPr>
              <a:t>Exceptional circumstances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6883" y="2206896"/>
            <a:ext cx="3857994" cy="535269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  <a:ea typeface="+mn-ea"/>
              </a:rPr>
              <a:t>Default location for income and expenses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29860" y="2183785"/>
            <a:ext cx="3857994" cy="535269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kern="0" dirty="0">
                <a:solidFill>
                  <a:schemeClr val="bg1"/>
                </a:solidFill>
                <a:latin typeface="Arial"/>
                <a:ea typeface="+mn-ea"/>
              </a:rPr>
              <a:t>Only some changes in current values of assets and liabilities</a:t>
            </a:r>
          </a:p>
        </p:txBody>
      </p:sp>
    </p:spTree>
    <p:extLst>
      <p:ext uri="{BB962C8B-B14F-4D97-AF65-F5344CB8AC3E}">
        <p14:creationId xmlns:p14="http://schemas.microsoft.com/office/powerpoint/2010/main" val="2291123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72808" cy="731044"/>
          </a:xfrm>
        </p:spPr>
        <p:txBody>
          <a:bodyPr/>
          <a:lstStyle/>
          <a:p>
            <a:r>
              <a:rPr lang="en-GB" dirty="0"/>
              <a:t>Profit or loss and OCI in CF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536" y="915566"/>
            <a:ext cx="8352928" cy="535269"/>
          </a:xfrm>
          <a:prstGeom prst="roundRect">
            <a:avLst/>
          </a:prstGeom>
          <a:solidFill>
            <a:schemeClr val="accent4"/>
          </a:solidFill>
          <a:ln w="3175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bg1"/>
                </a:solidFill>
                <a:latin typeface="Arial"/>
                <a:ea typeface="+mn-ea"/>
              </a:rPr>
              <a:t>Profit or loss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536" y="3332625"/>
            <a:ext cx="8352927" cy="535269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4000" tIns="54000" rIns="54000" bIns="54000" numCol="1" spcCol="1270" rtlCol="0" anchor="ctr" anchorCtr="0">
            <a:noAutofit/>
          </a:bodyPr>
          <a:lstStyle/>
          <a:p>
            <a:pPr algn="ctr" defTabSz="83343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50" b="1" kern="0" dirty="0">
                <a:solidFill>
                  <a:schemeClr val="bg1"/>
                </a:solidFill>
                <a:latin typeface="Arial"/>
              </a:rPr>
              <a:t>Other comprehensive income (OCI)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5535" y="1563638"/>
            <a:ext cx="8352927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Primary, but not only, source of information about financial performance of the period</a:t>
            </a:r>
          </a:p>
          <a:p>
            <a:pPr marL="177800" lvl="1" indent="-177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Income and expenses included in profit or loss unless their exclusion enhances relevance or faithful representation</a:t>
            </a:r>
          </a:p>
          <a:p>
            <a:pPr marL="177800" lvl="1" indent="-177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Income and expenses that would arise under historical cost are always in profit or loss, including when such a component is separately identified in a change in current value</a:t>
            </a:r>
          </a:p>
          <a:p>
            <a:pPr marL="442913" lvl="2" indent="-266700"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 current interest cost of pensions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84772" y="3980697"/>
            <a:ext cx="8352927" cy="5673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Income and expenses included in OCI recycled when enhances relevance or faithful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2341796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https://www.ifrs.org/projects/2017/insurance-contracts</a:t>
            </a:r>
            <a:endParaRPr lang="en-GB" dirty="0"/>
          </a:p>
          <a:p>
            <a:pPr lvl="1"/>
            <a:r>
              <a:rPr lang="en-GB" dirty="0"/>
              <a:t>project page to find out more about the history of the project and the current project stage, including published documents and supporting materials.</a:t>
            </a:r>
          </a:p>
          <a:p>
            <a:r>
              <a:rPr lang="en-GB" dirty="0">
                <a:hlinkClick r:id="rId3"/>
              </a:rPr>
              <a:t>https://www.ifrs.org/supporting-implementation/supporting-materials-by-ifrs-standard/ifrs-17/</a:t>
            </a:r>
            <a:endParaRPr lang="en-GB" dirty="0"/>
          </a:p>
          <a:p>
            <a:pPr lvl="1"/>
            <a:r>
              <a:rPr lang="en-GB" dirty="0"/>
              <a:t>page for information relating to the Board's activities to support the implementation of IFRS 17. This page includes webcasts introducing the requirements in IFRS 17, articles and other materials. </a:t>
            </a:r>
          </a:p>
          <a:p>
            <a:r>
              <a:rPr lang="en-GB" dirty="0">
                <a:hlinkClick r:id="rId4"/>
              </a:rPr>
              <a:t>https://www.ifrs.org/-/media/project/insurance-contracts/ifrs-standard/ifrs-17-effects-analysis.pdf</a:t>
            </a:r>
            <a:endParaRPr lang="en-GB" dirty="0"/>
          </a:p>
          <a:p>
            <a:pPr lvl="1"/>
            <a:r>
              <a:rPr lang="en-GB" dirty="0"/>
              <a:t>IFRS 17 Effects Analysis, for an overview of the need for and impact of IFRS 17.</a:t>
            </a:r>
          </a:p>
        </p:txBody>
      </p:sp>
    </p:spTree>
    <p:extLst>
      <p:ext uri="{BB962C8B-B14F-4D97-AF65-F5344CB8AC3E}">
        <p14:creationId xmlns:p14="http://schemas.microsoft.com/office/powerpoint/2010/main" val="13118672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71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147003" cy="731044"/>
          </a:xfrm>
        </p:spPr>
        <p:txBody>
          <a:bodyPr/>
          <a:lstStyle/>
          <a:p>
            <a:r>
              <a:rPr lang="en-US" dirty="0"/>
              <a:t>IASB support of IFRS 17 implementation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915566"/>
            <a:ext cx="8248496" cy="3594270"/>
            <a:chOff x="387014" y="1196752"/>
            <a:chExt cx="9091792" cy="47525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1B454F-F888-4D18-825C-C6F21A0106F0}"/>
                </a:ext>
              </a:extLst>
            </p:cNvPr>
            <p:cNvSpPr/>
            <p:nvPr/>
          </p:nvSpPr>
          <p:spPr bwMode="auto">
            <a:xfrm>
              <a:off x="387014" y="1196752"/>
              <a:ext cx="9091792" cy="4752528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49DF34-897C-48A2-A017-038698B4B6DD}"/>
                </a:ext>
              </a:extLst>
            </p:cNvPr>
            <p:cNvSpPr/>
            <p:nvPr/>
          </p:nvSpPr>
          <p:spPr bwMode="auto">
            <a:xfrm>
              <a:off x="550261" y="3553261"/>
              <a:ext cx="1018363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5400" dirty="0">
                  <a:solidFill>
                    <a:schemeClr val="tx1"/>
                  </a:solidFill>
                  <a:sym typeface="Webdings" panose="05030102010509060703" pitchFamily="18" charset="2"/>
                </a:rPr>
                <a:t></a:t>
              </a:r>
              <a:endParaRPr lang="en-GB" sz="5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18B67-9DC7-461B-A40D-A231000B7DC7}"/>
                </a:ext>
              </a:extLst>
            </p:cNvPr>
            <p:cNvSpPr/>
            <p:nvPr/>
          </p:nvSpPr>
          <p:spPr bwMode="auto">
            <a:xfrm>
              <a:off x="550261" y="1412775"/>
              <a:ext cx="1018363" cy="8824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5400" dirty="0">
                  <a:solidFill>
                    <a:schemeClr val="tx1"/>
                  </a:solidFill>
                  <a:sym typeface="Webdings" panose="05030102010509060703" pitchFamily="18" charset="2"/>
                </a:rPr>
                <a:t></a:t>
              </a:r>
              <a:endParaRPr lang="en-GB" sz="5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9DA6B4-180E-4D04-8300-17F8C0B518C3}"/>
                </a:ext>
              </a:extLst>
            </p:cNvPr>
            <p:cNvSpPr/>
            <p:nvPr/>
          </p:nvSpPr>
          <p:spPr bwMode="auto">
            <a:xfrm>
              <a:off x="550261" y="4651893"/>
              <a:ext cx="1018363" cy="10813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5400" dirty="0">
                  <a:solidFill>
                    <a:schemeClr val="tx1"/>
                  </a:solidFill>
                  <a:sym typeface="Webdings" panose="05030102010509060703" pitchFamily="18" charset="2"/>
                </a:rPr>
                <a:t></a:t>
              </a:r>
              <a:endParaRPr lang="en-GB" sz="5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852B06-DD26-4915-992E-1980A6181E89}"/>
                </a:ext>
              </a:extLst>
            </p:cNvPr>
            <p:cNvSpPr/>
            <p:nvPr/>
          </p:nvSpPr>
          <p:spPr bwMode="auto">
            <a:xfrm>
              <a:off x="550261" y="2492896"/>
              <a:ext cx="1018363" cy="8640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5400" dirty="0">
                  <a:solidFill>
                    <a:schemeClr val="tx1"/>
                  </a:solidFill>
                  <a:sym typeface="Wingdings 2" panose="05020102010507070707" pitchFamily="18" charset="2"/>
                </a:rPr>
                <a:t></a:t>
              </a:r>
              <a:endParaRPr lang="en-GB" sz="5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B338FE-F4ED-4989-ADF6-AD1891DD0501}"/>
                </a:ext>
              </a:extLst>
            </p:cNvPr>
            <p:cNvSpPr/>
            <p:nvPr/>
          </p:nvSpPr>
          <p:spPr bwMode="auto">
            <a:xfrm>
              <a:off x="1568625" y="1412775"/>
              <a:ext cx="1800200" cy="8824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725" dirty="0">
                  <a:solidFill>
                    <a:schemeClr val="tx1"/>
                  </a:solidFill>
                  <a:sym typeface="Webdings" panose="05030102010509060703" pitchFamily="18" charset="2"/>
                </a:rPr>
                <a:t>Webinars</a:t>
              </a:r>
              <a:endParaRPr lang="en-GB" sz="1725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B3DF47-6857-4A43-8BF0-95930ABF88CB}"/>
                </a:ext>
              </a:extLst>
            </p:cNvPr>
            <p:cNvSpPr/>
            <p:nvPr/>
          </p:nvSpPr>
          <p:spPr bwMode="auto">
            <a:xfrm>
              <a:off x="1568624" y="2492896"/>
              <a:ext cx="1796659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725" dirty="0">
                  <a:solidFill>
                    <a:schemeClr val="tx1"/>
                  </a:solidFill>
                  <a:sym typeface="Webdings" panose="05030102010509060703" pitchFamily="18" charset="2"/>
                </a:rPr>
                <a:t>Articles and other materials</a:t>
              </a:r>
              <a:endParaRPr lang="en-GB" sz="1725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4A9AC-01D6-472F-8818-17649B05226F}"/>
                </a:ext>
              </a:extLst>
            </p:cNvPr>
            <p:cNvSpPr/>
            <p:nvPr/>
          </p:nvSpPr>
          <p:spPr bwMode="auto">
            <a:xfrm>
              <a:off x="1568624" y="4651893"/>
              <a:ext cx="1796659" cy="10813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725" dirty="0">
                  <a:solidFill>
                    <a:schemeClr val="tx1"/>
                  </a:solidFill>
                  <a:sym typeface="Webdings" panose="05030102010509060703" pitchFamily="18" charset="2"/>
                </a:rPr>
                <a:t>Transition resource group</a:t>
              </a:r>
              <a:endParaRPr lang="en-GB" sz="1725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F009A1-5301-449C-9212-C62969A45AE8}"/>
                </a:ext>
              </a:extLst>
            </p:cNvPr>
            <p:cNvSpPr/>
            <p:nvPr/>
          </p:nvSpPr>
          <p:spPr bwMode="auto">
            <a:xfrm>
              <a:off x="1568624" y="3554657"/>
              <a:ext cx="1796659" cy="862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725" dirty="0">
                  <a:solidFill>
                    <a:schemeClr val="tx1"/>
                  </a:solidFill>
                  <a:sym typeface="Webdings" panose="05030102010509060703" pitchFamily="18" charset="2"/>
                </a:rPr>
                <a:t>Conferences</a:t>
              </a:r>
              <a:endParaRPr lang="en-GB" sz="1725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25">
              <a:extLst>
                <a:ext uri="{FF2B5EF4-FFF2-40B4-BE49-F238E27FC236}">
                  <a16:creationId xmlns:a16="http://schemas.microsoft.com/office/drawing/2014/main" id="{5DC166A6-ABE9-458F-8492-78613D86BD20}"/>
                </a:ext>
              </a:extLst>
            </p:cNvPr>
            <p:cNvSpPr/>
            <p:nvPr/>
          </p:nvSpPr>
          <p:spPr bwMode="auto">
            <a:xfrm>
              <a:off x="3610791" y="1421863"/>
              <a:ext cx="2782369" cy="299549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         Education for</a:t>
              </a:r>
            </a:p>
            <a:p>
              <a:pPr marL="285743" indent="-285743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investors</a:t>
              </a:r>
              <a:endParaRPr lang="en-GB" sz="1800" dirty="0">
                <a:solidFill>
                  <a:schemeClr val="tx1"/>
                </a:solidFill>
                <a:sym typeface="Webdings" panose="05030102010509060703" pitchFamily="18" charset="2"/>
              </a:endParaRPr>
            </a:p>
            <a:p>
              <a:pPr marL="285743" indent="-285743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regulators</a:t>
              </a:r>
            </a:p>
            <a:p>
              <a:pPr marL="285743" indent="-285743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standard-setters</a:t>
              </a:r>
            </a:p>
          </p:txBody>
        </p:sp>
        <p:sp>
          <p:nvSpPr>
            <p:cNvPr id="19" name="Rectangle: Rounded Corners 26">
              <a:extLst>
                <a:ext uri="{FF2B5EF4-FFF2-40B4-BE49-F238E27FC236}">
                  <a16:creationId xmlns:a16="http://schemas.microsoft.com/office/drawing/2014/main" id="{79D5D95A-2D87-4CBB-9FE8-63BF8F5B4608}"/>
                </a:ext>
              </a:extLst>
            </p:cNvPr>
            <p:cNvSpPr/>
            <p:nvPr/>
          </p:nvSpPr>
          <p:spPr bwMode="auto">
            <a:xfrm>
              <a:off x="6577861" y="1412775"/>
              <a:ext cx="2734027" cy="30045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Informal technical discussions with </a:t>
              </a:r>
            </a:p>
            <a:p>
              <a:pPr marL="285743" indent="-285743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regulators </a:t>
              </a:r>
            </a:p>
            <a:p>
              <a:pPr marL="285743" indent="-285743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standard-setters</a:t>
              </a:r>
            </a:p>
            <a:p>
              <a:pPr marL="285743" indent="-285743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tx1"/>
                  </a:solidFill>
                  <a:sym typeface="Webdings" panose="05030102010509060703" pitchFamily="18" charset="2"/>
                </a:rPr>
                <a:t>audit firms</a:t>
              </a:r>
            </a:p>
          </p:txBody>
        </p:sp>
        <p:sp>
          <p:nvSpPr>
            <p:cNvPr id="20" name="Rectangle: Rounded Corners 27">
              <a:extLst>
                <a:ext uri="{FF2B5EF4-FFF2-40B4-BE49-F238E27FC236}">
                  <a16:creationId xmlns:a16="http://schemas.microsoft.com/office/drawing/2014/main" id="{A2CBCBDF-DA74-4717-ADD6-2964938626F0}"/>
                </a:ext>
              </a:extLst>
            </p:cNvPr>
            <p:cNvSpPr/>
            <p:nvPr/>
          </p:nvSpPr>
          <p:spPr bwMode="auto">
            <a:xfrm>
              <a:off x="3610791" y="4642049"/>
              <a:ext cx="2782369" cy="109120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725" dirty="0">
                  <a:solidFill>
                    <a:schemeClr val="tx1"/>
                  </a:solidFill>
                  <a:sym typeface="Webdings" panose="05030102010509060703" pitchFamily="18" charset="2"/>
                </a:rPr>
                <a:t>Board and IFRS Interpretations Committee discussions </a:t>
              </a:r>
            </a:p>
          </p:txBody>
        </p:sp>
        <p:sp>
          <p:nvSpPr>
            <p:cNvPr id="21" name="Rectangle: Rounded Corners 29">
              <a:extLst>
                <a:ext uri="{FF2B5EF4-FFF2-40B4-BE49-F238E27FC236}">
                  <a16:creationId xmlns:a16="http://schemas.microsoft.com/office/drawing/2014/main" id="{6BC4E5CE-D119-4330-B24F-A5ECF19C0F38}"/>
                </a:ext>
              </a:extLst>
            </p:cNvPr>
            <p:cNvSpPr/>
            <p:nvPr/>
          </p:nvSpPr>
          <p:spPr bwMode="auto">
            <a:xfrm>
              <a:off x="6577861" y="4642048"/>
              <a:ext cx="2730034" cy="109120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442902" indent="-442902"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1725" dirty="0">
                  <a:solidFill>
                    <a:schemeClr val="tx1"/>
                  </a:solidFill>
                  <a:sym typeface="Webdings" panose="05030102010509060703" pitchFamily="18" charset="2"/>
                </a:rPr>
                <a:t>         Dedicated           website page</a:t>
              </a:r>
              <a:endParaRPr lang="en-GB" sz="1275" dirty="0">
                <a:solidFill>
                  <a:schemeClr val="tx1"/>
                </a:solidFill>
                <a:sym typeface="Webdings" panose="05030102010509060703" pitchFamily="18" charset="2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EDF29B-EE8F-4812-9533-03EB5C02CE6B}"/>
                </a:ext>
              </a:extLst>
            </p:cNvPr>
            <p:cNvSpPr/>
            <p:nvPr/>
          </p:nvSpPr>
          <p:spPr bwMode="auto">
            <a:xfrm>
              <a:off x="3643065" y="1421862"/>
              <a:ext cx="914078" cy="7920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5400" dirty="0">
                  <a:solidFill>
                    <a:schemeClr val="tx1"/>
                  </a:solidFill>
                  <a:sym typeface="Webdings" panose="05030102010509060703" pitchFamily="18" charset="2"/>
                </a:rPr>
                <a:t></a:t>
              </a:r>
              <a:endParaRPr lang="en-GB" sz="5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DF29B-EE8F-4812-9533-03EB5C02CE6B}"/>
              </a:ext>
            </a:extLst>
          </p:cNvPr>
          <p:cNvSpPr/>
          <p:nvPr/>
        </p:nvSpPr>
        <p:spPr bwMode="auto">
          <a:xfrm>
            <a:off x="6068676" y="3694442"/>
            <a:ext cx="829294" cy="5990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5400" dirty="0">
                <a:solidFill>
                  <a:schemeClr val="tx1"/>
                </a:solidFill>
                <a:sym typeface="Wingdings" panose="05000000000000000000" pitchFamily="2" charset="2"/>
              </a:rPr>
              <a:t>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10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a Standard for insurance contracts is needed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216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7880838" y="0"/>
            <a:ext cx="663820" cy="782241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31177" y="782241"/>
            <a:ext cx="8474320" cy="119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7894027" y="533400"/>
            <a:ext cx="72683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31177" y="0"/>
            <a:ext cx="7139354" cy="731044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IFRS 4: lack of comparability</a:t>
            </a: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31562"/>
              </p:ext>
            </p:extLst>
          </p:nvPr>
        </p:nvGraphicFramePr>
        <p:xfrm>
          <a:off x="343465" y="925716"/>
          <a:ext cx="8462031" cy="3543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3812">
                  <a:extLst>
                    <a:ext uri="{9D8B030D-6E8A-4147-A177-3AD203B41FA5}">
                      <a16:colId xmlns:a16="http://schemas.microsoft.com/office/drawing/2014/main" val="4047249090"/>
                    </a:ext>
                  </a:extLst>
                </a:gridCol>
                <a:gridCol w="1931719">
                  <a:extLst>
                    <a:ext uri="{9D8B030D-6E8A-4147-A177-3AD203B41FA5}">
                      <a16:colId xmlns:a16="http://schemas.microsoft.com/office/drawing/2014/main" val="3784204073"/>
                    </a:ext>
                  </a:extLst>
                </a:gridCol>
                <a:gridCol w="2366500">
                  <a:extLst>
                    <a:ext uri="{9D8B030D-6E8A-4147-A177-3AD203B41FA5}">
                      <a16:colId xmlns:a16="http://schemas.microsoft.com/office/drawing/2014/main" val="2822355811"/>
                    </a:ext>
                  </a:extLst>
                </a:gridCol>
              </a:tblGrid>
              <a:tr h="252062">
                <a:tc gridSpan="3">
                  <a:txBody>
                    <a:bodyPr/>
                    <a:lstStyle/>
                    <a:p>
                      <a:pPr marL="0" algn="ctr" defTabSz="389626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Top-20 listed insurance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companies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IFRS Standards</a:t>
                      </a:r>
                    </a:p>
                  </a:txBody>
                  <a:tcPr marL="74295" marR="7429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023868"/>
                  </a:ext>
                </a:extLst>
              </a:tr>
              <a:tr h="5508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Accounting policies applied to insurance contracts issued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Number of companies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Total assets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(US$ trillions)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12857"/>
                  </a:ext>
                </a:extLst>
              </a:tr>
              <a:tr h="300854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Based on guidance in: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10127"/>
                  </a:ext>
                </a:extLst>
              </a:tr>
              <a:tr h="3008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000"/>
                        <a:buFont typeface="Cambria" panose="02040503050406030204" pitchFamily="18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 mix of national GAAP*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94461"/>
                  </a:ext>
                </a:extLst>
              </a:tr>
              <a:tr h="3008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000"/>
                        <a:buFont typeface="Cambria" panose="02040503050406030204" pitchFamily="18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US GAAP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99159"/>
                  </a:ext>
                </a:extLst>
              </a:tr>
              <a:tr h="3008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000"/>
                        <a:buFont typeface="Cambria" panose="02040503050406030204" pitchFamily="18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Canadian GAAP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03196"/>
                  </a:ext>
                </a:extLst>
              </a:tr>
              <a:tr h="3008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000"/>
                        <a:buFont typeface="Cambria" panose="02040503050406030204" pitchFamily="18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other national GAAP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26753"/>
                  </a:ext>
                </a:extLst>
              </a:tr>
              <a:tr h="300854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53056"/>
                  </a:ext>
                </a:extLst>
              </a:tr>
              <a:tr h="6942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* These companies had subsidiaries in different jurisdictions.  They accounted for the insurance contracts they issued in different jurisdictions using accounting policies based on requirements of national GAAP for each jurisdiction.</a:t>
                      </a:r>
                      <a:endParaRPr lang="en-GB" sz="11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6262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4468809"/>
            <a:ext cx="5475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5F6062"/>
                </a:solidFill>
                <a:latin typeface="Arial" charset="0"/>
                <a:sym typeface="Arial" charset="0"/>
              </a:rPr>
              <a:t>Source: Effects Analysis on IFRS 17</a:t>
            </a:r>
          </a:p>
        </p:txBody>
      </p:sp>
    </p:spTree>
    <p:extLst>
      <p:ext uri="{BB962C8B-B14F-4D97-AF65-F5344CB8AC3E}">
        <p14:creationId xmlns:p14="http://schemas.microsoft.com/office/powerpoint/2010/main" val="17161730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7880838" y="0"/>
            <a:ext cx="663820" cy="782241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7894027" y="533400"/>
            <a:ext cx="72683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31177" y="0"/>
            <a:ext cx="7139354" cy="7310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need for a new approach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236" y="951570"/>
            <a:ext cx="8417287" cy="3474337"/>
          </a:xfrm>
        </p:spPr>
        <p:txBody>
          <a:bodyPr/>
          <a:lstStyle/>
          <a:p>
            <a:pPr marL="356657" indent="-356657"/>
            <a:r>
              <a:rPr lang="en-GB" dirty="0"/>
              <a:t>Insurance contracts are excluded from the scope of generally applicable IFRS Standards:</a:t>
            </a:r>
          </a:p>
          <a:p>
            <a:pPr marL="356657" lvl="1" indent="-356657">
              <a:spcBef>
                <a:spcPts val="767"/>
              </a:spcBef>
              <a:buClr>
                <a:srgbClr val="B31E3B"/>
              </a:buClr>
              <a:buFont typeface="Arial" charset="0"/>
              <a:buChar char="•"/>
            </a:pPr>
            <a:endParaRPr lang="en-GB" sz="2200" dirty="0"/>
          </a:p>
          <a:p>
            <a:pPr marL="356657" lvl="1" indent="-356657">
              <a:spcBef>
                <a:spcPts val="767"/>
              </a:spcBef>
              <a:buClr>
                <a:srgbClr val="B31E3B"/>
              </a:buClr>
              <a:buFont typeface="Arial" charset="0"/>
              <a:buChar char="•"/>
            </a:pPr>
            <a:endParaRPr lang="en-GB" sz="2200" dirty="0"/>
          </a:p>
          <a:p>
            <a:pPr marL="356657" lvl="1" indent="-356657">
              <a:spcBef>
                <a:spcPts val="767"/>
              </a:spcBef>
              <a:buClr>
                <a:srgbClr val="B31E3B"/>
              </a:buClr>
              <a:buFont typeface="Arial" charset="0"/>
              <a:buChar char="•"/>
            </a:pPr>
            <a:endParaRPr lang="en-GB" sz="2200" dirty="0"/>
          </a:p>
          <a:p>
            <a:pPr marL="356657" lvl="1" indent="-356657">
              <a:spcBef>
                <a:spcPts val="767"/>
              </a:spcBef>
              <a:buClr>
                <a:srgbClr val="B31E3B"/>
              </a:buClr>
              <a:buFont typeface="Arial" charset="0"/>
              <a:buChar char="•"/>
            </a:pPr>
            <a:r>
              <a:rPr lang="en-GB" sz="2200" dirty="0"/>
              <a:t>Applying those Standards to insurance contracts would produce information of limited relevance for contracts with: </a:t>
            </a:r>
          </a:p>
          <a:p>
            <a:pPr marL="819337" lvl="1" indent="-356657"/>
            <a:r>
              <a:rPr lang="en-GB" dirty="0"/>
              <a:t>significant variability in outcome</a:t>
            </a:r>
          </a:p>
          <a:p>
            <a:pPr marL="819337" lvl="1" indent="-356657"/>
            <a:r>
              <a:rPr lang="en-GB" dirty="0"/>
              <a:t>significant investment component </a:t>
            </a:r>
          </a:p>
          <a:p>
            <a:pPr marL="0" indent="0">
              <a:buNone/>
            </a:pPr>
            <a:endParaRPr lang="en-GB" sz="1425" dirty="0"/>
          </a:p>
        </p:txBody>
      </p:sp>
      <p:sp>
        <p:nvSpPr>
          <p:cNvPr id="2" name="Round Diagonal Corner Rectangle 1"/>
          <p:cNvSpPr/>
          <p:nvPr/>
        </p:nvSpPr>
        <p:spPr bwMode="auto">
          <a:xfrm>
            <a:off x="1331640" y="1763525"/>
            <a:ext cx="1872208" cy="1168265"/>
          </a:xfrm>
          <a:prstGeom prst="round2Diag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sym typeface="Arial" charset="0"/>
              </a:rPr>
              <a:t>Revenue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2"/>
                </a:solidFill>
              </a:rPr>
              <a:t>(IFRS 15)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sym typeface="Arial" charset="0"/>
            </a:endParaRPr>
          </a:p>
        </p:txBody>
      </p:sp>
      <p:sp>
        <p:nvSpPr>
          <p:cNvPr id="12" name="Round Diagonal Corner Rectangle 11"/>
          <p:cNvSpPr/>
          <p:nvPr/>
        </p:nvSpPr>
        <p:spPr bwMode="auto">
          <a:xfrm>
            <a:off x="3707904" y="1763525"/>
            <a:ext cx="1872208" cy="1168265"/>
          </a:xfrm>
          <a:prstGeom prst="round2Diag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Liabilities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(IAS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37)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ound Diagonal Corner Rectangle 12"/>
          <p:cNvSpPr/>
          <p:nvPr/>
        </p:nvSpPr>
        <p:spPr bwMode="auto">
          <a:xfrm>
            <a:off x="6084168" y="1747388"/>
            <a:ext cx="1872208" cy="1168265"/>
          </a:xfrm>
          <a:prstGeom prst="round2Diag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sym typeface="Arial" charset="0"/>
              </a:rPr>
              <a:t>Financial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sym typeface="Arial" charset="0"/>
              </a:rPr>
              <a:t> Instruments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aseline="0" dirty="0">
                <a:solidFill>
                  <a:schemeClr val="tx2"/>
                </a:solidFill>
              </a:rPr>
              <a:t>(IFRS</a:t>
            </a:r>
            <a:r>
              <a:rPr lang="en-GB" sz="2000" dirty="0">
                <a:solidFill>
                  <a:schemeClr val="tx2"/>
                </a:solidFill>
              </a:rPr>
              <a:t> 9)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19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 of IFRS 17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7989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7880838" y="0"/>
            <a:ext cx="663820" cy="782241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7894027" y="533400"/>
            <a:ext cx="72683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31177" y="0"/>
            <a:ext cx="7139354" cy="7310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Overview of the approach taken in IFRS 17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300192" y="46170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236" y="951570"/>
            <a:ext cx="8417287" cy="3474337"/>
          </a:xfrm>
        </p:spPr>
        <p:txBody>
          <a:bodyPr/>
          <a:lstStyle/>
          <a:p>
            <a:pPr marL="356657" indent="-356657"/>
            <a:r>
              <a:rPr lang="en-GB" dirty="0"/>
              <a:t>An insurance contract combines features of both:</a:t>
            </a:r>
          </a:p>
          <a:p>
            <a:pPr marL="356657" indent="-356657"/>
            <a:endParaRPr lang="en-GB" dirty="0"/>
          </a:p>
          <a:p>
            <a:pPr marL="356657" indent="-356657"/>
            <a:endParaRPr lang="en-GB" dirty="0"/>
          </a:p>
          <a:p>
            <a:pPr marL="356657" indent="-356657"/>
            <a:r>
              <a:rPr lang="en-GB" dirty="0"/>
              <a:t>Many contracts generate cash flows with substantial variability over a long period</a:t>
            </a:r>
          </a:p>
          <a:p>
            <a:pPr marL="356657" indent="-356657"/>
            <a:r>
              <a:rPr lang="en-GB" dirty="0"/>
              <a:t>IFRS 17 approach: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55576" y="1419622"/>
            <a:ext cx="3528392" cy="648072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a financial instrument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76056" y="1419622"/>
            <a:ext cx="3528392" cy="648072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a service contract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1131" y="1563638"/>
            <a:ext cx="89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and</a:t>
            </a:r>
            <a:endParaRPr lang="en-GB" sz="105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55576" y="3507854"/>
            <a:ext cx="3528392" cy="648072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Current measurement of future cash flows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76056" y="3507854"/>
            <a:ext cx="3528392" cy="648072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it-IT" sz="1800" dirty="0">
                <a:solidFill>
                  <a:schemeClr val="bg1"/>
                </a:solidFill>
              </a:rPr>
              <a:t>recognition of profit as service is provided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1131" y="3651870"/>
            <a:ext cx="89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and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512149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5-AE8A-4524-A12A-E7F3400F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147003" cy="731044"/>
          </a:xfrm>
        </p:spPr>
        <p:txBody>
          <a:bodyPr/>
          <a:lstStyle/>
          <a:p>
            <a:r>
              <a:rPr lang="en-GB" dirty="0"/>
              <a:t>IFRS 17 accounting model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7544" y="971088"/>
            <a:ext cx="4293477" cy="246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GB" sz="1500" b="1" dirty="0">
                <a:solidFill>
                  <a:srgbClr val="4184A9"/>
                </a:solidFill>
                <a:latin typeface="Calibri Light" panose="020F0302020204030204" pitchFamily="34" charset="0"/>
              </a:rPr>
              <a:t> Balance sheet</a:t>
            </a:r>
            <a:endParaRPr lang="en-GB" sz="1800" b="1" dirty="0">
              <a:solidFill>
                <a:srgbClr val="4184A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49180" y="970608"/>
            <a:ext cx="3881282" cy="24652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GB" sz="1500" dirty="0">
                <a:solidFill>
                  <a:srgbClr val="8DA381">
                    <a:lumMod val="75000"/>
                  </a:srgbClr>
                </a:solidFill>
                <a:latin typeface="Calibri Light" panose="020F0302020204030204" pitchFamily="34" charset="0"/>
              </a:rPr>
              <a:t> </a:t>
            </a:r>
            <a:r>
              <a:rPr lang="en-GB" sz="1500" b="1" dirty="0">
                <a:solidFill>
                  <a:srgbClr val="8DA381">
                    <a:lumMod val="75000"/>
                  </a:srgbClr>
                </a:solidFill>
                <a:latin typeface="Calibri Light" panose="020F0302020204030204" pitchFamily="34" charset="0"/>
              </a:rPr>
              <a:t>Profit or loss</a:t>
            </a:r>
            <a:endParaRPr lang="en-GB" sz="1800" b="1" dirty="0">
              <a:solidFill>
                <a:srgbClr val="8DA381">
                  <a:lumMod val="75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41807" y="1258492"/>
            <a:ext cx="3734649" cy="1183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GB" sz="1050" b="1" dirty="0">
                <a:latin typeface="Calibri Light" panose="020F0302020204030204" pitchFamily="34" charset="0"/>
              </a:rPr>
              <a:t>Insurance service result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41807" y="2480905"/>
            <a:ext cx="3734649" cy="374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900"/>
              </a:lnSpc>
              <a:defRPr/>
            </a:pPr>
            <a:r>
              <a:rPr lang="en-GB" sz="1050" b="1" dirty="0">
                <a:latin typeface="Calibri Light" panose="020F0302020204030204" pitchFamily="34" charset="0"/>
              </a:rPr>
              <a:t>Insurance finance expenses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28775" y="2638861"/>
            <a:ext cx="1625397" cy="1673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Unwind of discount rates</a:t>
            </a:r>
            <a:endParaRPr lang="en-GB" sz="1500" b="1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13578" y="2638862"/>
            <a:ext cx="1675339" cy="1678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F606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Changes in discount rates</a:t>
            </a:r>
            <a:r>
              <a:rPr lang="en-GB" sz="825" b="1" baseline="30000" dirty="0">
                <a:solidFill>
                  <a:srgbClr val="4F7032"/>
                </a:solidFill>
                <a:latin typeface="Calibri Light" panose="020F0302020204030204" pitchFamily="34" charset="0"/>
              </a:rPr>
              <a:t>1</a:t>
            </a:r>
            <a:endParaRPr lang="en-GB" sz="825" b="1" baseline="30000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14760" y="1467430"/>
            <a:ext cx="2974157" cy="211464"/>
          </a:xfrm>
          <a:prstGeom prst="rect">
            <a:avLst/>
          </a:prstGeom>
          <a:solidFill>
            <a:srgbClr val="F6CBD4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Revenue for coverage provided in the period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614760" y="1671145"/>
            <a:ext cx="2974157" cy="188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Revenue for release of risk adjustment in the period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614759" y="2094963"/>
            <a:ext cx="2974158" cy="279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indent="198835" algn="r" defTabSz="685800">
              <a:defRPr/>
            </a:pPr>
            <a:r>
              <a:rPr lang="en-GB" sz="825" b="1" dirty="0">
                <a:solidFill>
                  <a:srgbClr val="4F7033"/>
                </a:solidFill>
                <a:latin typeface="Calibri Light" panose="020F0302020204030204" pitchFamily="34" charset="0"/>
              </a:rPr>
              <a:t> Changes in cash flows and in risk adjustment that relate </a:t>
            </a:r>
          </a:p>
          <a:p>
            <a:pPr indent="198835" algn="r" defTabSz="685800">
              <a:defRPr/>
            </a:pPr>
            <a:r>
              <a:rPr lang="en-GB" sz="825" b="1" dirty="0">
                <a:solidFill>
                  <a:srgbClr val="4F7033"/>
                </a:solidFill>
                <a:latin typeface="Calibri Light" panose="020F0302020204030204" pitchFamily="34" charset="0"/>
              </a:rPr>
              <a:t>to coverage provided in the </a:t>
            </a:r>
            <a:r>
              <a:rPr lang="en-GB" sz="825" b="1" i="1" dirty="0">
                <a:solidFill>
                  <a:srgbClr val="4F7033"/>
                </a:solidFill>
                <a:latin typeface="Calibri Light" panose="020F0302020204030204" pitchFamily="34" charset="0"/>
              </a:rPr>
              <a:t>period</a:t>
            </a:r>
            <a:r>
              <a:rPr lang="en-GB" sz="825" b="1" dirty="0">
                <a:solidFill>
                  <a:srgbClr val="4F7033"/>
                </a:solidFill>
                <a:latin typeface="Calibri Light" panose="020F0302020204030204" pitchFamily="34" charset="0"/>
              </a:rPr>
              <a:t> and in the </a:t>
            </a:r>
            <a:r>
              <a:rPr lang="en-GB" sz="825" b="1" i="1" dirty="0">
                <a:solidFill>
                  <a:srgbClr val="4F7033"/>
                </a:solidFill>
                <a:latin typeface="Calibri Light" panose="020F0302020204030204" pitchFamily="34" charset="0"/>
              </a:rPr>
              <a:t>past</a:t>
            </a:r>
            <a:r>
              <a:rPr lang="en-GB" sz="825" b="1" baseline="30000" dirty="0">
                <a:solidFill>
                  <a:srgbClr val="4F7033"/>
                </a:solidFill>
                <a:latin typeface="Calibri Light" panose="020F0302020204030204" pitchFamily="34" charset="0"/>
              </a:rPr>
              <a:t>3, 4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614760" y="1897863"/>
            <a:ext cx="2974157" cy="197100"/>
          </a:xfrm>
          <a:prstGeom prst="rect">
            <a:avLst/>
          </a:prstGeom>
          <a:solidFill>
            <a:srgbClr val="F6CBD4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Expected claims and other insurance service expenses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941807" y="2861814"/>
            <a:ext cx="3159741" cy="2482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1050"/>
              </a:lnSpc>
              <a:defRPr/>
            </a:pPr>
            <a:r>
              <a:rPr lang="en-GB" sz="1500" b="1" dirty="0">
                <a:solidFill>
                  <a:srgbClr val="4F7033"/>
                </a:solidFill>
                <a:latin typeface="Calibri Light" panose="020F0302020204030204" pitchFamily="34" charset="0"/>
              </a:rPr>
              <a:t>Other comprehensive income </a:t>
            </a:r>
            <a:r>
              <a:rPr lang="en-GB" sz="1050" b="1" i="1" dirty="0">
                <a:latin typeface="Calibri Light" panose="020F0302020204030204" pitchFamily="34" charset="0"/>
              </a:rPr>
              <a:t>(optional)</a:t>
            </a:r>
            <a:endParaRPr lang="en-GB" sz="1500" b="1" i="1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41807" y="3080203"/>
            <a:ext cx="3734649" cy="316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900"/>
              </a:lnSpc>
              <a:defRPr/>
            </a:pPr>
            <a:r>
              <a:rPr lang="en-GB" sz="1050" b="1" dirty="0">
                <a:latin typeface="Calibri Light" panose="020F0302020204030204" pitchFamily="34" charset="0"/>
              </a:rPr>
              <a:t>Insurance finance expenses</a:t>
            </a:r>
          </a:p>
        </p:txBody>
      </p:sp>
      <p:sp>
        <p:nvSpPr>
          <p:cNvPr id="19" name="Minus 18"/>
          <p:cNvSpPr/>
          <p:nvPr/>
        </p:nvSpPr>
        <p:spPr bwMode="auto">
          <a:xfrm>
            <a:off x="5647841" y="1932656"/>
            <a:ext cx="158108" cy="175154"/>
          </a:xfrm>
          <a:prstGeom prst="mathMin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20" name="Plus 19"/>
          <p:cNvSpPr/>
          <p:nvPr/>
        </p:nvSpPr>
        <p:spPr bwMode="auto">
          <a:xfrm>
            <a:off x="5642757" y="2157526"/>
            <a:ext cx="158108" cy="175154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21" name="Minus 20"/>
          <p:cNvSpPr/>
          <p:nvPr/>
        </p:nvSpPr>
        <p:spPr bwMode="auto">
          <a:xfrm>
            <a:off x="5858260" y="2163860"/>
            <a:ext cx="158108" cy="175154"/>
          </a:xfrm>
          <a:prstGeom prst="mathMin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22" name="TextBox 21"/>
          <p:cNvSpPr txBox="1"/>
          <p:nvPr/>
        </p:nvSpPr>
        <p:spPr>
          <a:xfrm>
            <a:off x="5728318" y="2099892"/>
            <a:ext cx="1470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500" dirty="0"/>
              <a:t>/</a:t>
            </a:r>
            <a:endParaRPr lang="en-GB" sz="900" dirty="0"/>
          </a:p>
        </p:txBody>
      </p:sp>
      <p:sp>
        <p:nvSpPr>
          <p:cNvPr id="23" name="Minus 22"/>
          <p:cNvSpPr/>
          <p:nvPr/>
        </p:nvSpPr>
        <p:spPr bwMode="auto">
          <a:xfrm>
            <a:off x="5082436" y="2642818"/>
            <a:ext cx="158108" cy="175154"/>
          </a:xfrm>
          <a:prstGeom prst="mathMin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24" name="Plus 23"/>
          <p:cNvSpPr/>
          <p:nvPr/>
        </p:nvSpPr>
        <p:spPr bwMode="auto">
          <a:xfrm>
            <a:off x="6940040" y="2640694"/>
            <a:ext cx="144446" cy="175154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25" name="Minus 24"/>
          <p:cNvSpPr/>
          <p:nvPr/>
        </p:nvSpPr>
        <p:spPr bwMode="auto">
          <a:xfrm>
            <a:off x="7143275" y="2645751"/>
            <a:ext cx="159300" cy="175154"/>
          </a:xfrm>
          <a:prstGeom prst="mathMin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26" name="TextBox 25"/>
          <p:cNvSpPr txBox="1"/>
          <p:nvPr/>
        </p:nvSpPr>
        <p:spPr>
          <a:xfrm>
            <a:off x="7023928" y="2578216"/>
            <a:ext cx="1628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500" dirty="0"/>
              <a:t>/</a:t>
            </a:r>
            <a:endParaRPr lang="en-GB" sz="9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923814" y="3188321"/>
            <a:ext cx="1675339" cy="167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F606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Changes in discount rates</a:t>
            </a:r>
            <a:r>
              <a:rPr lang="en-GB" sz="825" b="1" baseline="30000" dirty="0">
                <a:solidFill>
                  <a:srgbClr val="4F7032"/>
                </a:solidFill>
                <a:latin typeface="Calibri Light" panose="020F0302020204030204" pitchFamily="34" charset="0"/>
              </a:rPr>
              <a:t>1</a:t>
            </a:r>
            <a:endParaRPr lang="en-GB" sz="1500" b="1" baseline="30000" dirty="0">
              <a:solidFill>
                <a:srgbClr val="4F7032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Plus 27"/>
          <p:cNvSpPr/>
          <p:nvPr/>
        </p:nvSpPr>
        <p:spPr bwMode="auto">
          <a:xfrm>
            <a:off x="6940040" y="3187279"/>
            <a:ext cx="144446" cy="175154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29" name="Minus 28"/>
          <p:cNvSpPr/>
          <p:nvPr/>
        </p:nvSpPr>
        <p:spPr bwMode="auto">
          <a:xfrm>
            <a:off x="7148325" y="3187279"/>
            <a:ext cx="159300" cy="175154"/>
          </a:xfrm>
          <a:prstGeom prst="mathMin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30" name="TextBox 29"/>
          <p:cNvSpPr txBox="1"/>
          <p:nvPr/>
        </p:nvSpPr>
        <p:spPr>
          <a:xfrm>
            <a:off x="7027288" y="3131045"/>
            <a:ext cx="180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500" dirty="0"/>
              <a:t>/</a:t>
            </a:r>
            <a:endParaRPr lang="en-GB" sz="9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575556" y="1258491"/>
            <a:ext cx="4111461" cy="2137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1050" b="1" dirty="0">
                <a:latin typeface="Calibri Light" panose="020F0302020204030204" pitchFamily="34" charset="0"/>
              </a:rPr>
              <a:t>Insurance contract liability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54148" y="1871351"/>
            <a:ext cx="1838428" cy="813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975" b="1" dirty="0">
                <a:latin typeface="Calibri Light" panose="020F0302020204030204" pitchFamily="34" charset="0"/>
              </a:rPr>
              <a:t>Fulfilment cash flows</a:t>
            </a:r>
            <a:r>
              <a:rPr lang="en-GB" sz="975" b="1" baseline="30000" dirty="0">
                <a:solidFill>
                  <a:srgbClr val="4F7033"/>
                </a:solidFill>
                <a:latin typeface="Calibri Light" panose="020F0302020204030204" pitchFamily="34" charset="0"/>
              </a:rPr>
              <a:t>1</a:t>
            </a:r>
            <a:endParaRPr lang="en-GB" sz="975" b="1" dirty="0">
              <a:solidFill>
                <a:srgbClr val="4F7033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652606" y="2067652"/>
            <a:ext cx="866574" cy="201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solidFill>
                  <a:srgbClr val="B31E3B"/>
                </a:solidFill>
                <a:latin typeface="Calibri Light" panose="020F0302020204030204" pitchFamily="34" charset="0"/>
              </a:rPr>
              <a:t>Cash flows</a:t>
            </a:r>
            <a:endParaRPr lang="en-GB" sz="1500" b="1" dirty="0">
              <a:solidFill>
                <a:srgbClr val="B31E3B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51809" y="2269524"/>
            <a:ext cx="867372" cy="1818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65485" indent="-65485"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Discount rates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29562" y="2853956"/>
            <a:ext cx="1854877" cy="529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975" b="1" dirty="0">
                <a:latin typeface="Calibri Light" panose="020F0302020204030204" pitchFamily="34" charset="0"/>
              </a:rPr>
              <a:t>Contractual service margin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820510" y="2067653"/>
            <a:ext cx="832095" cy="383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Present value of future  cash flows</a:t>
            </a:r>
            <a:endParaRPr lang="en-GB" sz="1500" b="1" dirty="0">
              <a:latin typeface="Calibri Light" panose="020F03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29563" y="1467430"/>
            <a:ext cx="1854876" cy="196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975" b="1" dirty="0">
                <a:latin typeface="Calibri Light" panose="020F0302020204030204" pitchFamily="34" charset="0"/>
              </a:rPr>
              <a:t>Liability for remaining coverage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54149" y="1467410"/>
            <a:ext cx="1838427" cy="197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975" b="1" dirty="0">
                <a:latin typeface="Calibri Light" panose="020F0302020204030204" pitchFamily="34" charset="0"/>
              </a:rPr>
              <a:t>Liability for incurred claims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83569" y="3058521"/>
            <a:ext cx="1738612" cy="284775"/>
          </a:xfrm>
          <a:prstGeom prst="rect">
            <a:avLst/>
          </a:prstGeom>
          <a:solidFill>
            <a:srgbClr val="F6CBD4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Profit from coverage to be </a:t>
            </a:r>
          </a:p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provided in the </a:t>
            </a:r>
            <a:r>
              <a:rPr lang="en-GB" sz="825" b="1" i="1" dirty="0">
                <a:latin typeface="Calibri Light" panose="020F0302020204030204" pitchFamily="34" charset="0"/>
              </a:rPr>
              <a:t>future</a:t>
            </a:r>
            <a:r>
              <a:rPr lang="en-GB" sz="825" b="1" baseline="30000" dirty="0">
                <a:solidFill>
                  <a:srgbClr val="4F7033"/>
                </a:solidFill>
                <a:latin typeface="Calibri Light" panose="020F0302020204030204" pitchFamily="34" charset="0"/>
              </a:rPr>
              <a:t>2</a:t>
            </a:r>
            <a:endParaRPr lang="en-GB" sz="1500" b="1" baseline="30000" dirty="0">
              <a:solidFill>
                <a:srgbClr val="4F7033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29562" y="1853375"/>
            <a:ext cx="1854877" cy="828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975" b="1" dirty="0">
                <a:latin typeface="Calibri Light" panose="020F0302020204030204" pitchFamily="34" charset="0"/>
              </a:rPr>
              <a:t>Fulfilment cash flows</a:t>
            </a:r>
            <a:r>
              <a:rPr lang="en-GB" sz="975" b="1" baseline="30000" dirty="0">
                <a:solidFill>
                  <a:srgbClr val="4F7033"/>
                </a:solidFill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546103" y="2062686"/>
            <a:ext cx="853200" cy="2099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solidFill>
                  <a:srgbClr val="B31E3B"/>
                </a:solidFill>
                <a:latin typeface="Calibri Light" panose="020F0302020204030204" pitchFamily="34" charset="0"/>
              </a:rPr>
              <a:t>Cash flows</a:t>
            </a:r>
            <a:endParaRPr lang="en-GB" sz="1500" b="1" dirty="0">
              <a:solidFill>
                <a:srgbClr val="B31E3B"/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46103" y="2272663"/>
            <a:ext cx="853200" cy="1801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Discount rates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06865" y="2495261"/>
            <a:ext cx="1692437" cy="143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Risk adjustment </a:t>
            </a:r>
            <a:endParaRPr lang="en-GB" sz="1500" b="1" dirty="0"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06866" y="2062687"/>
            <a:ext cx="839236" cy="3892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Present value of future cash flows</a:t>
            </a:r>
            <a:endParaRPr lang="en-GB" sz="1500" b="1" dirty="0">
              <a:latin typeface="Calibri Light" panose="020F0302020204030204" pitchFamily="34" charset="0"/>
            </a:endParaRPr>
          </a:p>
        </p:txBody>
      </p:sp>
      <p:sp>
        <p:nvSpPr>
          <p:cNvPr id="45" name="Plus 44"/>
          <p:cNvSpPr/>
          <p:nvPr/>
        </p:nvSpPr>
        <p:spPr bwMode="auto">
          <a:xfrm>
            <a:off x="1497568" y="2677879"/>
            <a:ext cx="158108" cy="175154"/>
          </a:xfrm>
          <a:prstGeom prst="mathPlus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46" name="Equal 45"/>
          <p:cNvSpPr/>
          <p:nvPr/>
        </p:nvSpPr>
        <p:spPr bwMode="auto">
          <a:xfrm>
            <a:off x="1497568" y="1696606"/>
            <a:ext cx="158108" cy="127739"/>
          </a:xfrm>
          <a:prstGeom prst="mathEqual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47" name="Equal 46"/>
          <p:cNvSpPr/>
          <p:nvPr/>
        </p:nvSpPr>
        <p:spPr bwMode="auto">
          <a:xfrm>
            <a:off x="3567570" y="1697406"/>
            <a:ext cx="158108" cy="127739"/>
          </a:xfrm>
          <a:prstGeom prst="mathEqual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0510" y="2495261"/>
            <a:ext cx="1698669" cy="1514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latin typeface="Calibri Light" panose="020F0302020204030204" pitchFamily="34" charset="0"/>
              </a:rPr>
              <a:t>Risk adjustment</a:t>
            </a:r>
            <a:r>
              <a:rPr lang="en-GB" sz="825" b="1" baseline="30000" dirty="0">
                <a:latin typeface="Calibri Light" panose="020F0302020204030204" pitchFamily="34" charset="0"/>
              </a:rPr>
              <a:t>4</a:t>
            </a:r>
            <a:r>
              <a:rPr lang="en-GB" sz="825" b="1" dirty="0">
                <a:latin typeface="Calibri Light" panose="020F0302020204030204" pitchFamily="34" charset="0"/>
              </a:rPr>
              <a:t> </a:t>
            </a:r>
            <a:endParaRPr lang="en-GB" sz="1500" b="1" dirty="0">
              <a:latin typeface="Calibri Light" panose="020F03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028777" y="1467430"/>
            <a:ext cx="585982" cy="391809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solidFill>
                  <a:srgbClr val="FFFFFF"/>
                </a:solidFill>
                <a:latin typeface="Calibri Light" panose="020F0302020204030204" pitchFamily="34" charset="0"/>
              </a:rPr>
              <a:t>Insurance revenue</a:t>
            </a:r>
            <a:endParaRPr lang="en-GB" sz="1500" b="1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29637" y="1897863"/>
            <a:ext cx="585900" cy="4767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en-GB" sz="825" b="1" dirty="0">
                <a:solidFill>
                  <a:srgbClr val="FFFFFF"/>
                </a:solidFill>
                <a:latin typeface="Calibri Light" panose="020F0302020204030204" pitchFamily="34" charset="0"/>
              </a:rPr>
              <a:t>Insurance service expenses</a:t>
            </a:r>
            <a:endParaRPr lang="en-GB" sz="1500" b="1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Plus 50"/>
          <p:cNvSpPr/>
          <p:nvPr/>
        </p:nvSpPr>
        <p:spPr bwMode="auto">
          <a:xfrm>
            <a:off x="5662498" y="1480760"/>
            <a:ext cx="158108" cy="175154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52" name="Plus 51"/>
          <p:cNvSpPr/>
          <p:nvPr/>
        </p:nvSpPr>
        <p:spPr bwMode="auto">
          <a:xfrm>
            <a:off x="5662206" y="1678894"/>
            <a:ext cx="158108" cy="175154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/>
          </a:p>
        </p:txBody>
      </p:sp>
      <p:sp>
        <p:nvSpPr>
          <p:cNvPr id="53" name="Plus 52"/>
          <p:cNvSpPr/>
          <p:nvPr/>
        </p:nvSpPr>
        <p:spPr bwMode="auto">
          <a:xfrm>
            <a:off x="2548836" y="1495992"/>
            <a:ext cx="158108" cy="175154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600">
              <a:solidFill>
                <a:srgbClr val="B31E3B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13538" y="3651870"/>
            <a:ext cx="3360648" cy="147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450"/>
              </a:lnSpc>
              <a:defRPr/>
            </a:pPr>
            <a:r>
              <a:rPr lang="en-GB" sz="1125" b="1" dirty="0">
                <a:solidFill>
                  <a:srgbClr val="4F7033"/>
                </a:solidFill>
                <a:latin typeface="Calibri Light" panose="020F0302020204030204" pitchFamily="34" charset="0"/>
              </a:rPr>
              <a:t>Notes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413538" y="4092192"/>
            <a:ext cx="8532945" cy="207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45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GB" sz="1125" b="1" baseline="30000" dirty="0">
                <a:solidFill>
                  <a:srgbClr val="4F7033"/>
                </a:solidFill>
                <a:latin typeface="Calibri Light" panose="020F0302020204030204" pitchFamily="34" charset="0"/>
              </a:rPr>
              <a:t>2</a:t>
            </a:r>
            <a:r>
              <a:rPr lang="en-GB" sz="1125" b="1" dirty="0">
                <a:solidFill>
                  <a:srgbClr val="4F7033"/>
                </a:solidFill>
                <a:latin typeface="Calibri Light" panose="020F0302020204030204" pitchFamily="34" charset="0"/>
              </a:rPr>
              <a:t> Changes in cash flows and in risk adjustment that relate to coverage to be provided in the </a:t>
            </a:r>
            <a:r>
              <a:rPr lang="en-GB" sz="1125" b="1" i="1" dirty="0">
                <a:solidFill>
                  <a:srgbClr val="4F7033"/>
                </a:solidFill>
                <a:latin typeface="Calibri Light" panose="020F0302020204030204" pitchFamily="34" charset="0"/>
              </a:rPr>
              <a:t>future</a:t>
            </a:r>
            <a:r>
              <a:rPr lang="en-GB" sz="1125" b="1" dirty="0">
                <a:solidFill>
                  <a:srgbClr val="4F7033"/>
                </a:solidFill>
                <a:latin typeface="Calibri Light" panose="020F0302020204030204" pitchFamily="34" charset="0"/>
              </a:rPr>
              <a:t> adjust the contractual service margin</a:t>
            </a:r>
            <a:endParaRPr lang="en-GB" sz="1125" b="1" i="1" dirty="0">
              <a:solidFill>
                <a:srgbClr val="4F7033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3539" y="4580209"/>
            <a:ext cx="8662769" cy="1941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45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GB" sz="1125" b="1" baseline="30000" dirty="0">
                <a:solidFill>
                  <a:srgbClr val="4F7032"/>
                </a:solidFill>
                <a:latin typeface="Calibri Light" panose="020F0302020204030204" pitchFamily="34" charset="0"/>
              </a:rPr>
              <a:t>4 </a:t>
            </a:r>
            <a:r>
              <a:rPr lang="en-GB" sz="1125" b="1" dirty="0">
                <a:solidFill>
                  <a:srgbClr val="4F7032"/>
                </a:solidFill>
                <a:latin typeface="Calibri Light" panose="020F0302020204030204" pitchFamily="34" charset="0"/>
              </a:rPr>
              <a:t>The release of risk adjustment within the liability for incurred claims reduces incurred claims in profit or loss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13538" y="4314558"/>
            <a:ext cx="8694966" cy="2554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45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GB" sz="1125" b="1" baseline="30000" dirty="0">
                <a:solidFill>
                  <a:srgbClr val="4F7033"/>
                </a:solidFill>
                <a:latin typeface="Calibri Light" panose="020F0302020204030204" pitchFamily="34" charset="0"/>
              </a:rPr>
              <a:t>3</a:t>
            </a:r>
            <a:r>
              <a:rPr lang="en-GB" sz="1125" b="1" dirty="0">
                <a:solidFill>
                  <a:srgbClr val="4F7033"/>
                </a:solidFill>
                <a:latin typeface="Calibri Light" panose="020F0302020204030204" pitchFamily="34" charset="0"/>
              </a:rPr>
              <a:t> Changes in cash flows and in risk adjustment that relate to coverage provided in the </a:t>
            </a:r>
            <a:r>
              <a:rPr lang="en-GB" sz="1125" b="1" i="1" dirty="0">
                <a:solidFill>
                  <a:srgbClr val="4F7033"/>
                </a:solidFill>
                <a:latin typeface="Calibri Light" panose="020F0302020204030204" pitchFamily="34" charset="0"/>
              </a:rPr>
              <a:t>period </a:t>
            </a:r>
            <a:r>
              <a:rPr lang="en-GB" sz="1125" b="1" dirty="0">
                <a:solidFill>
                  <a:srgbClr val="4F7033"/>
                </a:solidFill>
                <a:latin typeface="Calibri Light" panose="020F0302020204030204" pitchFamily="34" charset="0"/>
              </a:rPr>
              <a:t>and in the </a:t>
            </a:r>
            <a:r>
              <a:rPr lang="en-GB" sz="1125" b="1" i="1" dirty="0">
                <a:solidFill>
                  <a:srgbClr val="4F7033"/>
                </a:solidFill>
                <a:latin typeface="Calibri Light" panose="020F0302020204030204" pitchFamily="34" charset="0"/>
              </a:rPr>
              <a:t>past </a:t>
            </a:r>
            <a:r>
              <a:rPr lang="en-GB" sz="1125" b="1" dirty="0">
                <a:solidFill>
                  <a:srgbClr val="4F7033"/>
                </a:solidFill>
                <a:latin typeface="Calibri Light" panose="020F0302020204030204" pitchFamily="34" charset="0"/>
              </a:rPr>
              <a:t>are recognised in profit or loss </a:t>
            </a:r>
            <a:endParaRPr lang="en-GB" sz="1125" b="1" dirty="0">
              <a:solidFill>
                <a:srgbClr val="4F7032"/>
              </a:solidFill>
              <a:latin typeface="Calibri Light" panose="020F03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3538" y="3813888"/>
            <a:ext cx="8532946" cy="2664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lnSpc>
                <a:spcPts val="45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GB" sz="1125" b="1" baseline="30000" dirty="0">
                <a:solidFill>
                  <a:srgbClr val="4F7033"/>
                </a:solidFill>
                <a:latin typeface="Calibri Light" panose="020F0302020204030204" pitchFamily="34" charset="0"/>
              </a:rPr>
              <a:t>1</a:t>
            </a:r>
            <a:r>
              <a:rPr lang="en-GB" sz="1125" b="1" dirty="0">
                <a:solidFill>
                  <a:srgbClr val="4F7033"/>
                </a:solidFill>
                <a:latin typeface="Calibri Light" panose="020F0302020204030204" pitchFamily="34" charset="0"/>
              </a:rPr>
              <a:t> The fulfilment cash flows are at current value: cash flows, discount rates and risk adjustment are updated at each reporting date</a:t>
            </a:r>
          </a:p>
        </p:txBody>
      </p:sp>
    </p:spTree>
    <p:extLst>
      <p:ext uri="{BB962C8B-B14F-4D97-AF65-F5344CB8AC3E}">
        <p14:creationId xmlns:p14="http://schemas.microsoft.com/office/powerpoint/2010/main" val="7450545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1_APPROVED">
  <a:themeElements>
    <a:clrScheme name="IFRS">
      <a:dk1>
        <a:srgbClr val="5F6062"/>
      </a:dk1>
      <a:lt1>
        <a:srgbClr val="FFFFFF"/>
      </a:lt1>
      <a:dk2>
        <a:srgbClr val="B31E3B"/>
      </a:dk2>
      <a:lt2>
        <a:srgbClr val="1D3766"/>
      </a:lt2>
      <a:accent1>
        <a:srgbClr val="4184A9"/>
      </a:accent1>
      <a:accent2>
        <a:srgbClr val="B3AA99"/>
      </a:accent2>
      <a:accent3>
        <a:srgbClr val="CE7019"/>
      </a:accent3>
      <a:accent4>
        <a:srgbClr val="784966"/>
      </a:accent4>
      <a:accent5>
        <a:srgbClr val="4F7033"/>
      </a:accent5>
      <a:accent6>
        <a:srgbClr val="8DA381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5F6062"/>
      </a:dk1>
      <a:lt1>
        <a:srgbClr val="FFFFFF"/>
      </a:lt1>
      <a:dk2>
        <a:srgbClr val="B31E3A"/>
      </a:dk2>
      <a:lt2>
        <a:srgbClr val="1D3765"/>
      </a:lt2>
      <a:accent1>
        <a:srgbClr val="B3AA7F"/>
      </a:accent1>
      <a:accent2>
        <a:srgbClr val="418499"/>
      </a:accent2>
      <a:accent3>
        <a:srgbClr val="4F7033"/>
      </a:accent3>
      <a:accent4>
        <a:srgbClr val="8DA380"/>
      </a:accent4>
      <a:accent5>
        <a:srgbClr val="CE701A"/>
      </a:accent5>
      <a:accent6>
        <a:srgbClr val="78496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7C73B059E1AB46B769DAC970D24AFB" ma:contentTypeVersion="0" ma:contentTypeDescription="Create a new document." ma:contentTypeScope="" ma:versionID="f0ade8cab0ca63fde413f2df7afcb46c">
  <xsd:schema xmlns:xsd="http://www.w3.org/2001/XMLSchema" xmlns:xs="http://www.w3.org/2001/XMLSchema" xmlns:p="http://schemas.microsoft.com/office/2006/metadata/properties" xmlns:ns2="97e69578-d212-4a04-b511-dd88022f0aa4" targetNamespace="http://schemas.microsoft.com/office/2006/metadata/properties" ma:root="true" ma:fieldsID="16194d1647a7c7019a651f2f4b8cf25d" ns2:_="">
    <xsd:import namespace="97e69578-d212-4a04-b511-dd88022f0aa4"/>
    <xsd:element name="properties">
      <xsd:complexType>
        <xsd:sequence>
          <xsd:element name="documentManagement">
            <xsd:complexType>
              <xsd:all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69578-d212-4a04-b511-dd88022f0aa4" elementFormDefault="qualified">
    <xsd:import namespace="http://schemas.microsoft.com/office/2006/documentManagement/types"/>
    <xsd:import namespace="http://schemas.microsoft.com/office/infopath/2007/PartnerControls"/>
    <xsd:element name="Category" ma:index="2" ma:displayName="Category" ma:format="Dropdown" ma:internalName="Category">
      <xsd:simpleType>
        <xsd:restriction base="dms:Choice">
          <xsd:enumeration value="Brand management"/>
          <xsd:enumeration value="Intranet training and development"/>
          <xsd:enumeration value="Media relations"/>
          <xsd:enumeration value="Online content management"/>
          <xsd:enumeration value="Resources for technical staff"/>
          <xsd:enumeration value="Stakeholder engagement"/>
          <xsd:enumeration value="Website rebuild projec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7e69578-d212-4a04-b511-dd88022f0aa4">Brand management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B7ED4-5A59-4EAF-9D18-1B31B97DE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69578-d212-4a04-b511-dd88022f0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E0469-636B-4B79-817E-59985413EB17}">
  <ds:schemaRefs>
    <ds:schemaRef ds:uri="97e69578-d212-4a04-b511-dd88022f0aa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BF842F-BE5C-4BD8-8277-5490A8C2F8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Presentation1_APPROVED</Template>
  <TotalTime>1890</TotalTime>
  <Words>1755</Words>
  <Application>Microsoft Office PowerPoint</Application>
  <PresentationFormat>On-screen Show (16:9)</PresentationFormat>
  <Paragraphs>375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</vt:lpstr>
      <vt:lpstr>Times New Roman</vt:lpstr>
      <vt:lpstr>Webdings</vt:lpstr>
      <vt:lpstr>Wingdings</vt:lpstr>
      <vt:lpstr>Wingdings 2</vt:lpstr>
      <vt:lpstr>ヒラギノ角ゴ ProN W3</vt:lpstr>
      <vt:lpstr>ヒラギノ角ゴ ProN W6</vt:lpstr>
      <vt:lpstr>Presentation1_APPROVED</vt:lpstr>
      <vt:lpstr>Office Theme</vt:lpstr>
      <vt:lpstr>Powerpoint template update FC</vt:lpstr>
      <vt:lpstr>1_Powerpoint template update FC</vt:lpstr>
      <vt:lpstr>2_Powerpoint template update FC</vt:lpstr>
      <vt:lpstr>IFRS 17  Insurance Contracts the new Standard and the revised Conceptual Framework</vt:lpstr>
      <vt:lpstr>IFRS 17 timeline</vt:lpstr>
      <vt:lpstr>IASB support of IFRS 17 implementation</vt:lpstr>
      <vt:lpstr>Why a Standard for insurance contracts is needed</vt:lpstr>
      <vt:lpstr>IFRS 4: lack of comparability</vt:lpstr>
      <vt:lpstr>The need for a new approach</vt:lpstr>
      <vt:lpstr>Overview of IFRS 17 </vt:lpstr>
      <vt:lpstr>Overview of the approach taken in IFRS 17</vt:lpstr>
      <vt:lpstr>IFRS 17 accounting model</vt:lpstr>
      <vt:lpstr>Definition of assets and liabilities</vt:lpstr>
      <vt:lpstr>Unit of account</vt:lpstr>
      <vt:lpstr>How are insurance contracts grouped?</vt:lpstr>
      <vt:lpstr>Cash flows</vt:lpstr>
      <vt:lpstr>Determining contract boundary</vt:lpstr>
      <vt:lpstr>Definition of assets and liabilities in CF </vt:lpstr>
      <vt:lpstr>Measurement</vt:lpstr>
      <vt:lpstr>IFRS 17 core requirements</vt:lpstr>
      <vt:lpstr>Subsequent measurement</vt:lpstr>
      <vt:lpstr>Measurement bases in CF</vt:lpstr>
      <vt:lpstr>Fulfilment value</vt:lpstr>
      <vt:lpstr>Selecting a measurement basis in CF</vt:lpstr>
      <vt:lpstr>Presentation</vt:lpstr>
      <vt:lpstr>OCI option in IFRS 17</vt:lpstr>
      <vt:lpstr>OCI in IFRS 9</vt:lpstr>
      <vt:lpstr>Profit or loss and OCI in CF</vt:lpstr>
      <vt:lpstr>Profit or loss and OCI in CF (cont)</vt:lpstr>
      <vt:lpstr>Sources of information</vt:lpstr>
      <vt:lpstr>PowerPoint Presentation</vt:lpstr>
    </vt:vector>
  </TitlesOfParts>
  <Company>IFRS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divider screen title</dc:title>
  <dc:creator>Corr, Fionnuala</dc:creator>
  <cp:lastModifiedBy>Nicole Coopman</cp:lastModifiedBy>
  <cp:revision>190</cp:revision>
  <cp:lastPrinted>2017-10-05T09:32:40Z</cp:lastPrinted>
  <dcterms:created xsi:type="dcterms:W3CDTF">2016-03-14T17:31:13Z</dcterms:created>
  <dcterms:modified xsi:type="dcterms:W3CDTF">2018-05-26T08:31:57Z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0x0101009F7C73B059E1AB46B769DAC970D24AFB</vt:lpwstr>
  </property>
</Properties>
</file>