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8" r:id="rId2"/>
    <p:sldId id="319" r:id="rId3"/>
    <p:sldId id="329" r:id="rId4"/>
    <p:sldId id="320" r:id="rId5"/>
    <p:sldId id="321" r:id="rId6"/>
    <p:sldId id="323" r:id="rId7"/>
    <p:sldId id="322" r:id="rId8"/>
    <p:sldId id="326" r:id="rId9"/>
    <p:sldId id="325" r:id="rId10"/>
    <p:sldId id="332" r:id="rId11"/>
    <p:sldId id="327" r:id="rId12"/>
    <p:sldId id="328" r:id="rId13"/>
    <p:sldId id="315" r:id="rId14"/>
    <p:sldId id="333" r:id="rId15"/>
    <p:sldId id="334" r:id="rId16"/>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3"/>
    <p:restoredTop sz="95659"/>
  </p:normalViewPr>
  <p:slideViewPr>
    <p:cSldViewPr snapToGrid="0" snapToObjects="1">
      <p:cViewPr varScale="1">
        <p:scale>
          <a:sx n="126" d="100"/>
          <a:sy n="126" d="100"/>
        </p:scale>
        <p:origin x="76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FF262-5AD2-E740-92C3-82F39C32BFCF}" type="datetimeFigureOut">
              <a:rPr lang="en-CH" smtClean="0"/>
              <a:t>5/11/23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4E48B-894B-F647-AEF9-00E31415AB32}" type="slidenum">
              <a:rPr lang="en-CH" smtClean="0"/>
              <a:t>‹#›</a:t>
            </a:fld>
            <a:endParaRPr lang="en-CH"/>
          </a:p>
        </p:txBody>
      </p:sp>
    </p:spTree>
    <p:extLst>
      <p:ext uri="{BB962C8B-B14F-4D97-AF65-F5344CB8AC3E}">
        <p14:creationId xmlns:p14="http://schemas.microsoft.com/office/powerpoint/2010/main" val="857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C82E-E537-7843-98FF-CB26438487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H"/>
          </a:p>
        </p:txBody>
      </p:sp>
      <p:sp>
        <p:nvSpPr>
          <p:cNvPr id="3" name="Subtitle 2">
            <a:extLst>
              <a:ext uri="{FF2B5EF4-FFF2-40B4-BE49-F238E27FC236}">
                <a16:creationId xmlns:a16="http://schemas.microsoft.com/office/drawing/2014/main" id="{3D851A3A-841B-FA4F-8E21-ABA0B5FA6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A1BA56D8-318D-9C4B-8F3F-536C295C233E}"/>
              </a:ext>
            </a:extLst>
          </p:cNvPr>
          <p:cNvSpPr>
            <a:spLocks noGrp="1"/>
          </p:cNvSpPr>
          <p:nvPr>
            <p:ph type="dt" sz="half" idx="10"/>
          </p:nvPr>
        </p:nvSpPr>
        <p:spPr/>
        <p:txBody>
          <a:bodyPr/>
          <a:lstStyle/>
          <a:p>
            <a:r>
              <a:rPr lang="de-CH"/>
              <a:t>21.05.21</a:t>
            </a:r>
            <a:endParaRPr lang="en-CH" dirty="0"/>
          </a:p>
        </p:txBody>
      </p:sp>
      <p:sp>
        <p:nvSpPr>
          <p:cNvPr id="5" name="Footer Placeholder 4">
            <a:extLst>
              <a:ext uri="{FF2B5EF4-FFF2-40B4-BE49-F238E27FC236}">
                <a16:creationId xmlns:a16="http://schemas.microsoft.com/office/drawing/2014/main" id="{FBDACD2D-2CC2-924A-9399-AD7584EEB983}"/>
              </a:ext>
            </a:extLst>
          </p:cNvPr>
          <p:cNvSpPr>
            <a:spLocks noGrp="1"/>
          </p:cNvSpPr>
          <p:nvPr>
            <p:ph type="ftr" sz="quarter" idx="11"/>
          </p:nvPr>
        </p:nvSpPr>
        <p:spPr>
          <a:xfrm>
            <a:off x="4038600" y="6356350"/>
            <a:ext cx="4114800" cy="365125"/>
          </a:xfrm>
          <a:prstGeom prst="rect">
            <a:avLst/>
          </a:prstGeom>
        </p:spPr>
        <p:txBody>
          <a:bodyPr/>
          <a:lstStyle/>
          <a:p>
            <a:endParaRPr lang="en-CH" dirty="0"/>
          </a:p>
        </p:txBody>
      </p:sp>
      <p:sp>
        <p:nvSpPr>
          <p:cNvPr id="6" name="Slide Number Placeholder 5">
            <a:extLst>
              <a:ext uri="{FF2B5EF4-FFF2-40B4-BE49-F238E27FC236}">
                <a16:creationId xmlns:a16="http://schemas.microsoft.com/office/drawing/2014/main" id="{9D8EF792-08A3-D14E-80DB-E342EF3BAF5E}"/>
              </a:ext>
            </a:extLst>
          </p:cNvPr>
          <p:cNvSpPr>
            <a:spLocks noGrp="1"/>
          </p:cNvSpPr>
          <p:nvPr>
            <p:ph type="sldNum" sz="quarter" idx="12"/>
          </p:nvPr>
        </p:nvSpPr>
        <p:spPr/>
        <p:txBody>
          <a:bodyPr/>
          <a:lstStyle/>
          <a:p>
            <a:fld id="{124EE2AE-F2F4-8A4C-8595-12D2BA8C70F6}" type="slidenum">
              <a:rPr lang="en-CH" smtClean="0"/>
              <a:t>‹#›</a:t>
            </a:fld>
            <a:endParaRPr lang="en-CH"/>
          </a:p>
        </p:txBody>
      </p:sp>
    </p:spTree>
    <p:extLst>
      <p:ext uri="{BB962C8B-B14F-4D97-AF65-F5344CB8AC3E}">
        <p14:creationId xmlns:p14="http://schemas.microsoft.com/office/powerpoint/2010/main" val="2889418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B07D-F059-464D-B452-14F76117E8BE}"/>
              </a:ext>
            </a:extLst>
          </p:cNvPr>
          <p:cNvSpPr>
            <a:spLocks noGrp="1"/>
          </p:cNvSpPr>
          <p:nvPr>
            <p:ph type="title"/>
          </p:nvPr>
        </p:nvSpPr>
        <p:spPr>
          <a:xfrm>
            <a:off x="838200" y="957642"/>
            <a:ext cx="10515600" cy="448061"/>
          </a:xfrm>
          <a:solidFill>
            <a:srgbClr val="225493"/>
          </a:solidFill>
        </p:spPr>
        <p:txBody>
          <a:bodyPr>
            <a:noAutofit/>
          </a:bodyPr>
          <a:lstStyle>
            <a:lvl1pPr>
              <a:defRPr sz="2800">
                <a:solidFill>
                  <a:schemeClr val="bg1"/>
                </a:solidFill>
              </a:defRPr>
            </a:lvl1pPr>
          </a:lstStyle>
          <a:p>
            <a:r>
              <a:rPr lang="en-GB" dirty="0"/>
              <a:t>Click to edit Master title style</a:t>
            </a:r>
            <a:endParaRPr lang="en-CH" dirty="0"/>
          </a:p>
        </p:txBody>
      </p:sp>
      <p:sp>
        <p:nvSpPr>
          <p:cNvPr id="3" name="Content Placeholder 2">
            <a:extLst>
              <a:ext uri="{FF2B5EF4-FFF2-40B4-BE49-F238E27FC236}">
                <a16:creationId xmlns:a16="http://schemas.microsoft.com/office/drawing/2014/main" id="{1EB06FF7-935D-C645-849D-4C849AE8A06D}"/>
              </a:ext>
            </a:extLst>
          </p:cNvPr>
          <p:cNvSpPr>
            <a:spLocks noGrp="1"/>
          </p:cNvSpPr>
          <p:nvPr>
            <p:ph idx="1"/>
          </p:nvPr>
        </p:nvSpPr>
        <p:spPr>
          <a:xfrm>
            <a:off x="838200" y="1636818"/>
            <a:ext cx="10515600" cy="4398514"/>
          </a:xfrm>
          <a:ln w="9525">
            <a:solidFill>
              <a:srgbClr val="225493"/>
            </a:solidFill>
          </a:ln>
        </p:spPr>
        <p:txBody>
          <a:bodyPr/>
          <a:lstStyle>
            <a:lvl1pPr>
              <a:defRPr sz="2000"/>
            </a:lvl1pPr>
            <a:lvl2pPr marL="457200" indent="0">
              <a:buNone/>
              <a:defRPr/>
            </a:lvl2pPr>
          </a:lstStyle>
          <a:p>
            <a:pPr lvl="0"/>
            <a:r>
              <a:rPr lang="en-GB" dirty="0"/>
              <a:t>Click to edit Master text styles</a:t>
            </a:r>
          </a:p>
        </p:txBody>
      </p:sp>
      <p:sp>
        <p:nvSpPr>
          <p:cNvPr id="6" name="Slide Number Placeholder 5">
            <a:extLst>
              <a:ext uri="{FF2B5EF4-FFF2-40B4-BE49-F238E27FC236}">
                <a16:creationId xmlns:a16="http://schemas.microsoft.com/office/drawing/2014/main" id="{390D26E6-958B-D140-8EE8-2037AF280BD0}"/>
              </a:ext>
            </a:extLst>
          </p:cNvPr>
          <p:cNvSpPr>
            <a:spLocks noGrp="1"/>
          </p:cNvSpPr>
          <p:nvPr>
            <p:ph type="sldNum" sz="quarter" idx="12"/>
          </p:nvPr>
        </p:nvSpPr>
        <p:spPr/>
        <p:txBody>
          <a:bodyPr/>
          <a:lstStyle>
            <a:lvl1pPr>
              <a:defRPr>
                <a:solidFill>
                  <a:schemeClr val="tx1"/>
                </a:solidFill>
              </a:defRPr>
            </a:lvl1pPr>
          </a:lstStyle>
          <a:p>
            <a:r>
              <a:rPr lang="en-CH"/>
              <a:t>Page </a:t>
            </a:r>
            <a:fld id="{124EE2AE-F2F4-8A4C-8595-12D2BA8C70F6}" type="slidenum">
              <a:rPr lang="en-CH" smtClean="0"/>
              <a:pPr/>
              <a:t>‹#›</a:t>
            </a:fld>
            <a:endParaRPr lang="en-CH" dirty="0"/>
          </a:p>
        </p:txBody>
      </p:sp>
      <p:cxnSp>
        <p:nvCxnSpPr>
          <p:cNvPr id="7" name="Straight Connector 6">
            <a:extLst>
              <a:ext uri="{FF2B5EF4-FFF2-40B4-BE49-F238E27FC236}">
                <a16:creationId xmlns:a16="http://schemas.microsoft.com/office/drawing/2014/main" id="{A476BC95-2874-3747-BAF6-569EF864C4C7}"/>
              </a:ext>
            </a:extLst>
          </p:cNvPr>
          <p:cNvCxnSpPr>
            <a:cxnSpLocks/>
          </p:cNvCxnSpPr>
          <p:nvPr userDrawn="1"/>
        </p:nvCxnSpPr>
        <p:spPr>
          <a:xfrm>
            <a:off x="386715" y="726527"/>
            <a:ext cx="11418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ome">
            <a:extLst>
              <a:ext uri="{FF2B5EF4-FFF2-40B4-BE49-F238E27FC236}">
                <a16:creationId xmlns:a16="http://schemas.microsoft.com/office/drawing/2014/main" id="{58BDA908-5EC0-5545-83D3-3ADB9001DC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21464" y="168751"/>
            <a:ext cx="1183821" cy="48985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C83C394F-0213-5C40-8D04-2EBBC59A3738}"/>
              </a:ext>
            </a:extLst>
          </p:cNvPr>
          <p:cNvCxnSpPr>
            <a:cxnSpLocks/>
          </p:cNvCxnSpPr>
          <p:nvPr userDrawn="1"/>
        </p:nvCxnSpPr>
        <p:spPr>
          <a:xfrm>
            <a:off x="386715" y="6266446"/>
            <a:ext cx="11418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99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966D4-62C7-D848-8DC0-217D2ADD34CE}"/>
              </a:ext>
            </a:extLst>
          </p:cNvPr>
          <p:cNvSpPr>
            <a:spLocks noGrp="1"/>
          </p:cNvSpPr>
          <p:nvPr>
            <p:ph type="title"/>
          </p:nvPr>
        </p:nvSpPr>
        <p:spPr>
          <a:xfrm>
            <a:off x="838200" y="912651"/>
            <a:ext cx="10515600" cy="778990"/>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E1A8F8E4-5C2C-094E-970C-E80669AA5B2F}"/>
              </a:ext>
            </a:extLst>
          </p:cNvPr>
          <p:cNvSpPr>
            <a:spLocks noGrp="1"/>
          </p:cNvSpPr>
          <p:nvPr>
            <p:ph type="body" idx="1"/>
          </p:nvPr>
        </p:nvSpPr>
        <p:spPr>
          <a:xfrm>
            <a:off x="838200" y="1861457"/>
            <a:ext cx="10515600" cy="43155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2F1E5966-A1F1-CC41-BFBA-B8960BBF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CH"/>
              <a:t>21.05.21</a:t>
            </a:r>
            <a:endParaRPr lang="en-CH" dirty="0"/>
          </a:p>
        </p:txBody>
      </p:sp>
      <p:sp>
        <p:nvSpPr>
          <p:cNvPr id="6" name="Slide Number Placeholder 5">
            <a:extLst>
              <a:ext uri="{FF2B5EF4-FFF2-40B4-BE49-F238E27FC236}">
                <a16:creationId xmlns:a16="http://schemas.microsoft.com/office/drawing/2014/main" id="{F756B735-3704-1B40-B6E8-25DE96BC8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H" dirty="0"/>
              <a:t> Page </a:t>
            </a:r>
            <a:fld id="{124EE2AE-F2F4-8A4C-8595-12D2BA8C70F6}" type="slidenum">
              <a:rPr lang="en-CH" smtClean="0"/>
              <a:t>‹#›</a:t>
            </a:fld>
            <a:endParaRPr lang="en-CH" dirty="0"/>
          </a:p>
        </p:txBody>
      </p:sp>
    </p:spTree>
    <p:extLst>
      <p:ext uri="{BB962C8B-B14F-4D97-AF65-F5344CB8AC3E}">
        <p14:creationId xmlns:p14="http://schemas.microsoft.com/office/powerpoint/2010/main" val="413316487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illustrations/community-friends-globe-continents-909149/"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aa-online.org/arc/"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aa-online.org/ar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wooden-tile/f/feedback.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bluediamondgallery.com/hand-held-card/r/resource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me">
            <a:extLst>
              <a:ext uri="{FF2B5EF4-FFF2-40B4-BE49-F238E27FC236}">
                <a16:creationId xmlns:a16="http://schemas.microsoft.com/office/drawing/2014/main" id="{45008B28-B84E-3D0B-45FD-BA8D82832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1024" y="4710540"/>
            <a:ext cx="2871582" cy="118824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CB229F7-6FCF-DD0B-CF5F-F92C353CF428}"/>
              </a:ext>
            </a:extLst>
          </p:cNvPr>
          <p:cNvSpPr txBox="1">
            <a:spLocks/>
          </p:cNvSpPr>
          <p:nvPr/>
        </p:nvSpPr>
        <p:spPr>
          <a:xfrm>
            <a:off x="838200" y="744747"/>
            <a:ext cx="10515600" cy="43985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b="1" dirty="0"/>
          </a:p>
          <a:p>
            <a:r>
              <a:rPr lang="de-DE" sz="2800" b="1" dirty="0"/>
              <a:t>EAA PhD </a:t>
            </a:r>
            <a:r>
              <a:rPr lang="de-DE" sz="2800" b="1" dirty="0" err="1"/>
              <a:t>Opportunities</a:t>
            </a:r>
            <a:r>
              <a:rPr lang="de-DE" sz="2800" b="1" dirty="0"/>
              <a:t> and Accounting Resources </a:t>
            </a:r>
            <a:r>
              <a:rPr lang="de-DE" sz="2800" b="1" dirty="0" err="1"/>
              <a:t>Centre</a:t>
            </a:r>
            <a:r>
              <a:rPr lang="de-DE" sz="2800" b="1" dirty="0"/>
              <a:t> </a:t>
            </a:r>
          </a:p>
          <a:p>
            <a:endParaRPr lang="de-DE" b="1" dirty="0"/>
          </a:p>
          <a:p>
            <a:r>
              <a:rPr lang="de-DE" dirty="0"/>
              <a:t>EAA PhD Forum</a:t>
            </a:r>
          </a:p>
          <a:p>
            <a:r>
              <a:rPr lang="de-DE" dirty="0"/>
              <a:t>Espoo/Helsinki, 24 May 2023</a:t>
            </a:r>
          </a:p>
          <a:p>
            <a:endParaRPr lang="de-DE" dirty="0"/>
          </a:p>
          <a:p>
            <a:r>
              <a:rPr lang="de-DE" b="1" dirty="0"/>
              <a:t>Tami Dinh, Chair </a:t>
            </a:r>
            <a:r>
              <a:rPr lang="de-DE" b="1" dirty="0" err="1"/>
              <a:t>of</a:t>
            </a:r>
            <a:r>
              <a:rPr lang="de-DE" b="1" dirty="0"/>
              <a:t> </a:t>
            </a:r>
            <a:r>
              <a:rPr lang="de-DE" b="1" dirty="0" err="1"/>
              <a:t>the</a:t>
            </a:r>
            <a:r>
              <a:rPr lang="de-DE" b="1" dirty="0"/>
              <a:t> ARC</a:t>
            </a:r>
          </a:p>
          <a:p>
            <a:endParaRPr lang="en-CH" dirty="0"/>
          </a:p>
        </p:txBody>
      </p:sp>
    </p:spTree>
    <p:extLst>
      <p:ext uri="{BB962C8B-B14F-4D97-AF65-F5344CB8AC3E}">
        <p14:creationId xmlns:p14="http://schemas.microsoft.com/office/powerpoint/2010/main" val="254117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EB9C-1C49-D6D1-6FC8-E132DD99C678}"/>
              </a:ext>
            </a:extLst>
          </p:cNvPr>
          <p:cNvSpPr>
            <a:spLocks noGrp="1"/>
          </p:cNvSpPr>
          <p:nvPr>
            <p:ph type="title"/>
          </p:nvPr>
        </p:nvSpPr>
        <p:spPr/>
        <p:txBody>
          <a:bodyPr/>
          <a:lstStyle/>
          <a:p>
            <a:r>
              <a:rPr lang="en-DE" dirty="0"/>
              <a:t>ARC – International PhD Visit Scheme</a:t>
            </a:r>
          </a:p>
        </p:txBody>
      </p:sp>
      <p:sp>
        <p:nvSpPr>
          <p:cNvPr id="3" name="Content Placeholder 2">
            <a:extLst>
              <a:ext uri="{FF2B5EF4-FFF2-40B4-BE49-F238E27FC236}">
                <a16:creationId xmlns:a16="http://schemas.microsoft.com/office/drawing/2014/main" id="{5565457B-BC34-9457-9225-981230D1E601}"/>
              </a:ext>
            </a:extLst>
          </p:cNvPr>
          <p:cNvSpPr>
            <a:spLocks noGrp="1"/>
          </p:cNvSpPr>
          <p:nvPr>
            <p:ph idx="1"/>
          </p:nvPr>
        </p:nvSpPr>
        <p:spPr/>
        <p:txBody>
          <a:bodyPr>
            <a:normAutofit/>
          </a:bodyPr>
          <a:lstStyle/>
          <a:p>
            <a:pPr marL="0" indent="0">
              <a:lnSpc>
                <a:spcPct val="100000"/>
              </a:lnSpc>
              <a:spcBef>
                <a:spcPts val="0"/>
              </a:spcBef>
              <a:buNone/>
            </a:pPr>
            <a:r>
              <a:rPr lang="en-GB" b="1" dirty="0"/>
              <a:t>Testimonial </a:t>
            </a:r>
            <a:r>
              <a:rPr lang="en-GB" b="1" dirty="0" err="1"/>
              <a:t>Dimitrios</a:t>
            </a:r>
            <a:r>
              <a:rPr lang="en-GB" b="1" dirty="0"/>
              <a:t> </a:t>
            </a:r>
            <a:r>
              <a:rPr lang="en-GB" b="1" dirty="0" err="1"/>
              <a:t>Ntounis</a:t>
            </a:r>
            <a:r>
              <a:rPr lang="en-GB" b="1" dirty="0"/>
              <a:t>, PhD student at the Athens University of Economics and Business (AUEB) visiting Tilburg University during the fall semester of 2022:</a:t>
            </a:r>
          </a:p>
          <a:p>
            <a:pPr indent="0" algn="just">
              <a:spcAft>
                <a:spcPts val="400"/>
              </a:spcAft>
              <a:buNone/>
            </a:pPr>
            <a:r>
              <a:rPr lang="en-GB" sz="1800" i="1" dirty="0">
                <a:effectLst/>
                <a:latin typeface="Calibri" panose="020F0502020204030204" pitchFamily="34" charset="0"/>
                <a:ea typeface="DengXian" panose="02010600030101010101" pitchFamily="2" charset="-122"/>
                <a:cs typeface="Times New Roman" panose="02020603050405020304" pitchFamily="18" charset="0"/>
              </a:rPr>
              <a:t>“I regard my visit in a highly-ranked institution like Tilburg University as essential for my doctoral studies as it has enabled me to improve my research skills. During my visit, I had the opportunity to share my research ideas and receive useful comments and feedback from the faculty members of Tilburg University. </a:t>
            </a:r>
            <a:endParaRPr lang="en-DE" sz="1800" dirty="0">
              <a:effectLst/>
              <a:latin typeface="Calibri" panose="020F0502020204030204" pitchFamily="34" charset="0"/>
              <a:ea typeface="DengXian" panose="02010600030101010101" pitchFamily="2" charset="-122"/>
              <a:cs typeface="Times New Roman" panose="02020603050405020304" pitchFamily="18" charset="0"/>
            </a:endParaRPr>
          </a:p>
          <a:p>
            <a:pPr indent="0" algn="just">
              <a:spcAft>
                <a:spcPts val="400"/>
              </a:spcAft>
              <a:buNone/>
            </a:pPr>
            <a:r>
              <a:rPr lang="en-GB" sz="1800" i="1" dirty="0">
                <a:effectLst/>
                <a:latin typeface="Calibri" panose="020F0502020204030204" pitchFamily="34" charset="0"/>
                <a:ea typeface="DengXian" panose="02010600030101010101" pitchFamily="2" charset="-122"/>
                <a:cs typeface="Times New Roman" panose="02020603050405020304" pitchFamily="18" charset="0"/>
              </a:rPr>
              <a:t>In this two-month visit scheme, I had also the opportunity to attend departmental courses and research seminars that enhanced my knowledge on contemporary research trends in accounting. The events provided me with the opportunity to exchange ideas with other Ph.D. candidates, who share similar interests, and to shape connections that could potentially lead to fruitful research collaborations in the future.</a:t>
            </a:r>
            <a:endParaRPr lang="en-DE" sz="1800" dirty="0">
              <a:effectLst/>
              <a:latin typeface="Calibri" panose="020F0502020204030204" pitchFamily="34" charset="0"/>
              <a:ea typeface="DengXian" panose="02010600030101010101" pitchFamily="2" charset="-122"/>
              <a:cs typeface="Times New Roman" panose="02020603050405020304" pitchFamily="18" charset="0"/>
            </a:endParaRPr>
          </a:p>
          <a:p>
            <a:pPr indent="0" algn="just">
              <a:spcAft>
                <a:spcPts val="400"/>
              </a:spcAft>
              <a:buNone/>
            </a:pPr>
            <a:r>
              <a:rPr lang="en-GB" sz="1800" i="1" dirty="0">
                <a:effectLst/>
                <a:latin typeface="Calibri" panose="020F0502020204030204" pitchFamily="34" charset="0"/>
                <a:ea typeface="DengXian" panose="02010600030101010101" pitchFamily="2" charset="-122"/>
                <a:cs typeface="Times New Roman" panose="02020603050405020304" pitchFamily="18" charset="0"/>
              </a:rPr>
              <a:t>I received useful comments from the faculty members of the Department of Accountancy that strengthened the robustness of my work. It has provided me with the ability to target a high-quality peer-reviewed journal.” </a:t>
            </a:r>
            <a:endParaRPr lang="en-DE"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DE" dirty="0"/>
          </a:p>
        </p:txBody>
      </p:sp>
      <p:sp>
        <p:nvSpPr>
          <p:cNvPr id="4" name="Slide Number Placeholder 3">
            <a:extLst>
              <a:ext uri="{FF2B5EF4-FFF2-40B4-BE49-F238E27FC236}">
                <a16:creationId xmlns:a16="http://schemas.microsoft.com/office/drawing/2014/main" id="{6D5FED5E-DC78-7D3A-4275-45CEB5F0F2B5}"/>
              </a:ext>
            </a:extLst>
          </p:cNvPr>
          <p:cNvSpPr>
            <a:spLocks noGrp="1"/>
          </p:cNvSpPr>
          <p:nvPr>
            <p:ph type="sldNum" sz="quarter" idx="12"/>
          </p:nvPr>
        </p:nvSpPr>
        <p:spPr/>
        <p:txBody>
          <a:bodyPr/>
          <a:lstStyle/>
          <a:p>
            <a:r>
              <a:rPr lang="en-CH"/>
              <a:t>Page </a:t>
            </a:r>
            <a:fld id="{124EE2AE-F2F4-8A4C-8595-12D2BA8C70F6}" type="slidenum">
              <a:rPr lang="en-CH" smtClean="0"/>
              <a:pPr/>
              <a:t>10</a:t>
            </a:fld>
            <a:endParaRPr lang="en-CH" dirty="0"/>
          </a:p>
        </p:txBody>
      </p:sp>
    </p:spTree>
    <p:extLst>
      <p:ext uri="{BB962C8B-B14F-4D97-AF65-F5344CB8AC3E}">
        <p14:creationId xmlns:p14="http://schemas.microsoft.com/office/powerpoint/2010/main" val="3162465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B42A-29A7-00FD-352F-24C56EAAC792}"/>
              </a:ext>
            </a:extLst>
          </p:cNvPr>
          <p:cNvSpPr>
            <a:spLocks noGrp="1"/>
          </p:cNvSpPr>
          <p:nvPr>
            <p:ph type="title"/>
          </p:nvPr>
        </p:nvSpPr>
        <p:spPr/>
        <p:txBody>
          <a:bodyPr/>
          <a:lstStyle/>
          <a:p>
            <a:r>
              <a:rPr lang="en-DE" dirty="0"/>
              <a:t>ARC – EAA VARS, Education, Outreach &amp; I</a:t>
            </a:r>
            <a:r>
              <a:rPr lang="en-GB" dirty="0"/>
              <a:t>m</a:t>
            </a:r>
            <a:r>
              <a:rPr lang="en-DE" dirty="0"/>
              <a:t>pact </a:t>
            </a:r>
          </a:p>
        </p:txBody>
      </p:sp>
      <p:sp>
        <p:nvSpPr>
          <p:cNvPr id="3" name="Content Placeholder 2">
            <a:extLst>
              <a:ext uri="{FF2B5EF4-FFF2-40B4-BE49-F238E27FC236}">
                <a16:creationId xmlns:a16="http://schemas.microsoft.com/office/drawing/2014/main" id="{A27651D1-F2AD-3C5A-4283-08C91005B5E7}"/>
              </a:ext>
            </a:extLst>
          </p:cNvPr>
          <p:cNvSpPr>
            <a:spLocks noGrp="1"/>
          </p:cNvSpPr>
          <p:nvPr>
            <p:ph idx="1"/>
          </p:nvPr>
        </p:nvSpPr>
        <p:spPr/>
        <p:txBody>
          <a:bodyPr/>
          <a:lstStyle/>
          <a:p>
            <a:r>
              <a:rPr lang="en-DE" dirty="0"/>
              <a:t>The ARC provides all information on </a:t>
            </a:r>
            <a:r>
              <a:rPr lang="en-DE" b="1" dirty="0"/>
              <a:t>EAA-related events</a:t>
            </a:r>
            <a:r>
              <a:rPr lang="en-DE" dirty="0"/>
              <a:t>, which have increased heavily over the last few years:</a:t>
            </a:r>
          </a:p>
          <a:p>
            <a:pPr marL="673100" lvl="1" indent="-176213">
              <a:buFont typeface="Courier New" panose="02070309020205020404" pitchFamily="49" charset="0"/>
              <a:buChar char="o"/>
            </a:pPr>
            <a:r>
              <a:rPr lang="en-DE" sz="1800" dirty="0"/>
              <a:t>  Virtual Accounting Research S</a:t>
            </a:r>
            <a:r>
              <a:rPr lang="en-GB" sz="1800" dirty="0"/>
              <a:t>e</a:t>
            </a:r>
            <a:r>
              <a:rPr lang="en-DE" sz="1800" dirty="0"/>
              <a:t>minars (VARS)</a:t>
            </a:r>
          </a:p>
          <a:p>
            <a:pPr marL="804863" lvl="1" indent="-307975">
              <a:buFont typeface="Courier New" panose="02070309020205020404" pitchFamily="49" charset="0"/>
              <a:buChar char="o"/>
              <a:tabLst>
                <a:tab pos="793750" algn="l"/>
              </a:tabLst>
            </a:pPr>
            <a:r>
              <a:rPr lang="en-DE" sz="1800" dirty="0"/>
              <a:t>Education Committee Workshops (e.g. Data analytics workshops, gamification in accounting education)</a:t>
            </a:r>
          </a:p>
          <a:p>
            <a:pPr marL="804863" lvl="1" indent="-307975">
              <a:buFont typeface="Courier New" panose="02070309020205020404" pitchFamily="49" charset="0"/>
              <a:buChar char="o"/>
              <a:tabLst>
                <a:tab pos="793750" algn="l"/>
              </a:tabLst>
            </a:pPr>
            <a:r>
              <a:rPr lang="en-DE" sz="1800" dirty="0"/>
              <a:t>Academic Empathy Dialogues</a:t>
            </a:r>
          </a:p>
          <a:p>
            <a:pPr marL="804863" lvl="1" indent="-307975">
              <a:buFont typeface="Courier New" panose="02070309020205020404" pitchFamily="49" charset="0"/>
              <a:buChar char="o"/>
              <a:tabLst>
                <a:tab pos="793750" algn="l"/>
              </a:tabLst>
            </a:pPr>
            <a:r>
              <a:rPr lang="en-DE" sz="1800" dirty="0"/>
              <a:t>EAA Reporting Standards Workshops</a:t>
            </a:r>
          </a:p>
          <a:p>
            <a:pPr marL="804863" lvl="1" indent="-307975">
              <a:buFont typeface="Courier New" panose="02070309020205020404" pitchFamily="49" charset="0"/>
              <a:buChar char="o"/>
              <a:tabLst>
                <a:tab pos="793750" algn="l"/>
              </a:tabLst>
            </a:pPr>
            <a:r>
              <a:rPr lang="en-DE" sz="1800" dirty="0"/>
              <a:t>EAA Junior Network (Meet the Editor)</a:t>
            </a:r>
          </a:p>
          <a:p>
            <a:pPr marL="804863" lvl="1" indent="-307975">
              <a:buFont typeface="Courier New" panose="02070309020205020404" pitchFamily="49" charset="0"/>
              <a:buChar char="o"/>
              <a:tabLst>
                <a:tab pos="793750" algn="l"/>
              </a:tabLst>
            </a:pPr>
            <a:r>
              <a:rPr lang="en-DE" sz="1800" dirty="0"/>
              <a:t>...</a:t>
            </a:r>
          </a:p>
        </p:txBody>
      </p:sp>
      <p:sp>
        <p:nvSpPr>
          <p:cNvPr id="4" name="Slide Number Placeholder 3">
            <a:extLst>
              <a:ext uri="{FF2B5EF4-FFF2-40B4-BE49-F238E27FC236}">
                <a16:creationId xmlns:a16="http://schemas.microsoft.com/office/drawing/2014/main" id="{EE96F45F-558E-79D5-0A21-FB048EAC809D}"/>
              </a:ext>
            </a:extLst>
          </p:cNvPr>
          <p:cNvSpPr>
            <a:spLocks noGrp="1"/>
          </p:cNvSpPr>
          <p:nvPr>
            <p:ph type="sldNum" sz="quarter" idx="12"/>
          </p:nvPr>
        </p:nvSpPr>
        <p:spPr/>
        <p:txBody>
          <a:bodyPr/>
          <a:lstStyle/>
          <a:p>
            <a:r>
              <a:rPr lang="en-CH"/>
              <a:t>Page </a:t>
            </a:r>
            <a:fld id="{124EE2AE-F2F4-8A4C-8595-12D2BA8C70F6}" type="slidenum">
              <a:rPr lang="en-CH" smtClean="0"/>
              <a:pPr/>
              <a:t>11</a:t>
            </a:fld>
            <a:endParaRPr lang="en-CH" dirty="0"/>
          </a:p>
        </p:txBody>
      </p:sp>
      <p:pic>
        <p:nvPicPr>
          <p:cNvPr id="8" name="Picture 7" descr="Background pattern&#10;&#10;Description automatically generated">
            <a:extLst>
              <a:ext uri="{FF2B5EF4-FFF2-40B4-BE49-F238E27FC236}">
                <a16:creationId xmlns:a16="http://schemas.microsoft.com/office/drawing/2014/main" id="{38636020-2F04-207A-5860-1F1CA8E2942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52478" y="3323063"/>
            <a:ext cx="3471899" cy="2452029"/>
          </a:xfrm>
          <a:prstGeom prst="rect">
            <a:avLst/>
          </a:prstGeom>
        </p:spPr>
      </p:pic>
    </p:spTree>
    <p:extLst>
      <p:ext uri="{BB962C8B-B14F-4D97-AF65-F5344CB8AC3E}">
        <p14:creationId xmlns:p14="http://schemas.microsoft.com/office/powerpoint/2010/main" val="219501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47F7-A8E8-5D92-1230-373B57EEECA8}"/>
              </a:ext>
            </a:extLst>
          </p:cNvPr>
          <p:cNvSpPr>
            <a:spLocks noGrp="1"/>
          </p:cNvSpPr>
          <p:nvPr>
            <p:ph type="title"/>
          </p:nvPr>
        </p:nvSpPr>
        <p:spPr/>
        <p:txBody>
          <a:bodyPr/>
          <a:lstStyle/>
          <a:p>
            <a:r>
              <a:rPr lang="en-DE" dirty="0"/>
              <a:t>Get involved!</a:t>
            </a:r>
          </a:p>
        </p:txBody>
      </p:sp>
      <p:sp>
        <p:nvSpPr>
          <p:cNvPr id="3" name="Content Placeholder 2">
            <a:extLst>
              <a:ext uri="{FF2B5EF4-FFF2-40B4-BE49-F238E27FC236}">
                <a16:creationId xmlns:a16="http://schemas.microsoft.com/office/drawing/2014/main" id="{24B51017-E737-A0E1-DE56-9A38B6C00142}"/>
              </a:ext>
            </a:extLst>
          </p:cNvPr>
          <p:cNvSpPr>
            <a:spLocks noGrp="1"/>
          </p:cNvSpPr>
          <p:nvPr>
            <p:ph idx="1"/>
          </p:nvPr>
        </p:nvSpPr>
        <p:spPr/>
        <p:txBody>
          <a:bodyPr/>
          <a:lstStyle/>
          <a:p>
            <a:r>
              <a:rPr lang="en-DE" dirty="0"/>
              <a:t>Successful scholars are...:</a:t>
            </a:r>
          </a:p>
          <a:p>
            <a:pPr marL="742950" lvl="1" indent="-285750">
              <a:buFont typeface="Arial" panose="020B0604020202020204" pitchFamily="34" charset="0"/>
              <a:buChar char="•"/>
            </a:pPr>
            <a:r>
              <a:rPr lang="en-DE" sz="1800" dirty="0"/>
              <a:t>... excellent </a:t>
            </a:r>
            <a:r>
              <a:rPr lang="en-DE" sz="1800" b="1" dirty="0"/>
              <a:t>researchers</a:t>
            </a:r>
          </a:p>
          <a:p>
            <a:pPr marL="742950" lvl="1" indent="-285750">
              <a:buFont typeface="Arial" panose="020B0604020202020204" pitchFamily="34" charset="0"/>
              <a:buChar char="•"/>
            </a:pPr>
            <a:r>
              <a:rPr lang="en-DE" sz="1800" dirty="0"/>
              <a:t>... inspiring </a:t>
            </a:r>
            <a:r>
              <a:rPr lang="en-DE" sz="1800" b="1" dirty="0"/>
              <a:t>educators</a:t>
            </a:r>
          </a:p>
          <a:p>
            <a:pPr marL="742950" lvl="1" indent="-285750">
              <a:buFont typeface="Arial" panose="020B0604020202020204" pitchFamily="34" charset="0"/>
              <a:buChar char="•"/>
            </a:pPr>
            <a:r>
              <a:rPr lang="en-DE" sz="1800" dirty="0"/>
              <a:t>... </a:t>
            </a:r>
            <a:r>
              <a:rPr lang="en-GB" sz="1800" dirty="0"/>
              <a:t>e</a:t>
            </a:r>
            <a:r>
              <a:rPr lang="en-DE" sz="1800" dirty="0"/>
              <a:t>ngaging </a:t>
            </a:r>
            <a:r>
              <a:rPr lang="en-DE" sz="1800" b="1" dirty="0"/>
              <a:t>service providers to the discipline</a:t>
            </a:r>
          </a:p>
          <a:p>
            <a:pPr marL="742950" lvl="1" indent="-285750">
              <a:buFont typeface="Arial" panose="020B0604020202020204" pitchFamily="34" charset="0"/>
              <a:buChar char="•"/>
            </a:pPr>
            <a:endParaRPr lang="en-DE" sz="1800" dirty="0"/>
          </a:p>
          <a:p>
            <a:r>
              <a:rPr lang="en-DE" dirty="0"/>
              <a:t>What is “</a:t>
            </a:r>
            <a:r>
              <a:rPr lang="en-DE" b="1" dirty="0"/>
              <a:t>Service to the discipline</a:t>
            </a:r>
            <a:r>
              <a:rPr lang="en-DE" dirty="0"/>
              <a:t>”?</a:t>
            </a:r>
          </a:p>
          <a:p>
            <a:pPr marL="742950" lvl="1" indent="-285750">
              <a:buFont typeface="Arial" panose="020B0604020202020204" pitchFamily="34" charset="0"/>
              <a:buChar char="•"/>
            </a:pPr>
            <a:r>
              <a:rPr lang="en-DE" sz="1800" dirty="0"/>
              <a:t>As an academic you are not only “measured” by your research output and teaching experience but also by how much you are integrated into the own discipline / community</a:t>
            </a:r>
          </a:p>
          <a:p>
            <a:pPr marL="742950" lvl="1" indent="-285750">
              <a:buFont typeface="Arial" panose="020B0604020202020204" pitchFamily="34" charset="0"/>
              <a:buChar char="•"/>
            </a:pPr>
            <a:r>
              <a:rPr lang="en-DE" sz="1800" dirty="0"/>
              <a:t>Reviewer activities (conferences and journals), editorships, editorial board members</a:t>
            </a:r>
          </a:p>
          <a:p>
            <a:pPr marL="742950" lvl="1" indent="-285750">
              <a:buFont typeface="Arial" panose="020B0604020202020204" pitchFamily="34" charset="0"/>
              <a:buChar char="•"/>
            </a:pPr>
            <a:r>
              <a:rPr lang="en-DE" sz="1800" dirty="0"/>
              <a:t>Acting as chair, discussant, organizing conferences </a:t>
            </a:r>
          </a:p>
          <a:p>
            <a:pPr marL="742950" lvl="1" indent="-285750">
              <a:buFont typeface="Arial" panose="020B0604020202020204" pitchFamily="34" charset="0"/>
              <a:buChar char="•"/>
            </a:pPr>
            <a:r>
              <a:rPr lang="en-DE" sz="1800" dirty="0"/>
              <a:t>Committee work (EAA, AAA, national organizations and others)</a:t>
            </a:r>
          </a:p>
          <a:p>
            <a:pPr marL="742950" lvl="1" indent="-285750">
              <a:buFont typeface="Arial" panose="020B0604020202020204" pitchFamily="34" charset="0"/>
              <a:buChar char="•"/>
            </a:pPr>
            <a:endParaRPr lang="en-DE" sz="1800" dirty="0"/>
          </a:p>
          <a:p>
            <a:pPr lvl="3" indent="0">
              <a:buNone/>
            </a:pPr>
            <a:r>
              <a:rPr lang="en-DE" b="1" dirty="0"/>
              <a:t>ARC offers many opportunities to be involved also for young scholars! Reach out to us!</a:t>
            </a:r>
          </a:p>
          <a:p>
            <a:pPr marL="742950" lvl="1" indent="-285750">
              <a:buFont typeface="Arial" panose="020B0604020202020204" pitchFamily="34" charset="0"/>
              <a:buChar char="•"/>
            </a:pPr>
            <a:endParaRPr lang="en-DE" sz="1800" dirty="0"/>
          </a:p>
        </p:txBody>
      </p:sp>
      <p:sp>
        <p:nvSpPr>
          <p:cNvPr id="4" name="Slide Number Placeholder 3">
            <a:extLst>
              <a:ext uri="{FF2B5EF4-FFF2-40B4-BE49-F238E27FC236}">
                <a16:creationId xmlns:a16="http://schemas.microsoft.com/office/drawing/2014/main" id="{9AE00DE6-B032-1EFF-D5C9-2EA182848565}"/>
              </a:ext>
            </a:extLst>
          </p:cNvPr>
          <p:cNvSpPr>
            <a:spLocks noGrp="1"/>
          </p:cNvSpPr>
          <p:nvPr>
            <p:ph type="sldNum" sz="quarter" idx="12"/>
          </p:nvPr>
        </p:nvSpPr>
        <p:spPr/>
        <p:txBody>
          <a:bodyPr/>
          <a:lstStyle/>
          <a:p>
            <a:r>
              <a:rPr lang="en-CH"/>
              <a:t>Page </a:t>
            </a:r>
            <a:fld id="{124EE2AE-F2F4-8A4C-8595-12D2BA8C70F6}" type="slidenum">
              <a:rPr lang="en-CH" smtClean="0"/>
              <a:pPr/>
              <a:t>12</a:t>
            </a:fld>
            <a:endParaRPr lang="en-CH" dirty="0"/>
          </a:p>
        </p:txBody>
      </p:sp>
      <p:sp>
        <p:nvSpPr>
          <p:cNvPr id="5" name="Bent Up Arrow 4">
            <a:extLst>
              <a:ext uri="{FF2B5EF4-FFF2-40B4-BE49-F238E27FC236}">
                <a16:creationId xmlns:a16="http://schemas.microsoft.com/office/drawing/2014/main" id="{A3CD4D15-C934-E24D-D896-C1CF9FD5D94B}"/>
              </a:ext>
            </a:extLst>
          </p:cNvPr>
          <p:cNvSpPr/>
          <p:nvPr/>
        </p:nvSpPr>
        <p:spPr>
          <a:xfrm rot="5400000">
            <a:off x="1921268" y="5169811"/>
            <a:ext cx="493159" cy="59590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a:extLst>
              <a:ext uri="{FF2B5EF4-FFF2-40B4-BE49-F238E27FC236}">
                <a16:creationId xmlns:a16="http://schemas.microsoft.com/office/drawing/2014/main" id="{83C13E7A-75E8-411A-53EC-E70BCE007F79}"/>
              </a:ext>
            </a:extLst>
          </p:cNvPr>
          <p:cNvPicPr>
            <a:picLocks noChangeAspect="1"/>
          </p:cNvPicPr>
          <p:nvPr/>
        </p:nvPicPr>
        <p:blipFill>
          <a:blip r:embed="rId2"/>
          <a:stretch>
            <a:fillRect/>
          </a:stretch>
        </p:blipFill>
        <p:spPr>
          <a:xfrm>
            <a:off x="838200" y="66991"/>
            <a:ext cx="7772400" cy="637081"/>
          </a:xfrm>
          <a:prstGeom prst="rect">
            <a:avLst/>
          </a:prstGeom>
        </p:spPr>
      </p:pic>
    </p:spTree>
    <p:extLst>
      <p:ext uri="{BB962C8B-B14F-4D97-AF65-F5344CB8AC3E}">
        <p14:creationId xmlns:p14="http://schemas.microsoft.com/office/powerpoint/2010/main" val="118651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F441-DD30-934C-A5CC-C5D5C5293737}"/>
              </a:ext>
            </a:extLst>
          </p:cNvPr>
          <p:cNvSpPr>
            <a:spLocks noGrp="1"/>
          </p:cNvSpPr>
          <p:nvPr>
            <p:ph type="title"/>
          </p:nvPr>
        </p:nvSpPr>
        <p:spPr/>
        <p:txBody>
          <a:bodyPr/>
          <a:lstStyle/>
          <a:p>
            <a:r>
              <a:rPr lang="en-CH"/>
              <a:t>ARC</a:t>
            </a:r>
            <a:r>
              <a:rPr lang="de-DE" dirty="0"/>
              <a:t> –</a:t>
            </a:r>
            <a:r>
              <a:rPr lang="en-CH"/>
              <a:t> Team</a:t>
            </a:r>
            <a:r>
              <a:rPr lang="de-DE" dirty="0"/>
              <a:t> </a:t>
            </a:r>
            <a:endParaRPr lang="en-CH" dirty="0"/>
          </a:p>
        </p:txBody>
      </p:sp>
      <p:sp>
        <p:nvSpPr>
          <p:cNvPr id="3" name="Content Placeholder 2">
            <a:extLst>
              <a:ext uri="{FF2B5EF4-FFF2-40B4-BE49-F238E27FC236}">
                <a16:creationId xmlns:a16="http://schemas.microsoft.com/office/drawing/2014/main" id="{B6B840E1-E4DC-564B-B4A9-852F033A145E}"/>
              </a:ext>
            </a:extLst>
          </p:cNvPr>
          <p:cNvSpPr>
            <a:spLocks noGrp="1"/>
          </p:cNvSpPr>
          <p:nvPr>
            <p:ph idx="1"/>
          </p:nvPr>
        </p:nvSpPr>
        <p:spPr/>
        <p:txBody>
          <a:bodyPr>
            <a:normAutofit/>
          </a:bodyPr>
          <a:lstStyle/>
          <a:p>
            <a:pPr marL="0" indent="0">
              <a:buNone/>
            </a:pPr>
            <a:r>
              <a:rPr lang="de-DE" b="1" i="1" dirty="0" err="1">
                <a:solidFill>
                  <a:srgbClr val="C00000"/>
                </a:solidFill>
              </a:rPr>
              <a:t>We</a:t>
            </a:r>
            <a:r>
              <a:rPr lang="de-DE" b="1" i="1" dirty="0">
                <a:solidFill>
                  <a:srgbClr val="C00000"/>
                </a:solidFill>
              </a:rPr>
              <a:t> </a:t>
            </a:r>
            <a:r>
              <a:rPr lang="de-DE" b="1" i="1" dirty="0" err="1">
                <a:solidFill>
                  <a:srgbClr val="C00000"/>
                </a:solidFill>
              </a:rPr>
              <a:t>look</a:t>
            </a:r>
            <a:r>
              <a:rPr lang="de-DE" b="1" i="1" dirty="0">
                <a:solidFill>
                  <a:srgbClr val="C00000"/>
                </a:solidFill>
              </a:rPr>
              <a:t> </a:t>
            </a:r>
            <a:r>
              <a:rPr lang="de-DE" b="1" i="1" dirty="0" err="1">
                <a:solidFill>
                  <a:srgbClr val="C00000"/>
                </a:solidFill>
              </a:rPr>
              <a:t>forward</a:t>
            </a:r>
            <a:r>
              <a:rPr lang="de-DE" b="1" i="1" dirty="0">
                <a:solidFill>
                  <a:srgbClr val="C00000"/>
                </a:solidFill>
              </a:rPr>
              <a:t> </a:t>
            </a:r>
            <a:r>
              <a:rPr lang="de-DE" b="1" i="1" dirty="0" err="1">
                <a:solidFill>
                  <a:srgbClr val="C00000"/>
                </a:solidFill>
              </a:rPr>
              <a:t>to</a:t>
            </a:r>
            <a:r>
              <a:rPr lang="de-DE" b="1" i="1" dirty="0">
                <a:solidFill>
                  <a:srgbClr val="C00000"/>
                </a:solidFill>
              </a:rPr>
              <a:t> </a:t>
            </a:r>
            <a:r>
              <a:rPr lang="de-DE" b="1" i="1" dirty="0" err="1">
                <a:solidFill>
                  <a:srgbClr val="C00000"/>
                </a:solidFill>
              </a:rPr>
              <a:t>hearing</a:t>
            </a:r>
            <a:r>
              <a:rPr lang="de-DE" b="1" i="1" dirty="0">
                <a:solidFill>
                  <a:srgbClr val="C00000"/>
                </a:solidFill>
              </a:rPr>
              <a:t> </a:t>
            </a:r>
            <a:r>
              <a:rPr lang="de-DE" b="1" i="1" dirty="0" err="1">
                <a:solidFill>
                  <a:srgbClr val="C00000"/>
                </a:solidFill>
              </a:rPr>
              <a:t>from</a:t>
            </a:r>
            <a:r>
              <a:rPr lang="de-DE" b="1" i="1" dirty="0">
                <a:solidFill>
                  <a:srgbClr val="C00000"/>
                </a:solidFill>
              </a:rPr>
              <a:t> </a:t>
            </a:r>
            <a:r>
              <a:rPr lang="de-DE" b="1" i="1" dirty="0" err="1">
                <a:solidFill>
                  <a:srgbClr val="C00000"/>
                </a:solidFill>
              </a:rPr>
              <a:t>you</a:t>
            </a:r>
            <a:r>
              <a:rPr lang="de-DE" b="1" i="1" dirty="0">
                <a:solidFill>
                  <a:srgbClr val="C00000"/>
                </a:solidFill>
              </a:rPr>
              <a:t>!</a:t>
            </a:r>
          </a:p>
          <a:p>
            <a:pPr marL="0" indent="0">
              <a:buNone/>
            </a:pPr>
            <a:endParaRPr lang="de-DE" b="1" dirty="0"/>
          </a:p>
          <a:p>
            <a:pPr marL="0" indent="0">
              <a:buNone/>
            </a:pPr>
            <a:r>
              <a:rPr lang="de-DE" b="1" dirty="0"/>
              <a:t>Chair</a:t>
            </a:r>
            <a:r>
              <a:rPr lang="de-DE" dirty="0"/>
              <a:t>: Tami Dinh</a:t>
            </a:r>
          </a:p>
          <a:p>
            <a:pPr marL="0" indent="0">
              <a:buNone/>
            </a:pPr>
            <a:r>
              <a:rPr lang="de-DE" b="1" dirty="0"/>
              <a:t>Editor-in-Chief</a:t>
            </a:r>
            <a:r>
              <a:rPr lang="de-DE" dirty="0"/>
              <a:t>: Ana Marques</a:t>
            </a:r>
          </a:p>
          <a:p>
            <a:pPr marL="0" indent="0">
              <a:buNone/>
            </a:pPr>
            <a:r>
              <a:rPr lang="de-DE" b="1" dirty="0"/>
              <a:t>Editorial Team</a:t>
            </a:r>
            <a:r>
              <a:rPr lang="de-DE" dirty="0"/>
              <a:t>: </a:t>
            </a:r>
            <a:r>
              <a:rPr lang="de-DE" dirty="0" err="1"/>
              <a:t>Ties</a:t>
            </a:r>
            <a:r>
              <a:rPr lang="de-DE" dirty="0"/>
              <a:t> de Kok, Christoph </a:t>
            </a:r>
            <a:r>
              <a:rPr lang="de-DE" dirty="0" err="1"/>
              <a:t>Sextroh</a:t>
            </a:r>
            <a:r>
              <a:rPr lang="de-DE" dirty="0"/>
              <a:t>, Jochen </a:t>
            </a:r>
            <a:r>
              <a:rPr lang="de-DE" dirty="0" err="1"/>
              <a:t>Pierk</a:t>
            </a:r>
            <a:r>
              <a:rPr lang="de-DE" dirty="0"/>
              <a:t>, </a:t>
            </a:r>
            <a:r>
              <a:rPr lang="de-DE" dirty="0" err="1"/>
              <a:t>Elica</a:t>
            </a:r>
            <a:r>
              <a:rPr lang="de-DE" dirty="0"/>
              <a:t> </a:t>
            </a:r>
            <a:r>
              <a:rPr lang="de-DE" dirty="0" err="1"/>
              <a:t>Krasteva</a:t>
            </a:r>
            <a:endParaRPr lang="de-DE" dirty="0"/>
          </a:p>
          <a:p>
            <a:pPr marL="0" indent="0">
              <a:buNone/>
            </a:pPr>
            <a:r>
              <a:rPr lang="de-DE" b="1" dirty="0" err="1"/>
              <a:t>PhD</a:t>
            </a:r>
            <a:r>
              <a:rPr lang="de-DE" b="1" dirty="0"/>
              <a:t> Mentoring Initiative</a:t>
            </a:r>
            <a:r>
              <a:rPr lang="de-DE" dirty="0"/>
              <a:t>: Martin Walker, Steven Young</a:t>
            </a:r>
          </a:p>
          <a:p>
            <a:pPr marL="0" indent="0">
              <a:buNone/>
            </a:pPr>
            <a:r>
              <a:rPr lang="de-DE" b="1" dirty="0"/>
              <a:t>Events</a:t>
            </a:r>
            <a:r>
              <a:rPr lang="de-DE" dirty="0"/>
              <a:t>: Claudia </a:t>
            </a:r>
            <a:r>
              <a:rPr lang="de-DE" dirty="0" err="1"/>
              <a:t>Imperatore</a:t>
            </a:r>
            <a:r>
              <a:rPr lang="de-DE" dirty="0"/>
              <a:t>, Michele </a:t>
            </a:r>
            <a:r>
              <a:rPr lang="de-DE" dirty="0" err="1"/>
              <a:t>Fabrizi</a:t>
            </a:r>
            <a:r>
              <a:rPr lang="de-DE" dirty="0"/>
              <a:t>, Vanessa </a:t>
            </a:r>
            <a:r>
              <a:rPr lang="de-DE" dirty="0" err="1"/>
              <a:t>Flagmeier</a:t>
            </a:r>
            <a:r>
              <a:rPr lang="de-DE" dirty="0"/>
              <a:t>, Fabio </a:t>
            </a:r>
            <a:r>
              <a:rPr lang="de-DE" dirty="0" err="1"/>
              <a:t>Motoki</a:t>
            </a:r>
            <a:r>
              <a:rPr lang="de-DE" dirty="0"/>
              <a:t>, Arthur Stenzel</a:t>
            </a:r>
          </a:p>
          <a:p>
            <a:pPr marL="0" indent="0">
              <a:buNone/>
            </a:pPr>
            <a:r>
              <a:rPr lang="de-DE" b="1" dirty="0" err="1"/>
              <a:t>Opportunities</a:t>
            </a:r>
            <a:r>
              <a:rPr lang="de-DE" dirty="0"/>
              <a:t>: </a:t>
            </a:r>
            <a:r>
              <a:rPr lang="de-DE" dirty="0" err="1"/>
              <a:t>Evisa</a:t>
            </a:r>
            <a:r>
              <a:rPr lang="de-DE" dirty="0"/>
              <a:t> </a:t>
            </a:r>
            <a:r>
              <a:rPr lang="de-DE" dirty="0" err="1"/>
              <a:t>Mitrou</a:t>
            </a:r>
            <a:r>
              <a:rPr lang="de-DE" dirty="0"/>
              <a:t>, Cristina Grande Herrera, Maria Assel, Arianna </a:t>
            </a:r>
            <a:r>
              <a:rPr lang="de-DE" dirty="0" err="1"/>
              <a:t>Pisciella</a:t>
            </a:r>
            <a:endParaRPr lang="de-DE" dirty="0"/>
          </a:p>
          <a:p>
            <a:pPr marL="0" indent="0">
              <a:buNone/>
            </a:pPr>
            <a:r>
              <a:rPr lang="de-DE" b="1" dirty="0"/>
              <a:t>External Engagement and Funding</a:t>
            </a:r>
            <a:r>
              <a:rPr lang="de-DE" dirty="0"/>
              <a:t>: Catalin </a:t>
            </a:r>
            <a:r>
              <a:rPr lang="de-DE" dirty="0" err="1"/>
              <a:t>Albu</a:t>
            </a:r>
            <a:endParaRPr lang="de-DE" dirty="0"/>
          </a:p>
          <a:p>
            <a:pPr marL="0" indent="0">
              <a:buNone/>
            </a:pPr>
            <a:r>
              <a:rPr lang="de-DE" b="1" dirty="0" err="1"/>
              <a:t>Social</a:t>
            </a:r>
            <a:r>
              <a:rPr lang="de-DE" b="1" dirty="0"/>
              <a:t> Media</a:t>
            </a:r>
            <a:r>
              <a:rPr lang="de-DE" dirty="0"/>
              <a:t>: Enrique Mesa Perez, Jamie Johnston, </a:t>
            </a:r>
            <a:r>
              <a:rPr lang="de-DE" dirty="0" err="1"/>
              <a:t>Aljoša</a:t>
            </a:r>
            <a:r>
              <a:rPr lang="de-DE" dirty="0"/>
              <a:t> </a:t>
            </a:r>
            <a:r>
              <a:rPr lang="de-DE" dirty="0" err="1"/>
              <a:t>Valentinčič</a:t>
            </a:r>
            <a:endParaRPr lang="de-DE" dirty="0"/>
          </a:p>
          <a:p>
            <a:pPr marL="0" indent="0">
              <a:buNone/>
            </a:pPr>
            <a:endParaRPr lang="de-DE" dirty="0"/>
          </a:p>
          <a:p>
            <a:pPr marL="0" indent="0">
              <a:buNone/>
            </a:pPr>
            <a:endParaRPr lang="en-CH" dirty="0"/>
          </a:p>
        </p:txBody>
      </p:sp>
      <p:sp>
        <p:nvSpPr>
          <p:cNvPr id="5" name="Slide Number Placeholder 4">
            <a:extLst>
              <a:ext uri="{FF2B5EF4-FFF2-40B4-BE49-F238E27FC236}">
                <a16:creationId xmlns:a16="http://schemas.microsoft.com/office/drawing/2014/main" id="{D3201A66-4BE3-BA49-974F-540B1F48CE70}"/>
              </a:ext>
            </a:extLst>
          </p:cNvPr>
          <p:cNvSpPr>
            <a:spLocks noGrp="1"/>
          </p:cNvSpPr>
          <p:nvPr>
            <p:ph type="sldNum" sz="quarter" idx="12"/>
          </p:nvPr>
        </p:nvSpPr>
        <p:spPr/>
        <p:txBody>
          <a:bodyPr/>
          <a:lstStyle/>
          <a:p>
            <a:r>
              <a:rPr lang="en-CH"/>
              <a:t>Page </a:t>
            </a:r>
            <a:fld id="{124EE2AE-F2F4-8A4C-8595-12D2BA8C70F6}" type="slidenum">
              <a:rPr lang="en-CH" smtClean="0"/>
              <a:pPr/>
              <a:t>13</a:t>
            </a:fld>
            <a:endParaRPr lang="en-CH" dirty="0"/>
          </a:p>
        </p:txBody>
      </p:sp>
    </p:spTree>
    <p:extLst>
      <p:ext uri="{BB962C8B-B14F-4D97-AF65-F5344CB8AC3E}">
        <p14:creationId xmlns:p14="http://schemas.microsoft.com/office/powerpoint/2010/main" val="253157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14</a:t>
            </a:fld>
            <a:endParaRPr lang="en-CH" dirty="0"/>
          </a:p>
        </p:txBody>
      </p:sp>
      <p:sp>
        <p:nvSpPr>
          <p:cNvPr id="11" name="TextBox 10">
            <a:extLst>
              <a:ext uri="{FF2B5EF4-FFF2-40B4-BE49-F238E27FC236}">
                <a16:creationId xmlns:a16="http://schemas.microsoft.com/office/drawing/2014/main" id="{65BCB68B-3653-8480-CFDF-D660B38D4658}"/>
              </a:ext>
            </a:extLst>
          </p:cNvPr>
          <p:cNvSpPr txBox="1"/>
          <p:nvPr/>
        </p:nvSpPr>
        <p:spPr>
          <a:xfrm>
            <a:off x="3170419" y="1362051"/>
            <a:ext cx="5625130" cy="3785652"/>
          </a:xfrm>
          <a:prstGeom prst="rect">
            <a:avLst/>
          </a:prstGeom>
          <a:noFill/>
        </p:spPr>
        <p:txBody>
          <a:bodyPr wrap="none" rtlCol="0">
            <a:spAutoFit/>
          </a:bodyPr>
          <a:lstStyle/>
          <a:p>
            <a:pPr algn="ctr"/>
            <a:r>
              <a:rPr lang="en-DE" sz="8000" b="1" dirty="0">
                <a:solidFill>
                  <a:srgbClr val="225493"/>
                </a:solidFill>
              </a:rPr>
              <a:t>THANK YOU!</a:t>
            </a:r>
          </a:p>
          <a:p>
            <a:pPr algn="ctr"/>
            <a:endParaRPr lang="en-DE" sz="8000" b="1" dirty="0">
              <a:solidFill>
                <a:srgbClr val="225493"/>
              </a:solidFill>
            </a:endParaRPr>
          </a:p>
          <a:p>
            <a:pPr algn="ctr"/>
            <a:r>
              <a:rPr lang="en-DE" sz="8000" b="1" dirty="0">
                <a:solidFill>
                  <a:srgbClr val="225493"/>
                </a:solidFill>
              </a:rPr>
              <a:t>Q&amp;A</a:t>
            </a:r>
          </a:p>
        </p:txBody>
      </p:sp>
    </p:spTree>
    <p:extLst>
      <p:ext uri="{BB962C8B-B14F-4D97-AF65-F5344CB8AC3E}">
        <p14:creationId xmlns:p14="http://schemas.microsoft.com/office/powerpoint/2010/main" val="388107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609564-1436-323C-B4FB-5D0813D5FA21}"/>
              </a:ext>
            </a:extLst>
          </p:cNvPr>
          <p:cNvSpPr>
            <a:spLocks noGrp="1"/>
          </p:cNvSpPr>
          <p:nvPr>
            <p:ph type="sldNum" sz="quarter" idx="12"/>
          </p:nvPr>
        </p:nvSpPr>
        <p:spPr/>
        <p:txBody>
          <a:bodyPr/>
          <a:lstStyle/>
          <a:p>
            <a:r>
              <a:rPr lang="en-CH"/>
              <a:t>Page </a:t>
            </a:r>
            <a:fld id="{124EE2AE-F2F4-8A4C-8595-12D2BA8C70F6}" type="slidenum">
              <a:rPr lang="en-CH" smtClean="0"/>
              <a:pPr/>
              <a:t>15</a:t>
            </a:fld>
            <a:endParaRPr lang="en-CH" dirty="0"/>
          </a:p>
        </p:txBody>
      </p:sp>
      <p:sp>
        <p:nvSpPr>
          <p:cNvPr id="11" name="TextBox 10">
            <a:extLst>
              <a:ext uri="{FF2B5EF4-FFF2-40B4-BE49-F238E27FC236}">
                <a16:creationId xmlns:a16="http://schemas.microsoft.com/office/drawing/2014/main" id="{65BCB68B-3653-8480-CFDF-D660B38D4658}"/>
              </a:ext>
            </a:extLst>
          </p:cNvPr>
          <p:cNvSpPr txBox="1"/>
          <p:nvPr/>
        </p:nvSpPr>
        <p:spPr>
          <a:xfrm>
            <a:off x="1707953" y="910364"/>
            <a:ext cx="8570615" cy="2677656"/>
          </a:xfrm>
          <a:prstGeom prst="rect">
            <a:avLst/>
          </a:prstGeom>
          <a:noFill/>
        </p:spPr>
        <p:txBody>
          <a:bodyPr wrap="none" rtlCol="0">
            <a:spAutoFit/>
          </a:bodyPr>
          <a:lstStyle/>
          <a:p>
            <a:pPr algn="ctr"/>
            <a:r>
              <a:rPr lang="en-DE" sz="4400" b="1" dirty="0">
                <a:solidFill>
                  <a:srgbClr val="225493"/>
                </a:solidFill>
              </a:rPr>
              <a:t>Enjoy the EAA PhD Forum, Congress</a:t>
            </a:r>
          </a:p>
          <a:p>
            <a:pPr algn="ctr"/>
            <a:r>
              <a:rPr lang="en-GB" sz="4400" b="1" dirty="0">
                <a:solidFill>
                  <a:srgbClr val="225493"/>
                </a:solidFill>
              </a:rPr>
              <a:t>a</a:t>
            </a:r>
            <a:r>
              <a:rPr lang="en-DE" sz="4400" b="1" dirty="0">
                <a:solidFill>
                  <a:srgbClr val="225493"/>
                </a:solidFill>
              </a:rPr>
              <a:t>nd Espoo/Helsinki!</a:t>
            </a:r>
          </a:p>
          <a:p>
            <a:pPr algn="ctr"/>
            <a:endParaRPr lang="en-DE" sz="8000" b="1" dirty="0">
              <a:solidFill>
                <a:srgbClr val="225493"/>
              </a:solidFill>
            </a:endParaRPr>
          </a:p>
        </p:txBody>
      </p:sp>
      <p:pic>
        <p:nvPicPr>
          <p:cNvPr id="5" name="Picture 4">
            <a:extLst>
              <a:ext uri="{FF2B5EF4-FFF2-40B4-BE49-F238E27FC236}">
                <a16:creationId xmlns:a16="http://schemas.microsoft.com/office/drawing/2014/main" id="{097EFC0A-6E8F-D3BF-9BB7-E9B4A296CC49}"/>
              </a:ext>
            </a:extLst>
          </p:cNvPr>
          <p:cNvPicPr>
            <a:picLocks noChangeAspect="1"/>
          </p:cNvPicPr>
          <p:nvPr/>
        </p:nvPicPr>
        <p:blipFill>
          <a:blip r:embed="rId2"/>
          <a:stretch>
            <a:fillRect/>
          </a:stretch>
        </p:blipFill>
        <p:spPr>
          <a:xfrm>
            <a:off x="3368040" y="2489076"/>
            <a:ext cx="5095240" cy="3575751"/>
          </a:xfrm>
          <a:prstGeom prst="rect">
            <a:avLst/>
          </a:prstGeom>
        </p:spPr>
      </p:pic>
    </p:spTree>
    <p:extLst>
      <p:ext uri="{BB962C8B-B14F-4D97-AF65-F5344CB8AC3E}">
        <p14:creationId xmlns:p14="http://schemas.microsoft.com/office/powerpoint/2010/main" val="385074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76E8-3FF3-206E-DD2E-5BD30905A49C}"/>
              </a:ext>
            </a:extLst>
          </p:cNvPr>
          <p:cNvSpPr>
            <a:spLocks noGrp="1"/>
          </p:cNvSpPr>
          <p:nvPr>
            <p:ph type="title"/>
          </p:nvPr>
        </p:nvSpPr>
        <p:spPr/>
        <p:txBody>
          <a:bodyPr/>
          <a:lstStyle/>
          <a:p>
            <a:r>
              <a:rPr lang="en-DE" dirty="0"/>
              <a:t>What is the ARC?</a:t>
            </a:r>
          </a:p>
        </p:txBody>
      </p:sp>
      <p:sp>
        <p:nvSpPr>
          <p:cNvPr id="5" name="Slide Number Placeholder 4">
            <a:extLst>
              <a:ext uri="{FF2B5EF4-FFF2-40B4-BE49-F238E27FC236}">
                <a16:creationId xmlns:a16="http://schemas.microsoft.com/office/drawing/2014/main" id="{3E7A3BA4-EEE8-4FBD-00A8-1EA222071D0D}"/>
              </a:ext>
            </a:extLst>
          </p:cNvPr>
          <p:cNvSpPr>
            <a:spLocks noGrp="1"/>
          </p:cNvSpPr>
          <p:nvPr>
            <p:ph type="sldNum" sz="quarter" idx="12"/>
          </p:nvPr>
        </p:nvSpPr>
        <p:spPr/>
        <p:txBody>
          <a:bodyPr/>
          <a:lstStyle/>
          <a:p>
            <a:r>
              <a:rPr lang="en-CH"/>
              <a:t>Page </a:t>
            </a:r>
            <a:fld id="{124EE2AE-F2F4-8A4C-8595-12D2BA8C70F6}" type="slidenum">
              <a:rPr lang="en-CH" smtClean="0"/>
              <a:pPr/>
              <a:t>2</a:t>
            </a:fld>
            <a:endParaRPr lang="en-CH" dirty="0"/>
          </a:p>
        </p:txBody>
      </p:sp>
      <p:pic>
        <p:nvPicPr>
          <p:cNvPr id="6" name="Picture 5">
            <a:extLst>
              <a:ext uri="{FF2B5EF4-FFF2-40B4-BE49-F238E27FC236}">
                <a16:creationId xmlns:a16="http://schemas.microsoft.com/office/drawing/2014/main" id="{50FEAE3F-61AF-7E2E-8754-97AB0E0EF783}"/>
              </a:ext>
            </a:extLst>
          </p:cNvPr>
          <p:cNvPicPr>
            <a:picLocks noChangeAspect="1"/>
          </p:cNvPicPr>
          <p:nvPr/>
        </p:nvPicPr>
        <p:blipFill>
          <a:blip r:embed="rId2"/>
          <a:stretch>
            <a:fillRect/>
          </a:stretch>
        </p:blipFill>
        <p:spPr>
          <a:xfrm>
            <a:off x="1570911" y="1812895"/>
            <a:ext cx="8885790" cy="2969289"/>
          </a:xfrm>
          <a:prstGeom prst="rect">
            <a:avLst/>
          </a:prstGeom>
        </p:spPr>
      </p:pic>
      <p:sp>
        <p:nvSpPr>
          <p:cNvPr id="8" name="Rectangle 7">
            <a:extLst>
              <a:ext uri="{FF2B5EF4-FFF2-40B4-BE49-F238E27FC236}">
                <a16:creationId xmlns:a16="http://schemas.microsoft.com/office/drawing/2014/main" id="{6EEA88E1-7A94-A941-A854-3D89AB799B45}"/>
              </a:ext>
            </a:extLst>
          </p:cNvPr>
          <p:cNvSpPr/>
          <p:nvPr/>
        </p:nvSpPr>
        <p:spPr>
          <a:xfrm>
            <a:off x="4131431" y="5221125"/>
            <a:ext cx="3764749" cy="461665"/>
          </a:xfrm>
          <a:prstGeom prst="rect">
            <a:avLst/>
          </a:prstGeom>
        </p:spPr>
        <p:txBody>
          <a:bodyPr wrap="none">
            <a:spAutoFit/>
          </a:bodyPr>
          <a:lstStyle/>
          <a:p>
            <a:r>
              <a:rPr lang="en-DE" sz="2400" b="1" dirty="0">
                <a:hlinkClick r:id="rId3"/>
              </a:rPr>
              <a:t>https://eaa-online.org/arc/</a:t>
            </a:r>
            <a:r>
              <a:rPr lang="en-DE" sz="2400" b="1" dirty="0"/>
              <a:t> </a:t>
            </a:r>
          </a:p>
        </p:txBody>
      </p:sp>
    </p:spTree>
    <p:extLst>
      <p:ext uri="{BB962C8B-B14F-4D97-AF65-F5344CB8AC3E}">
        <p14:creationId xmlns:p14="http://schemas.microsoft.com/office/powerpoint/2010/main" val="311155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0527F-5BC0-81E0-6EEF-68973213223D}"/>
              </a:ext>
            </a:extLst>
          </p:cNvPr>
          <p:cNvSpPr>
            <a:spLocks noGrp="1"/>
          </p:cNvSpPr>
          <p:nvPr>
            <p:ph type="title"/>
          </p:nvPr>
        </p:nvSpPr>
        <p:spPr/>
        <p:txBody>
          <a:bodyPr/>
          <a:lstStyle/>
          <a:p>
            <a:r>
              <a:rPr lang="en-DE" dirty="0"/>
              <a:t>ARC – Background </a:t>
            </a:r>
          </a:p>
        </p:txBody>
      </p:sp>
      <p:sp>
        <p:nvSpPr>
          <p:cNvPr id="3" name="Content Placeholder 2">
            <a:extLst>
              <a:ext uri="{FF2B5EF4-FFF2-40B4-BE49-F238E27FC236}">
                <a16:creationId xmlns:a16="http://schemas.microsoft.com/office/drawing/2014/main" id="{8661035A-379C-1E07-C846-314933A181BC}"/>
              </a:ext>
            </a:extLst>
          </p:cNvPr>
          <p:cNvSpPr>
            <a:spLocks noGrp="1"/>
          </p:cNvSpPr>
          <p:nvPr>
            <p:ph idx="1"/>
          </p:nvPr>
        </p:nvSpPr>
        <p:spPr/>
        <p:txBody>
          <a:bodyPr/>
          <a:lstStyle/>
          <a:p>
            <a:r>
              <a:rPr lang="en-DE" b="1" dirty="0"/>
              <a:t>Founded in 2016 </a:t>
            </a:r>
            <a:r>
              <a:rPr lang="en-DE" dirty="0"/>
              <a:t>under Salvador Carmona’s EAA presidency by Thorsten Sellhorn and Philip Joos</a:t>
            </a:r>
          </a:p>
          <a:p>
            <a:r>
              <a:rPr lang="en-GB" dirty="0"/>
              <a:t>S</a:t>
            </a:r>
            <a:r>
              <a:rPr lang="en-DE" dirty="0"/>
              <a:t>upport young scholars to </a:t>
            </a:r>
            <a:r>
              <a:rPr lang="en-DE" b="1" dirty="0"/>
              <a:t>enhance research and teaching productivity </a:t>
            </a:r>
            <a:r>
              <a:rPr lang="en-DE" dirty="0"/>
              <a:t>and help in building their </a:t>
            </a:r>
            <a:r>
              <a:rPr lang="en-DE" b="1" dirty="0"/>
              <a:t>academic careers</a:t>
            </a:r>
          </a:p>
          <a:p>
            <a:r>
              <a:rPr lang="en-DE" dirty="0"/>
              <a:t>Support in extending academic network, manage teaching activities, link own work to policy-making institutions, the profession, and practitioners</a:t>
            </a:r>
          </a:p>
          <a:p>
            <a:r>
              <a:rPr lang="en-DE" dirty="0"/>
              <a:t>Before: separate ARC website, now: </a:t>
            </a:r>
            <a:r>
              <a:rPr lang="en-DE" b="1" dirty="0"/>
              <a:t>integrated within the (new) EAA website</a:t>
            </a:r>
          </a:p>
          <a:p>
            <a:r>
              <a:rPr lang="en-DE" dirty="0"/>
              <a:t>Before: “Accounting </a:t>
            </a:r>
            <a:r>
              <a:rPr lang="en-DE" b="1" i="1" dirty="0"/>
              <a:t>Research</a:t>
            </a:r>
            <a:r>
              <a:rPr lang="en-DE" dirty="0"/>
              <a:t> Centre”, now: “Accounting </a:t>
            </a:r>
            <a:r>
              <a:rPr lang="en-DE" b="1" i="1" dirty="0"/>
              <a:t>Resources</a:t>
            </a:r>
            <a:r>
              <a:rPr lang="en-DE" dirty="0"/>
              <a:t> Centre” (including education material, outreach &amp; impact)</a:t>
            </a:r>
          </a:p>
        </p:txBody>
      </p:sp>
      <p:sp>
        <p:nvSpPr>
          <p:cNvPr id="4" name="Slide Number Placeholder 3">
            <a:extLst>
              <a:ext uri="{FF2B5EF4-FFF2-40B4-BE49-F238E27FC236}">
                <a16:creationId xmlns:a16="http://schemas.microsoft.com/office/drawing/2014/main" id="{7A7E9A9E-BDC1-D6C8-15EC-333333C2A054}"/>
              </a:ext>
            </a:extLst>
          </p:cNvPr>
          <p:cNvSpPr>
            <a:spLocks noGrp="1"/>
          </p:cNvSpPr>
          <p:nvPr>
            <p:ph type="sldNum" sz="quarter" idx="12"/>
          </p:nvPr>
        </p:nvSpPr>
        <p:spPr/>
        <p:txBody>
          <a:bodyPr/>
          <a:lstStyle/>
          <a:p>
            <a:r>
              <a:rPr lang="en-CH"/>
              <a:t>Page </a:t>
            </a:r>
            <a:fld id="{124EE2AE-F2F4-8A4C-8595-12D2BA8C70F6}" type="slidenum">
              <a:rPr lang="en-CH" smtClean="0"/>
              <a:pPr/>
              <a:t>3</a:t>
            </a:fld>
            <a:endParaRPr lang="en-CH" dirty="0"/>
          </a:p>
        </p:txBody>
      </p:sp>
    </p:spTree>
    <p:extLst>
      <p:ext uri="{BB962C8B-B14F-4D97-AF65-F5344CB8AC3E}">
        <p14:creationId xmlns:p14="http://schemas.microsoft.com/office/powerpoint/2010/main" val="346812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3BC8-43B2-09F1-C1D6-7250B99BA143}"/>
              </a:ext>
            </a:extLst>
          </p:cNvPr>
          <p:cNvSpPr>
            <a:spLocks noGrp="1"/>
          </p:cNvSpPr>
          <p:nvPr>
            <p:ph type="title"/>
          </p:nvPr>
        </p:nvSpPr>
        <p:spPr/>
        <p:txBody>
          <a:bodyPr/>
          <a:lstStyle/>
          <a:p>
            <a:r>
              <a:rPr lang="en-DE" dirty="0"/>
              <a:t>ARC – Activities </a:t>
            </a:r>
          </a:p>
        </p:txBody>
      </p:sp>
      <p:sp>
        <p:nvSpPr>
          <p:cNvPr id="5" name="Slide Number Placeholder 4">
            <a:extLst>
              <a:ext uri="{FF2B5EF4-FFF2-40B4-BE49-F238E27FC236}">
                <a16:creationId xmlns:a16="http://schemas.microsoft.com/office/drawing/2014/main" id="{AC92B075-8288-2634-7B8D-083FCB4ACD71}"/>
              </a:ext>
            </a:extLst>
          </p:cNvPr>
          <p:cNvSpPr>
            <a:spLocks noGrp="1"/>
          </p:cNvSpPr>
          <p:nvPr>
            <p:ph type="sldNum" sz="quarter" idx="12"/>
          </p:nvPr>
        </p:nvSpPr>
        <p:spPr/>
        <p:txBody>
          <a:bodyPr/>
          <a:lstStyle/>
          <a:p>
            <a:r>
              <a:rPr lang="en-CH"/>
              <a:t>Page </a:t>
            </a:r>
            <a:fld id="{124EE2AE-F2F4-8A4C-8595-12D2BA8C70F6}" type="slidenum">
              <a:rPr lang="en-CH" smtClean="0"/>
              <a:pPr/>
              <a:t>4</a:t>
            </a:fld>
            <a:endParaRPr lang="en-CH" dirty="0"/>
          </a:p>
        </p:txBody>
      </p:sp>
      <p:sp>
        <p:nvSpPr>
          <p:cNvPr id="7" name="TextBox 6">
            <a:extLst>
              <a:ext uri="{FF2B5EF4-FFF2-40B4-BE49-F238E27FC236}">
                <a16:creationId xmlns:a16="http://schemas.microsoft.com/office/drawing/2014/main" id="{F6244B60-B4D8-524C-E465-6035FF9DB3C4}"/>
              </a:ext>
            </a:extLst>
          </p:cNvPr>
          <p:cNvSpPr txBox="1"/>
          <p:nvPr/>
        </p:nvSpPr>
        <p:spPr>
          <a:xfrm>
            <a:off x="8855104" y="2143819"/>
            <a:ext cx="2411944" cy="3139321"/>
          </a:xfrm>
          <a:prstGeom prst="rect">
            <a:avLst/>
          </a:prstGeom>
          <a:noFill/>
        </p:spPr>
        <p:txBody>
          <a:bodyPr wrap="square" rtlCol="0">
            <a:spAutoFit/>
          </a:bodyPr>
          <a:lstStyle/>
          <a:p>
            <a:r>
              <a:rPr lang="en-GB" dirty="0"/>
              <a:t>The goal of the </a:t>
            </a:r>
            <a:r>
              <a:rPr lang="en-GB" u="sng" dirty="0">
                <a:hlinkClick r:id="rId2"/>
              </a:rPr>
              <a:t>Accounting Resources Centre (ARC)</a:t>
            </a:r>
            <a:r>
              <a:rPr lang="en-GB" dirty="0"/>
              <a:t> is to provide the EAA’s </a:t>
            </a:r>
            <a:r>
              <a:rPr lang="en-GB" b="1" dirty="0"/>
              <a:t>one-stop location </a:t>
            </a:r>
            <a:r>
              <a:rPr lang="en-GB" dirty="0"/>
              <a:t>for </a:t>
            </a:r>
            <a:r>
              <a:rPr lang="en-GB" b="1" dirty="0"/>
              <a:t>research resources </a:t>
            </a:r>
            <a:r>
              <a:rPr lang="en-GB" dirty="0"/>
              <a:t>and </a:t>
            </a:r>
            <a:r>
              <a:rPr lang="en-GB" b="1" dirty="0"/>
              <a:t>networking opportunities </a:t>
            </a:r>
            <a:r>
              <a:rPr lang="en-GB" dirty="0"/>
              <a:t>relevant for emerging scholars and others interested in accounting research.</a:t>
            </a:r>
          </a:p>
        </p:txBody>
      </p:sp>
      <p:pic>
        <p:nvPicPr>
          <p:cNvPr id="3" name="Picture 2">
            <a:extLst>
              <a:ext uri="{FF2B5EF4-FFF2-40B4-BE49-F238E27FC236}">
                <a16:creationId xmlns:a16="http://schemas.microsoft.com/office/drawing/2014/main" id="{C489E7D8-AB64-32FC-B83F-F81795A4F2D2}"/>
              </a:ext>
            </a:extLst>
          </p:cNvPr>
          <p:cNvPicPr>
            <a:picLocks noChangeAspect="1"/>
          </p:cNvPicPr>
          <p:nvPr/>
        </p:nvPicPr>
        <p:blipFill>
          <a:blip r:embed="rId3"/>
          <a:stretch>
            <a:fillRect/>
          </a:stretch>
        </p:blipFill>
        <p:spPr>
          <a:xfrm>
            <a:off x="1067192" y="1595490"/>
            <a:ext cx="7426568" cy="4571073"/>
          </a:xfrm>
          <a:prstGeom prst="rect">
            <a:avLst/>
          </a:prstGeom>
        </p:spPr>
      </p:pic>
    </p:spTree>
    <p:extLst>
      <p:ext uri="{BB962C8B-B14F-4D97-AF65-F5344CB8AC3E}">
        <p14:creationId xmlns:p14="http://schemas.microsoft.com/office/powerpoint/2010/main" val="346339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en-DE" dirty="0"/>
              <a:t>PhD Mentoring Initiative (Senior Editors: Steven Young, Martin Walker)</a:t>
            </a:r>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fontScale="77500" lnSpcReduction="20000"/>
          </a:bodyPr>
          <a:lstStyle/>
          <a:p>
            <a:pPr>
              <a:lnSpc>
                <a:spcPct val="120000"/>
              </a:lnSpc>
            </a:pPr>
            <a:r>
              <a:rPr lang="en-GB" sz="2400" i="1" dirty="0"/>
              <a:t>The EAA PhD Mentoring Initiative (PMI) aims to help EAA PhD students </a:t>
            </a:r>
            <a:r>
              <a:rPr lang="en-GB" sz="2400" b="1" i="1" dirty="0"/>
              <a:t>refine their research proposals</a:t>
            </a:r>
            <a:r>
              <a:rPr lang="en-GB" sz="2400" i="1" dirty="0"/>
              <a:t> and </a:t>
            </a:r>
            <a:r>
              <a:rPr lang="en-GB" sz="2400" b="1" i="1" dirty="0"/>
              <a:t>enhance the overall quality of their work </a:t>
            </a:r>
            <a:r>
              <a:rPr lang="en-GB" sz="2400" i="1" dirty="0"/>
              <a:t>by accessing </a:t>
            </a:r>
            <a:r>
              <a:rPr lang="en-GB" sz="2400" b="1" i="1" dirty="0"/>
              <a:t>timely advice and feedback </a:t>
            </a:r>
            <a:r>
              <a:rPr lang="en-GB" sz="2400" i="1" dirty="0"/>
              <a:t>from some top accounting researchers. The PMI is a resource open to all European PhD students in accounting. </a:t>
            </a:r>
          </a:p>
          <a:p>
            <a:pPr marL="0" indent="0">
              <a:lnSpc>
                <a:spcPct val="120000"/>
              </a:lnSpc>
              <a:buNone/>
            </a:pPr>
            <a:endParaRPr lang="en-GB" sz="2400" i="1" dirty="0"/>
          </a:p>
          <a:p>
            <a:r>
              <a:rPr lang="de-DE" sz="2400" dirty="0"/>
              <a:t>Journal-style </a:t>
            </a:r>
            <a:r>
              <a:rPr lang="de-DE" sz="2400" dirty="0" err="1"/>
              <a:t>peer</a:t>
            </a:r>
            <a:r>
              <a:rPr lang="de-DE" sz="2400" dirty="0"/>
              <a:t> review </a:t>
            </a:r>
            <a:r>
              <a:rPr lang="de-DE" sz="2400" dirty="0" err="1"/>
              <a:t>system</a:t>
            </a:r>
            <a:r>
              <a:rPr lang="de-DE" sz="2400" dirty="0"/>
              <a:t> (Taylor &amp; Francis)</a:t>
            </a:r>
          </a:p>
          <a:p>
            <a:r>
              <a:rPr lang="de-DE" sz="2400" dirty="0"/>
              <a:t>Editors </a:t>
            </a:r>
            <a:r>
              <a:rPr lang="de-DE" sz="2400" dirty="0" err="1"/>
              <a:t>select</a:t>
            </a:r>
            <a:r>
              <a:rPr lang="de-DE" sz="2400" dirty="0"/>
              <a:t> an expert </a:t>
            </a:r>
            <a:r>
              <a:rPr lang="de-DE" sz="2400" dirty="0" err="1"/>
              <a:t>reviewer</a:t>
            </a:r>
            <a:r>
              <a:rPr lang="de-DE" sz="2400" dirty="0"/>
              <a:t> </a:t>
            </a:r>
            <a:r>
              <a:rPr lang="de-DE" sz="2400" dirty="0" err="1"/>
              <a:t>to</a:t>
            </a:r>
            <a:r>
              <a:rPr lang="de-DE" sz="2400" dirty="0"/>
              <a:t> </a:t>
            </a:r>
            <a:r>
              <a:rPr lang="de-DE" sz="2400" dirty="0" err="1"/>
              <a:t>provide</a:t>
            </a:r>
            <a:r>
              <a:rPr lang="de-DE" sz="2400" dirty="0"/>
              <a:t> </a:t>
            </a:r>
            <a:r>
              <a:rPr lang="de-DE" sz="2400" dirty="0" err="1"/>
              <a:t>constructive</a:t>
            </a:r>
            <a:r>
              <a:rPr lang="de-DE" sz="2400" dirty="0"/>
              <a:t> </a:t>
            </a:r>
            <a:r>
              <a:rPr lang="de-DE" sz="2400" dirty="0" err="1"/>
              <a:t>feedback</a:t>
            </a:r>
            <a:r>
              <a:rPr lang="de-DE" sz="2400" dirty="0"/>
              <a:t> via a review </a:t>
            </a:r>
            <a:r>
              <a:rPr lang="de-DE" sz="2400" dirty="0" err="1"/>
              <a:t>report</a:t>
            </a:r>
            <a:endParaRPr lang="de-DE" sz="2400" dirty="0"/>
          </a:p>
          <a:p>
            <a:pPr marL="0" indent="0">
              <a:buNone/>
            </a:pPr>
            <a:endParaRPr lang="en-GB" i="1" dirty="0"/>
          </a:p>
          <a:p>
            <a:pPr marL="0" indent="0">
              <a:buNone/>
            </a:pPr>
            <a:r>
              <a:rPr lang="en-DE" sz="1900" b="1" dirty="0"/>
              <a:t>Editors:</a:t>
            </a:r>
          </a:p>
          <a:p>
            <a:r>
              <a:rPr lang="en-GB" sz="1900" b="1" dirty="0"/>
              <a:t>Beatriz Garcia </a:t>
            </a:r>
            <a:r>
              <a:rPr lang="en-GB" sz="1900" b="1" dirty="0" err="1"/>
              <a:t>Osma</a:t>
            </a:r>
            <a:r>
              <a:rPr lang="en-GB" sz="1900" dirty="0"/>
              <a:t>, </a:t>
            </a:r>
            <a:r>
              <a:rPr lang="en-GB" sz="1900" i="1" dirty="0"/>
              <a:t>Universidad Carlos III, Spain</a:t>
            </a:r>
            <a:endParaRPr lang="en-GB" sz="1900" dirty="0"/>
          </a:p>
          <a:p>
            <a:r>
              <a:rPr lang="en-GB" sz="1900" b="1" dirty="0"/>
              <a:t>Sven Modell</a:t>
            </a:r>
            <a:r>
              <a:rPr lang="en-GB" sz="1900" dirty="0"/>
              <a:t>, </a:t>
            </a:r>
            <a:r>
              <a:rPr lang="en-GB" sz="1900" i="1" dirty="0"/>
              <a:t>Manchester Business School, UK</a:t>
            </a:r>
            <a:endParaRPr lang="en-GB" sz="1900" dirty="0"/>
          </a:p>
          <a:p>
            <a:r>
              <a:rPr lang="en-GB" sz="1900" b="1" dirty="0"/>
              <a:t>Brendan </a:t>
            </a:r>
            <a:r>
              <a:rPr lang="en-GB" sz="1900" b="1" dirty="0" err="1"/>
              <a:t>O’Dwyer</a:t>
            </a:r>
            <a:r>
              <a:rPr lang="en-GB" sz="1900" dirty="0"/>
              <a:t>, </a:t>
            </a:r>
            <a:r>
              <a:rPr lang="en-GB" sz="1900" i="1" dirty="0"/>
              <a:t>University of Amsterdam, The Netherlands</a:t>
            </a:r>
            <a:endParaRPr lang="en-GB" sz="1900" dirty="0"/>
          </a:p>
          <a:p>
            <a:r>
              <a:rPr lang="en-GB" sz="1900" b="1" dirty="0"/>
              <a:t>Laurence van Lent,</a:t>
            </a:r>
            <a:r>
              <a:rPr lang="en-GB" sz="1900" dirty="0"/>
              <a:t> </a:t>
            </a:r>
            <a:r>
              <a:rPr lang="en-GB" sz="1900" i="1" dirty="0"/>
              <a:t>Tilburg University, The Netherlands</a:t>
            </a:r>
            <a:endParaRPr lang="en-GB" sz="1900" dirty="0"/>
          </a:p>
          <a:p>
            <a:r>
              <a:rPr lang="en-GB" sz="1900" b="1" dirty="0"/>
              <a:t>Ann </a:t>
            </a:r>
            <a:r>
              <a:rPr lang="en-GB" sz="1900" b="1" dirty="0" err="1"/>
              <a:t>Vanstraelen</a:t>
            </a:r>
            <a:r>
              <a:rPr lang="en-GB" sz="1900" dirty="0"/>
              <a:t>, </a:t>
            </a:r>
            <a:r>
              <a:rPr lang="en-GB" sz="1900" i="1" dirty="0"/>
              <a:t>Maastricht University, The Netherlands</a:t>
            </a:r>
          </a:p>
          <a:p>
            <a:endParaRPr lang="en-GB" i="1" dirty="0"/>
          </a:p>
          <a:p>
            <a:endParaRPr lang="en-GB" dirty="0"/>
          </a:p>
          <a:p>
            <a:endParaRPr lang="en-DE" b="1" i="1" dirty="0"/>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5</a:t>
            </a:fld>
            <a:endParaRPr lang="en-CH" dirty="0"/>
          </a:p>
        </p:txBody>
      </p:sp>
      <p:pic>
        <p:nvPicPr>
          <p:cNvPr id="6" name="Picture 5" descr="A close up of a game board&#10;&#10;Description automatically generated with low confidence">
            <a:extLst>
              <a:ext uri="{FF2B5EF4-FFF2-40B4-BE49-F238E27FC236}">
                <a16:creationId xmlns:a16="http://schemas.microsoft.com/office/drawing/2014/main" id="{C1042530-4318-3F27-5307-0230F838CB1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84701" y="4437026"/>
            <a:ext cx="2194998" cy="1463332"/>
          </a:xfrm>
          <a:prstGeom prst="rect">
            <a:avLst/>
          </a:prstGeom>
        </p:spPr>
      </p:pic>
    </p:spTree>
    <p:extLst>
      <p:ext uri="{BB962C8B-B14F-4D97-AF65-F5344CB8AC3E}">
        <p14:creationId xmlns:p14="http://schemas.microsoft.com/office/powerpoint/2010/main" val="141875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de-DE" dirty="0"/>
              <a:t>ARC – Events (Senior Editor: Claudia </a:t>
            </a:r>
            <a:r>
              <a:rPr lang="de-DE" dirty="0" err="1"/>
              <a:t>Imperatore</a:t>
            </a:r>
            <a:r>
              <a:rPr lang="de-DE" dirty="0"/>
              <a:t>) </a:t>
            </a:r>
            <a:endParaRPr lang="en-DE" dirty="0"/>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a:bodyPr>
          <a:lstStyle/>
          <a:p>
            <a:pPr>
              <a:lnSpc>
                <a:spcPct val="100000"/>
              </a:lnSpc>
            </a:pPr>
            <a:r>
              <a:rPr lang="de-DE" dirty="0" err="1"/>
              <a:t>Don‘t</a:t>
            </a:r>
            <a:r>
              <a:rPr lang="de-DE" dirty="0"/>
              <a:t> miss out on </a:t>
            </a:r>
            <a:r>
              <a:rPr lang="de-DE" dirty="0" err="1"/>
              <a:t>any</a:t>
            </a:r>
            <a:r>
              <a:rPr lang="de-DE" dirty="0"/>
              <a:t> </a:t>
            </a:r>
            <a:r>
              <a:rPr lang="de-DE" dirty="0" err="1"/>
              <a:t>important</a:t>
            </a:r>
            <a:r>
              <a:rPr lang="de-DE" dirty="0"/>
              <a:t> </a:t>
            </a:r>
            <a:r>
              <a:rPr lang="de-DE" b="1" dirty="0" err="1"/>
              <a:t>accounting</a:t>
            </a:r>
            <a:r>
              <a:rPr lang="de-DE" b="1" dirty="0"/>
              <a:t> </a:t>
            </a:r>
            <a:r>
              <a:rPr lang="de-DE" b="1" dirty="0" err="1"/>
              <a:t>events</a:t>
            </a:r>
            <a:r>
              <a:rPr lang="de-DE" dirty="0"/>
              <a:t>, </a:t>
            </a:r>
            <a:r>
              <a:rPr lang="de-DE" dirty="0" err="1"/>
              <a:t>both</a:t>
            </a:r>
            <a:r>
              <a:rPr lang="de-DE" dirty="0"/>
              <a:t> EAA- and non-EAA-</a:t>
            </a:r>
            <a:r>
              <a:rPr lang="de-DE" dirty="0" err="1"/>
              <a:t>related</a:t>
            </a:r>
            <a:r>
              <a:rPr lang="de-DE" dirty="0"/>
              <a:t>!</a:t>
            </a:r>
          </a:p>
          <a:p>
            <a:pPr>
              <a:lnSpc>
                <a:spcPct val="100000"/>
              </a:lnSpc>
            </a:pPr>
            <a:r>
              <a:rPr lang="en-DE" sz="2000" dirty="0"/>
              <a:t>Filter by topics, PhD events, types of events (virtual, association conferences, journal conferences etc.)</a:t>
            </a:r>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6</a:t>
            </a:fld>
            <a:endParaRPr lang="en-CH" dirty="0"/>
          </a:p>
        </p:txBody>
      </p:sp>
      <p:pic>
        <p:nvPicPr>
          <p:cNvPr id="5" name="Picture 4">
            <a:extLst>
              <a:ext uri="{FF2B5EF4-FFF2-40B4-BE49-F238E27FC236}">
                <a16:creationId xmlns:a16="http://schemas.microsoft.com/office/drawing/2014/main" id="{3DFDA313-CD38-5F66-FCC0-855DB3460840}"/>
              </a:ext>
            </a:extLst>
          </p:cNvPr>
          <p:cNvPicPr>
            <a:picLocks noChangeAspect="1"/>
          </p:cNvPicPr>
          <p:nvPr/>
        </p:nvPicPr>
        <p:blipFill>
          <a:blip r:embed="rId2"/>
          <a:stretch>
            <a:fillRect/>
          </a:stretch>
        </p:blipFill>
        <p:spPr>
          <a:xfrm>
            <a:off x="992186" y="3004693"/>
            <a:ext cx="10207628" cy="2895665"/>
          </a:xfrm>
          <a:prstGeom prst="rect">
            <a:avLst/>
          </a:prstGeom>
        </p:spPr>
      </p:pic>
    </p:spTree>
    <p:extLst>
      <p:ext uri="{BB962C8B-B14F-4D97-AF65-F5344CB8AC3E}">
        <p14:creationId xmlns:p14="http://schemas.microsoft.com/office/powerpoint/2010/main" val="403573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7F1-D4B0-1E73-7827-B8A08FA14341}"/>
              </a:ext>
            </a:extLst>
          </p:cNvPr>
          <p:cNvSpPr>
            <a:spLocks noGrp="1"/>
          </p:cNvSpPr>
          <p:nvPr>
            <p:ph type="title"/>
          </p:nvPr>
        </p:nvSpPr>
        <p:spPr/>
        <p:txBody>
          <a:bodyPr/>
          <a:lstStyle/>
          <a:p>
            <a:r>
              <a:rPr lang="de-DE" dirty="0"/>
              <a:t>ARC – Repository </a:t>
            </a:r>
            <a:endParaRPr lang="en-DE" dirty="0"/>
          </a:p>
        </p:txBody>
      </p:sp>
      <p:sp>
        <p:nvSpPr>
          <p:cNvPr id="3" name="Content Placeholder 2">
            <a:extLst>
              <a:ext uri="{FF2B5EF4-FFF2-40B4-BE49-F238E27FC236}">
                <a16:creationId xmlns:a16="http://schemas.microsoft.com/office/drawing/2014/main" id="{695BEF44-86D2-0469-2C4E-2C066C4A5FCC}"/>
              </a:ext>
            </a:extLst>
          </p:cNvPr>
          <p:cNvSpPr>
            <a:spLocks noGrp="1"/>
          </p:cNvSpPr>
          <p:nvPr>
            <p:ph idx="1"/>
          </p:nvPr>
        </p:nvSpPr>
        <p:spPr/>
        <p:txBody>
          <a:bodyPr>
            <a:normAutofit/>
          </a:bodyPr>
          <a:lstStyle/>
          <a:p>
            <a:pPr>
              <a:lnSpc>
                <a:spcPct val="100000"/>
              </a:lnSpc>
            </a:pPr>
            <a:r>
              <a:rPr lang="en-GB" dirty="0"/>
              <a:t>Under “Repository” we provide all research- and teaching-related material from both physical and online events </a:t>
            </a:r>
          </a:p>
          <a:p>
            <a:pPr>
              <a:lnSpc>
                <a:spcPct val="100000"/>
              </a:lnSpc>
            </a:pPr>
            <a:r>
              <a:rPr lang="en-GB" dirty="0"/>
              <a:t>Members can share own material and insights with the community</a:t>
            </a:r>
          </a:p>
          <a:p>
            <a:pPr>
              <a:lnSpc>
                <a:spcPct val="100000"/>
              </a:lnSpc>
            </a:pPr>
            <a:r>
              <a:rPr lang="en-GB" dirty="0"/>
              <a:t>Access for EAA members only</a:t>
            </a:r>
          </a:p>
          <a:p>
            <a:endParaRPr lang="en-GB" sz="1800" dirty="0"/>
          </a:p>
          <a:p>
            <a:pPr marL="800100" lvl="1" indent="-342900">
              <a:buFont typeface="Arial" panose="020B0604020202020204" pitchFamily="34" charset="0"/>
              <a:buChar char="•"/>
            </a:pPr>
            <a:r>
              <a:rPr lang="en-DE" sz="2000" b="1" dirty="0"/>
              <a:t>Videos</a:t>
            </a:r>
          </a:p>
          <a:p>
            <a:pPr marL="800100" lvl="1" indent="-342900">
              <a:buFont typeface="Arial" panose="020B0604020202020204" pitchFamily="34" charset="0"/>
              <a:buChar char="•"/>
            </a:pPr>
            <a:r>
              <a:rPr lang="en-DE" sz="2000" b="1" dirty="0"/>
              <a:t>Codes</a:t>
            </a:r>
          </a:p>
          <a:p>
            <a:pPr marL="800100" lvl="1" indent="-342900">
              <a:buFont typeface="Arial" panose="020B0604020202020204" pitchFamily="34" charset="0"/>
              <a:buChar char="•"/>
            </a:pPr>
            <a:r>
              <a:rPr lang="en-DE" sz="2000" b="1" dirty="0"/>
              <a:t>Data sources</a:t>
            </a:r>
          </a:p>
          <a:p>
            <a:pPr marL="800100" lvl="1" indent="-342900">
              <a:buFont typeface="Arial" panose="020B0604020202020204" pitchFamily="34" charset="0"/>
              <a:buChar char="•"/>
            </a:pPr>
            <a:r>
              <a:rPr lang="en-DE" sz="2000" b="1" dirty="0"/>
              <a:t>Presentations</a:t>
            </a:r>
          </a:p>
          <a:p>
            <a:pPr marL="800100" lvl="1" indent="-342900">
              <a:buFont typeface="Arial" panose="020B0604020202020204" pitchFamily="34" charset="0"/>
              <a:buChar char="•"/>
            </a:pPr>
            <a:r>
              <a:rPr lang="en-DE" sz="2000" b="1" dirty="0"/>
              <a:t>...</a:t>
            </a:r>
          </a:p>
        </p:txBody>
      </p:sp>
      <p:sp>
        <p:nvSpPr>
          <p:cNvPr id="4" name="Slide Number Placeholder 3">
            <a:extLst>
              <a:ext uri="{FF2B5EF4-FFF2-40B4-BE49-F238E27FC236}">
                <a16:creationId xmlns:a16="http://schemas.microsoft.com/office/drawing/2014/main" id="{9B1B39E2-F726-296E-ECB7-C6578E4739F4}"/>
              </a:ext>
            </a:extLst>
          </p:cNvPr>
          <p:cNvSpPr>
            <a:spLocks noGrp="1"/>
          </p:cNvSpPr>
          <p:nvPr>
            <p:ph type="sldNum" sz="quarter" idx="12"/>
          </p:nvPr>
        </p:nvSpPr>
        <p:spPr/>
        <p:txBody>
          <a:bodyPr/>
          <a:lstStyle/>
          <a:p>
            <a:r>
              <a:rPr lang="en-CH"/>
              <a:t>Page </a:t>
            </a:r>
            <a:fld id="{124EE2AE-F2F4-8A4C-8595-12D2BA8C70F6}" type="slidenum">
              <a:rPr lang="en-CH" smtClean="0"/>
              <a:pPr/>
              <a:t>7</a:t>
            </a:fld>
            <a:endParaRPr lang="en-CH" dirty="0"/>
          </a:p>
        </p:txBody>
      </p:sp>
      <p:pic>
        <p:nvPicPr>
          <p:cNvPr id="8" name="Picture 7" descr="A picture containing text, businesscard&#10;&#10;Description automatically generated">
            <a:extLst>
              <a:ext uri="{FF2B5EF4-FFF2-40B4-BE49-F238E27FC236}">
                <a16:creationId xmlns:a16="http://schemas.microsoft.com/office/drawing/2014/main" id="{24571286-6930-1379-29A0-953DF1B9AB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04724" y="3429000"/>
            <a:ext cx="2826834" cy="1884556"/>
          </a:xfrm>
          <a:prstGeom prst="rect">
            <a:avLst/>
          </a:prstGeom>
        </p:spPr>
      </p:pic>
    </p:spTree>
    <p:extLst>
      <p:ext uri="{BB962C8B-B14F-4D97-AF65-F5344CB8AC3E}">
        <p14:creationId xmlns:p14="http://schemas.microsoft.com/office/powerpoint/2010/main" val="107590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CF26-97F1-102B-4614-FF7543267053}"/>
              </a:ext>
            </a:extLst>
          </p:cNvPr>
          <p:cNvSpPr>
            <a:spLocks noGrp="1"/>
          </p:cNvSpPr>
          <p:nvPr>
            <p:ph type="title"/>
          </p:nvPr>
        </p:nvSpPr>
        <p:spPr/>
        <p:txBody>
          <a:bodyPr/>
          <a:lstStyle/>
          <a:p>
            <a:r>
              <a:rPr lang="en-DE" dirty="0"/>
              <a:t>ARC – Blogs</a:t>
            </a:r>
          </a:p>
        </p:txBody>
      </p:sp>
      <p:sp>
        <p:nvSpPr>
          <p:cNvPr id="3" name="Content Placeholder 2">
            <a:extLst>
              <a:ext uri="{FF2B5EF4-FFF2-40B4-BE49-F238E27FC236}">
                <a16:creationId xmlns:a16="http://schemas.microsoft.com/office/drawing/2014/main" id="{1128C2E5-7C3D-639F-2ECC-31F4AB1A3C8D}"/>
              </a:ext>
            </a:extLst>
          </p:cNvPr>
          <p:cNvSpPr>
            <a:spLocks noGrp="1"/>
          </p:cNvSpPr>
          <p:nvPr>
            <p:ph idx="1"/>
          </p:nvPr>
        </p:nvSpPr>
        <p:spPr>
          <a:xfrm>
            <a:off x="838200" y="1636818"/>
            <a:ext cx="10515600" cy="4520142"/>
          </a:xfrm>
        </p:spPr>
        <p:txBody>
          <a:bodyPr>
            <a:normAutofit/>
          </a:bodyPr>
          <a:lstStyle/>
          <a:p>
            <a:pPr>
              <a:lnSpc>
                <a:spcPct val="110000"/>
              </a:lnSpc>
            </a:pPr>
            <a:r>
              <a:rPr lang="de-DE" b="1" dirty="0" err="1"/>
              <a:t>Stay</a:t>
            </a:r>
            <a:r>
              <a:rPr lang="de-DE" b="1" dirty="0"/>
              <a:t> </a:t>
            </a:r>
            <a:r>
              <a:rPr lang="de-DE" b="1" dirty="0" err="1"/>
              <a:t>informed</a:t>
            </a:r>
            <a:r>
              <a:rPr lang="de-DE" b="1" dirty="0"/>
              <a:t>, </a:t>
            </a:r>
            <a:r>
              <a:rPr lang="de-DE" b="1" dirty="0" err="1"/>
              <a:t>inform</a:t>
            </a:r>
            <a:r>
              <a:rPr lang="de-DE" b="1" dirty="0"/>
              <a:t> </a:t>
            </a:r>
            <a:r>
              <a:rPr lang="de-DE" b="1" dirty="0" err="1"/>
              <a:t>others</a:t>
            </a:r>
            <a:r>
              <a:rPr lang="de-DE" b="1" dirty="0"/>
              <a:t>, express </a:t>
            </a:r>
            <a:r>
              <a:rPr lang="de-DE" b="1" dirty="0" err="1"/>
              <a:t>your</a:t>
            </a:r>
            <a:r>
              <a:rPr lang="de-DE" b="1" dirty="0"/>
              <a:t> </a:t>
            </a:r>
            <a:r>
              <a:rPr lang="de-DE" b="1" dirty="0" err="1"/>
              <a:t>views</a:t>
            </a:r>
            <a:r>
              <a:rPr lang="de-DE" b="1" dirty="0"/>
              <a:t> and </a:t>
            </a:r>
            <a:r>
              <a:rPr lang="de-DE" b="1" dirty="0" err="1"/>
              <a:t>learn</a:t>
            </a:r>
            <a:r>
              <a:rPr lang="de-DE" b="1" dirty="0"/>
              <a:t> </a:t>
            </a:r>
            <a:r>
              <a:rPr lang="de-DE" b="1" dirty="0" err="1"/>
              <a:t>about</a:t>
            </a:r>
            <a:r>
              <a:rPr lang="de-DE" b="1" dirty="0"/>
              <a:t> </a:t>
            </a:r>
            <a:r>
              <a:rPr lang="de-DE" b="1" dirty="0" err="1"/>
              <a:t>other</a:t>
            </a:r>
            <a:r>
              <a:rPr lang="de-DE" b="1" dirty="0"/>
              <a:t> </a:t>
            </a:r>
            <a:r>
              <a:rPr lang="de-DE" b="1" dirty="0" err="1"/>
              <a:t>opinions</a:t>
            </a:r>
            <a:r>
              <a:rPr lang="de-DE" b="1" dirty="0"/>
              <a:t>!</a:t>
            </a:r>
            <a:endParaRPr lang="en-DE" dirty="0"/>
          </a:p>
          <a:p>
            <a:pPr lvl="1">
              <a:lnSpc>
                <a:spcPct val="110000"/>
              </a:lnSpc>
            </a:pPr>
            <a:endParaRPr lang="en-DE" dirty="0"/>
          </a:p>
        </p:txBody>
      </p:sp>
      <p:sp>
        <p:nvSpPr>
          <p:cNvPr id="4" name="Slide Number Placeholder 3">
            <a:extLst>
              <a:ext uri="{FF2B5EF4-FFF2-40B4-BE49-F238E27FC236}">
                <a16:creationId xmlns:a16="http://schemas.microsoft.com/office/drawing/2014/main" id="{E22466C2-4158-0E1E-3608-70FD6003E5AD}"/>
              </a:ext>
            </a:extLst>
          </p:cNvPr>
          <p:cNvSpPr>
            <a:spLocks noGrp="1"/>
          </p:cNvSpPr>
          <p:nvPr>
            <p:ph type="sldNum" sz="quarter" idx="12"/>
          </p:nvPr>
        </p:nvSpPr>
        <p:spPr/>
        <p:txBody>
          <a:bodyPr/>
          <a:lstStyle/>
          <a:p>
            <a:r>
              <a:rPr lang="en-CH"/>
              <a:t>Page </a:t>
            </a:r>
            <a:fld id="{124EE2AE-F2F4-8A4C-8595-12D2BA8C70F6}" type="slidenum">
              <a:rPr lang="en-CH" smtClean="0"/>
              <a:pPr/>
              <a:t>8</a:t>
            </a:fld>
            <a:endParaRPr lang="en-CH" dirty="0"/>
          </a:p>
        </p:txBody>
      </p:sp>
      <p:pic>
        <p:nvPicPr>
          <p:cNvPr id="6" name="Picture 5">
            <a:extLst>
              <a:ext uri="{FF2B5EF4-FFF2-40B4-BE49-F238E27FC236}">
                <a16:creationId xmlns:a16="http://schemas.microsoft.com/office/drawing/2014/main" id="{82C89A9D-EBA8-7CD6-6DE5-0CB2D5E5E6E3}"/>
              </a:ext>
            </a:extLst>
          </p:cNvPr>
          <p:cNvPicPr>
            <a:picLocks noChangeAspect="1"/>
          </p:cNvPicPr>
          <p:nvPr/>
        </p:nvPicPr>
        <p:blipFill>
          <a:blip r:embed="rId2"/>
          <a:stretch>
            <a:fillRect/>
          </a:stretch>
        </p:blipFill>
        <p:spPr>
          <a:xfrm>
            <a:off x="1976120" y="2152110"/>
            <a:ext cx="7772400" cy="3883222"/>
          </a:xfrm>
          <a:prstGeom prst="rect">
            <a:avLst/>
          </a:prstGeom>
        </p:spPr>
      </p:pic>
    </p:spTree>
    <p:extLst>
      <p:ext uri="{BB962C8B-B14F-4D97-AF65-F5344CB8AC3E}">
        <p14:creationId xmlns:p14="http://schemas.microsoft.com/office/powerpoint/2010/main" val="174698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CF26-97F1-102B-4614-FF7543267053}"/>
              </a:ext>
            </a:extLst>
          </p:cNvPr>
          <p:cNvSpPr>
            <a:spLocks noGrp="1"/>
          </p:cNvSpPr>
          <p:nvPr>
            <p:ph type="title"/>
          </p:nvPr>
        </p:nvSpPr>
        <p:spPr/>
        <p:txBody>
          <a:bodyPr/>
          <a:lstStyle/>
          <a:p>
            <a:r>
              <a:rPr lang="en-DE" dirty="0"/>
              <a:t>ARC – International PhD Visit Scheme</a:t>
            </a:r>
          </a:p>
        </p:txBody>
      </p:sp>
      <p:sp>
        <p:nvSpPr>
          <p:cNvPr id="3" name="Content Placeholder 2">
            <a:extLst>
              <a:ext uri="{FF2B5EF4-FFF2-40B4-BE49-F238E27FC236}">
                <a16:creationId xmlns:a16="http://schemas.microsoft.com/office/drawing/2014/main" id="{1128C2E5-7C3D-639F-2ECC-31F4AB1A3C8D}"/>
              </a:ext>
            </a:extLst>
          </p:cNvPr>
          <p:cNvSpPr>
            <a:spLocks noGrp="1"/>
          </p:cNvSpPr>
          <p:nvPr>
            <p:ph idx="1"/>
          </p:nvPr>
        </p:nvSpPr>
        <p:spPr/>
        <p:txBody>
          <a:bodyPr>
            <a:normAutofit fontScale="77500" lnSpcReduction="20000"/>
          </a:bodyPr>
          <a:lstStyle/>
          <a:p>
            <a:pPr>
              <a:lnSpc>
                <a:spcPct val="110000"/>
              </a:lnSpc>
            </a:pPr>
            <a:r>
              <a:rPr lang="en-DE" b="1" dirty="0"/>
              <a:t>5 scholarships p.a. (EUR 1,000 each)</a:t>
            </a:r>
            <a:r>
              <a:rPr lang="en-DE" dirty="0"/>
              <a:t> to visit a partner host institution (workspace, access to IT and library, attend seminars and courses)</a:t>
            </a:r>
          </a:p>
          <a:p>
            <a:pPr marL="742950" lvl="1" indent="-285750">
              <a:lnSpc>
                <a:spcPct val="110000"/>
              </a:lnSpc>
              <a:buFont typeface="Arial" panose="020B0604020202020204" pitchFamily="34" charset="0"/>
              <a:buChar char="•"/>
            </a:pPr>
            <a:r>
              <a:rPr lang="en-GB" sz="1600" dirty="0"/>
              <a:t>Bocconi University (subject to a visit fee)</a:t>
            </a:r>
          </a:p>
          <a:p>
            <a:pPr marL="742950" lvl="1" indent="-285750">
              <a:lnSpc>
                <a:spcPct val="110000"/>
              </a:lnSpc>
              <a:buFont typeface="Arial" panose="020B0604020202020204" pitchFamily="34" charset="0"/>
              <a:buChar char="•"/>
            </a:pPr>
            <a:r>
              <a:rPr lang="en-GB" sz="1600" dirty="0"/>
              <a:t>Cass Business School, City University, London</a:t>
            </a:r>
          </a:p>
          <a:p>
            <a:pPr marL="742950" lvl="1" indent="-285750">
              <a:lnSpc>
                <a:spcPct val="110000"/>
              </a:lnSpc>
              <a:buFont typeface="Arial" panose="020B0604020202020204" pitchFamily="34" charset="0"/>
              <a:buChar char="•"/>
            </a:pPr>
            <a:r>
              <a:rPr lang="en-GB" sz="1600" dirty="0"/>
              <a:t>Erasmus University, Rotterdam</a:t>
            </a:r>
          </a:p>
          <a:p>
            <a:pPr marL="742950" lvl="1" indent="-285750">
              <a:lnSpc>
                <a:spcPct val="110000"/>
              </a:lnSpc>
              <a:buFont typeface="Arial" panose="020B0604020202020204" pitchFamily="34" charset="0"/>
              <a:buChar char="•"/>
            </a:pPr>
            <a:r>
              <a:rPr lang="en-GB" sz="1600" dirty="0"/>
              <a:t>ESSEC Business School Paris (subject to a visit fee)</a:t>
            </a:r>
          </a:p>
          <a:p>
            <a:pPr marL="742950" lvl="1" indent="-285750">
              <a:lnSpc>
                <a:spcPct val="110000"/>
              </a:lnSpc>
              <a:buFont typeface="Arial" panose="020B0604020202020204" pitchFamily="34" charset="0"/>
              <a:buChar char="•"/>
            </a:pPr>
            <a:r>
              <a:rPr lang="en-GB" sz="1600" dirty="0"/>
              <a:t>Frankfurt School of Finance and Management</a:t>
            </a:r>
          </a:p>
          <a:p>
            <a:pPr marL="742950" lvl="1" indent="-285750">
              <a:lnSpc>
                <a:spcPct val="110000"/>
              </a:lnSpc>
              <a:buFont typeface="Arial" panose="020B0604020202020204" pitchFamily="34" charset="0"/>
              <a:buChar char="•"/>
            </a:pPr>
            <a:r>
              <a:rPr lang="en-GB" sz="1600" dirty="0"/>
              <a:t>Humboldt-Universität </a:t>
            </a:r>
            <a:r>
              <a:rPr lang="en-GB" sz="1600" dirty="0" err="1"/>
              <a:t>zu</a:t>
            </a:r>
            <a:r>
              <a:rPr lang="en-GB" sz="1600" dirty="0"/>
              <a:t> Berlin</a:t>
            </a:r>
          </a:p>
          <a:p>
            <a:pPr marL="742950" lvl="1" indent="-285750">
              <a:lnSpc>
                <a:spcPct val="110000"/>
              </a:lnSpc>
              <a:buFont typeface="Arial" panose="020B0604020202020204" pitchFamily="34" charset="0"/>
              <a:buChar char="•"/>
            </a:pPr>
            <a:r>
              <a:rPr lang="en-GB" sz="1600" dirty="0"/>
              <a:t>IÉSEG School of Management </a:t>
            </a:r>
          </a:p>
          <a:p>
            <a:pPr marL="742950" lvl="1" indent="-285750">
              <a:lnSpc>
                <a:spcPct val="110000"/>
              </a:lnSpc>
              <a:buFont typeface="Arial" panose="020B0604020202020204" pitchFamily="34" charset="0"/>
              <a:buChar char="•"/>
            </a:pPr>
            <a:r>
              <a:rPr lang="en-GB" sz="1600" dirty="0"/>
              <a:t>Lancaster University (subject to a visit fee)</a:t>
            </a:r>
          </a:p>
          <a:p>
            <a:pPr marL="742950" lvl="1" indent="-285750">
              <a:lnSpc>
                <a:spcPct val="110000"/>
              </a:lnSpc>
              <a:buFont typeface="Arial" panose="020B0604020202020204" pitchFamily="34" charset="0"/>
              <a:buChar char="•"/>
            </a:pPr>
            <a:r>
              <a:rPr lang="en-GB" sz="1600" dirty="0"/>
              <a:t>Maastricht University</a:t>
            </a:r>
          </a:p>
          <a:p>
            <a:pPr marL="742950" lvl="1" indent="-285750">
              <a:lnSpc>
                <a:spcPct val="110000"/>
              </a:lnSpc>
              <a:buFont typeface="Arial" panose="020B0604020202020204" pitchFamily="34" charset="0"/>
              <a:buChar char="•"/>
            </a:pPr>
            <a:r>
              <a:rPr lang="en-GB" sz="1600" dirty="0"/>
              <a:t>Norwich Business School UEA (may be subject to a visit fee)</a:t>
            </a:r>
          </a:p>
          <a:p>
            <a:pPr marL="742950" lvl="1" indent="-285750">
              <a:lnSpc>
                <a:spcPct val="110000"/>
              </a:lnSpc>
              <a:buFont typeface="Arial" panose="020B0604020202020204" pitchFamily="34" charset="0"/>
              <a:buChar char="•"/>
            </a:pPr>
            <a:r>
              <a:rPr lang="en-GB" sz="1600" dirty="0"/>
              <a:t>Tilburg University</a:t>
            </a:r>
          </a:p>
          <a:p>
            <a:pPr marL="742950" lvl="1" indent="-285750">
              <a:lnSpc>
                <a:spcPct val="110000"/>
              </a:lnSpc>
              <a:buFont typeface="Arial" panose="020B0604020202020204" pitchFamily="34" charset="0"/>
              <a:buChar char="•"/>
            </a:pPr>
            <a:r>
              <a:rPr lang="en-GB" sz="1600" dirty="0"/>
              <a:t>Universidad Carlos III de Madrid</a:t>
            </a:r>
          </a:p>
          <a:p>
            <a:pPr marL="742950" lvl="1" indent="-285750">
              <a:lnSpc>
                <a:spcPct val="110000"/>
              </a:lnSpc>
              <a:buFont typeface="Arial" panose="020B0604020202020204" pitchFamily="34" charset="0"/>
              <a:buChar char="•"/>
            </a:pPr>
            <a:r>
              <a:rPr lang="en-GB" sz="1600" dirty="0"/>
              <a:t>University of Bern</a:t>
            </a:r>
          </a:p>
          <a:p>
            <a:pPr marL="742950" lvl="1" indent="-285750">
              <a:lnSpc>
                <a:spcPct val="110000"/>
              </a:lnSpc>
              <a:buFont typeface="Arial" panose="020B0604020202020204" pitchFamily="34" charset="0"/>
              <a:buChar char="•"/>
            </a:pPr>
            <a:r>
              <a:rPr lang="en-GB" sz="1600" dirty="0"/>
              <a:t>University of Mannheim</a:t>
            </a:r>
          </a:p>
          <a:p>
            <a:pPr marL="742950" lvl="1" indent="-285750">
              <a:lnSpc>
                <a:spcPct val="110000"/>
              </a:lnSpc>
              <a:buFont typeface="Arial" panose="020B0604020202020204" pitchFamily="34" charset="0"/>
              <a:buChar char="•"/>
            </a:pPr>
            <a:r>
              <a:rPr lang="en-GB" sz="1600" dirty="0"/>
              <a:t>WHU Otto </a:t>
            </a:r>
            <a:r>
              <a:rPr lang="en-GB" sz="1600" dirty="0" err="1"/>
              <a:t>Beisheim</a:t>
            </a:r>
            <a:r>
              <a:rPr lang="en-GB" sz="1600" dirty="0"/>
              <a:t> School of Management</a:t>
            </a:r>
          </a:p>
          <a:p>
            <a:pPr>
              <a:lnSpc>
                <a:spcPct val="110000"/>
              </a:lnSpc>
            </a:pPr>
            <a:r>
              <a:rPr lang="en-DE" dirty="0"/>
              <a:t>Next deadline: </a:t>
            </a:r>
            <a:r>
              <a:rPr lang="en-DE" b="1" dirty="0"/>
              <a:t>31 August 2023 </a:t>
            </a:r>
            <a:r>
              <a:rPr lang="en-DE" dirty="0"/>
              <a:t>for a visit in the spring term 2024</a:t>
            </a:r>
          </a:p>
          <a:p>
            <a:pPr lvl="1">
              <a:lnSpc>
                <a:spcPct val="110000"/>
              </a:lnSpc>
            </a:pPr>
            <a:endParaRPr lang="en-DE" dirty="0"/>
          </a:p>
        </p:txBody>
      </p:sp>
      <p:sp>
        <p:nvSpPr>
          <p:cNvPr id="4" name="Slide Number Placeholder 3">
            <a:extLst>
              <a:ext uri="{FF2B5EF4-FFF2-40B4-BE49-F238E27FC236}">
                <a16:creationId xmlns:a16="http://schemas.microsoft.com/office/drawing/2014/main" id="{E22466C2-4158-0E1E-3608-70FD6003E5AD}"/>
              </a:ext>
            </a:extLst>
          </p:cNvPr>
          <p:cNvSpPr>
            <a:spLocks noGrp="1"/>
          </p:cNvSpPr>
          <p:nvPr>
            <p:ph type="sldNum" sz="quarter" idx="12"/>
          </p:nvPr>
        </p:nvSpPr>
        <p:spPr/>
        <p:txBody>
          <a:bodyPr/>
          <a:lstStyle/>
          <a:p>
            <a:r>
              <a:rPr lang="en-CH"/>
              <a:t>Page </a:t>
            </a:r>
            <a:fld id="{124EE2AE-F2F4-8A4C-8595-12D2BA8C70F6}" type="slidenum">
              <a:rPr lang="en-CH" smtClean="0"/>
              <a:pPr/>
              <a:t>9</a:t>
            </a:fld>
            <a:endParaRPr lang="en-CH" dirty="0"/>
          </a:p>
        </p:txBody>
      </p:sp>
    </p:spTree>
    <p:extLst>
      <p:ext uri="{BB962C8B-B14F-4D97-AF65-F5344CB8AC3E}">
        <p14:creationId xmlns:p14="http://schemas.microsoft.com/office/powerpoint/2010/main" val="194699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1059</Words>
  <Application>Microsoft Macintosh PowerPoint</Application>
  <PresentationFormat>Widescreen</PresentationFormat>
  <Paragraphs>119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Office Theme</vt:lpstr>
      <vt:lpstr>PowerPoint Presentation</vt:lpstr>
      <vt:lpstr>What is the ARC?</vt:lpstr>
      <vt:lpstr>ARC – Background </vt:lpstr>
      <vt:lpstr>ARC – Activities </vt:lpstr>
      <vt:lpstr>PhD Mentoring Initiative (Senior Editors: Steven Young, Martin Walker)</vt:lpstr>
      <vt:lpstr>ARC – Events (Senior Editor: Claudia Imperatore) </vt:lpstr>
      <vt:lpstr>ARC – Repository </vt:lpstr>
      <vt:lpstr>ARC – Blogs</vt:lpstr>
      <vt:lpstr>ARC – International PhD Visit Scheme</vt:lpstr>
      <vt:lpstr>ARC – International PhD Visit Scheme</vt:lpstr>
      <vt:lpstr>ARC – EAA VARS, Education, Outreach &amp; Impact </vt:lpstr>
      <vt:lpstr>Get involved!</vt:lpstr>
      <vt:lpstr>ARC – Team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EAA Accounting Resources Centre Virtual Meeting </dc:title>
  <dc:creator>Roman von Ballmoos</dc:creator>
  <cp:lastModifiedBy>Dinh, Tami</cp:lastModifiedBy>
  <cp:revision>130</cp:revision>
  <cp:lastPrinted>2021-05-20T11:11:08Z</cp:lastPrinted>
  <dcterms:created xsi:type="dcterms:W3CDTF">2021-05-18T05:44:48Z</dcterms:created>
  <dcterms:modified xsi:type="dcterms:W3CDTF">2023-05-11T08:26:52Z</dcterms:modified>
</cp:coreProperties>
</file>