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5" r:id="rId9"/>
    <p:sldId id="263"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2" autoAdjust="0"/>
    <p:restoredTop sz="94660"/>
  </p:normalViewPr>
  <p:slideViewPr>
    <p:cSldViewPr snapToGrid="0">
      <p:cViewPr varScale="1">
        <p:scale>
          <a:sx n="63" d="100"/>
          <a:sy n="63" d="100"/>
        </p:scale>
        <p:origin x="80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597736-D860-4556-BFED-6D0BB0E043EA}" type="datetimeFigureOut">
              <a:rPr lang="en-US" smtClean="0"/>
              <a:t>5/15/2023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91E0AC-5199-4EF3-9AA6-0C4280085021}" type="slidenum">
              <a:rPr lang="en-US" smtClean="0"/>
              <a:t>‹#›</a:t>
            </a:fld>
            <a:endParaRPr lang="en-US"/>
          </a:p>
        </p:txBody>
      </p:sp>
    </p:spTree>
    <p:extLst>
      <p:ext uri="{BB962C8B-B14F-4D97-AF65-F5344CB8AC3E}">
        <p14:creationId xmlns:p14="http://schemas.microsoft.com/office/powerpoint/2010/main" val="452699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BB650-6E0E-AB82-D0C3-02AA74B68D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600C68-3D8E-B0DB-AFE0-4E52EE8736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034932-71E2-3EE6-06FA-99D0F17149D3}"/>
              </a:ext>
            </a:extLst>
          </p:cNvPr>
          <p:cNvSpPr>
            <a:spLocks noGrp="1"/>
          </p:cNvSpPr>
          <p:nvPr>
            <p:ph type="dt" sz="half" idx="10"/>
          </p:nvPr>
        </p:nvSpPr>
        <p:spPr/>
        <p:txBody>
          <a:bodyPr/>
          <a:lstStyle/>
          <a:p>
            <a:fld id="{EB9E0323-9533-433F-BA2F-E460D38894BA}" type="datetime1">
              <a:rPr lang="en-US" smtClean="0"/>
              <a:t>5/15/2023</a:t>
            </a:fld>
            <a:endParaRPr lang="en-US"/>
          </a:p>
        </p:txBody>
      </p:sp>
      <p:sp>
        <p:nvSpPr>
          <p:cNvPr id="5" name="Footer Placeholder 4">
            <a:extLst>
              <a:ext uri="{FF2B5EF4-FFF2-40B4-BE49-F238E27FC236}">
                <a16:creationId xmlns:a16="http://schemas.microsoft.com/office/drawing/2014/main" id="{EC0C930D-436B-B16C-3835-C9124AF348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9A02AA-4494-E964-6D25-B7BEC93485A9}"/>
              </a:ext>
            </a:extLst>
          </p:cNvPr>
          <p:cNvSpPr>
            <a:spLocks noGrp="1"/>
          </p:cNvSpPr>
          <p:nvPr>
            <p:ph type="sldNum" sz="quarter" idx="12"/>
          </p:nvPr>
        </p:nvSpPr>
        <p:spPr/>
        <p:txBody>
          <a:bodyPr/>
          <a:lstStyle/>
          <a:p>
            <a:fld id="{CA0BB83D-A0E4-4602-8436-419CA7B8D761}" type="slidenum">
              <a:rPr lang="en-US" smtClean="0"/>
              <a:t>‹#›</a:t>
            </a:fld>
            <a:endParaRPr lang="en-US"/>
          </a:p>
        </p:txBody>
      </p:sp>
    </p:spTree>
    <p:extLst>
      <p:ext uri="{BB962C8B-B14F-4D97-AF65-F5344CB8AC3E}">
        <p14:creationId xmlns:p14="http://schemas.microsoft.com/office/powerpoint/2010/main" val="110114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389B1-8C39-554D-4BC4-05535A425E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DF638A-28B8-6E61-0606-1926C0074F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FC0A8A-FB94-E00C-1359-1B37939FB402}"/>
              </a:ext>
            </a:extLst>
          </p:cNvPr>
          <p:cNvSpPr>
            <a:spLocks noGrp="1"/>
          </p:cNvSpPr>
          <p:nvPr>
            <p:ph type="dt" sz="half" idx="10"/>
          </p:nvPr>
        </p:nvSpPr>
        <p:spPr/>
        <p:txBody>
          <a:bodyPr/>
          <a:lstStyle/>
          <a:p>
            <a:fld id="{1FAA3E61-20BC-4597-89B4-EFCDA91CA2F6}" type="datetime1">
              <a:rPr lang="en-US" smtClean="0"/>
              <a:t>5/15/2023</a:t>
            </a:fld>
            <a:endParaRPr lang="en-US"/>
          </a:p>
        </p:txBody>
      </p:sp>
      <p:sp>
        <p:nvSpPr>
          <p:cNvPr id="5" name="Footer Placeholder 4">
            <a:extLst>
              <a:ext uri="{FF2B5EF4-FFF2-40B4-BE49-F238E27FC236}">
                <a16:creationId xmlns:a16="http://schemas.microsoft.com/office/drawing/2014/main" id="{148A594A-2C1C-8E35-88CD-844245261C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E3D355-BDE0-B610-032F-DE1230DA704E}"/>
              </a:ext>
            </a:extLst>
          </p:cNvPr>
          <p:cNvSpPr>
            <a:spLocks noGrp="1"/>
          </p:cNvSpPr>
          <p:nvPr>
            <p:ph type="sldNum" sz="quarter" idx="12"/>
          </p:nvPr>
        </p:nvSpPr>
        <p:spPr/>
        <p:txBody>
          <a:bodyPr/>
          <a:lstStyle/>
          <a:p>
            <a:fld id="{CA0BB83D-A0E4-4602-8436-419CA7B8D761}" type="slidenum">
              <a:rPr lang="en-US" smtClean="0"/>
              <a:t>‹#›</a:t>
            </a:fld>
            <a:endParaRPr lang="en-US"/>
          </a:p>
        </p:txBody>
      </p:sp>
    </p:spTree>
    <p:extLst>
      <p:ext uri="{BB962C8B-B14F-4D97-AF65-F5344CB8AC3E}">
        <p14:creationId xmlns:p14="http://schemas.microsoft.com/office/powerpoint/2010/main" val="713588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A504FB-3AE4-F6DD-5946-DA7F5FD388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1D773F7-6ADE-4042-C44D-9AFBEE6831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435DA5-A59D-EF56-C486-4CD1C42B4E7E}"/>
              </a:ext>
            </a:extLst>
          </p:cNvPr>
          <p:cNvSpPr>
            <a:spLocks noGrp="1"/>
          </p:cNvSpPr>
          <p:nvPr>
            <p:ph type="dt" sz="half" idx="10"/>
          </p:nvPr>
        </p:nvSpPr>
        <p:spPr/>
        <p:txBody>
          <a:bodyPr/>
          <a:lstStyle/>
          <a:p>
            <a:fld id="{6E280C19-AF90-4C5B-B8A5-0DB1597A33D5}" type="datetime1">
              <a:rPr lang="en-US" smtClean="0"/>
              <a:t>5/15/2023</a:t>
            </a:fld>
            <a:endParaRPr lang="en-US"/>
          </a:p>
        </p:txBody>
      </p:sp>
      <p:sp>
        <p:nvSpPr>
          <p:cNvPr id="5" name="Footer Placeholder 4">
            <a:extLst>
              <a:ext uri="{FF2B5EF4-FFF2-40B4-BE49-F238E27FC236}">
                <a16:creationId xmlns:a16="http://schemas.microsoft.com/office/drawing/2014/main" id="{9F9DB452-22B2-11CA-0D21-2B8EF050CE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09C7FE-E866-F7BC-E113-124852CF0318}"/>
              </a:ext>
            </a:extLst>
          </p:cNvPr>
          <p:cNvSpPr>
            <a:spLocks noGrp="1"/>
          </p:cNvSpPr>
          <p:nvPr>
            <p:ph type="sldNum" sz="quarter" idx="12"/>
          </p:nvPr>
        </p:nvSpPr>
        <p:spPr/>
        <p:txBody>
          <a:bodyPr/>
          <a:lstStyle/>
          <a:p>
            <a:fld id="{CA0BB83D-A0E4-4602-8436-419CA7B8D761}" type="slidenum">
              <a:rPr lang="en-US" smtClean="0"/>
              <a:t>‹#›</a:t>
            </a:fld>
            <a:endParaRPr lang="en-US"/>
          </a:p>
        </p:txBody>
      </p:sp>
    </p:spTree>
    <p:extLst>
      <p:ext uri="{BB962C8B-B14F-4D97-AF65-F5344CB8AC3E}">
        <p14:creationId xmlns:p14="http://schemas.microsoft.com/office/powerpoint/2010/main" val="2758163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EDF6F-0AF2-A3A0-AF8E-EBA98D5BD3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F4B67F-5DBA-5BCD-B3B6-78043A4935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0BF436-88BC-4814-68EA-F8FF67DC35CC}"/>
              </a:ext>
            </a:extLst>
          </p:cNvPr>
          <p:cNvSpPr>
            <a:spLocks noGrp="1"/>
          </p:cNvSpPr>
          <p:nvPr>
            <p:ph type="dt" sz="half" idx="10"/>
          </p:nvPr>
        </p:nvSpPr>
        <p:spPr/>
        <p:txBody>
          <a:bodyPr/>
          <a:lstStyle/>
          <a:p>
            <a:fld id="{22DE8AA1-0863-46BC-A567-BA87C3B93305}" type="datetime1">
              <a:rPr lang="en-US" smtClean="0"/>
              <a:t>5/15/2023</a:t>
            </a:fld>
            <a:endParaRPr lang="en-US"/>
          </a:p>
        </p:txBody>
      </p:sp>
      <p:sp>
        <p:nvSpPr>
          <p:cNvPr id="5" name="Footer Placeholder 4">
            <a:extLst>
              <a:ext uri="{FF2B5EF4-FFF2-40B4-BE49-F238E27FC236}">
                <a16:creationId xmlns:a16="http://schemas.microsoft.com/office/drawing/2014/main" id="{298610E7-0689-B25F-F5F7-EC88C9B8B8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099E5F-D894-736B-6BB9-1C669E58EEB1}"/>
              </a:ext>
            </a:extLst>
          </p:cNvPr>
          <p:cNvSpPr>
            <a:spLocks noGrp="1"/>
          </p:cNvSpPr>
          <p:nvPr>
            <p:ph type="sldNum" sz="quarter" idx="12"/>
          </p:nvPr>
        </p:nvSpPr>
        <p:spPr/>
        <p:txBody>
          <a:bodyPr/>
          <a:lstStyle/>
          <a:p>
            <a:fld id="{CA0BB83D-A0E4-4602-8436-419CA7B8D761}" type="slidenum">
              <a:rPr lang="en-US" smtClean="0"/>
              <a:t>‹#›</a:t>
            </a:fld>
            <a:endParaRPr lang="en-US"/>
          </a:p>
        </p:txBody>
      </p:sp>
    </p:spTree>
    <p:extLst>
      <p:ext uri="{BB962C8B-B14F-4D97-AF65-F5344CB8AC3E}">
        <p14:creationId xmlns:p14="http://schemas.microsoft.com/office/powerpoint/2010/main" val="2739552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3A028-3707-641A-42C7-7F61D61101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05D63D4-21B7-41DD-1C64-8D3BFF5CD5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597F63-6E06-2216-03F9-6BD3B1CF3FF2}"/>
              </a:ext>
            </a:extLst>
          </p:cNvPr>
          <p:cNvSpPr>
            <a:spLocks noGrp="1"/>
          </p:cNvSpPr>
          <p:nvPr>
            <p:ph type="dt" sz="half" idx="10"/>
          </p:nvPr>
        </p:nvSpPr>
        <p:spPr/>
        <p:txBody>
          <a:bodyPr/>
          <a:lstStyle/>
          <a:p>
            <a:fld id="{3EA7A8C1-37A1-4A6A-9092-551EA0048822}" type="datetime1">
              <a:rPr lang="en-US" smtClean="0"/>
              <a:t>5/15/2023</a:t>
            </a:fld>
            <a:endParaRPr lang="en-US"/>
          </a:p>
        </p:txBody>
      </p:sp>
      <p:sp>
        <p:nvSpPr>
          <p:cNvPr id="5" name="Footer Placeholder 4">
            <a:extLst>
              <a:ext uri="{FF2B5EF4-FFF2-40B4-BE49-F238E27FC236}">
                <a16:creationId xmlns:a16="http://schemas.microsoft.com/office/drawing/2014/main" id="{72990A5C-B439-EE42-2FAF-F5C1857346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8D85EC-A64B-393F-BB8F-19129A596958}"/>
              </a:ext>
            </a:extLst>
          </p:cNvPr>
          <p:cNvSpPr>
            <a:spLocks noGrp="1"/>
          </p:cNvSpPr>
          <p:nvPr>
            <p:ph type="sldNum" sz="quarter" idx="12"/>
          </p:nvPr>
        </p:nvSpPr>
        <p:spPr/>
        <p:txBody>
          <a:bodyPr/>
          <a:lstStyle/>
          <a:p>
            <a:fld id="{CA0BB83D-A0E4-4602-8436-419CA7B8D761}" type="slidenum">
              <a:rPr lang="en-US" smtClean="0"/>
              <a:t>‹#›</a:t>
            </a:fld>
            <a:endParaRPr lang="en-US"/>
          </a:p>
        </p:txBody>
      </p:sp>
    </p:spTree>
    <p:extLst>
      <p:ext uri="{BB962C8B-B14F-4D97-AF65-F5344CB8AC3E}">
        <p14:creationId xmlns:p14="http://schemas.microsoft.com/office/powerpoint/2010/main" val="1524896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273A7-5774-DD65-800A-C91981DD79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BD5AF5-46EE-DE18-011E-A0B34A27F9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4BC464-8411-6941-AC11-23AEBBD01B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2B7C5D-1FA8-31C9-4419-E9560AEBBAA5}"/>
              </a:ext>
            </a:extLst>
          </p:cNvPr>
          <p:cNvSpPr>
            <a:spLocks noGrp="1"/>
          </p:cNvSpPr>
          <p:nvPr>
            <p:ph type="dt" sz="half" idx="10"/>
          </p:nvPr>
        </p:nvSpPr>
        <p:spPr/>
        <p:txBody>
          <a:bodyPr/>
          <a:lstStyle/>
          <a:p>
            <a:fld id="{D858090C-73BA-4BC6-B496-59A5A43D8A0C}" type="datetime1">
              <a:rPr lang="en-US" smtClean="0"/>
              <a:t>5/15/2023</a:t>
            </a:fld>
            <a:endParaRPr lang="en-US"/>
          </a:p>
        </p:txBody>
      </p:sp>
      <p:sp>
        <p:nvSpPr>
          <p:cNvPr id="6" name="Footer Placeholder 5">
            <a:extLst>
              <a:ext uri="{FF2B5EF4-FFF2-40B4-BE49-F238E27FC236}">
                <a16:creationId xmlns:a16="http://schemas.microsoft.com/office/drawing/2014/main" id="{6FE5BC4D-91B8-2209-D9D3-46F057D132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EEB251-C7DF-ADC4-78D7-78E2D3C883E2}"/>
              </a:ext>
            </a:extLst>
          </p:cNvPr>
          <p:cNvSpPr>
            <a:spLocks noGrp="1"/>
          </p:cNvSpPr>
          <p:nvPr>
            <p:ph type="sldNum" sz="quarter" idx="12"/>
          </p:nvPr>
        </p:nvSpPr>
        <p:spPr/>
        <p:txBody>
          <a:bodyPr/>
          <a:lstStyle/>
          <a:p>
            <a:fld id="{CA0BB83D-A0E4-4602-8436-419CA7B8D761}" type="slidenum">
              <a:rPr lang="en-US" smtClean="0"/>
              <a:t>‹#›</a:t>
            </a:fld>
            <a:endParaRPr lang="en-US"/>
          </a:p>
        </p:txBody>
      </p:sp>
    </p:spTree>
    <p:extLst>
      <p:ext uri="{BB962C8B-B14F-4D97-AF65-F5344CB8AC3E}">
        <p14:creationId xmlns:p14="http://schemas.microsoft.com/office/powerpoint/2010/main" val="2635050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BD89D-3D6E-6E30-F444-DA78A482A58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9F33F84-3845-34A6-BA18-C8455609D4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6812AC-C552-7B97-1080-36CAB19C68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2DF17F-93DE-9B19-19C4-79CC39CC27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09920D-60A1-2018-8CB0-3E3C8D294E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F7E522-06EB-0D4A-F76E-4715E0FEFBE3}"/>
              </a:ext>
            </a:extLst>
          </p:cNvPr>
          <p:cNvSpPr>
            <a:spLocks noGrp="1"/>
          </p:cNvSpPr>
          <p:nvPr>
            <p:ph type="dt" sz="half" idx="10"/>
          </p:nvPr>
        </p:nvSpPr>
        <p:spPr/>
        <p:txBody>
          <a:bodyPr/>
          <a:lstStyle/>
          <a:p>
            <a:fld id="{1D6571D2-BD86-4366-9856-4A836BA689E4}" type="datetime1">
              <a:rPr lang="en-US" smtClean="0"/>
              <a:t>5/15/2023</a:t>
            </a:fld>
            <a:endParaRPr lang="en-US"/>
          </a:p>
        </p:txBody>
      </p:sp>
      <p:sp>
        <p:nvSpPr>
          <p:cNvPr id="8" name="Footer Placeholder 7">
            <a:extLst>
              <a:ext uri="{FF2B5EF4-FFF2-40B4-BE49-F238E27FC236}">
                <a16:creationId xmlns:a16="http://schemas.microsoft.com/office/drawing/2014/main" id="{E83BDB70-A871-F631-B274-DAC275ABD1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F0DC8CF-914B-FDE7-6307-B2BD8AD0004B}"/>
              </a:ext>
            </a:extLst>
          </p:cNvPr>
          <p:cNvSpPr>
            <a:spLocks noGrp="1"/>
          </p:cNvSpPr>
          <p:nvPr>
            <p:ph type="sldNum" sz="quarter" idx="12"/>
          </p:nvPr>
        </p:nvSpPr>
        <p:spPr/>
        <p:txBody>
          <a:bodyPr/>
          <a:lstStyle/>
          <a:p>
            <a:fld id="{CA0BB83D-A0E4-4602-8436-419CA7B8D761}" type="slidenum">
              <a:rPr lang="en-US" smtClean="0"/>
              <a:t>‹#›</a:t>
            </a:fld>
            <a:endParaRPr lang="en-US"/>
          </a:p>
        </p:txBody>
      </p:sp>
    </p:spTree>
    <p:extLst>
      <p:ext uri="{BB962C8B-B14F-4D97-AF65-F5344CB8AC3E}">
        <p14:creationId xmlns:p14="http://schemas.microsoft.com/office/powerpoint/2010/main" val="3378901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7B94D-9E4D-B9C4-51F4-BFDF74E549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297EF5-8454-DAB8-1901-750903922D18}"/>
              </a:ext>
            </a:extLst>
          </p:cNvPr>
          <p:cNvSpPr>
            <a:spLocks noGrp="1"/>
          </p:cNvSpPr>
          <p:nvPr>
            <p:ph type="dt" sz="half" idx="10"/>
          </p:nvPr>
        </p:nvSpPr>
        <p:spPr/>
        <p:txBody>
          <a:bodyPr/>
          <a:lstStyle/>
          <a:p>
            <a:fld id="{1E8C00E8-59B6-448F-922C-A87283B161F1}" type="datetime1">
              <a:rPr lang="en-US" smtClean="0"/>
              <a:t>5/15/2023</a:t>
            </a:fld>
            <a:endParaRPr lang="en-US"/>
          </a:p>
        </p:txBody>
      </p:sp>
      <p:sp>
        <p:nvSpPr>
          <p:cNvPr id="4" name="Footer Placeholder 3">
            <a:extLst>
              <a:ext uri="{FF2B5EF4-FFF2-40B4-BE49-F238E27FC236}">
                <a16:creationId xmlns:a16="http://schemas.microsoft.com/office/drawing/2014/main" id="{A89A9935-BA49-FBDC-1291-9C09F7C0F9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44D1E8-52B8-8BAC-B4B1-5DE840731A95}"/>
              </a:ext>
            </a:extLst>
          </p:cNvPr>
          <p:cNvSpPr>
            <a:spLocks noGrp="1"/>
          </p:cNvSpPr>
          <p:nvPr>
            <p:ph type="sldNum" sz="quarter" idx="12"/>
          </p:nvPr>
        </p:nvSpPr>
        <p:spPr/>
        <p:txBody>
          <a:bodyPr/>
          <a:lstStyle/>
          <a:p>
            <a:fld id="{CA0BB83D-A0E4-4602-8436-419CA7B8D761}" type="slidenum">
              <a:rPr lang="en-US" smtClean="0"/>
              <a:t>‹#›</a:t>
            </a:fld>
            <a:endParaRPr lang="en-US"/>
          </a:p>
        </p:txBody>
      </p:sp>
    </p:spTree>
    <p:extLst>
      <p:ext uri="{BB962C8B-B14F-4D97-AF65-F5344CB8AC3E}">
        <p14:creationId xmlns:p14="http://schemas.microsoft.com/office/powerpoint/2010/main" val="1528359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882CDB-EC6B-72D0-ED98-53B4BD5DA2EC}"/>
              </a:ext>
            </a:extLst>
          </p:cNvPr>
          <p:cNvSpPr>
            <a:spLocks noGrp="1"/>
          </p:cNvSpPr>
          <p:nvPr>
            <p:ph type="dt" sz="half" idx="10"/>
          </p:nvPr>
        </p:nvSpPr>
        <p:spPr/>
        <p:txBody>
          <a:bodyPr/>
          <a:lstStyle/>
          <a:p>
            <a:fld id="{3477FFA6-1249-42A5-8D9E-D1930EEBDC2C}" type="datetime1">
              <a:rPr lang="en-US" smtClean="0"/>
              <a:t>5/15/2023</a:t>
            </a:fld>
            <a:endParaRPr lang="en-US"/>
          </a:p>
        </p:txBody>
      </p:sp>
      <p:sp>
        <p:nvSpPr>
          <p:cNvPr id="3" name="Footer Placeholder 2">
            <a:extLst>
              <a:ext uri="{FF2B5EF4-FFF2-40B4-BE49-F238E27FC236}">
                <a16:creationId xmlns:a16="http://schemas.microsoft.com/office/drawing/2014/main" id="{A7428A22-B340-C74D-B902-6C8A62EF96D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A2ED3B-87CE-25AD-140E-541A6267ED59}"/>
              </a:ext>
            </a:extLst>
          </p:cNvPr>
          <p:cNvSpPr>
            <a:spLocks noGrp="1"/>
          </p:cNvSpPr>
          <p:nvPr>
            <p:ph type="sldNum" sz="quarter" idx="12"/>
          </p:nvPr>
        </p:nvSpPr>
        <p:spPr/>
        <p:txBody>
          <a:bodyPr/>
          <a:lstStyle/>
          <a:p>
            <a:fld id="{CA0BB83D-A0E4-4602-8436-419CA7B8D761}" type="slidenum">
              <a:rPr lang="en-US" smtClean="0"/>
              <a:t>‹#›</a:t>
            </a:fld>
            <a:endParaRPr lang="en-US"/>
          </a:p>
        </p:txBody>
      </p:sp>
    </p:spTree>
    <p:extLst>
      <p:ext uri="{BB962C8B-B14F-4D97-AF65-F5344CB8AC3E}">
        <p14:creationId xmlns:p14="http://schemas.microsoft.com/office/powerpoint/2010/main" val="3858201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8D8CF-3CC4-0985-0124-B64462F2DC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6EF8560-E9E2-F491-C8B5-E203AD54F4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B1BBAA-CAEE-36C8-848E-58EAE24009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A39BA8-4282-E835-0962-25ECB8BE6327}"/>
              </a:ext>
            </a:extLst>
          </p:cNvPr>
          <p:cNvSpPr>
            <a:spLocks noGrp="1"/>
          </p:cNvSpPr>
          <p:nvPr>
            <p:ph type="dt" sz="half" idx="10"/>
          </p:nvPr>
        </p:nvSpPr>
        <p:spPr/>
        <p:txBody>
          <a:bodyPr/>
          <a:lstStyle/>
          <a:p>
            <a:fld id="{A0BBE815-51EB-45CD-83D2-7104A062302B}" type="datetime1">
              <a:rPr lang="en-US" smtClean="0"/>
              <a:t>5/15/2023</a:t>
            </a:fld>
            <a:endParaRPr lang="en-US"/>
          </a:p>
        </p:txBody>
      </p:sp>
      <p:sp>
        <p:nvSpPr>
          <p:cNvPr id="6" name="Footer Placeholder 5">
            <a:extLst>
              <a:ext uri="{FF2B5EF4-FFF2-40B4-BE49-F238E27FC236}">
                <a16:creationId xmlns:a16="http://schemas.microsoft.com/office/drawing/2014/main" id="{B20A2AA6-11EB-300A-FC4C-1DEDF3CC8C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E8D455-45A1-6AF8-6A32-6075DFD38FBA}"/>
              </a:ext>
            </a:extLst>
          </p:cNvPr>
          <p:cNvSpPr>
            <a:spLocks noGrp="1"/>
          </p:cNvSpPr>
          <p:nvPr>
            <p:ph type="sldNum" sz="quarter" idx="12"/>
          </p:nvPr>
        </p:nvSpPr>
        <p:spPr/>
        <p:txBody>
          <a:bodyPr/>
          <a:lstStyle/>
          <a:p>
            <a:fld id="{CA0BB83D-A0E4-4602-8436-419CA7B8D761}" type="slidenum">
              <a:rPr lang="en-US" smtClean="0"/>
              <a:t>‹#›</a:t>
            </a:fld>
            <a:endParaRPr lang="en-US"/>
          </a:p>
        </p:txBody>
      </p:sp>
    </p:spTree>
    <p:extLst>
      <p:ext uri="{BB962C8B-B14F-4D97-AF65-F5344CB8AC3E}">
        <p14:creationId xmlns:p14="http://schemas.microsoft.com/office/powerpoint/2010/main" val="1787750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D1080-F6C2-3451-1088-99410E9A24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6C797B-873D-DC51-97A7-D290C29C68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8F9329-B0DC-6E0F-8306-D098BBB361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3BEFA8-3E85-1D3B-6D84-3BA561891D37}"/>
              </a:ext>
            </a:extLst>
          </p:cNvPr>
          <p:cNvSpPr>
            <a:spLocks noGrp="1"/>
          </p:cNvSpPr>
          <p:nvPr>
            <p:ph type="dt" sz="half" idx="10"/>
          </p:nvPr>
        </p:nvSpPr>
        <p:spPr/>
        <p:txBody>
          <a:bodyPr/>
          <a:lstStyle/>
          <a:p>
            <a:fld id="{28F64A79-E00E-4B47-876D-4EF2AEBFD59F}" type="datetime1">
              <a:rPr lang="en-US" smtClean="0"/>
              <a:t>5/15/2023</a:t>
            </a:fld>
            <a:endParaRPr lang="en-US"/>
          </a:p>
        </p:txBody>
      </p:sp>
      <p:sp>
        <p:nvSpPr>
          <p:cNvPr id="6" name="Footer Placeholder 5">
            <a:extLst>
              <a:ext uri="{FF2B5EF4-FFF2-40B4-BE49-F238E27FC236}">
                <a16:creationId xmlns:a16="http://schemas.microsoft.com/office/drawing/2014/main" id="{C9922629-D4E3-95C1-B65F-67DAF10497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1B85CF-B14A-0975-A9B3-9232B7DB88E9}"/>
              </a:ext>
            </a:extLst>
          </p:cNvPr>
          <p:cNvSpPr>
            <a:spLocks noGrp="1"/>
          </p:cNvSpPr>
          <p:nvPr>
            <p:ph type="sldNum" sz="quarter" idx="12"/>
          </p:nvPr>
        </p:nvSpPr>
        <p:spPr/>
        <p:txBody>
          <a:bodyPr/>
          <a:lstStyle/>
          <a:p>
            <a:fld id="{CA0BB83D-A0E4-4602-8436-419CA7B8D761}" type="slidenum">
              <a:rPr lang="en-US" smtClean="0"/>
              <a:t>‹#›</a:t>
            </a:fld>
            <a:endParaRPr lang="en-US"/>
          </a:p>
        </p:txBody>
      </p:sp>
    </p:spTree>
    <p:extLst>
      <p:ext uri="{BB962C8B-B14F-4D97-AF65-F5344CB8AC3E}">
        <p14:creationId xmlns:p14="http://schemas.microsoft.com/office/powerpoint/2010/main" val="2035000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78BCD7-48F5-A243-7B08-7969A9F6AD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5E5A31D-7765-056B-F5FD-548036004C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845852-8F1F-D22B-B243-055D3993CA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32B263-27C4-4233-A890-B78076BF6E37}" type="datetime1">
              <a:rPr lang="en-US" smtClean="0"/>
              <a:t>5/15/2023</a:t>
            </a:fld>
            <a:endParaRPr lang="en-US"/>
          </a:p>
        </p:txBody>
      </p:sp>
      <p:sp>
        <p:nvSpPr>
          <p:cNvPr id="5" name="Footer Placeholder 4">
            <a:extLst>
              <a:ext uri="{FF2B5EF4-FFF2-40B4-BE49-F238E27FC236}">
                <a16:creationId xmlns:a16="http://schemas.microsoft.com/office/drawing/2014/main" id="{1B62EE98-71AC-A85D-7753-49E43AF73D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FCA4764-235D-BEB7-5200-EAC0DE7994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BB83D-A0E4-4602-8436-419CA7B8D761}" type="slidenum">
              <a:rPr lang="en-US" smtClean="0"/>
              <a:t>‹#›</a:t>
            </a:fld>
            <a:endParaRPr lang="en-US"/>
          </a:p>
        </p:txBody>
      </p:sp>
    </p:spTree>
    <p:extLst>
      <p:ext uri="{BB962C8B-B14F-4D97-AF65-F5344CB8AC3E}">
        <p14:creationId xmlns:p14="http://schemas.microsoft.com/office/powerpoint/2010/main" val="3121714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E0783-CF68-A0C2-3E5B-AEDE1173BD43}"/>
              </a:ext>
            </a:extLst>
          </p:cNvPr>
          <p:cNvSpPr>
            <a:spLocks noGrp="1"/>
          </p:cNvSpPr>
          <p:nvPr>
            <p:ph type="ctrTitle"/>
          </p:nvPr>
        </p:nvSpPr>
        <p:spPr>
          <a:xfrm>
            <a:off x="382385" y="24939"/>
            <a:ext cx="11463251" cy="3094327"/>
          </a:xfrm>
        </p:spPr>
        <p:txBody>
          <a:bodyPr>
            <a:normAutofit/>
          </a:bodyPr>
          <a:lstStyle/>
          <a:p>
            <a:pPr>
              <a:lnSpc>
                <a:spcPct val="150000"/>
              </a:lnSpc>
            </a:pPr>
            <a:r>
              <a:rPr lang="en-US" b="1" dirty="0"/>
              <a:t>Empirical Research: </a:t>
            </a:r>
            <a:br>
              <a:rPr lang="en-US" b="1" dirty="0"/>
            </a:br>
            <a:r>
              <a:rPr lang="en-US" b="1" dirty="0"/>
              <a:t>Making it Credible</a:t>
            </a:r>
          </a:p>
        </p:txBody>
      </p:sp>
      <p:sp>
        <p:nvSpPr>
          <p:cNvPr id="3" name="Subtitle 2">
            <a:extLst>
              <a:ext uri="{FF2B5EF4-FFF2-40B4-BE49-F238E27FC236}">
                <a16:creationId xmlns:a16="http://schemas.microsoft.com/office/drawing/2014/main" id="{E866C999-D50C-DD28-C6A8-3B8C792BD085}"/>
              </a:ext>
            </a:extLst>
          </p:cNvPr>
          <p:cNvSpPr>
            <a:spLocks noGrp="1"/>
          </p:cNvSpPr>
          <p:nvPr>
            <p:ph type="subTitle" idx="1"/>
          </p:nvPr>
        </p:nvSpPr>
        <p:spPr>
          <a:xfrm>
            <a:off x="1524000" y="3602038"/>
            <a:ext cx="9144000" cy="3094326"/>
          </a:xfrm>
        </p:spPr>
        <p:txBody>
          <a:bodyPr>
            <a:normAutofit/>
          </a:bodyPr>
          <a:lstStyle/>
          <a:p>
            <a:r>
              <a:rPr lang="en-US" sz="2800" dirty="0"/>
              <a:t>James A. Ohlson</a:t>
            </a:r>
          </a:p>
          <a:p>
            <a:r>
              <a:rPr lang="en-US" sz="2800" dirty="0"/>
              <a:t>Stockholm School of Economics</a:t>
            </a:r>
          </a:p>
          <a:p>
            <a:r>
              <a:rPr lang="en-US" sz="2800" dirty="0"/>
              <a:t>City University of Hong Kong</a:t>
            </a:r>
          </a:p>
          <a:p>
            <a:endParaRPr lang="en-US" sz="2800" dirty="0"/>
          </a:p>
          <a:p>
            <a:r>
              <a:rPr lang="en-US" sz="2800" dirty="0"/>
              <a:t>EAA PhD Forum</a:t>
            </a:r>
          </a:p>
          <a:p>
            <a:r>
              <a:rPr lang="en-US" sz="2800" dirty="0"/>
              <a:t>24</a:t>
            </a:r>
            <a:r>
              <a:rPr lang="en-US" sz="2800" baseline="30000" dirty="0"/>
              <a:t>th</a:t>
            </a:r>
            <a:r>
              <a:rPr lang="en-US" sz="2800" dirty="0"/>
              <a:t> May 2023</a:t>
            </a:r>
          </a:p>
        </p:txBody>
      </p:sp>
    </p:spTree>
    <p:extLst>
      <p:ext uri="{BB962C8B-B14F-4D97-AF65-F5344CB8AC3E}">
        <p14:creationId xmlns:p14="http://schemas.microsoft.com/office/powerpoint/2010/main" val="1977418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9AB9E-1E71-EB1F-773B-4DC6AAEACED6}"/>
              </a:ext>
            </a:extLst>
          </p:cNvPr>
          <p:cNvSpPr>
            <a:spLocks noGrp="1"/>
          </p:cNvSpPr>
          <p:nvPr>
            <p:ph type="title"/>
          </p:nvPr>
        </p:nvSpPr>
        <p:spPr>
          <a:xfrm>
            <a:off x="838200" y="116378"/>
            <a:ext cx="10515600" cy="810175"/>
          </a:xfrm>
        </p:spPr>
        <p:txBody>
          <a:bodyPr>
            <a:normAutofit/>
          </a:bodyPr>
          <a:lstStyle/>
          <a:p>
            <a:pPr algn="ctr"/>
            <a:r>
              <a:rPr lang="en-US" sz="4000" b="1" dirty="0">
                <a:solidFill>
                  <a:srgbClr val="FF0000"/>
                </a:solidFill>
                <a:latin typeface="+mn-lt"/>
              </a:rPr>
              <a:t>LET’S GET GOING: 4 POINTS (Cont’d) </a:t>
            </a:r>
          </a:p>
        </p:txBody>
      </p:sp>
      <p:sp>
        <p:nvSpPr>
          <p:cNvPr id="3" name="Content Placeholder 2">
            <a:extLst>
              <a:ext uri="{FF2B5EF4-FFF2-40B4-BE49-F238E27FC236}">
                <a16:creationId xmlns:a16="http://schemas.microsoft.com/office/drawing/2014/main" id="{405646B7-E5AE-319B-C5F5-030C984873E7}"/>
              </a:ext>
            </a:extLst>
          </p:cNvPr>
          <p:cNvSpPr>
            <a:spLocks noGrp="1"/>
          </p:cNvSpPr>
          <p:nvPr>
            <p:ph idx="1"/>
          </p:nvPr>
        </p:nvSpPr>
        <p:spPr>
          <a:xfrm>
            <a:off x="838199" y="1076181"/>
            <a:ext cx="11057313" cy="5740254"/>
          </a:xfrm>
        </p:spPr>
        <p:txBody>
          <a:bodyPr>
            <a:noAutofit/>
          </a:bodyPr>
          <a:lstStyle/>
          <a:p>
            <a:pPr marL="514350" marR="0" lvl="0" indent="-514350">
              <a:lnSpc>
                <a:spcPct val="107000"/>
              </a:lnSpc>
              <a:spcBef>
                <a:spcPts val="0"/>
              </a:spcBef>
              <a:spcAft>
                <a:spcPts val="0"/>
              </a:spcAft>
              <a:buClr>
                <a:srgbClr val="FF0000"/>
              </a:buClr>
              <a:buFont typeface="+mj-lt"/>
              <a:buAutoNum type="romanUcPeriod" startAt="2"/>
            </a:pPr>
            <a:r>
              <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Always—yes, always—use standardized regressions (SR)</a:t>
            </a:r>
            <a:endParaRPr lang="en-HK"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1108710" marR="0" indent="-514350">
              <a:lnSpc>
                <a:spcPct val="107000"/>
              </a:lnSpc>
              <a:spcBef>
                <a:spcPts val="0"/>
              </a:spcBef>
              <a:spcAft>
                <a:spcPts val="0"/>
              </a:spcAft>
              <a:buAutoNum type="romanLcParenBoth"/>
            </a:pPr>
            <a:endParaRPr lang="en-HK" sz="1200" b="1" dirty="0">
              <a:effectLst/>
              <a:latin typeface="Calibri" panose="020F0502020204030204" pitchFamily="34" charset="0"/>
              <a:ea typeface="Calibri" panose="020F0502020204030204" pitchFamily="34" charset="0"/>
              <a:cs typeface="Times New Roman" panose="02020603050405020304" pitchFamily="18" charset="0"/>
            </a:endParaRPr>
          </a:p>
          <a:p>
            <a:pPr marL="1108710" indent="-514350">
              <a:lnSpc>
                <a:spcPct val="107000"/>
              </a:lnSpc>
              <a:spcBef>
                <a:spcPts val="0"/>
              </a:spcBef>
              <a:buFont typeface="+mj-lt"/>
              <a:buAutoNum type="romanLcPeriod" startAt="2"/>
            </a:pPr>
            <a:r>
              <a:rPr lang="en-US" sz="2400" b="1" dirty="0">
                <a:effectLst/>
                <a:latin typeface="Calibri" panose="020F0502020204030204" pitchFamily="34" charset="0"/>
                <a:ea typeface="Calibri" panose="020F0502020204030204" pitchFamily="34" charset="0"/>
                <a:cs typeface="Times New Roman" panose="02020603050405020304" pitchFamily="18" charset="0"/>
              </a:rPr>
              <a:t>After you get some experience, you will find out that the estimate coefficients in SR correlate closely with the statistic t-stat/sqrt(N).  </a:t>
            </a:r>
            <a:br>
              <a:rPr lang="en-US" sz="1200" b="1" dirty="0">
                <a:effectLst/>
                <a:latin typeface="Calibri" panose="020F0502020204030204" pitchFamily="34" charset="0"/>
                <a:ea typeface="Calibri" panose="020F0502020204030204" pitchFamily="34" charset="0"/>
                <a:cs typeface="Times New Roman" panose="02020603050405020304" pitchFamily="18" charset="0"/>
              </a:rPr>
            </a:br>
            <a:r>
              <a:rPr lang="en-US" sz="2400" b="1" dirty="0">
                <a:effectLst/>
                <a:latin typeface="Calibri" panose="020F0502020204030204" pitchFamily="34" charset="0"/>
                <a:ea typeface="Calibri" panose="020F0502020204030204" pitchFamily="34" charset="0"/>
                <a:cs typeface="Times New Roman" panose="02020603050405020304" pitchFamily="18" charset="0"/>
              </a:rPr>
              <a:t>Consider t=3.0 and N= 10,000; (or t=6 and N= 40,000): Whilst there are (***) you do not really have a compelling finding. (Remember the saying “Maybe good enough for an A-journal, but sure as hell nothing to write home about”)</a:t>
            </a:r>
          </a:p>
          <a:p>
            <a:pPr marL="594360" indent="0">
              <a:lnSpc>
                <a:spcPct val="107000"/>
              </a:lnSpc>
              <a:spcBef>
                <a:spcPts val="0"/>
              </a:spcBef>
              <a:buNone/>
            </a:pP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p>
            <a:pPr marL="1108710" indent="-514350">
              <a:lnSpc>
                <a:spcPct val="107000"/>
              </a:lnSpc>
              <a:spcBef>
                <a:spcPts val="0"/>
              </a:spcBef>
              <a:buFont typeface="+mj-lt"/>
              <a:buAutoNum type="romanLcPeriod" startAt="3"/>
            </a:pPr>
            <a:r>
              <a:rPr lang="en-US" sz="2400" b="1" dirty="0">
                <a:effectLst/>
                <a:latin typeface="Calibri" panose="020F0502020204030204" pitchFamily="34" charset="0"/>
                <a:ea typeface="Calibri" panose="020F0502020204030204" pitchFamily="34" charset="0"/>
                <a:cs typeface="Times New Roman" panose="02020603050405020304" pitchFamily="18" charset="0"/>
              </a:rPr>
              <a:t>Keep in mind: In a simple SR regression (y on x) the estimated slope coefficient equals </a:t>
            </a:r>
            <a:r>
              <a:rPr lang="en-US" sz="2400" b="1" dirty="0" err="1">
                <a:effectLst/>
                <a:latin typeface="Calibri" panose="020F0502020204030204" pitchFamily="34" charset="0"/>
                <a:ea typeface="Calibri" panose="020F0502020204030204" pitchFamily="34" charset="0"/>
                <a:cs typeface="Times New Roman" panose="02020603050405020304" pitchFamily="18" charset="0"/>
              </a:rPr>
              <a:t>corr</a:t>
            </a:r>
            <a:r>
              <a:rPr lang="en-US" sz="2400" b="1" dirty="0">
                <a:effectLst/>
                <a:latin typeface="Calibri" panose="020F0502020204030204" pitchFamily="34" charset="0"/>
                <a:ea typeface="Calibri" panose="020F0502020204030204" pitchFamily="34" charset="0"/>
                <a:cs typeface="Times New Roman" panose="02020603050405020304" pitchFamily="18" charset="0"/>
              </a:rPr>
              <a:t>(</a:t>
            </a:r>
            <a:r>
              <a:rPr lang="en-US" sz="2400" b="1" dirty="0" err="1">
                <a:effectLst/>
                <a:latin typeface="Calibri" panose="020F0502020204030204" pitchFamily="34" charset="0"/>
                <a:ea typeface="Calibri" panose="020F0502020204030204" pitchFamily="34" charset="0"/>
                <a:cs typeface="Times New Roman" panose="02020603050405020304" pitchFamily="18" charset="0"/>
              </a:rPr>
              <a:t>y,x</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and an approximate t-statistic of {sqrt(N)*</a:t>
            </a:r>
            <a:r>
              <a:rPr lang="en-US" sz="2400" b="1" dirty="0" err="1">
                <a:effectLst/>
                <a:latin typeface="Calibri" panose="020F0502020204030204" pitchFamily="34" charset="0"/>
                <a:ea typeface="Calibri" panose="020F0502020204030204" pitchFamily="34" charset="0"/>
                <a:cs typeface="Times New Roman" panose="02020603050405020304" pitchFamily="18" charset="0"/>
              </a:rPr>
              <a:t>corr</a:t>
            </a:r>
            <a:r>
              <a:rPr lang="en-US" sz="2400" b="1" dirty="0">
                <a:effectLst/>
                <a:latin typeface="Calibri" panose="020F0502020204030204" pitchFamily="34" charset="0"/>
                <a:ea typeface="Calibri" panose="020F0502020204030204" pitchFamily="34" charset="0"/>
                <a:cs typeface="Times New Roman" panose="02020603050405020304" pitchFamily="18" charset="0"/>
              </a:rPr>
              <a:t>(</a:t>
            </a:r>
            <a:r>
              <a:rPr lang="en-US" sz="2400" b="1" dirty="0" err="1">
                <a:effectLst/>
                <a:latin typeface="Calibri" panose="020F0502020204030204" pitchFamily="34" charset="0"/>
                <a:ea typeface="Calibri" panose="020F0502020204030204" pitchFamily="34" charset="0"/>
                <a:cs typeface="Times New Roman" panose="02020603050405020304" pitchFamily="18" charset="0"/>
              </a:rPr>
              <a:t>y,x</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(To be sure, R</a:t>
            </a:r>
            <a:r>
              <a:rPr lang="en-US" sz="2400" b="1"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 </a:t>
            </a:r>
            <a:r>
              <a:rPr lang="en-US" sz="2400" b="1" dirty="0" err="1">
                <a:effectLst/>
                <a:latin typeface="Calibri" panose="020F0502020204030204" pitchFamily="34" charset="0"/>
                <a:ea typeface="Calibri" panose="020F0502020204030204" pitchFamily="34" charset="0"/>
                <a:cs typeface="Times New Roman" panose="02020603050405020304" pitchFamily="18" charset="0"/>
              </a:rPr>
              <a:t>corr</a:t>
            </a:r>
            <a:r>
              <a:rPr lang="en-US" sz="2400" b="1" dirty="0">
                <a:effectLst/>
                <a:latin typeface="Calibri" panose="020F0502020204030204" pitchFamily="34" charset="0"/>
                <a:ea typeface="Calibri" panose="020F0502020204030204" pitchFamily="34" charset="0"/>
                <a:cs typeface="Times New Roman" panose="02020603050405020304" pitchFamily="18" charset="0"/>
              </a:rPr>
              <a:t>(</a:t>
            </a:r>
            <a:r>
              <a:rPr lang="en-US" sz="2400" b="1" dirty="0" err="1">
                <a:effectLst/>
                <a:latin typeface="Calibri" panose="020F0502020204030204" pitchFamily="34" charset="0"/>
                <a:ea typeface="Calibri" panose="020F0502020204030204" pitchFamily="34" charset="0"/>
                <a:cs typeface="Times New Roman" panose="02020603050405020304" pitchFamily="18" charset="0"/>
              </a:rPr>
              <a:t>y,x</a:t>
            </a:r>
            <a:r>
              <a:rPr lang="en-US" sz="2400" b="1" dirty="0">
                <a:effectLst/>
                <a:latin typeface="Calibri" panose="020F0502020204030204" pitchFamily="34" charset="0"/>
                <a:ea typeface="Calibri" panose="020F0502020204030204" pitchFamily="34" charset="0"/>
                <a:cs typeface="Times New Roman" panose="02020603050405020304" pitchFamily="18" charset="0"/>
              </a:rPr>
              <a:t>)</a:t>
            </a:r>
            <a:r>
              <a:rPr lang="en-US" sz="2400" b="1"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b="1" dirty="0">
                <a:effectLst/>
                <a:latin typeface="Calibri" panose="020F0502020204030204" pitchFamily="34" charset="0"/>
                <a:ea typeface="Calibri" panose="020F0502020204030204" pitchFamily="34" charset="0"/>
                <a:cs typeface="Times New Roman" panose="02020603050405020304" pitchFamily="18" charset="0"/>
              </a:rPr>
              <a:t>).</a:t>
            </a:r>
          </a:p>
          <a:p>
            <a:pPr marL="594360" indent="0">
              <a:lnSpc>
                <a:spcPct val="107000"/>
              </a:lnSpc>
              <a:spcBef>
                <a:spcPts val="0"/>
              </a:spcBef>
              <a:buNone/>
            </a:pP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p>
            <a:pPr marL="1108710" indent="-514350">
              <a:lnSpc>
                <a:spcPct val="107000"/>
              </a:lnSpc>
              <a:spcBef>
                <a:spcPts val="0"/>
              </a:spcBef>
              <a:buFont typeface="+mj-lt"/>
              <a:buAutoNum type="romanLcPeriod" startAt="4"/>
            </a:pPr>
            <a:r>
              <a:rPr lang="en-US" sz="2400" b="1" dirty="0">
                <a:effectLst/>
                <a:latin typeface="Calibri" panose="020F0502020204030204" pitchFamily="34" charset="0"/>
                <a:ea typeface="Calibri" panose="020F0502020204030204" pitchFamily="34" charset="0"/>
                <a:cs typeface="Times New Roman" panose="02020603050405020304" pitchFamily="18" charset="0"/>
              </a:rPr>
              <a:t>Classical statistics (H-accept/reject) and large N do not mix. </a:t>
            </a:r>
            <a:br>
              <a:rPr lang="en-US" sz="2400" b="1" dirty="0">
                <a:effectLst/>
                <a:latin typeface="Calibri" panose="020F0502020204030204" pitchFamily="34" charset="0"/>
                <a:ea typeface="Calibri" panose="020F0502020204030204" pitchFamily="34" charset="0"/>
                <a:cs typeface="Times New Roman" panose="02020603050405020304" pitchFamily="18" charset="0"/>
              </a:rPr>
            </a:br>
            <a:endParaRPr lang="en-US" sz="1200" b="1" dirty="0">
              <a:latin typeface="Calibri" panose="020F0502020204030204" pitchFamily="34" charset="0"/>
              <a:ea typeface="Calibri" panose="020F0502020204030204" pitchFamily="34" charset="0"/>
              <a:cs typeface="Times New Roman" panose="02020603050405020304" pitchFamily="18" charset="0"/>
            </a:endParaRPr>
          </a:p>
          <a:p>
            <a:pPr marL="594360" indent="0">
              <a:lnSpc>
                <a:spcPct val="107000"/>
              </a:lnSpc>
              <a:spcBef>
                <a:spcPts val="0"/>
              </a:spcBef>
              <a:buNone/>
            </a:pPr>
            <a:r>
              <a:rPr lang="en-US" sz="2400" b="1" dirty="0" err="1">
                <a:effectLst/>
                <a:latin typeface="Calibri" panose="020F0502020204030204" pitchFamily="34" charset="0"/>
                <a:ea typeface="Calibri" panose="020F0502020204030204" pitchFamily="34" charset="0"/>
                <a:cs typeface="Times New Roman" panose="02020603050405020304" pitchFamily="18" charset="0"/>
              </a:rPr>
              <a:t>Fama</a:t>
            </a:r>
            <a:r>
              <a:rPr lang="en-US" sz="2400" b="1" dirty="0">
                <a:effectLst/>
                <a:latin typeface="Calibri" panose="020F0502020204030204" pitchFamily="34" charset="0"/>
                <a:ea typeface="Calibri" panose="020F0502020204030204" pitchFamily="34" charset="0"/>
                <a:cs typeface="Times New Roman" panose="02020603050405020304" pitchFamily="18" charset="0"/>
              </a:rPr>
              <a:t>-McBeth (FM) illustrates. (Basically, lots of data creates an opportunity to replace one “grand” experiment with many identical but smaller ones.</a:t>
            </a:r>
          </a:p>
        </p:txBody>
      </p:sp>
      <p:sp>
        <p:nvSpPr>
          <p:cNvPr id="4" name="Slide Number Placeholder 3">
            <a:extLst>
              <a:ext uri="{FF2B5EF4-FFF2-40B4-BE49-F238E27FC236}">
                <a16:creationId xmlns:a16="http://schemas.microsoft.com/office/drawing/2014/main" id="{CD9D28FB-1E85-CCE5-AB09-F7A09AF1EAB4}"/>
              </a:ext>
            </a:extLst>
          </p:cNvPr>
          <p:cNvSpPr>
            <a:spLocks noGrp="1"/>
          </p:cNvSpPr>
          <p:nvPr>
            <p:ph type="sldNum" sz="quarter" idx="12"/>
          </p:nvPr>
        </p:nvSpPr>
        <p:spPr/>
        <p:txBody>
          <a:bodyPr/>
          <a:lstStyle/>
          <a:p>
            <a:fld id="{CA0BB83D-A0E4-4602-8436-419CA7B8D761}" type="slidenum">
              <a:rPr lang="en-US" smtClean="0"/>
              <a:t>10</a:t>
            </a:fld>
            <a:endParaRPr lang="en-US"/>
          </a:p>
        </p:txBody>
      </p:sp>
    </p:spTree>
    <p:extLst>
      <p:ext uri="{BB962C8B-B14F-4D97-AF65-F5344CB8AC3E}">
        <p14:creationId xmlns:p14="http://schemas.microsoft.com/office/powerpoint/2010/main" val="2902165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9AB9E-1E71-EB1F-773B-4DC6AAEACED6}"/>
              </a:ext>
            </a:extLst>
          </p:cNvPr>
          <p:cNvSpPr>
            <a:spLocks noGrp="1"/>
          </p:cNvSpPr>
          <p:nvPr>
            <p:ph type="title"/>
          </p:nvPr>
        </p:nvSpPr>
        <p:spPr>
          <a:xfrm>
            <a:off x="838200" y="116378"/>
            <a:ext cx="10515600" cy="810175"/>
          </a:xfrm>
        </p:spPr>
        <p:txBody>
          <a:bodyPr>
            <a:normAutofit/>
          </a:bodyPr>
          <a:lstStyle/>
          <a:p>
            <a:pPr algn="ctr"/>
            <a:r>
              <a:rPr lang="en-US" sz="4000" b="1" dirty="0">
                <a:solidFill>
                  <a:srgbClr val="FF0000"/>
                </a:solidFill>
                <a:latin typeface="+mn-lt"/>
              </a:rPr>
              <a:t>LET’S GET GOING: 4 POINTS (Cont’d) </a:t>
            </a:r>
          </a:p>
        </p:txBody>
      </p:sp>
      <p:sp>
        <p:nvSpPr>
          <p:cNvPr id="3" name="Content Placeholder 2">
            <a:extLst>
              <a:ext uri="{FF2B5EF4-FFF2-40B4-BE49-F238E27FC236}">
                <a16:creationId xmlns:a16="http://schemas.microsoft.com/office/drawing/2014/main" id="{405646B7-E5AE-319B-C5F5-030C984873E7}"/>
              </a:ext>
            </a:extLst>
          </p:cNvPr>
          <p:cNvSpPr>
            <a:spLocks noGrp="1"/>
          </p:cNvSpPr>
          <p:nvPr>
            <p:ph idx="1"/>
          </p:nvPr>
        </p:nvSpPr>
        <p:spPr>
          <a:xfrm>
            <a:off x="838199" y="1076181"/>
            <a:ext cx="11057313" cy="5740254"/>
          </a:xfrm>
        </p:spPr>
        <p:txBody>
          <a:bodyPr>
            <a:noAutofit/>
          </a:bodyPr>
          <a:lstStyle/>
          <a:p>
            <a:pPr marL="514350" marR="0" lvl="0" indent="-514350">
              <a:lnSpc>
                <a:spcPct val="150000"/>
              </a:lnSpc>
              <a:spcBef>
                <a:spcPts val="0"/>
              </a:spcBef>
              <a:spcAft>
                <a:spcPts val="0"/>
              </a:spcAft>
              <a:buClr>
                <a:srgbClr val="FF0000"/>
              </a:buClr>
              <a:buFont typeface="+mj-lt"/>
              <a:buAutoNum type="romanUcPeriod" startAt="3"/>
            </a:pPr>
            <a:r>
              <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Hybrid Method of FM type of Data Analysis</a:t>
            </a:r>
            <a:endParaRPr lang="en-HK"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1108710" marR="0" indent="-514350">
              <a:lnSpc>
                <a:spcPct val="150000"/>
              </a:lnSpc>
              <a:spcBef>
                <a:spcPts val="0"/>
              </a:spcBef>
              <a:spcAft>
                <a:spcPts val="0"/>
              </a:spcAft>
              <a:buAutoNum type="romanLcParenBoth"/>
            </a:pPr>
            <a:endParaRPr lang="en-HK" sz="1200" b="1" dirty="0">
              <a:effectLst/>
              <a:latin typeface="Calibri" panose="020F0502020204030204" pitchFamily="34" charset="0"/>
              <a:ea typeface="Calibri" panose="020F0502020204030204" pitchFamily="34" charset="0"/>
              <a:cs typeface="Times New Roman" panose="02020603050405020304" pitchFamily="18" charset="0"/>
            </a:endParaRPr>
          </a:p>
          <a:p>
            <a:pPr marL="594360" indent="0">
              <a:lnSpc>
                <a:spcPct val="150000"/>
              </a:lnSpc>
              <a:spcBef>
                <a:spcPts val="0"/>
              </a:spcBef>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Research question:  Does the MVI really help to explain the DV, beyond the FE and CV?</a:t>
            </a:r>
          </a:p>
          <a:p>
            <a:pPr marL="594360" indent="0">
              <a:lnSpc>
                <a:spcPct val="150000"/>
              </a:lnSpc>
              <a:spcBef>
                <a:spcPts val="0"/>
              </a:spcBef>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	Step 1.  Regress DV on FE and CV</a:t>
            </a:r>
          </a:p>
          <a:p>
            <a:pPr marL="594360" indent="0">
              <a:lnSpc>
                <a:spcPct val="150000"/>
              </a:lnSpc>
              <a:spcBef>
                <a:spcPts val="0"/>
              </a:spcBef>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	Step 2.  Identify residuals.</a:t>
            </a:r>
          </a:p>
          <a:p>
            <a:pPr marL="594360" indent="0">
              <a:lnSpc>
                <a:spcPct val="150000"/>
              </a:lnSpc>
              <a:spcBef>
                <a:spcPts val="0"/>
              </a:spcBef>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	Step 3.  For each year, check whether the residuals correlate with the MVI.</a:t>
            </a:r>
          </a:p>
          <a:p>
            <a:pPr marL="594360" indent="0">
              <a:lnSpc>
                <a:spcPct val="150000"/>
              </a:lnSpc>
              <a:spcBef>
                <a:spcPts val="0"/>
              </a:spcBef>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	Step 4. Calculate the percentage of </a:t>
            </a:r>
            <a:r>
              <a:rPr lang="en-US" sz="2400" b="1" dirty="0" err="1">
                <a:effectLst/>
                <a:latin typeface="Calibri" panose="020F0502020204030204" pitchFamily="34" charset="0"/>
                <a:ea typeface="Calibri" panose="020F0502020204030204" pitchFamily="34" charset="0"/>
                <a:cs typeface="Times New Roman" panose="02020603050405020304" pitchFamily="18" charset="0"/>
              </a:rPr>
              <a:t>corr</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with the correct signs.</a:t>
            </a:r>
            <a:br>
              <a:rPr lang="en-US" sz="2400" b="1" dirty="0">
                <a:effectLst/>
                <a:latin typeface="Calibri" panose="020F0502020204030204" pitchFamily="34" charset="0"/>
                <a:ea typeface="Calibri" panose="020F0502020204030204" pitchFamily="34" charset="0"/>
                <a:cs typeface="Times New Roman" panose="02020603050405020304" pitchFamily="18" charset="0"/>
              </a:rPr>
            </a:b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p>
            <a:pPr marL="594360" indent="0">
              <a:lnSpc>
                <a:spcPct val="150000"/>
              </a:lnSpc>
              <a:spcBef>
                <a:spcPts val="0"/>
              </a:spcBef>
              <a:buNone/>
            </a:pPr>
            <a:r>
              <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If you find that the correlations are generally positive, then you can reasonably claim that “yes, the MVI helps beyond the CV and FE)”</a:t>
            </a:r>
          </a:p>
        </p:txBody>
      </p:sp>
      <p:sp>
        <p:nvSpPr>
          <p:cNvPr id="4" name="Slide Number Placeholder 3">
            <a:extLst>
              <a:ext uri="{FF2B5EF4-FFF2-40B4-BE49-F238E27FC236}">
                <a16:creationId xmlns:a16="http://schemas.microsoft.com/office/drawing/2014/main" id="{14D9E738-E9C8-2CD7-0DDD-7027E9E055B3}"/>
              </a:ext>
            </a:extLst>
          </p:cNvPr>
          <p:cNvSpPr>
            <a:spLocks noGrp="1"/>
          </p:cNvSpPr>
          <p:nvPr>
            <p:ph type="sldNum" sz="quarter" idx="12"/>
          </p:nvPr>
        </p:nvSpPr>
        <p:spPr/>
        <p:txBody>
          <a:bodyPr/>
          <a:lstStyle/>
          <a:p>
            <a:fld id="{CA0BB83D-A0E4-4602-8436-419CA7B8D761}" type="slidenum">
              <a:rPr lang="en-US" smtClean="0"/>
              <a:t>11</a:t>
            </a:fld>
            <a:endParaRPr lang="en-US"/>
          </a:p>
        </p:txBody>
      </p:sp>
    </p:spTree>
    <p:extLst>
      <p:ext uri="{BB962C8B-B14F-4D97-AF65-F5344CB8AC3E}">
        <p14:creationId xmlns:p14="http://schemas.microsoft.com/office/powerpoint/2010/main" val="4062818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9AB9E-1E71-EB1F-773B-4DC6AAEACED6}"/>
              </a:ext>
            </a:extLst>
          </p:cNvPr>
          <p:cNvSpPr>
            <a:spLocks noGrp="1"/>
          </p:cNvSpPr>
          <p:nvPr>
            <p:ph type="title"/>
          </p:nvPr>
        </p:nvSpPr>
        <p:spPr>
          <a:xfrm>
            <a:off x="838200" y="116378"/>
            <a:ext cx="10515600" cy="810175"/>
          </a:xfrm>
        </p:spPr>
        <p:txBody>
          <a:bodyPr>
            <a:normAutofit/>
          </a:bodyPr>
          <a:lstStyle/>
          <a:p>
            <a:pPr algn="ctr"/>
            <a:r>
              <a:rPr lang="en-US" sz="4000" b="1" dirty="0">
                <a:solidFill>
                  <a:srgbClr val="FF0000"/>
                </a:solidFill>
                <a:latin typeface="+mn-lt"/>
              </a:rPr>
              <a:t>LET’S GET GOING: 4 POINTS (Cont’d) </a:t>
            </a:r>
          </a:p>
        </p:txBody>
      </p:sp>
      <p:sp>
        <p:nvSpPr>
          <p:cNvPr id="3" name="Content Placeholder 2">
            <a:extLst>
              <a:ext uri="{FF2B5EF4-FFF2-40B4-BE49-F238E27FC236}">
                <a16:creationId xmlns:a16="http://schemas.microsoft.com/office/drawing/2014/main" id="{405646B7-E5AE-319B-C5F5-030C984873E7}"/>
              </a:ext>
            </a:extLst>
          </p:cNvPr>
          <p:cNvSpPr>
            <a:spLocks noGrp="1"/>
          </p:cNvSpPr>
          <p:nvPr>
            <p:ph idx="1"/>
          </p:nvPr>
        </p:nvSpPr>
        <p:spPr>
          <a:xfrm>
            <a:off x="838199" y="1076181"/>
            <a:ext cx="11057313" cy="5740254"/>
          </a:xfrm>
        </p:spPr>
        <p:txBody>
          <a:bodyPr>
            <a:noAutofit/>
          </a:bodyPr>
          <a:lstStyle/>
          <a:p>
            <a:pPr marL="514350" marR="0" lvl="0" indent="-514350">
              <a:lnSpc>
                <a:spcPct val="150000"/>
              </a:lnSpc>
              <a:spcBef>
                <a:spcPts val="0"/>
              </a:spcBef>
              <a:spcAft>
                <a:spcPts val="0"/>
              </a:spcAft>
              <a:buClr>
                <a:srgbClr val="FF0000"/>
              </a:buClr>
              <a:buFont typeface="+mj-lt"/>
              <a:buAutoNum type="romanUcPeriod" startAt="4"/>
            </a:pPr>
            <a:r>
              <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Use a Hold-Out Sample</a:t>
            </a:r>
            <a:endParaRPr lang="en-HK"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1108710" marR="0" indent="-514350">
              <a:lnSpc>
                <a:spcPct val="150000"/>
              </a:lnSpc>
              <a:spcBef>
                <a:spcPts val="0"/>
              </a:spcBef>
              <a:spcAft>
                <a:spcPts val="0"/>
              </a:spcAft>
              <a:buAutoNum type="romanLcParenBoth"/>
            </a:pPr>
            <a:endParaRPr lang="en-HK" sz="1200" b="1" dirty="0">
              <a:effectLst/>
              <a:latin typeface="Calibri" panose="020F0502020204030204" pitchFamily="34" charset="0"/>
              <a:ea typeface="Calibri" panose="020F0502020204030204" pitchFamily="34" charset="0"/>
              <a:cs typeface="Times New Roman" panose="02020603050405020304" pitchFamily="18" charset="0"/>
            </a:endParaRPr>
          </a:p>
          <a:p>
            <a:pPr marL="499110" marR="0" indent="0">
              <a:lnSpc>
                <a:spcPct val="150000"/>
              </a:lnSpc>
              <a:spcBef>
                <a:spcPts val="0"/>
              </a:spcBef>
              <a:spcAft>
                <a:spcPts val="0"/>
              </a:spcAft>
              <a:buNone/>
            </a:pPr>
            <a:r>
              <a:rPr lang="en-HK" sz="2400" b="1" dirty="0">
                <a:effectLst/>
                <a:latin typeface="Calibri" panose="020F0502020204030204" pitchFamily="34" charset="0"/>
                <a:ea typeface="Calibri" panose="020F0502020204030204" pitchFamily="34" charset="0"/>
                <a:cs typeface="Times New Roman" panose="02020603050405020304" pitchFamily="18" charset="0"/>
              </a:rPr>
              <a:t>	Step 1. Split the years into years used for “model development” (say 15 years) 		and “model evaluation” (say 5 years, most recent)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99110" marR="0" indent="0">
              <a:lnSpc>
                <a:spcPct val="150000"/>
              </a:lnSpc>
              <a:spcBef>
                <a:spcPts val="0"/>
              </a:spcBef>
              <a:spcAft>
                <a:spcPts val="0"/>
              </a:spcAft>
              <a:buNone/>
            </a:pPr>
            <a:r>
              <a:rPr lang="en-HK" sz="2400" b="1" dirty="0">
                <a:effectLst/>
                <a:latin typeface="Calibri" panose="020F0502020204030204" pitchFamily="34" charset="0"/>
                <a:ea typeface="Calibri" panose="020F0502020204030204" pitchFamily="34" charset="0"/>
                <a:cs typeface="Times New Roman" panose="02020603050405020304" pitchFamily="18" charset="0"/>
              </a:rPr>
              <a:t>	Step 2. Focus on model development using the 15 years. No worries about 		statistical overfitting. Most candidate CV will be useless – find them</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99110" marR="0" indent="0">
              <a:lnSpc>
                <a:spcPct val="150000"/>
              </a:lnSpc>
              <a:spcBef>
                <a:spcPts val="0"/>
              </a:spcBef>
              <a:spcAft>
                <a:spcPts val="0"/>
              </a:spcAft>
              <a:buNone/>
            </a:pPr>
            <a:r>
              <a:rPr lang="en-HK" sz="2400" b="1" dirty="0">
                <a:effectLst/>
                <a:latin typeface="Calibri" panose="020F0502020204030204" pitchFamily="34" charset="0"/>
                <a:ea typeface="Calibri" panose="020F0502020204030204" pitchFamily="34" charset="0"/>
                <a:cs typeface="Times New Roman" panose="02020603050405020304" pitchFamily="18" charset="0"/>
              </a:rPr>
              <a:t>		Yes, you can try many alternative definitions of the CVs.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99110" marR="0" indent="0">
              <a:lnSpc>
                <a:spcPct val="150000"/>
              </a:lnSpc>
              <a:spcBef>
                <a:spcPts val="0"/>
              </a:spcBef>
              <a:spcAft>
                <a:spcPts val="0"/>
              </a:spcAft>
              <a:buNone/>
            </a:pPr>
            <a:r>
              <a:rPr lang="en-HK" sz="2400" b="1" dirty="0">
                <a:effectLst/>
                <a:latin typeface="Calibri" panose="020F0502020204030204" pitchFamily="34" charset="0"/>
                <a:ea typeface="Calibri" panose="020F0502020204030204" pitchFamily="34" charset="0"/>
                <a:cs typeface="Times New Roman" panose="02020603050405020304" pitchFamily="18" charset="0"/>
              </a:rPr>
              <a:t>	Step 3. Focus on model evaluation. One and only one regression – yes, you 		have to live with it!!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99110" marR="0" indent="0">
              <a:lnSpc>
                <a:spcPct val="150000"/>
              </a:lnSpc>
              <a:spcBef>
                <a:spcPts val="0"/>
              </a:spcBef>
              <a:spcAft>
                <a:spcPts val="0"/>
              </a:spcAft>
              <a:buNone/>
            </a:pP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p>
            <a:pPr marL="499110" marR="0" indent="0">
              <a:lnSpc>
                <a:spcPct val="150000"/>
              </a:lnSpc>
              <a:spcBef>
                <a:spcPts val="0"/>
              </a:spcBef>
              <a:spcAft>
                <a:spcPts val="800"/>
              </a:spcAft>
              <a:buNone/>
            </a:pPr>
            <a:r>
              <a:rPr lang="en-HK"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If you end up with the correct sign in say all 5 years, then you can declare victory!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EF4B07-B546-56AD-5040-05C0AAA2E6E5}"/>
              </a:ext>
            </a:extLst>
          </p:cNvPr>
          <p:cNvSpPr>
            <a:spLocks noGrp="1"/>
          </p:cNvSpPr>
          <p:nvPr>
            <p:ph type="sldNum" sz="quarter" idx="12"/>
          </p:nvPr>
        </p:nvSpPr>
        <p:spPr/>
        <p:txBody>
          <a:bodyPr/>
          <a:lstStyle/>
          <a:p>
            <a:fld id="{CA0BB83D-A0E4-4602-8436-419CA7B8D761}" type="slidenum">
              <a:rPr lang="en-US" smtClean="0"/>
              <a:t>12</a:t>
            </a:fld>
            <a:endParaRPr lang="en-US"/>
          </a:p>
        </p:txBody>
      </p:sp>
    </p:spTree>
    <p:extLst>
      <p:ext uri="{BB962C8B-B14F-4D97-AF65-F5344CB8AC3E}">
        <p14:creationId xmlns:p14="http://schemas.microsoft.com/office/powerpoint/2010/main" val="3405002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9AB9E-1E71-EB1F-773B-4DC6AAEACED6}"/>
              </a:ext>
            </a:extLst>
          </p:cNvPr>
          <p:cNvSpPr>
            <a:spLocks noGrp="1"/>
          </p:cNvSpPr>
          <p:nvPr>
            <p:ph type="title"/>
          </p:nvPr>
        </p:nvSpPr>
        <p:spPr>
          <a:xfrm>
            <a:off x="838200" y="116378"/>
            <a:ext cx="10515600" cy="810175"/>
          </a:xfrm>
        </p:spPr>
        <p:txBody>
          <a:bodyPr>
            <a:normAutofit/>
          </a:bodyPr>
          <a:lstStyle/>
          <a:p>
            <a:pPr algn="ctr"/>
            <a:r>
              <a:rPr lang="en-US" sz="4000" b="1" dirty="0">
                <a:solidFill>
                  <a:srgbClr val="FF0000"/>
                </a:solidFill>
                <a:latin typeface="+mn-lt"/>
              </a:rPr>
              <a:t>SUMMARY</a:t>
            </a:r>
          </a:p>
        </p:txBody>
      </p:sp>
      <p:sp>
        <p:nvSpPr>
          <p:cNvPr id="3" name="Content Placeholder 2">
            <a:extLst>
              <a:ext uri="{FF2B5EF4-FFF2-40B4-BE49-F238E27FC236}">
                <a16:creationId xmlns:a16="http://schemas.microsoft.com/office/drawing/2014/main" id="{405646B7-E5AE-319B-C5F5-030C984873E7}"/>
              </a:ext>
            </a:extLst>
          </p:cNvPr>
          <p:cNvSpPr>
            <a:spLocks noGrp="1"/>
          </p:cNvSpPr>
          <p:nvPr>
            <p:ph idx="1"/>
          </p:nvPr>
        </p:nvSpPr>
        <p:spPr>
          <a:xfrm>
            <a:off x="838199" y="1076181"/>
            <a:ext cx="11057313" cy="5740254"/>
          </a:xfrm>
        </p:spPr>
        <p:txBody>
          <a:bodyPr>
            <a:noAutofit/>
          </a:bodyPr>
          <a:lstStyle/>
          <a:p>
            <a:pPr marL="342900" marR="0" lvl="0" indent="-342900">
              <a:lnSpc>
                <a:spcPct val="150000"/>
              </a:lnSpc>
              <a:spcBef>
                <a:spcPts val="0"/>
              </a:spcBef>
              <a:spcAft>
                <a:spcPts val="0"/>
              </a:spcAft>
              <a:buFont typeface="+mj-lt"/>
              <a:buAutoNum type="romanUcPeriod"/>
            </a:pPr>
            <a:r>
              <a:rPr lang="en-HK" sz="2400" b="1" dirty="0">
                <a:effectLst/>
                <a:latin typeface="Calibri" panose="020F0502020204030204" pitchFamily="34" charset="0"/>
                <a:ea typeface="Calibri" panose="020F0502020204030204" pitchFamily="34" charset="0"/>
                <a:cs typeface="Times New Roman" panose="02020603050405020304" pitchFamily="18" charset="0"/>
              </a:rPr>
              <a:t>Engage in extensive simple correlation analyses, DV and MVI. Maybe some simple controls.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800"/>
              </a:spcAft>
              <a:buFont typeface="+mj-lt"/>
              <a:buAutoNum type="romanUcPeriod"/>
            </a:pPr>
            <a:r>
              <a:rPr lang="en-HK" sz="2400" b="1" dirty="0">
                <a:effectLst/>
                <a:latin typeface="Calibri" panose="020F0502020204030204" pitchFamily="34" charset="0"/>
                <a:ea typeface="Calibri" panose="020F0502020204030204" pitchFamily="34" charset="0"/>
                <a:cs typeface="Times New Roman" panose="02020603050405020304" pitchFamily="18" charset="0"/>
              </a:rPr>
              <a:t>As matter of routine, use standardized regressions.</a:t>
            </a:r>
            <a:r>
              <a:rPr lang="en-US" sz="2400" dirty="0">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50000"/>
              </a:lnSpc>
              <a:spcBef>
                <a:spcPts val="0"/>
              </a:spcBef>
              <a:spcAft>
                <a:spcPts val="800"/>
              </a:spcAft>
              <a:buFont typeface="+mj-lt"/>
              <a:buAutoNum type="romanUcPeriod"/>
            </a:pPr>
            <a:r>
              <a:rPr lang="en-HK" sz="2400" b="1" dirty="0">
                <a:effectLst/>
                <a:latin typeface="Calibri" panose="020F0502020204030204" pitchFamily="34" charset="0"/>
                <a:ea typeface="Calibri" panose="020F0502020204030204" pitchFamily="34" charset="0"/>
                <a:cs typeface="Times New Roman" panose="02020603050405020304" pitchFamily="18" charset="0"/>
              </a:rPr>
              <a:t>Modified FM. The two-step regression to check whether the MVI actually helps to explain the DV, beyond the FE and CV.</a:t>
            </a:r>
          </a:p>
          <a:p>
            <a:pPr marL="342900" marR="0" lvl="0" indent="-342900">
              <a:lnSpc>
                <a:spcPct val="150000"/>
              </a:lnSpc>
              <a:spcBef>
                <a:spcPts val="0"/>
              </a:spcBef>
              <a:spcAft>
                <a:spcPts val="800"/>
              </a:spcAft>
              <a:buFont typeface="+mj-lt"/>
              <a:buAutoNum type="romanUcPeriod"/>
            </a:pPr>
            <a:r>
              <a:rPr lang="en-HK" sz="2400" b="1" dirty="0">
                <a:effectLst/>
                <a:latin typeface="Calibri" panose="020F0502020204030204" pitchFamily="34" charset="0"/>
                <a:ea typeface="Calibri" panose="020F0502020204030204" pitchFamily="34" charset="0"/>
                <a:cs typeface="Times New Roman" panose="02020603050405020304" pitchFamily="18" charset="0"/>
              </a:rPr>
              <a:t>Use a holdout sample. Yes, statistics can be applied sensibly.</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50000"/>
              </a:lnSpc>
              <a:spcBef>
                <a:spcPts val="0"/>
              </a:spcBef>
              <a:spcAft>
                <a:spcPts val="800"/>
              </a:spcAft>
              <a:buNone/>
            </a:pPr>
            <a:r>
              <a:rPr lang="en-HK"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Never-ever forget: In the real world, as opposed to the world of published papers, clear-cut conclusions are rarely available unless they are unsurprising.  But lack of surprise does not mean uninteresting. The degree of compelling evidence should be interesting</a:t>
            </a:r>
            <a:endPar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1B7643F-A065-224F-4CA2-C2E65309F338}"/>
              </a:ext>
            </a:extLst>
          </p:cNvPr>
          <p:cNvSpPr>
            <a:spLocks noGrp="1"/>
          </p:cNvSpPr>
          <p:nvPr>
            <p:ph type="sldNum" sz="quarter" idx="12"/>
          </p:nvPr>
        </p:nvSpPr>
        <p:spPr/>
        <p:txBody>
          <a:bodyPr/>
          <a:lstStyle/>
          <a:p>
            <a:fld id="{CA0BB83D-A0E4-4602-8436-419CA7B8D761}" type="slidenum">
              <a:rPr lang="en-US" smtClean="0"/>
              <a:t>13</a:t>
            </a:fld>
            <a:endParaRPr lang="en-US"/>
          </a:p>
        </p:txBody>
      </p:sp>
    </p:spTree>
    <p:extLst>
      <p:ext uri="{BB962C8B-B14F-4D97-AF65-F5344CB8AC3E}">
        <p14:creationId xmlns:p14="http://schemas.microsoft.com/office/powerpoint/2010/main" val="294582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9AB9E-1E71-EB1F-773B-4DC6AAEACED6}"/>
              </a:ext>
            </a:extLst>
          </p:cNvPr>
          <p:cNvSpPr>
            <a:spLocks noGrp="1"/>
          </p:cNvSpPr>
          <p:nvPr>
            <p:ph type="title"/>
          </p:nvPr>
        </p:nvSpPr>
        <p:spPr>
          <a:xfrm>
            <a:off x="838200" y="116378"/>
            <a:ext cx="10515600" cy="810175"/>
          </a:xfrm>
        </p:spPr>
        <p:txBody>
          <a:bodyPr>
            <a:normAutofit/>
          </a:bodyPr>
          <a:lstStyle/>
          <a:p>
            <a:pPr algn="ctr"/>
            <a:r>
              <a:rPr lang="en-US" sz="4000" b="1" dirty="0">
                <a:latin typeface="+mn-lt"/>
              </a:rPr>
              <a:t>EMPIRICAL RESEARCH: MAKING IT CREDIBLE</a:t>
            </a:r>
          </a:p>
        </p:txBody>
      </p:sp>
      <p:sp>
        <p:nvSpPr>
          <p:cNvPr id="3" name="Content Placeholder 2">
            <a:extLst>
              <a:ext uri="{FF2B5EF4-FFF2-40B4-BE49-F238E27FC236}">
                <a16:creationId xmlns:a16="http://schemas.microsoft.com/office/drawing/2014/main" id="{405646B7-E5AE-319B-C5F5-030C984873E7}"/>
              </a:ext>
            </a:extLst>
          </p:cNvPr>
          <p:cNvSpPr>
            <a:spLocks noGrp="1"/>
          </p:cNvSpPr>
          <p:nvPr>
            <p:ph idx="1"/>
          </p:nvPr>
        </p:nvSpPr>
        <p:spPr>
          <a:xfrm>
            <a:off x="838200" y="1326516"/>
            <a:ext cx="10515600" cy="5531483"/>
          </a:xfrm>
        </p:spPr>
        <p:txBody>
          <a:bodyPr>
            <a:normAutofit lnSpcReduction="10000"/>
          </a:bodyPr>
          <a:lstStyle/>
          <a:p>
            <a:pPr marL="571500" marR="0" lvl="0" indent="-571500">
              <a:lnSpc>
                <a:spcPct val="140000"/>
              </a:lnSpc>
              <a:spcBef>
                <a:spcPts val="0"/>
              </a:spcBef>
              <a:spcAft>
                <a:spcPts val="0"/>
              </a:spcAft>
              <a:buAutoNum type="romanLcParenBoth"/>
            </a:pPr>
            <a:r>
              <a:rPr lang="en-HK" sz="2400" dirty="0">
                <a:effectLst/>
                <a:latin typeface="Calibri" panose="020F0502020204030204" pitchFamily="34" charset="0"/>
                <a:ea typeface="Calibri" panose="020F0502020204030204" pitchFamily="34" charset="0"/>
                <a:cs typeface="Times New Roman" panose="02020603050405020304" pitchFamily="18" charset="0"/>
              </a:rPr>
              <a:t>Are you willing to mislead your audience? The choice is yours. That said: </a:t>
            </a:r>
            <a:br>
              <a:rPr lang="en-HK" sz="2400" dirty="0">
                <a:effectLst/>
                <a:latin typeface="Calibri" panose="020F0502020204030204" pitchFamily="34" charset="0"/>
                <a:ea typeface="Calibri" panose="020F0502020204030204" pitchFamily="34" charset="0"/>
                <a:cs typeface="Times New Roman" panose="02020603050405020304" pitchFamily="18" charset="0"/>
              </a:rPr>
            </a:br>
            <a:r>
              <a:rPr lang="en-HK" sz="2400" b="1" dirty="0">
                <a:effectLst/>
                <a:latin typeface="Calibri" panose="020F0502020204030204" pitchFamily="34" charset="0"/>
                <a:ea typeface="Calibri" panose="020F0502020204030204" pitchFamily="34" charset="0"/>
                <a:cs typeface="Times New Roman" panose="02020603050405020304" pitchFamily="18" charset="0"/>
              </a:rPr>
              <a:t>Avoid fooling yourself.</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571500" marR="0" lvl="0" indent="-571500">
              <a:lnSpc>
                <a:spcPct val="140000"/>
              </a:lnSpc>
              <a:spcBef>
                <a:spcPts val="0"/>
              </a:spcBef>
              <a:spcAft>
                <a:spcPts val="0"/>
              </a:spcAft>
              <a:buAutoNum type="romanLcParenBoth"/>
            </a:pPr>
            <a:r>
              <a:rPr lang="en-HK" sz="2400" dirty="0">
                <a:effectLst/>
                <a:latin typeface="Calibri" panose="020F0502020204030204" pitchFamily="34" charset="0"/>
                <a:ea typeface="Calibri" panose="020F0502020204030204" pitchFamily="34" charset="0"/>
                <a:cs typeface="Times New Roman" panose="02020603050405020304" pitchFamily="18" charset="0"/>
              </a:rPr>
              <a:t>You may have wishes regarding the outcomes of data analysis. </a:t>
            </a:r>
            <a:br>
              <a:rPr lang="en-HK" sz="2400" dirty="0">
                <a:effectLst/>
                <a:latin typeface="Calibri" panose="020F0502020204030204" pitchFamily="34" charset="0"/>
                <a:ea typeface="Calibri" panose="020F0502020204030204" pitchFamily="34" charset="0"/>
                <a:cs typeface="Times New Roman" panose="02020603050405020304" pitchFamily="18" charset="0"/>
              </a:rPr>
            </a:br>
            <a:r>
              <a:rPr lang="en-HK" sz="2400" b="1" dirty="0">
                <a:effectLst/>
                <a:latin typeface="Calibri" panose="020F0502020204030204" pitchFamily="34" charset="0"/>
                <a:ea typeface="Calibri" panose="020F0502020204030204" pitchFamily="34" charset="0"/>
                <a:cs typeface="Times New Roman" panose="02020603050405020304" pitchFamily="18" charset="0"/>
              </a:rPr>
              <a:t>BUT……… keep in mind (</a:t>
            </a:r>
            <a:r>
              <a:rPr lang="en-HK" sz="2400" b="1" dirty="0" err="1">
                <a:effectLst/>
                <a:latin typeface="Calibri" panose="020F0502020204030204" pitchFamily="34" charset="0"/>
                <a:ea typeface="Calibri" panose="020F0502020204030204" pitchFamily="34" charset="0"/>
                <a:cs typeface="Times New Roman" panose="02020603050405020304" pitchFamily="18" charset="0"/>
              </a:rPr>
              <a:t>i</a:t>
            </a:r>
            <a:r>
              <a:rPr lang="en-HK" sz="2400" b="1" dirty="0">
                <a:effectLst/>
                <a:latin typeface="Calibri" panose="020F0502020204030204" pitchFamily="34" charset="0"/>
                <a:ea typeface="Calibri" panose="020F0502020204030204" pitchFamily="34" charset="0"/>
                <a:cs typeface="Times New Roman" panose="02020603050405020304" pitchFamily="18" charset="0"/>
              </a:rPr>
              <a:t>).</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571500" marR="0" lvl="0" indent="-571500">
              <a:lnSpc>
                <a:spcPct val="140000"/>
              </a:lnSpc>
              <a:spcBef>
                <a:spcPts val="0"/>
              </a:spcBef>
              <a:spcAft>
                <a:spcPts val="0"/>
              </a:spcAft>
              <a:buAutoNum type="romanLcParenBoth"/>
            </a:pPr>
            <a:r>
              <a:rPr lang="en-HK" sz="2400" dirty="0">
                <a:effectLst/>
                <a:latin typeface="Calibri" panose="020F0502020204030204" pitchFamily="34" charset="0"/>
                <a:ea typeface="Calibri" panose="020F0502020204030204" pitchFamily="34" charset="0"/>
                <a:cs typeface="Times New Roman" panose="02020603050405020304" pitchFamily="18" charset="0"/>
              </a:rPr>
              <a:t>If you find some evidence that contradicts what you would like to see, not reporting this fact is not lying.</a:t>
            </a:r>
            <a:br>
              <a:rPr lang="en-HK" sz="2400" dirty="0">
                <a:effectLst/>
                <a:latin typeface="Calibri" panose="020F0502020204030204" pitchFamily="34" charset="0"/>
                <a:ea typeface="Calibri" panose="020F0502020204030204" pitchFamily="34" charset="0"/>
                <a:cs typeface="Times New Roman" panose="02020603050405020304" pitchFamily="18" charset="0"/>
              </a:rPr>
            </a:br>
            <a:r>
              <a:rPr lang="en-HK" sz="2400" b="1" dirty="0">
                <a:effectLst/>
                <a:latin typeface="Calibri" panose="020F0502020204030204" pitchFamily="34" charset="0"/>
                <a:ea typeface="Calibri" panose="020F0502020204030204" pitchFamily="34" charset="0"/>
                <a:cs typeface="Times New Roman" panose="02020603050405020304" pitchFamily="18" charset="0"/>
              </a:rPr>
              <a:t>BUT……… back to (</a:t>
            </a:r>
            <a:r>
              <a:rPr lang="en-HK" sz="2400" b="1" dirty="0" err="1">
                <a:effectLst/>
                <a:latin typeface="Calibri" panose="020F0502020204030204" pitchFamily="34" charset="0"/>
                <a:ea typeface="Calibri" panose="020F0502020204030204" pitchFamily="34" charset="0"/>
                <a:cs typeface="Times New Roman" panose="02020603050405020304" pitchFamily="18" charset="0"/>
              </a:rPr>
              <a:t>i</a:t>
            </a:r>
            <a:r>
              <a:rPr lang="en-HK" sz="24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571500" marR="0" lvl="0" indent="-571500">
              <a:lnSpc>
                <a:spcPct val="140000"/>
              </a:lnSpc>
              <a:spcBef>
                <a:spcPts val="0"/>
              </a:spcBef>
              <a:spcAft>
                <a:spcPts val="0"/>
              </a:spcAft>
              <a:buAutoNum type="romanLcParenBoth"/>
            </a:pPr>
            <a:r>
              <a:rPr lang="en-HK" sz="2400" dirty="0">
                <a:effectLst/>
                <a:latin typeface="Calibri" panose="020F0502020204030204" pitchFamily="34" charset="0"/>
                <a:ea typeface="Calibri" panose="020F0502020204030204" pitchFamily="34" charset="0"/>
                <a:cs typeface="Times New Roman" panose="02020603050405020304" pitchFamily="18" charset="0"/>
              </a:rPr>
              <a:t>Generally Accepted Research Procedures -- GARP for short – are geared to maximize chances of getting the findings you want. We all know that. </a:t>
            </a:r>
            <a:br>
              <a:rPr lang="en-HK" sz="2400" dirty="0">
                <a:effectLst/>
                <a:latin typeface="Calibri" panose="020F0502020204030204" pitchFamily="34" charset="0"/>
                <a:ea typeface="Calibri" panose="020F0502020204030204" pitchFamily="34" charset="0"/>
                <a:cs typeface="Times New Roman" panose="02020603050405020304" pitchFamily="18" charset="0"/>
              </a:rPr>
            </a:br>
            <a:r>
              <a:rPr lang="en-HK" sz="2400" b="1" dirty="0">
                <a:effectLst/>
                <a:latin typeface="Calibri" panose="020F0502020204030204" pitchFamily="34" charset="0"/>
                <a:ea typeface="Calibri" panose="020F0502020204030204" pitchFamily="34" charset="0"/>
                <a:cs typeface="Times New Roman" panose="02020603050405020304" pitchFamily="18" charset="0"/>
              </a:rPr>
              <a:t>BUT……... keep in mind (</a:t>
            </a:r>
            <a:r>
              <a:rPr lang="en-HK" sz="2400" b="1" dirty="0" err="1">
                <a:effectLst/>
                <a:latin typeface="Calibri" panose="020F0502020204030204" pitchFamily="34" charset="0"/>
                <a:ea typeface="Calibri" panose="020F0502020204030204" pitchFamily="34" charset="0"/>
                <a:cs typeface="Times New Roman" panose="02020603050405020304" pitchFamily="18" charset="0"/>
              </a:rPr>
              <a:t>i</a:t>
            </a:r>
            <a:r>
              <a:rPr lang="en-HK" sz="2400" b="1" dirty="0">
                <a:effectLst/>
                <a:latin typeface="Calibri" panose="020F0502020204030204" pitchFamily="34" charset="0"/>
                <a:ea typeface="Calibri" panose="020F0502020204030204" pitchFamily="34" charset="0"/>
                <a:cs typeface="Times New Roman" panose="02020603050405020304" pitchFamily="18" charset="0"/>
              </a:rPr>
              <a:t>).</a:t>
            </a:r>
            <a:endParaRPr lang="en-HK"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40000"/>
              </a:lnSpc>
              <a:spcBef>
                <a:spcPts val="0"/>
              </a:spcBef>
              <a:spcAft>
                <a:spcPts val="0"/>
              </a:spcAft>
              <a:buNone/>
            </a:pPr>
            <a:r>
              <a:rPr lang="en-HK"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Many papers misrepresent the evidence as experienced.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0A2BBF5D-34D5-E38F-B17B-48B3D7CEE390}"/>
              </a:ext>
            </a:extLst>
          </p:cNvPr>
          <p:cNvSpPr txBox="1">
            <a:spLocks/>
          </p:cNvSpPr>
          <p:nvPr/>
        </p:nvSpPr>
        <p:spPr>
          <a:xfrm>
            <a:off x="838200" y="712659"/>
            <a:ext cx="10515600" cy="6138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algn="ctr">
              <a:lnSpc>
                <a:spcPct val="107000"/>
              </a:lnSpc>
              <a:spcBef>
                <a:spcPts val="0"/>
              </a:spcBef>
              <a:spcAft>
                <a:spcPts val="800"/>
              </a:spcAft>
            </a:pPr>
            <a:r>
              <a:rPr lang="en-HK" sz="2800"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General points before we get going.</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D59D7DE9-1DF5-CC0D-166F-4AD19CC9D215}"/>
              </a:ext>
            </a:extLst>
          </p:cNvPr>
          <p:cNvSpPr>
            <a:spLocks noGrp="1"/>
          </p:cNvSpPr>
          <p:nvPr>
            <p:ph type="sldNum" sz="quarter" idx="12"/>
          </p:nvPr>
        </p:nvSpPr>
        <p:spPr/>
        <p:txBody>
          <a:bodyPr/>
          <a:lstStyle/>
          <a:p>
            <a:fld id="{CA0BB83D-A0E4-4602-8436-419CA7B8D761}" type="slidenum">
              <a:rPr lang="en-US" smtClean="0"/>
              <a:t>2</a:t>
            </a:fld>
            <a:endParaRPr lang="en-US"/>
          </a:p>
        </p:txBody>
      </p:sp>
    </p:spTree>
    <p:extLst>
      <p:ext uri="{BB962C8B-B14F-4D97-AF65-F5344CB8AC3E}">
        <p14:creationId xmlns:p14="http://schemas.microsoft.com/office/powerpoint/2010/main" val="3675246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9AB9E-1E71-EB1F-773B-4DC6AAEACED6}"/>
              </a:ext>
            </a:extLst>
          </p:cNvPr>
          <p:cNvSpPr>
            <a:spLocks noGrp="1"/>
          </p:cNvSpPr>
          <p:nvPr>
            <p:ph type="title"/>
          </p:nvPr>
        </p:nvSpPr>
        <p:spPr>
          <a:xfrm>
            <a:off x="838200" y="116378"/>
            <a:ext cx="10515600" cy="810175"/>
          </a:xfrm>
        </p:spPr>
        <p:txBody>
          <a:bodyPr>
            <a:normAutofit/>
          </a:bodyPr>
          <a:lstStyle/>
          <a:p>
            <a:pPr algn="ctr"/>
            <a:r>
              <a:rPr lang="en-US" sz="4000" b="1" dirty="0">
                <a:latin typeface="+mn-lt"/>
              </a:rPr>
              <a:t>THE STANDARD FOUNDATION: REGRESSIONS</a:t>
            </a:r>
          </a:p>
        </p:txBody>
      </p:sp>
      <p:sp>
        <p:nvSpPr>
          <p:cNvPr id="3" name="Content Placeholder 2">
            <a:extLst>
              <a:ext uri="{FF2B5EF4-FFF2-40B4-BE49-F238E27FC236}">
                <a16:creationId xmlns:a16="http://schemas.microsoft.com/office/drawing/2014/main" id="{405646B7-E5AE-319B-C5F5-030C984873E7}"/>
              </a:ext>
            </a:extLst>
          </p:cNvPr>
          <p:cNvSpPr>
            <a:spLocks noGrp="1"/>
          </p:cNvSpPr>
          <p:nvPr>
            <p:ph idx="1"/>
          </p:nvPr>
        </p:nvSpPr>
        <p:spPr>
          <a:xfrm>
            <a:off x="838200" y="1076181"/>
            <a:ext cx="11231880" cy="5740254"/>
          </a:xfrm>
        </p:spPr>
        <p:txBody>
          <a:bodyPr>
            <a:noAutofit/>
          </a:bodyPr>
          <a:lstStyle/>
          <a:p>
            <a:pPr marL="0" marR="0" indent="0">
              <a:lnSpc>
                <a:spcPct val="100000"/>
              </a:lnSpc>
              <a:spcBef>
                <a:spcPts val="0"/>
              </a:spcBef>
              <a:spcAft>
                <a:spcPts val="800"/>
              </a:spcAft>
              <a:buNone/>
            </a:pPr>
            <a:r>
              <a:rPr lang="en-HK" sz="2400" dirty="0">
                <a:effectLst/>
                <a:latin typeface="Calibri" panose="020F0502020204030204" pitchFamily="34" charset="0"/>
                <a:ea typeface="Calibri" panose="020F0502020204030204" pitchFamily="34" charset="0"/>
                <a:cs typeface="Times New Roman" panose="02020603050405020304" pitchFamily="18" charset="0"/>
              </a:rPr>
              <a:t>Elements:	Dep variable, DV</a:t>
            </a:r>
            <a:br>
              <a:rPr lang="en-HK" sz="2400" dirty="0">
                <a:effectLst/>
                <a:latin typeface="Calibri" panose="020F0502020204030204" pitchFamily="34" charset="0"/>
                <a:ea typeface="Calibri" panose="020F0502020204030204" pitchFamily="34" charset="0"/>
                <a:cs typeface="Times New Roman" panose="02020603050405020304" pitchFamily="18" charset="0"/>
              </a:rPr>
            </a:br>
            <a:r>
              <a:rPr lang="en-HK" sz="2400" dirty="0">
                <a:effectLst/>
                <a:latin typeface="Calibri" panose="020F0502020204030204" pitchFamily="34" charset="0"/>
                <a:ea typeface="Calibri" panose="020F0502020204030204" pitchFamily="34" charset="0"/>
                <a:cs typeface="Times New Roman" panose="02020603050405020304" pitchFamily="18" charset="0"/>
              </a:rPr>
              <a:t>		Main variable of interest (MVI)</a:t>
            </a:r>
            <a:br>
              <a:rPr lang="en-US" sz="2400" dirty="0">
                <a:latin typeface="Calibri" panose="020F0502020204030204" pitchFamily="34" charset="0"/>
                <a:ea typeface="Calibri" panose="020F0502020204030204" pitchFamily="34" charset="0"/>
                <a:cs typeface="Times New Roman" panose="02020603050405020304" pitchFamily="18" charset="0"/>
              </a:rPr>
            </a:b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HK" sz="2400" dirty="0">
                <a:effectLst/>
                <a:latin typeface="Calibri" panose="020F0502020204030204" pitchFamily="34" charset="0"/>
                <a:ea typeface="Calibri" panose="020F0502020204030204" pitchFamily="34" charset="0"/>
                <a:cs typeface="Times New Roman" panose="02020603050405020304" pitchFamily="18" charset="0"/>
              </a:rPr>
              <a:t>{Controlling Variables, (CV)</a:t>
            </a:r>
            <a:br>
              <a:rPr lang="en-US" sz="2400" dirty="0">
                <a:latin typeface="Calibri" panose="020F0502020204030204" pitchFamily="34" charset="0"/>
                <a:ea typeface="Calibri" panose="020F0502020204030204" pitchFamily="34" charset="0"/>
                <a:cs typeface="Times New Roman" panose="02020603050405020304" pitchFamily="18" charset="0"/>
              </a:rPr>
            </a:b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HK" sz="2400" dirty="0">
                <a:effectLst/>
                <a:latin typeface="Calibri" panose="020F0502020204030204" pitchFamily="34" charset="0"/>
                <a:ea typeface="Calibri" panose="020F0502020204030204" pitchFamily="34" charset="0"/>
                <a:cs typeface="Times New Roman" panose="02020603050405020304" pitchFamily="18" charset="0"/>
              </a:rPr>
              <a:t>Fixed Effects (FE)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0000"/>
              </a:lnSpc>
              <a:spcBef>
                <a:spcPts val="0"/>
              </a:spcBef>
              <a:spcAft>
                <a:spcPts val="800"/>
              </a:spcAft>
              <a:buNone/>
            </a:pPr>
            <a:endParaRPr lang="en-HK" sz="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0000"/>
              </a:lnSpc>
              <a:spcBef>
                <a:spcPts val="0"/>
              </a:spcBef>
              <a:spcAft>
                <a:spcPts val="800"/>
              </a:spcAft>
              <a:buNone/>
            </a:pPr>
            <a:r>
              <a:rPr lang="en-HK" sz="2400" dirty="0">
                <a:effectLst/>
                <a:latin typeface="Calibri" panose="020F0502020204030204" pitchFamily="34" charset="0"/>
                <a:ea typeface="Calibri" panose="020F0502020204030204" pitchFamily="34" charset="0"/>
                <a:cs typeface="Times New Roman" panose="02020603050405020304" pitchFamily="18" charset="0"/>
              </a:rPr>
              <a:t>Hypothesis:  	</a:t>
            </a:r>
            <a:r>
              <a:rPr lang="en-HK" sz="2400" b="1" dirty="0">
                <a:effectLst/>
                <a:latin typeface="Calibri" panose="020F0502020204030204" pitchFamily="34" charset="0"/>
                <a:ea typeface="Calibri" panose="020F0502020204030204" pitchFamily="34" charset="0"/>
                <a:cs typeface="Times New Roman" panose="02020603050405020304" pitchFamily="18" charset="0"/>
              </a:rPr>
              <a:t>Does MVI contributes to the explanation of the DV?</a:t>
            </a:r>
            <a:br>
              <a:rPr lang="en-US" sz="2400" b="1" dirty="0">
                <a:latin typeface="Calibri" panose="020F0502020204030204" pitchFamily="34" charset="0"/>
                <a:ea typeface="Calibri" panose="020F0502020204030204" pitchFamily="34" charset="0"/>
                <a:cs typeface="Times New Roman" panose="02020603050405020304" pitchFamily="18" charset="0"/>
              </a:rPr>
            </a:br>
            <a:r>
              <a:rPr lang="en-US" sz="2400" b="1" dirty="0">
                <a:latin typeface="Calibri" panose="020F0502020204030204" pitchFamily="34" charset="0"/>
                <a:ea typeface="Calibri" panose="020F0502020204030204" pitchFamily="34" charset="0"/>
                <a:cs typeface="Times New Roman" panose="02020603050405020304" pitchFamily="18" charset="0"/>
              </a:rPr>
              <a:t>		</a:t>
            </a:r>
            <a:r>
              <a:rPr lang="en-HK" sz="2400" dirty="0">
                <a:effectLst/>
                <a:latin typeface="Calibri" panose="020F0502020204030204" pitchFamily="34" charset="0"/>
                <a:ea typeface="Calibri" panose="020F0502020204030204" pitchFamily="34" charset="0"/>
                <a:cs typeface="Times New Roman" panose="02020603050405020304" pitchFamily="18" charset="0"/>
              </a:rPr>
              <a:t>Sign related to MVI must be correct (per hypothesis).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0000"/>
              </a:lnSpc>
              <a:spcBef>
                <a:spcPts val="0"/>
              </a:spcBef>
              <a:spcAft>
                <a:spcPts val="800"/>
              </a:spcAft>
              <a:buNone/>
            </a:pPr>
            <a:endParaRPr lang="en-HK" sz="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0000"/>
              </a:lnSpc>
              <a:spcBef>
                <a:spcPts val="0"/>
              </a:spcBef>
              <a:spcAft>
                <a:spcPts val="800"/>
              </a:spcAft>
              <a:buNone/>
            </a:pPr>
            <a:r>
              <a:rPr lang="en-HK" sz="2400" dirty="0">
                <a:effectLst/>
                <a:latin typeface="Calibri" panose="020F0502020204030204" pitchFamily="34" charset="0"/>
                <a:ea typeface="Calibri" panose="020F0502020204030204" pitchFamily="34" charset="0"/>
                <a:cs typeface="Times New Roman" panose="02020603050405020304" pitchFamily="18" charset="0"/>
              </a:rPr>
              <a:t>Stat Analyses per GARP:</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0000"/>
              </a:lnSpc>
              <a:spcBef>
                <a:spcPts val="0"/>
              </a:spcBef>
              <a:spcAft>
                <a:spcPts val="800"/>
              </a:spcAft>
              <a:buNone/>
            </a:pPr>
            <a:r>
              <a:rPr lang="en-HK" sz="2400" dirty="0">
                <a:effectLst/>
                <a:latin typeface="Calibri" panose="020F0502020204030204" pitchFamily="34" charset="0"/>
                <a:ea typeface="Calibri" panose="020F0502020204030204" pitchFamily="34" charset="0"/>
                <a:cs typeface="Times New Roman" panose="02020603050405020304" pitchFamily="18" charset="0"/>
              </a:rPr>
              <a:t>	MVI and the number of stars</a:t>
            </a:r>
            <a:br>
              <a:rPr lang="en-US" sz="2400" dirty="0">
                <a:latin typeface="Calibri" panose="020F0502020204030204" pitchFamily="34" charset="0"/>
                <a:ea typeface="Calibri" panose="020F0502020204030204" pitchFamily="34" charset="0"/>
                <a:cs typeface="Times New Roman" panose="02020603050405020304" pitchFamily="18" charset="0"/>
              </a:rPr>
            </a:b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HK" sz="2400" dirty="0">
                <a:effectLst/>
                <a:latin typeface="Calibri" panose="020F0502020204030204" pitchFamily="34" charset="0"/>
                <a:ea typeface="Calibri" panose="020F0502020204030204" pitchFamily="34" charset="0"/>
                <a:cs typeface="Times New Roman" panose="02020603050405020304" pitchFamily="18" charset="0"/>
              </a:rPr>
              <a:t>Robustness: sensitivity of alternative definitions of DV and MVI</a:t>
            </a:r>
            <a:br>
              <a:rPr lang="en-US" sz="2400" dirty="0">
                <a:latin typeface="Calibri" panose="020F0502020204030204" pitchFamily="34" charset="0"/>
                <a:ea typeface="Calibri" panose="020F0502020204030204" pitchFamily="34" charset="0"/>
                <a:cs typeface="Times New Roman" panose="02020603050405020304" pitchFamily="18" charset="0"/>
              </a:rPr>
            </a:b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HK" sz="2400" dirty="0">
                <a:effectLst/>
                <a:latin typeface="Calibri" panose="020F0502020204030204" pitchFamily="34" charset="0"/>
                <a:ea typeface="Calibri" panose="020F0502020204030204" pitchFamily="34" charset="0"/>
                <a:cs typeface="Times New Roman" panose="02020603050405020304" pitchFamily="18" charset="0"/>
              </a:rPr>
              <a:t>Economic Significance (ES)</a:t>
            </a:r>
          </a:p>
          <a:p>
            <a:pPr marL="0" marR="0" indent="0">
              <a:lnSpc>
                <a:spcPct val="100000"/>
              </a:lnSpc>
              <a:spcBef>
                <a:spcPts val="0"/>
              </a:spcBef>
              <a:spcAft>
                <a:spcPts val="800"/>
              </a:spcAft>
              <a:buNone/>
            </a:pPr>
            <a:endParaRPr lang="en-HK" sz="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HK"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Be Aware: The so-called REPLICATION CRISES in the Social Sciences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HK"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“What is claimed to be True differs from Realities”</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6EA4A8B-DD9D-BF06-9449-EBC71EE5B0D0}"/>
              </a:ext>
            </a:extLst>
          </p:cNvPr>
          <p:cNvSpPr>
            <a:spLocks noGrp="1"/>
          </p:cNvSpPr>
          <p:nvPr>
            <p:ph type="sldNum" sz="quarter" idx="12"/>
          </p:nvPr>
        </p:nvSpPr>
        <p:spPr/>
        <p:txBody>
          <a:bodyPr/>
          <a:lstStyle/>
          <a:p>
            <a:fld id="{CA0BB83D-A0E4-4602-8436-419CA7B8D761}" type="slidenum">
              <a:rPr lang="en-US" smtClean="0"/>
              <a:t>3</a:t>
            </a:fld>
            <a:endParaRPr lang="en-US"/>
          </a:p>
        </p:txBody>
      </p:sp>
    </p:spTree>
    <p:extLst>
      <p:ext uri="{BB962C8B-B14F-4D97-AF65-F5344CB8AC3E}">
        <p14:creationId xmlns:p14="http://schemas.microsoft.com/office/powerpoint/2010/main" val="2670736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9AB9E-1E71-EB1F-773B-4DC6AAEACED6}"/>
              </a:ext>
            </a:extLst>
          </p:cNvPr>
          <p:cNvSpPr>
            <a:spLocks noGrp="1"/>
          </p:cNvSpPr>
          <p:nvPr>
            <p:ph type="title"/>
          </p:nvPr>
        </p:nvSpPr>
        <p:spPr>
          <a:xfrm>
            <a:off x="838200" y="116378"/>
            <a:ext cx="10515600" cy="810175"/>
          </a:xfrm>
        </p:spPr>
        <p:txBody>
          <a:bodyPr>
            <a:normAutofit/>
          </a:bodyPr>
          <a:lstStyle/>
          <a:p>
            <a:pPr algn="ctr"/>
            <a:r>
              <a:rPr lang="en-US" sz="4000" b="1" dirty="0">
                <a:latin typeface="+mn-lt"/>
              </a:rPr>
              <a:t>OUR COLLECTIVE EXPERIENCE OF RESEARCH</a:t>
            </a:r>
          </a:p>
        </p:txBody>
      </p:sp>
      <p:sp>
        <p:nvSpPr>
          <p:cNvPr id="3" name="Content Placeholder 2">
            <a:extLst>
              <a:ext uri="{FF2B5EF4-FFF2-40B4-BE49-F238E27FC236}">
                <a16:creationId xmlns:a16="http://schemas.microsoft.com/office/drawing/2014/main" id="{405646B7-E5AE-319B-C5F5-030C984873E7}"/>
              </a:ext>
            </a:extLst>
          </p:cNvPr>
          <p:cNvSpPr>
            <a:spLocks noGrp="1"/>
          </p:cNvSpPr>
          <p:nvPr>
            <p:ph idx="1"/>
          </p:nvPr>
        </p:nvSpPr>
        <p:spPr>
          <a:xfrm>
            <a:off x="838200" y="1076181"/>
            <a:ext cx="11231880" cy="5740254"/>
          </a:xfrm>
        </p:spPr>
        <p:txBody>
          <a:bodyPr>
            <a:noAutofit/>
          </a:bodyPr>
          <a:lstStyle/>
          <a:p>
            <a:pPr marL="0" marR="0" indent="0">
              <a:lnSpc>
                <a:spcPct val="107000"/>
              </a:lnSpc>
              <a:spcBef>
                <a:spcPts val="0"/>
              </a:spcBef>
              <a:spcAft>
                <a:spcPts val="800"/>
              </a:spcAft>
              <a:buNone/>
            </a:pPr>
            <a:r>
              <a:rPr lang="en-HK" i="1" dirty="0">
                <a:effectLst/>
                <a:latin typeface="Calibri" panose="020F0502020204030204" pitchFamily="34" charset="0"/>
                <a:ea typeface="Calibri" panose="020F0502020204030204" pitchFamily="34" charset="0"/>
                <a:cs typeface="Times New Roman" panose="02020603050405020304" pitchFamily="18" charset="0"/>
              </a:rPr>
              <a:t>As </a:t>
            </a:r>
            <a:r>
              <a:rPr lang="en-HK"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Consumers </a:t>
            </a:r>
            <a:r>
              <a:rPr lang="en-HK" i="1" dirty="0">
                <a:effectLst/>
                <a:latin typeface="Calibri" panose="020F0502020204030204" pitchFamily="34" charset="0"/>
                <a:ea typeface="Calibri" panose="020F0502020204030204" pitchFamily="34" charset="0"/>
                <a:cs typeface="Times New Roman" panose="02020603050405020304" pitchFamily="18" charset="0"/>
              </a:rPr>
              <a:t>(Readers/listeners) of Research</a:t>
            </a:r>
            <a:r>
              <a:rPr lang="en-HK" dirty="0">
                <a:effectLst/>
                <a:latin typeface="Calibri" panose="020F0502020204030204" pitchFamily="34" charset="0"/>
                <a:ea typeface="Calibri" panose="020F0502020204030204" pitchFamily="34"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HK" dirty="0">
                <a:effectLst/>
                <a:latin typeface="Calibri" panose="020F0502020204030204" pitchFamily="34" charset="0"/>
                <a:ea typeface="Calibri" panose="020F0502020204030204" pitchFamily="34" charset="0"/>
                <a:cs typeface="Times New Roman" panose="02020603050405020304" pitchFamily="18" charset="0"/>
              </a:rPr>
              <a:t>	Never a lack of stars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HK" dirty="0">
                <a:effectLst/>
                <a:latin typeface="Calibri" panose="020F0502020204030204" pitchFamily="34" charset="0"/>
                <a:ea typeface="Calibri" panose="020F0502020204030204" pitchFamily="34" charset="0"/>
                <a:cs typeface="Times New Roman" panose="02020603050405020304" pitchFamily="18" charset="0"/>
              </a:rPr>
              <a:t>	Robustness tests always work out.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HK" dirty="0">
                <a:effectLst/>
                <a:latin typeface="Calibri" panose="020F0502020204030204" pitchFamily="34" charset="0"/>
                <a:ea typeface="Calibri" panose="020F0502020204030204" pitchFamily="34" charset="0"/>
                <a:cs typeface="Times New Roman" panose="02020603050405020304" pitchFamily="18" charset="0"/>
              </a:rPr>
              <a:t>	ES almost always prevails (maybe 3% rejection; see Mitton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HK" i="1" dirty="0">
                <a:effectLst/>
                <a:latin typeface="Calibri" panose="020F0502020204030204" pitchFamily="34" charset="0"/>
                <a:ea typeface="Calibri" panose="020F0502020204030204" pitchFamily="34" charset="0"/>
                <a:cs typeface="Times New Roman" panose="02020603050405020304" pitchFamily="18" charset="0"/>
              </a:rPr>
              <a:t>	</a:t>
            </a:r>
            <a:r>
              <a:rPr lang="en-US" i="1" dirty="0">
                <a:effectLst/>
                <a:latin typeface="Calibri" panose="020F0502020204030204" pitchFamily="34" charset="0"/>
                <a:ea typeface="Calibri" panose="020F0502020204030204" pitchFamily="34" charset="0"/>
                <a:cs typeface="Times New Roman" panose="02020603050405020304" pitchFamily="18" charset="0"/>
              </a:rPr>
              <a:t>Victory Declaration: We have contributed to the literature</a:t>
            </a:r>
          </a:p>
          <a:p>
            <a:pPr marL="0" marR="0" indent="0">
              <a:lnSpc>
                <a:spcPct val="107000"/>
              </a:lnSpc>
              <a:spcBef>
                <a:spcPts val="0"/>
              </a:spcBef>
              <a:spcAft>
                <a:spcPts val="800"/>
              </a:spcAft>
              <a:buNone/>
            </a:pPr>
            <a:endParaRPr lang="en-HK" sz="200" i="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HK" i="1" dirty="0">
                <a:effectLst/>
                <a:latin typeface="Calibri" panose="020F0502020204030204" pitchFamily="34" charset="0"/>
                <a:ea typeface="Calibri" panose="020F0502020204030204" pitchFamily="34" charset="0"/>
                <a:cs typeface="Times New Roman" panose="02020603050405020304" pitchFamily="18" charset="0"/>
              </a:rPr>
              <a:t>As </a:t>
            </a:r>
            <a:r>
              <a:rPr lang="en-HK"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Producers</a:t>
            </a:r>
            <a:r>
              <a:rPr lang="en-HK"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HK" dirty="0">
                <a:effectLst/>
                <a:latin typeface="Calibri" panose="020F0502020204030204" pitchFamily="34" charset="0"/>
                <a:ea typeface="Calibri" panose="020F0502020204030204" pitchFamily="34" charset="0"/>
                <a:cs typeface="Times New Roman" panose="02020603050405020304" pitchFamily="18" charset="0"/>
              </a:rPr>
              <a:t>(Writers/Speakers/You) of Research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HK" dirty="0">
                <a:effectLst/>
                <a:latin typeface="Calibri" panose="020F0502020204030204" pitchFamily="34" charset="0"/>
                <a:ea typeface="Calibri" panose="020F0502020204030204" pitchFamily="34" charset="0"/>
                <a:cs typeface="Times New Roman" panose="02020603050405020304" pitchFamily="18" charset="0"/>
              </a:rPr>
              <a:t>	Tedious and lots of trial and errors required.</a:t>
            </a:r>
          </a:p>
          <a:p>
            <a:pPr marL="0" marR="0" indent="0">
              <a:lnSpc>
                <a:spcPct val="107000"/>
              </a:lnSpc>
              <a:spcBef>
                <a:spcPts val="0"/>
              </a:spcBef>
              <a:spcAft>
                <a:spcPts val="800"/>
              </a:spcAft>
              <a:buNone/>
            </a:pPr>
            <a:r>
              <a:rPr lang="en-HK" dirty="0">
                <a:effectLst/>
                <a:latin typeface="Calibri" panose="020F0502020204030204" pitchFamily="34" charset="0"/>
                <a:ea typeface="Calibri" panose="020F0502020204030204" pitchFamily="34" charset="0"/>
                <a:cs typeface="Times New Roman" panose="02020603050405020304" pitchFamily="18" charset="0"/>
              </a:rPr>
              <a:t>	Undesirable findings are “forgotten.”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HK" dirty="0">
                <a:effectLst/>
                <a:latin typeface="Calibri" panose="020F0502020204030204" pitchFamily="34" charset="0"/>
                <a:ea typeface="Calibri" panose="020F0502020204030204" pitchFamily="34" charset="0"/>
                <a:cs typeface="Times New Roman" panose="02020603050405020304" pitchFamily="18" charset="0"/>
              </a:rPr>
              <a:t>	GARP does indeed help to get some order</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HK" dirty="0">
                <a:effectLst/>
                <a:latin typeface="Calibri" panose="020F0502020204030204" pitchFamily="34" charset="0"/>
                <a:ea typeface="Calibri" panose="020F0502020204030204" pitchFamily="34" charset="0"/>
                <a:cs typeface="Times New Roman" panose="02020603050405020304" pitchFamily="18" charset="0"/>
              </a:rPr>
              <a:t>	ES ?? See your colleagues: they will tell you how it is done.</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8BA65B79-D54B-2EDD-1022-B88757A92A18}"/>
              </a:ext>
            </a:extLst>
          </p:cNvPr>
          <p:cNvSpPr>
            <a:spLocks noGrp="1"/>
          </p:cNvSpPr>
          <p:nvPr>
            <p:ph type="sldNum" sz="quarter" idx="12"/>
          </p:nvPr>
        </p:nvSpPr>
        <p:spPr/>
        <p:txBody>
          <a:bodyPr/>
          <a:lstStyle/>
          <a:p>
            <a:fld id="{CA0BB83D-A0E4-4602-8436-419CA7B8D761}" type="slidenum">
              <a:rPr lang="en-US" smtClean="0"/>
              <a:t>4</a:t>
            </a:fld>
            <a:endParaRPr lang="en-US"/>
          </a:p>
        </p:txBody>
      </p:sp>
    </p:spTree>
    <p:extLst>
      <p:ext uri="{BB962C8B-B14F-4D97-AF65-F5344CB8AC3E}">
        <p14:creationId xmlns:p14="http://schemas.microsoft.com/office/powerpoint/2010/main" val="844584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9AB9E-1E71-EB1F-773B-4DC6AAEACED6}"/>
              </a:ext>
            </a:extLst>
          </p:cNvPr>
          <p:cNvSpPr>
            <a:spLocks noGrp="1"/>
          </p:cNvSpPr>
          <p:nvPr>
            <p:ph type="title"/>
          </p:nvPr>
        </p:nvSpPr>
        <p:spPr>
          <a:xfrm>
            <a:off x="838200" y="116378"/>
            <a:ext cx="10515600" cy="810175"/>
          </a:xfrm>
        </p:spPr>
        <p:txBody>
          <a:bodyPr>
            <a:normAutofit/>
          </a:bodyPr>
          <a:lstStyle/>
          <a:p>
            <a:pPr algn="ctr"/>
            <a:r>
              <a:rPr lang="en-US" sz="4000" b="1" dirty="0">
                <a:latin typeface="+mn-lt"/>
              </a:rPr>
              <a:t>BROAD REACTIONS</a:t>
            </a:r>
          </a:p>
        </p:txBody>
      </p:sp>
      <p:sp>
        <p:nvSpPr>
          <p:cNvPr id="3" name="Content Placeholder 2">
            <a:extLst>
              <a:ext uri="{FF2B5EF4-FFF2-40B4-BE49-F238E27FC236}">
                <a16:creationId xmlns:a16="http://schemas.microsoft.com/office/drawing/2014/main" id="{405646B7-E5AE-319B-C5F5-030C984873E7}"/>
              </a:ext>
            </a:extLst>
          </p:cNvPr>
          <p:cNvSpPr>
            <a:spLocks noGrp="1"/>
          </p:cNvSpPr>
          <p:nvPr>
            <p:ph idx="1"/>
          </p:nvPr>
        </p:nvSpPr>
        <p:spPr>
          <a:xfrm>
            <a:off x="838200" y="1076181"/>
            <a:ext cx="10724804" cy="5740254"/>
          </a:xfrm>
        </p:spPr>
        <p:txBody>
          <a:bodyPr>
            <a:noAutofit/>
          </a:bodyPr>
          <a:lstStyle/>
          <a:p>
            <a:pPr marL="0" marR="0" indent="0">
              <a:lnSpc>
                <a:spcPct val="150000"/>
              </a:lnSpc>
              <a:spcBef>
                <a:spcPts val="0"/>
              </a:spcBef>
              <a:spcAft>
                <a:spcPts val="800"/>
              </a:spcAft>
              <a:buNone/>
            </a:pPr>
            <a:r>
              <a:rPr lang="en-HK" b="1" dirty="0">
                <a:ea typeface="Calibri" panose="020F0502020204030204" pitchFamily="34" charset="0"/>
                <a:cs typeface="Times New Roman" panose="02020603050405020304" pitchFamily="18" charset="0"/>
              </a:rPr>
              <a:t>… </a:t>
            </a:r>
            <a:r>
              <a:rPr lang="en-HK" dirty="0">
                <a:effectLst/>
                <a:ea typeface="Calibri" panose="020F0502020204030204" pitchFamily="34" charset="0"/>
                <a:cs typeface="Times New Roman" panose="02020603050405020304" pitchFamily="18" charset="0"/>
              </a:rPr>
              <a:t>Research seems much simpler when reading than doing. Do people really care about whether the conclusions are valid or not?? </a:t>
            </a:r>
          </a:p>
          <a:p>
            <a:pPr marL="0" marR="0" indent="0">
              <a:lnSpc>
                <a:spcPct val="150000"/>
              </a:lnSpc>
              <a:spcBef>
                <a:spcPts val="0"/>
              </a:spcBef>
              <a:spcAft>
                <a:spcPts val="800"/>
              </a:spcAft>
              <a:buNone/>
            </a:pPr>
            <a:endParaRPr lang="en-US" dirty="0">
              <a:effectLst/>
              <a:ea typeface="Calibri" panose="020F0502020204030204" pitchFamily="34" charset="0"/>
              <a:cs typeface="Times New Roman" panose="02020603050405020304" pitchFamily="18" charset="0"/>
            </a:endParaRPr>
          </a:p>
          <a:p>
            <a:pPr marL="0" marR="0" indent="0">
              <a:lnSpc>
                <a:spcPct val="150000"/>
              </a:lnSpc>
              <a:spcBef>
                <a:spcPts val="0"/>
              </a:spcBef>
              <a:spcAft>
                <a:spcPts val="800"/>
              </a:spcAft>
              <a:buNone/>
            </a:pPr>
            <a:r>
              <a:rPr lang="en-HK" b="1" dirty="0">
                <a:ea typeface="Calibri" panose="020F0502020204030204" pitchFamily="34" charset="0"/>
                <a:cs typeface="Times New Roman" panose="02020603050405020304" pitchFamily="18" charset="0"/>
              </a:rPr>
              <a:t>… </a:t>
            </a:r>
            <a:r>
              <a:rPr lang="en-HK" dirty="0">
                <a:effectLst/>
                <a:ea typeface="Calibri" panose="020F0502020204030204" pitchFamily="34" charset="0"/>
                <a:cs typeface="Times New Roman" panose="02020603050405020304" pitchFamily="18" charset="0"/>
              </a:rPr>
              <a:t>What about the CVs? How were they selected?  What should be the proper definitions? (ROA has at least 10 definitions) Maybe some definitions were selected to make the MVI look good? (sign and stars). </a:t>
            </a:r>
          </a:p>
          <a:p>
            <a:pPr marL="0" marR="0" indent="0">
              <a:lnSpc>
                <a:spcPct val="150000"/>
              </a:lnSpc>
              <a:spcBef>
                <a:spcPts val="0"/>
              </a:spcBef>
              <a:spcAft>
                <a:spcPts val="800"/>
              </a:spcAft>
              <a:buNone/>
            </a:pPr>
            <a:endParaRPr lang="en-HK" sz="100" dirty="0">
              <a:ea typeface="Calibri" panose="020F0502020204030204" pitchFamily="34" charset="0"/>
              <a:cs typeface="Times New Roman" panose="02020603050405020304" pitchFamily="18" charset="0"/>
            </a:endParaRPr>
          </a:p>
          <a:p>
            <a:pPr marL="0" marR="0" indent="0">
              <a:lnSpc>
                <a:spcPct val="150000"/>
              </a:lnSpc>
              <a:spcBef>
                <a:spcPts val="0"/>
              </a:spcBef>
              <a:spcAft>
                <a:spcPts val="800"/>
              </a:spcAft>
              <a:buNone/>
            </a:pPr>
            <a:r>
              <a:rPr lang="en-HK" dirty="0">
                <a:effectLst/>
                <a:ea typeface="Calibri" panose="020F0502020204030204" pitchFamily="34" charset="0"/>
                <a:cs typeface="Times New Roman" panose="02020603050405020304" pitchFamily="18" charset="0"/>
              </a:rPr>
              <a:t>NB: Sometime in the past, papers used to refer to the so-called prior literature but nowadays………</a:t>
            </a:r>
            <a:endParaRPr lang="en-US"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C8253CE-28EE-5396-9D81-8E9DA231D85F}"/>
              </a:ext>
            </a:extLst>
          </p:cNvPr>
          <p:cNvSpPr>
            <a:spLocks noGrp="1"/>
          </p:cNvSpPr>
          <p:nvPr>
            <p:ph type="sldNum" sz="quarter" idx="12"/>
          </p:nvPr>
        </p:nvSpPr>
        <p:spPr/>
        <p:txBody>
          <a:bodyPr/>
          <a:lstStyle/>
          <a:p>
            <a:fld id="{CA0BB83D-A0E4-4602-8436-419CA7B8D761}" type="slidenum">
              <a:rPr lang="en-US" smtClean="0"/>
              <a:t>5</a:t>
            </a:fld>
            <a:endParaRPr lang="en-US"/>
          </a:p>
        </p:txBody>
      </p:sp>
    </p:spTree>
    <p:extLst>
      <p:ext uri="{BB962C8B-B14F-4D97-AF65-F5344CB8AC3E}">
        <p14:creationId xmlns:p14="http://schemas.microsoft.com/office/powerpoint/2010/main" val="349941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9AB9E-1E71-EB1F-773B-4DC6AAEACED6}"/>
              </a:ext>
            </a:extLst>
          </p:cNvPr>
          <p:cNvSpPr>
            <a:spLocks noGrp="1"/>
          </p:cNvSpPr>
          <p:nvPr>
            <p:ph type="title"/>
          </p:nvPr>
        </p:nvSpPr>
        <p:spPr>
          <a:xfrm>
            <a:off x="838200" y="116378"/>
            <a:ext cx="10515600" cy="810175"/>
          </a:xfrm>
        </p:spPr>
        <p:txBody>
          <a:bodyPr>
            <a:normAutofit/>
          </a:bodyPr>
          <a:lstStyle/>
          <a:p>
            <a:pPr algn="ctr"/>
            <a:r>
              <a:rPr lang="en-US" sz="4000" b="1" dirty="0">
                <a:latin typeface="+mn-lt"/>
              </a:rPr>
              <a:t>BROAD REACTIONS (Cont’d)</a:t>
            </a:r>
          </a:p>
        </p:txBody>
      </p:sp>
      <p:sp>
        <p:nvSpPr>
          <p:cNvPr id="3" name="Content Placeholder 2">
            <a:extLst>
              <a:ext uri="{FF2B5EF4-FFF2-40B4-BE49-F238E27FC236}">
                <a16:creationId xmlns:a16="http://schemas.microsoft.com/office/drawing/2014/main" id="{405646B7-E5AE-319B-C5F5-030C984873E7}"/>
              </a:ext>
            </a:extLst>
          </p:cNvPr>
          <p:cNvSpPr>
            <a:spLocks noGrp="1"/>
          </p:cNvSpPr>
          <p:nvPr>
            <p:ph idx="1"/>
          </p:nvPr>
        </p:nvSpPr>
        <p:spPr>
          <a:xfrm>
            <a:off x="838200" y="1076181"/>
            <a:ext cx="10724804" cy="5740254"/>
          </a:xfrm>
        </p:spPr>
        <p:txBody>
          <a:bodyPr>
            <a:noAutofit/>
          </a:bodyPr>
          <a:lstStyle/>
          <a:p>
            <a:pPr marL="0" marR="0" indent="0">
              <a:lnSpc>
                <a:spcPct val="150000"/>
              </a:lnSpc>
              <a:spcBef>
                <a:spcPts val="0"/>
              </a:spcBef>
              <a:spcAft>
                <a:spcPts val="800"/>
              </a:spcAft>
              <a:buNone/>
            </a:pPr>
            <a:r>
              <a:rPr lang="en-HK" b="1" dirty="0">
                <a:effectLst/>
                <a:ea typeface="Calibri" panose="020F0502020204030204" pitchFamily="34" charset="0"/>
                <a:cs typeface="Times New Roman" panose="02020603050405020304" pitchFamily="18" charset="0"/>
              </a:rPr>
              <a:t>… </a:t>
            </a:r>
            <a:r>
              <a:rPr lang="en-HK" dirty="0">
                <a:effectLst/>
                <a:ea typeface="Calibri" panose="020F0502020204030204" pitchFamily="34" charset="0"/>
                <a:cs typeface="Times New Roman" panose="02020603050405020304" pitchFamily="18" charset="0"/>
              </a:rPr>
              <a:t>The MVI t-statistics often seem too modest given N. </a:t>
            </a:r>
            <a:br>
              <a:rPr lang="en-HK" dirty="0">
                <a:effectLst/>
                <a:ea typeface="Calibri" panose="020F0502020204030204" pitchFamily="34" charset="0"/>
                <a:cs typeface="Times New Roman" panose="02020603050405020304" pitchFamily="18" charset="0"/>
              </a:rPr>
            </a:br>
            <a:r>
              <a:rPr lang="en-HK" dirty="0">
                <a:effectLst/>
                <a:ea typeface="Calibri" panose="020F0502020204030204" pitchFamily="34" charset="0"/>
                <a:cs typeface="Times New Roman" panose="02020603050405020304" pitchFamily="18" charset="0"/>
              </a:rPr>
              <a:t>(Like say t=4.5 and N=50,000).</a:t>
            </a:r>
          </a:p>
          <a:p>
            <a:pPr marL="0" marR="0" indent="0">
              <a:lnSpc>
                <a:spcPct val="150000"/>
              </a:lnSpc>
              <a:spcBef>
                <a:spcPts val="0"/>
              </a:spcBef>
              <a:spcAft>
                <a:spcPts val="800"/>
              </a:spcAft>
              <a:buNone/>
            </a:pPr>
            <a:endParaRPr lang="en-US" dirty="0">
              <a:effectLst/>
              <a:ea typeface="Calibri" panose="020F0502020204030204" pitchFamily="34" charset="0"/>
              <a:cs typeface="Times New Roman" panose="02020603050405020304" pitchFamily="18" charset="0"/>
            </a:endParaRPr>
          </a:p>
          <a:p>
            <a:pPr marL="0" marR="0" indent="0">
              <a:lnSpc>
                <a:spcPct val="150000"/>
              </a:lnSpc>
              <a:spcBef>
                <a:spcPts val="0"/>
              </a:spcBef>
              <a:spcAft>
                <a:spcPts val="800"/>
              </a:spcAft>
              <a:buNone/>
            </a:pPr>
            <a:r>
              <a:rPr lang="en-HK" b="1" dirty="0">
                <a:effectLst/>
                <a:ea typeface="Calibri" panose="020F0502020204030204" pitchFamily="34" charset="0"/>
                <a:cs typeface="Times New Roman" panose="02020603050405020304" pitchFamily="18" charset="0"/>
              </a:rPr>
              <a:t>…</a:t>
            </a:r>
            <a:r>
              <a:rPr lang="en-HK" dirty="0">
                <a:effectLst/>
                <a:ea typeface="Calibri" panose="020F0502020204030204" pitchFamily="34" charset="0"/>
                <a:cs typeface="Times New Roman" panose="02020603050405020304" pitchFamily="18" charset="0"/>
              </a:rPr>
              <a:t> Why not check up on the decline in the R</a:t>
            </a:r>
            <a:r>
              <a:rPr lang="en-HK" baseline="30000" dirty="0">
                <a:effectLst/>
                <a:ea typeface="Calibri" panose="020F0502020204030204" pitchFamily="34" charset="0"/>
                <a:cs typeface="Times New Roman" panose="02020603050405020304" pitchFamily="18" charset="0"/>
              </a:rPr>
              <a:t>2</a:t>
            </a:r>
            <a:r>
              <a:rPr lang="en-HK" dirty="0">
                <a:effectLst/>
                <a:ea typeface="Calibri" panose="020F0502020204030204" pitchFamily="34" charset="0"/>
                <a:cs typeface="Times New Roman" panose="02020603050405020304" pitchFamily="18" charset="0"/>
              </a:rPr>
              <a:t> when the MVI is deleted?</a:t>
            </a:r>
          </a:p>
          <a:p>
            <a:pPr marL="0" marR="0" indent="0">
              <a:lnSpc>
                <a:spcPct val="150000"/>
              </a:lnSpc>
              <a:spcBef>
                <a:spcPts val="0"/>
              </a:spcBef>
              <a:spcAft>
                <a:spcPts val="800"/>
              </a:spcAft>
              <a:buNone/>
            </a:pPr>
            <a:endParaRPr lang="en-US" dirty="0">
              <a:effectLst/>
              <a:ea typeface="Calibri" panose="020F0502020204030204" pitchFamily="34" charset="0"/>
              <a:cs typeface="Times New Roman" panose="02020603050405020304" pitchFamily="18" charset="0"/>
            </a:endParaRPr>
          </a:p>
          <a:p>
            <a:pPr marL="0" marR="0" indent="0">
              <a:lnSpc>
                <a:spcPct val="150000"/>
              </a:lnSpc>
              <a:spcBef>
                <a:spcPts val="0"/>
              </a:spcBef>
              <a:spcAft>
                <a:spcPts val="800"/>
              </a:spcAft>
              <a:buNone/>
            </a:pPr>
            <a:r>
              <a:rPr lang="en-HK" b="1" dirty="0">
                <a:ea typeface="Calibri" panose="020F0502020204030204" pitchFamily="34" charset="0"/>
                <a:cs typeface="Times New Roman" panose="02020603050405020304" pitchFamily="18" charset="0"/>
              </a:rPr>
              <a:t>…</a:t>
            </a:r>
            <a:r>
              <a:rPr lang="en-HK" dirty="0">
                <a:effectLst/>
                <a:ea typeface="Calibri" panose="020F0502020204030204" pitchFamily="34" charset="0"/>
                <a:cs typeface="Times New Roman" panose="02020603050405020304" pitchFamily="18" charset="0"/>
              </a:rPr>
              <a:t> Why these FE? What are they doing in the regression?? Can we live without them?</a:t>
            </a:r>
            <a:endParaRPr lang="en-US"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CDFBA2-B4E8-A160-CF96-B2FB468E3B67}"/>
              </a:ext>
            </a:extLst>
          </p:cNvPr>
          <p:cNvSpPr>
            <a:spLocks noGrp="1"/>
          </p:cNvSpPr>
          <p:nvPr>
            <p:ph type="sldNum" sz="quarter" idx="12"/>
          </p:nvPr>
        </p:nvSpPr>
        <p:spPr/>
        <p:txBody>
          <a:bodyPr/>
          <a:lstStyle/>
          <a:p>
            <a:fld id="{CA0BB83D-A0E4-4602-8436-419CA7B8D761}" type="slidenum">
              <a:rPr lang="en-US" smtClean="0"/>
              <a:t>6</a:t>
            </a:fld>
            <a:endParaRPr lang="en-US"/>
          </a:p>
        </p:txBody>
      </p:sp>
    </p:spTree>
    <p:extLst>
      <p:ext uri="{BB962C8B-B14F-4D97-AF65-F5344CB8AC3E}">
        <p14:creationId xmlns:p14="http://schemas.microsoft.com/office/powerpoint/2010/main" val="3454756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9AB9E-1E71-EB1F-773B-4DC6AAEACED6}"/>
              </a:ext>
            </a:extLst>
          </p:cNvPr>
          <p:cNvSpPr>
            <a:spLocks noGrp="1"/>
          </p:cNvSpPr>
          <p:nvPr>
            <p:ph type="title"/>
          </p:nvPr>
        </p:nvSpPr>
        <p:spPr>
          <a:xfrm>
            <a:off x="838200" y="116378"/>
            <a:ext cx="10515600" cy="810175"/>
          </a:xfrm>
        </p:spPr>
        <p:txBody>
          <a:bodyPr>
            <a:normAutofit/>
          </a:bodyPr>
          <a:lstStyle/>
          <a:p>
            <a:pPr algn="ctr"/>
            <a:r>
              <a:rPr lang="en-US" sz="4000" b="1" dirty="0">
                <a:solidFill>
                  <a:srgbClr val="FF0000"/>
                </a:solidFill>
                <a:latin typeface="+mn-lt"/>
              </a:rPr>
              <a:t>LET’S GET GOING: 4 POINTS </a:t>
            </a:r>
          </a:p>
        </p:txBody>
      </p:sp>
      <p:sp>
        <p:nvSpPr>
          <p:cNvPr id="3" name="Content Placeholder 2">
            <a:extLst>
              <a:ext uri="{FF2B5EF4-FFF2-40B4-BE49-F238E27FC236}">
                <a16:creationId xmlns:a16="http://schemas.microsoft.com/office/drawing/2014/main" id="{405646B7-E5AE-319B-C5F5-030C984873E7}"/>
              </a:ext>
            </a:extLst>
          </p:cNvPr>
          <p:cNvSpPr>
            <a:spLocks noGrp="1"/>
          </p:cNvSpPr>
          <p:nvPr>
            <p:ph idx="1"/>
          </p:nvPr>
        </p:nvSpPr>
        <p:spPr>
          <a:xfrm>
            <a:off x="838200" y="1076181"/>
            <a:ext cx="11024062" cy="5740254"/>
          </a:xfrm>
        </p:spPr>
        <p:txBody>
          <a:bodyPr>
            <a:noAutofit/>
          </a:bodyPr>
          <a:lstStyle/>
          <a:p>
            <a:pPr marL="342900" marR="0" lvl="0" indent="-342900">
              <a:lnSpc>
                <a:spcPct val="150000"/>
              </a:lnSpc>
              <a:spcBef>
                <a:spcPts val="0"/>
              </a:spcBef>
              <a:spcAft>
                <a:spcPts val="0"/>
              </a:spcAft>
              <a:buClr>
                <a:srgbClr val="FF0000"/>
              </a:buClr>
              <a:buFont typeface="+mj-lt"/>
              <a:buAutoNum type="romanUcPeriod"/>
            </a:pPr>
            <a:r>
              <a:rPr lang="en-HK"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Analyse the data in detail using </a:t>
            </a:r>
            <a:r>
              <a:rPr lang="en-HK" b="1"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as simple and common-sense</a:t>
            </a:r>
            <a:r>
              <a:rPr lang="en-HK"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methods as possible. Initial Focus: DV and MVI</a:t>
            </a:r>
            <a:endParaRPr lang="en-HK" sz="1200" b="1" dirty="0">
              <a:effectLst/>
              <a:latin typeface="Calibri" panose="020F0502020204030204" pitchFamily="34" charset="0"/>
              <a:ea typeface="Calibri" panose="020F0502020204030204" pitchFamily="34" charset="0"/>
              <a:cs typeface="Times New Roman" panose="02020603050405020304" pitchFamily="18" charset="0"/>
            </a:endParaRPr>
          </a:p>
          <a:p>
            <a:pPr marL="1108710" indent="-514350">
              <a:lnSpc>
                <a:spcPct val="150000"/>
              </a:lnSpc>
              <a:spcBef>
                <a:spcPts val="0"/>
              </a:spcBef>
              <a:buFont typeface="+mj-lt"/>
              <a:buAutoNum type="romanLcPeriod"/>
            </a:pPr>
            <a:r>
              <a:rPr lang="en-HK" sz="2400" b="1" dirty="0">
                <a:effectLst/>
                <a:latin typeface="Calibri" panose="020F0502020204030204" pitchFamily="34" charset="0"/>
                <a:ea typeface="Calibri" panose="020F0502020204030204" pitchFamily="34" charset="0"/>
                <a:cs typeface="Times New Roman" panose="02020603050405020304" pitchFamily="18" charset="0"/>
              </a:rPr>
              <a:t>You want to internalize findings. And always hypothesize what you expect to see. If wrong, 2 possibilities: </a:t>
            </a:r>
            <a:br>
              <a:rPr lang="en-HK" sz="2400" b="1" dirty="0">
                <a:effectLst/>
                <a:latin typeface="Calibri" panose="020F0502020204030204" pitchFamily="34" charset="0"/>
                <a:ea typeface="Calibri" panose="020F0502020204030204" pitchFamily="34" charset="0"/>
                <a:cs typeface="Times New Roman" panose="02020603050405020304" pitchFamily="18" charset="0"/>
              </a:rPr>
            </a:br>
            <a:r>
              <a:rPr lang="en-HK" sz="2400" b="1"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(a) you are not retrieving the data properly; or </a:t>
            </a:r>
            <a:br>
              <a:rPr lang="en-US" sz="2400" b="1" dirty="0">
                <a:effectLst/>
                <a:latin typeface="Calibri" panose="020F0502020204030204" pitchFamily="34" charset="0"/>
                <a:ea typeface="Calibri" panose="020F0502020204030204" pitchFamily="34" charset="0"/>
                <a:cs typeface="Times New Roman" panose="02020603050405020304" pitchFamily="18" charset="0"/>
              </a:rPr>
            </a:br>
            <a:r>
              <a:rPr lang="en-US" sz="2400" b="1" dirty="0">
                <a:effectLst/>
                <a:latin typeface="Calibri" panose="020F0502020204030204" pitchFamily="34" charset="0"/>
                <a:ea typeface="Calibri" panose="020F0502020204030204" pitchFamily="34" charset="0"/>
                <a:cs typeface="Times New Roman" panose="02020603050405020304" pitchFamily="18" charset="0"/>
              </a:rPr>
              <a:t>	(b) your thinking lacks experience. </a:t>
            </a:r>
          </a:p>
          <a:p>
            <a:pPr marL="594360" indent="0">
              <a:lnSpc>
                <a:spcPct val="150000"/>
              </a:lnSpc>
              <a:spcBef>
                <a:spcPts val="0"/>
              </a:spcBef>
              <a:buNone/>
            </a:pPr>
            <a:endParaRPr lang="en-US" sz="1200" b="1" dirty="0">
              <a:latin typeface="Calibri" panose="020F0502020204030204" pitchFamily="34" charset="0"/>
              <a:ea typeface="Calibri" panose="020F0502020204030204" pitchFamily="34" charset="0"/>
              <a:cs typeface="Times New Roman" panose="02020603050405020304" pitchFamily="18" charset="0"/>
            </a:endParaRPr>
          </a:p>
          <a:p>
            <a:pPr marL="594360" indent="0">
              <a:lnSpc>
                <a:spcPct val="150000"/>
              </a:lnSpc>
              <a:spcBef>
                <a:spcPts val="0"/>
              </a:spcBef>
              <a:buNone/>
            </a:pPr>
            <a:r>
              <a:rPr lang="en-HK" sz="2400" b="1" dirty="0">
                <a:effectLst/>
                <a:latin typeface="Calibri" panose="020F0502020204030204" pitchFamily="34" charset="0"/>
                <a:ea typeface="Calibri" panose="020F0502020204030204" pitchFamily="34" charset="0"/>
                <a:cs typeface="Times New Roman" panose="02020603050405020304" pitchFamily="18" charset="0"/>
              </a:rPr>
              <a:t>Simple starting point:</a:t>
            </a:r>
            <a:r>
              <a:rPr lang="en-HK" sz="2400" b="1" i="1" dirty="0">
                <a:effectLst/>
                <a:latin typeface="Calibri" panose="020F0502020204030204" pitchFamily="34" charset="0"/>
                <a:ea typeface="Calibri" panose="020F0502020204030204" pitchFamily="34" charset="0"/>
                <a:cs typeface="Times New Roman" panose="02020603050405020304" pitchFamily="18" charset="0"/>
              </a:rPr>
              <a:t> use a 2 by 2 table, DV and the MVI – for each year; in addition, rank correlate. (Kendall tau fine too) Robustly non-zero? Non-linearities? Are correlations due to outliers or inliers?</a:t>
            </a:r>
          </a:p>
        </p:txBody>
      </p:sp>
      <p:sp>
        <p:nvSpPr>
          <p:cNvPr id="4" name="Slide Number Placeholder 3">
            <a:extLst>
              <a:ext uri="{FF2B5EF4-FFF2-40B4-BE49-F238E27FC236}">
                <a16:creationId xmlns:a16="http://schemas.microsoft.com/office/drawing/2014/main" id="{84C499D7-B2F9-4FC7-179E-6401D73AB0F5}"/>
              </a:ext>
            </a:extLst>
          </p:cNvPr>
          <p:cNvSpPr>
            <a:spLocks noGrp="1"/>
          </p:cNvSpPr>
          <p:nvPr>
            <p:ph type="sldNum" sz="quarter" idx="12"/>
          </p:nvPr>
        </p:nvSpPr>
        <p:spPr/>
        <p:txBody>
          <a:bodyPr/>
          <a:lstStyle/>
          <a:p>
            <a:fld id="{CA0BB83D-A0E4-4602-8436-419CA7B8D761}" type="slidenum">
              <a:rPr lang="en-US" smtClean="0"/>
              <a:t>7</a:t>
            </a:fld>
            <a:endParaRPr lang="en-US"/>
          </a:p>
        </p:txBody>
      </p:sp>
    </p:spTree>
    <p:extLst>
      <p:ext uri="{BB962C8B-B14F-4D97-AF65-F5344CB8AC3E}">
        <p14:creationId xmlns:p14="http://schemas.microsoft.com/office/powerpoint/2010/main" val="2147156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9AB9E-1E71-EB1F-773B-4DC6AAEACED6}"/>
              </a:ext>
            </a:extLst>
          </p:cNvPr>
          <p:cNvSpPr>
            <a:spLocks noGrp="1"/>
          </p:cNvSpPr>
          <p:nvPr>
            <p:ph type="title"/>
          </p:nvPr>
        </p:nvSpPr>
        <p:spPr>
          <a:xfrm>
            <a:off x="838200" y="116378"/>
            <a:ext cx="10515600" cy="810175"/>
          </a:xfrm>
        </p:spPr>
        <p:txBody>
          <a:bodyPr>
            <a:normAutofit/>
          </a:bodyPr>
          <a:lstStyle/>
          <a:p>
            <a:pPr algn="ctr"/>
            <a:r>
              <a:rPr lang="en-US" sz="4000" b="1" dirty="0">
                <a:solidFill>
                  <a:srgbClr val="FF0000"/>
                </a:solidFill>
                <a:latin typeface="+mn-lt"/>
              </a:rPr>
              <a:t>LET’S GET GOING: 4 POINTS (Cont’d) </a:t>
            </a:r>
          </a:p>
        </p:txBody>
      </p:sp>
      <p:sp>
        <p:nvSpPr>
          <p:cNvPr id="3" name="Content Placeholder 2">
            <a:extLst>
              <a:ext uri="{FF2B5EF4-FFF2-40B4-BE49-F238E27FC236}">
                <a16:creationId xmlns:a16="http://schemas.microsoft.com/office/drawing/2014/main" id="{405646B7-E5AE-319B-C5F5-030C984873E7}"/>
              </a:ext>
            </a:extLst>
          </p:cNvPr>
          <p:cNvSpPr>
            <a:spLocks noGrp="1"/>
          </p:cNvSpPr>
          <p:nvPr>
            <p:ph idx="1"/>
          </p:nvPr>
        </p:nvSpPr>
        <p:spPr>
          <a:xfrm>
            <a:off x="838200" y="1076181"/>
            <a:ext cx="11024062" cy="5740254"/>
          </a:xfrm>
        </p:spPr>
        <p:txBody>
          <a:bodyPr>
            <a:noAutofit/>
          </a:bodyPr>
          <a:lstStyle/>
          <a:p>
            <a:pPr marL="342900" marR="0" lvl="0" indent="-342900">
              <a:lnSpc>
                <a:spcPct val="150000"/>
              </a:lnSpc>
              <a:spcBef>
                <a:spcPts val="0"/>
              </a:spcBef>
              <a:spcAft>
                <a:spcPts val="0"/>
              </a:spcAft>
              <a:buClr>
                <a:srgbClr val="FF0000"/>
              </a:buClr>
              <a:buFont typeface="+mj-lt"/>
              <a:buAutoNum type="romanUcPeriod"/>
            </a:pPr>
            <a:r>
              <a:rPr lang="en-HK"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Analyse the data in detail using </a:t>
            </a:r>
            <a:r>
              <a:rPr lang="en-HK" b="1"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as simple and common-sense</a:t>
            </a:r>
            <a:r>
              <a:rPr lang="en-HK"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methods as possible. Initial Focus: DV and MVI</a:t>
            </a:r>
            <a:endParaRPr lang="en-HK" sz="2400" b="1" dirty="0">
              <a:effectLst/>
              <a:latin typeface="Calibri" panose="020F0502020204030204" pitchFamily="34" charset="0"/>
              <a:ea typeface="Calibri" panose="020F0502020204030204" pitchFamily="34" charset="0"/>
              <a:cs typeface="Times New Roman" panose="02020603050405020304" pitchFamily="18" charset="0"/>
            </a:endParaRPr>
          </a:p>
          <a:p>
            <a:pPr marL="1108710" indent="-514350">
              <a:lnSpc>
                <a:spcPct val="150000"/>
              </a:lnSpc>
              <a:spcBef>
                <a:spcPts val="0"/>
              </a:spcBef>
              <a:buFont typeface="+mj-lt"/>
              <a:buAutoNum type="romanLcPeriod" startAt="2"/>
            </a:pPr>
            <a:r>
              <a:rPr lang="en-HK" sz="2400" b="1" dirty="0">
                <a:effectLst/>
                <a:latin typeface="Calibri" panose="020F0502020204030204" pitchFamily="34" charset="0"/>
                <a:ea typeface="Calibri" panose="020F0502020204030204" pitchFamily="34" charset="0"/>
                <a:cs typeface="Times New Roman" panose="02020603050405020304" pitchFamily="18" charset="0"/>
              </a:rPr>
              <a:t>What happens if you control for size?  (Key CV). Split the data in two groups, large firms vs. small firms, each year.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1108710" indent="-514350">
              <a:lnSpc>
                <a:spcPct val="150000"/>
              </a:lnSpc>
              <a:spcBef>
                <a:spcPts val="0"/>
              </a:spcBef>
              <a:buFont typeface="Arial" panose="020B0604020202020204" pitchFamily="34" charset="0"/>
              <a:buAutoNum type="romanLcPeriod" startAt="2"/>
            </a:pPr>
            <a:r>
              <a:rPr lang="en-HK" sz="2400" b="1" dirty="0">
                <a:effectLst/>
                <a:latin typeface="Calibri" panose="020F0502020204030204" pitchFamily="34" charset="0"/>
                <a:ea typeface="Calibri" panose="020F0502020204030204" pitchFamily="34" charset="0"/>
                <a:cs typeface="Times New Roman" panose="02020603050405020304" pitchFamily="18" charset="0"/>
              </a:rPr>
              <a:t>Deal with FE in regressions:</a:t>
            </a:r>
            <a:br>
              <a:rPr lang="en-US" sz="2400" dirty="0">
                <a:latin typeface="Calibri" panose="020F0502020204030204" pitchFamily="34" charset="0"/>
                <a:ea typeface="Calibri" panose="020F0502020204030204" pitchFamily="34" charset="0"/>
                <a:cs typeface="Times New Roman" panose="02020603050405020304" pitchFamily="18" charset="0"/>
              </a:rPr>
            </a:br>
            <a:r>
              <a:rPr lang="en-US" sz="2400" b="1" dirty="0">
                <a:effectLst/>
                <a:latin typeface="Calibri" panose="020F0502020204030204" pitchFamily="34" charset="0"/>
                <a:ea typeface="Calibri" panose="020F0502020204030204" pitchFamily="34" charset="0"/>
                <a:cs typeface="Times New Roman" panose="02020603050405020304" pitchFamily="18" charset="0"/>
              </a:rPr>
              <a:t>(a) </a:t>
            </a:r>
            <a:r>
              <a:rPr lang="en-HK" sz="2400" b="1" dirty="0">
                <a:effectLst/>
                <a:latin typeface="Calibri" panose="020F0502020204030204" pitchFamily="34" charset="0"/>
                <a:ea typeface="Calibri" panose="020F0502020204030204" pitchFamily="34" charset="0"/>
                <a:cs typeface="Times New Roman" panose="02020603050405020304" pitchFamily="18" charset="0"/>
              </a:rPr>
              <a:t>DV on FE and MVI;  (b)  DV on FE (without MVI).</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buNone/>
            </a:pPr>
            <a:r>
              <a:rPr lang="en-HK"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 general, you will get disappointed: the MVI does not connect with the DV the way you had hoped for. And any hope that the CVs will bail you out most likely just wishful thinking. FE is less clear.</a:t>
            </a:r>
          </a:p>
        </p:txBody>
      </p:sp>
      <p:sp>
        <p:nvSpPr>
          <p:cNvPr id="4" name="Slide Number Placeholder 3">
            <a:extLst>
              <a:ext uri="{FF2B5EF4-FFF2-40B4-BE49-F238E27FC236}">
                <a16:creationId xmlns:a16="http://schemas.microsoft.com/office/drawing/2014/main" id="{1F23BFF1-7B01-2AD8-1D9E-3F23F048562F}"/>
              </a:ext>
            </a:extLst>
          </p:cNvPr>
          <p:cNvSpPr>
            <a:spLocks noGrp="1"/>
          </p:cNvSpPr>
          <p:nvPr>
            <p:ph type="sldNum" sz="quarter" idx="12"/>
          </p:nvPr>
        </p:nvSpPr>
        <p:spPr/>
        <p:txBody>
          <a:bodyPr/>
          <a:lstStyle/>
          <a:p>
            <a:fld id="{CA0BB83D-A0E4-4602-8436-419CA7B8D761}" type="slidenum">
              <a:rPr lang="en-US" smtClean="0"/>
              <a:t>8</a:t>
            </a:fld>
            <a:endParaRPr lang="en-US"/>
          </a:p>
        </p:txBody>
      </p:sp>
    </p:spTree>
    <p:extLst>
      <p:ext uri="{BB962C8B-B14F-4D97-AF65-F5344CB8AC3E}">
        <p14:creationId xmlns:p14="http://schemas.microsoft.com/office/powerpoint/2010/main" val="3394011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9AB9E-1E71-EB1F-773B-4DC6AAEACED6}"/>
              </a:ext>
            </a:extLst>
          </p:cNvPr>
          <p:cNvSpPr>
            <a:spLocks noGrp="1"/>
          </p:cNvSpPr>
          <p:nvPr>
            <p:ph type="title"/>
          </p:nvPr>
        </p:nvSpPr>
        <p:spPr>
          <a:xfrm>
            <a:off x="838200" y="116378"/>
            <a:ext cx="10515600" cy="810175"/>
          </a:xfrm>
        </p:spPr>
        <p:txBody>
          <a:bodyPr>
            <a:normAutofit/>
          </a:bodyPr>
          <a:lstStyle/>
          <a:p>
            <a:pPr algn="ctr"/>
            <a:r>
              <a:rPr lang="en-US" sz="4000" b="1" dirty="0">
                <a:solidFill>
                  <a:srgbClr val="FF0000"/>
                </a:solidFill>
                <a:latin typeface="+mn-lt"/>
              </a:rPr>
              <a:t>LET’S GET GOING: 4 POINTS (Cont’d) </a:t>
            </a:r>
          </a:p>
        </p:txBody>
      </p:sp>
      <p:sp>
        <p:nvSpPr>
          <p:cNvPr id="3" name="Content Placeholder 2">
            <a:extLst>
              <a:ext uri="{FF2B5EF4-FFF2-40B4-BE49-F238E27FC236}">
                <a16:creationId xmlns:a16="http://schemas.microsoft.com/office/drawing/2014/main" id="{405646B7-E5AE-319B-C5F5-030C984873E7}"/>
              </a:ext>
            </a:extLst>
          </p:cNvPr>
          <p:cNvSpPr>
            <a:spLocks noGrp="1"/>
          </p:cNvSpPr>
          <p:nvPr>
            <p:ph idx="1"/>
          </p:nvPr>
        </p:nvSpPr>
        <p:spPr>
          <a:xfrm>
            <a:off x="838200" y="1076181"/>
            <a:ext cx="11024062" cy="5740254"/>
          </a:xfrm>
        </p:spPr>
        <p:txBody>
          <a:bodyPr>
            <a:noAutofit/>
          </a:bodyPr>
          <a:lstStyle/>
          <a:p>
            <a:pPr marL="514350" marR="0" lvl="0" indent="-514350">
              <a:lnSpc>
                <a:spcPct val="107000"/>
              </a:lnSpc>
              <a:spcBef>
                <a:spcPts val="0"/>
              </a:spcBef>
              <a:spcAft>
                <a:spcPts val="0"/>
              </a:spcAft>
              <a:buClr>
                <a:srgbClr val="FF0000"/>
              </a:buClr>
              <a:buFont typeface="+mj-lt"/>
              <a:buAutoNum type="romanUcPeriod" startAt="2"/>
            </a:pPr>
            <a:r>
              <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Always—yes, always—use standardized regressions (SR)</a:t>
            </a:r>
            <a:endParaRPr lang="en-HK"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1108710" marR="0" indent="-514350">
              <a:lnSpc>
                <a:spcPct val="107000"/>
              </a:lnSpc>
              <a:spcBef>
                <a:spcPts val="0"/>
              </a:spcBef>
              <a:spcAft>
                <a:spcPts val="0"/>
              </a:spcAft>
              <a:buAutoNum type="romanLcPeriod"/>
            </a:pPr>
            <a:endParaRPr lang="en-HK" sz="1200" b="1" dirty="0">
              <a:effectLst/>
              <a:latin typeface="Calibri" panose="020F0502020204030204" pitchFamily="34" charset="0"/>
              <a:ea typeface="Calibri" panose="020F0502020204030204" pitchFamily="34" charset="0"/>
              <a:cs typeface="Times New Roman" panose="02020603050405020304" pitchFamily="18" charset="0"/>
            </a:endParaRPr>
          </a:p>
          <a:p>
            <a:pPr marL="1108710" indent="-514350">
              <a:lnSpc>
                <a:spcPct val="107000"/>
              </a:lnSpc>
              <a:spcBef>
                <a:spcPts val="0"/>
              </a:spcBef>
              <a:buFont typeface="+mj-lt"/>
              <a:buAutoNum type="romanLcPeriod"/>
            </a:pPr>
            <a:r>
              <a:rPr lang="en-US" sz="2400" b="1" dirty="0">
                <a:effectLst/>
                <a:latin typeface="Calibri" panose="020F0502020204030204" pitchFamily="34" charset="0"/>
                <a:ea typeface="Calibri" panose="020F0502020204030204" pitchFamily="34" charset="0"/>
                <a:cs typeface="Times New Roman" panose="02020603050405020304" pitchFamily="18" charset="0"/>
              </a:rPr>
              <a:t>Rare are the cases when researchers deviate from the reporting of stars </a:t>
            </a:r>
            <a:br>
              <a:rPr lang="en-US" sz="2400" b="1" dirty="0">
                <a:effectLst/>
                <a:latin typeface="Calibri" panose="020F0502020204030204" pitchFamily="34" charset="0"/>
                <a:ea typeface="Calibri" panose="020F0502020204030204" pitchFamily="34" charset="0"/>
                <a:cs typeface="Times New Roman" panose="02020603050405020304" pitchFamily="18" charset="0"/>
              </a:rPr>
            </a:br>
            <a:r>
              <a:rPr lang="en-US" sz="2400" b="1" dirty="0">
                <a:effectLst/>
                <a:latin typeface="Calibri" panose="020F0502020204030204" pitchFamily="34" charset="0"/>
                <a:ea typeface="Calibri" panose="020F0502020204030204" pitchFamily="34" charset="0"/>
                <a:cs typeface="Times New Roman" panose="02020603050405020304" pitchFamily="18" charset="0"/>
              </a:rPr>
              <a:t>(no more, no less)</a:t>
            </a:r>
            <a:br>
              <a:rPr lang="en-US" sz="2400" b="1" dirty="0">
                <a:effectLst/>
                <a:latin typeface="Calibri" panose="020F0502020204030204" pitchFamily="34" charset="0"/>
                <a:ea typeface="Calibri" panose="020F0502020204030204" pitchFamily="34" charset="0"/>
                <a:cs typeface="Times New Roman" panose="02020603050405020304" pitchFamily="18" charset="0"/>
              </a:rPr>
            </a:br>
            <a:br>
              <a:rPr lang="en-US" sz="1400" b="1" dirty="0">
                <a:effectLst/>
                <a:latin typeface="Calibri" panose="020F0502020204030204" pitchFamily="34" charset="0"/>
                <a:ea typeface="Calibri" panose="020F0502020204030204" pitchFamily="34" charset="0"/>
                <a:cs typeface="Times New Roman" panose="02020603050405020304" pitchFamily="18" charset="0"/>
              </a:rPr>
            </a:br>
            <a:r>
              <a:rPr lang="en-US" sz="2400" b="1" dirty="0">
                <a:effectLst/>
                <a:latin typeface="Calibri" panose="020F0502020204030204" pitchFamily="34" charset="0"/>
                <a:ea typeface="Calibri" panose="020F0502020204030204" pitchFamily="34" charset="0"/>
                <a:cs typeface="Times New Roman" panose="02020603050405020304" pitchFamily="18" charset="0"/>
              </a:rPr>
              <a:t>Estimated Coefficients in a SR can be interpreted as correlation coefficients, regardless of N. The t-statistics will be the same if you did not standardize the regression – no loss of info in this regard. Ditto signs of estimated coefficients and regression R</a:t>
            </a:r>
            <a:r>
              <a:rPr lang="en-US" sz="2400" b="1"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a:t>
            </a:r>
            <a:br>
              <a:rPr lang="en-US" sz="2400" b="1" dirty="0">
                <a:effectLst/>
                <a:latin typeface="Calibri" panose="020F0502020204030204" pitchFamily="34" charset="0"/>
                <a:ea typeface="Calibri" panose="020F0502020204030204" pitchFamily="34" charset="0"/>
                <a:cs typeface="Times New Roman" panose="02020603050405020304" pitchFamily="18" charset="0"/>
              </a:rPr>
            </a:br>
            <a:r>
              <a:rPr lang="en-US" sz="2400" b="1" dirty="0">
                <a:effectLst/>
                <a:latin typeface="Calibri" panose="020F0502020204030204" pitchFamily="34" charset="0"/>
                <a:ea typeface="Calibri" panose="020F0502020204030204" pitchFamily="34" charset="0"/>
                <a:cs typeface="Times New Roman" panose="02020603050405020304" pitchFamily="18" charset="0"/>
              </a:rPr>
              <a:t>(Note: no need to standardize the FE; no effect on MVI and CV)</a:t>
            </a:r>
            <a:br>
              <a:rPr lang="en-US" sz="2400" b="1" dirty="0">
                <a:effectLst/>
                <a:latin typeface="Calibri" panose="020F0502020204030204" pitchFamily="34" charset="0"/>
                <a:ea typeface="Calibri" panose="020F0502020204030204" pitchFamily="34" charset="0"/>
                <a:cs typeface="Times New Roman" panose="02020603050405020304" pitchFamily="18" charset="0"/>
              </a:rPr>
            </a:b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594360" indent="0">
              <a:lnSpc>
                <a:spcPct val="107000"/>
              </a:lnSpc>
              <a:spcBef>
                <a:spcPts val="0"/>
              </a:spcBef>
              <a:buNone/>
            </a:pPr>
            <a:br>
              <a:rPr lang="en-US" sz="1400" b="1" dirty="0">
                <a:effectLst/>
                <a:latin typeface="Calibri" panose="020F0502020204030204" pitchFamily="34" charset="0"/>
                <a:ea typeface="Calibri" panose="020F0502020204030204" pitchFamily="34" charset="0"/>
                <a:cs typeface="Times New Roman" panose="02020603050405020304" pitchFamily="18" charset="0"/>
              </a:rPr>
            </a:br>
            <a:r>
              <a:rPr lang="en-HK"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Bottom line: if the estimated coefficient is &lt;0.03, then you can drop the variable and the R</a:t>
            </a:r>
            <a:r>
              <a:rPr lang="en-HK" sz="2400" b="1" baseline="30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a:t>
            </a:r>
            <a:r>
              <a:rPr lang="en-HK"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most likely remains the same up to the first 3 digits</a:t>
            </a:r>
            <a:r>
              <a:rPr lang="en-HK" sz="2400" b="1" dirty="0">
                <a:effectLst/>
                <a:latin typeface="Calibri" panose="020F0502020204030204" pitchFamily="34" charset="0"/>
                <a:ea typeface="Calibri" panose="020F0502020204030204" pitchFamily="34" charset="0"/>
                <a:cs typeface="Times New Roman" panose="02020603050405020304" pitchFamily="18" charset="0"/>
              </a:rPr>
              <a:t>! </a:t>
            </a:r>
            <a:br>
              <a:rPr lang="en-HK" sz="2400" b="1" dirty="0">
                <a:effectLst/>
                <a:latin typeface="Calibri" panose="020F0502020204030204" pitchFamily="34" charset="0"/>
                <a:ea typeface="Calibri" panose="020F0502020204030204" pitchFamily="34" charset="0"/>
                <a:cs typeface="Times New Roman" panose="02020603050405020304" pitchFamily="18" charset="0"/>
              </a:rPr>
            </a:br>
            <a:r>
              <a:rPr lang="en-HK" sz="2400" b="1" dirty="0">
                <a:effectLst/>
                <a:latin typeface="Calibri" panose="020F0502020204030204" pitchFamily="34" charset="0"/>
                <a:ea typeface="Calibri" panose="020F0502020204030204" pitchFamily="34" charset="0"/>
                <a:cs typeface="Times New Roman" panose="02020603050405020304" pitchFamily="18" charset="0"/>
              </a:rPr>
              <a:t>(Caution if you have material co-linearity)</a:t>
            </a:r>
          </a:p>
          <a:p>
            <a:pPr marL="1108710" indent="-514350">
              <a:lnSpc>
                <a:spcPct val="107000"/>
              </a:lnSpc>
              <a:spcBef>
                <a:spcPts val="0"/>
              </a:spcBef>
              <a:buFont typeface="Arial" panose="020B0604020202020204" pitchFamily="34" charset="0"/>
              <a:buAutoNum type="romanLcPeriod"/>
            </a:pPr>
            <a:endParaRPr lang="en-HK" sz="12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7C4E530-3FED-EACA-CDB0-2C1986475480}"/>
              </a:ext>
            </a:extLst>
          </p:cNvPr>
          <p:cNvSpPr>
            <a:spLocks noGrp="1"/>
          </p:cNvSpPr>
          <p:nvPr>
            <p:ph type="sldNum" sz="quarter" idx="12"/>
          </p:nvPr>
        </p:nvSpPr>
        <p:spPr/>
        <p:txBody>
          <a:bodyPr/>
          <a:lstStyle/>
          <a:p>
            <a:fld id="{CA0BB83D-A0E4-4602-8436-419CA7B8D761}" type="slidenum">
              <a:rPr lang="en-US" smtClean="0"/>
              <a:t>9</a:t>
            </a:fld>
            <a:endParaRPr lang="en-US"/>
          </a:p>
        </p:txBody>
      </p:sp>
    </p:spTree>
    <p:extLst>
      <p:ext uri="{BB962C8B-B14F-4D97-AF65-F5344CB8AC3E}">
        <p14:creationId xmlns:p14="http://schemas.microsoft.com/office/powerpoint/2010/main" val="17851235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1498</Words>
  <Application>Microsoft Office PowerPoint</Application>
  <PresentationFormat>Widescreen</PresentationFormat>
  <Paragraphs>108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Empirical Research:  Making it Credible</vt:lpstr>
      <vt:lpstr>EMPIRICAL RESEARCH: MAKING IT CREDIBLE</vt:lpstr>
      <vt:lpstr>THE STANDARD FOUNDATION: REGRESSIONS</vt:lpstr>
      <vt:lpstr>OUR COLLECTIVE EXPERIENCE OF RESEARCH</vt:lpstr>
      <vt:lpstr>BROAD REACTIONS</vt:lpstr>
      <vt:lpstr>BROAD REACTIONS (Cont’d)</vt:lpstr>
      <vt:lpstr>LET’S GET GOING: 4 POINTS </vt:lpstr>
      <vt:lpstr>LET’S GET GOING: 4 POINTS (Cont’d) </vt:lpstr>
      <vt:lpstr>LET’S GET GOING: 4 POINTS (Cont’d) </vt:lpstr>
      <vt:lpstr>LET’S GET GOING: 4 POINTS (Cont’d) </vt:lpstr>
      <vt:lpstr>LET’S GET GOING: 4 POINTS (Cont’d) </vt:lpstr>
      <vt:lpstr>LET’S GET GOING: 4 POINTS (Cont’d) </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AARON, AARON [Student]</dc:creator>
  <cp:lastModifiedBy>Prof. OHLSON James Arvid</cp:lastModifiedBy>
  <cp:revision>164</cp:revision>
  <dcterms:created xsi:type="dcterms:W3CDTF">2023-05-11T03:40:06Z</dcterms:created>
  <dcterms:modified xsi:type="dcterms:W3CDTF">2023-05-15T07:20:42Z</dcterms:modified>
</cp:coreProperties>
</file>