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BF9E7E5-BE23-4360-CF60-E73F27EB96F1}" name="Jiawei Lu" initials="JL" userId="S::jiawei.lu@unil.ch::876081f9-6c16-43f8-ad05-95f89089c5c8"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Karla" initials="K" lastIdx="2" clrIdx="0"/>
  <p:cmAuthor id="2" name="Minyue Dong" initials=""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A36"/>
    <a:srgbClr val="0432FF"/>
    <a:srgbClr val="52524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815" autoAdjust="0"/>
    <p:restoredTop sz="94662"/>
  </p:normalViewPr>
  <p:slideViewPr>
    <p:cSldViewPr snapToGrid="0">
      <p:cViewPr varScale="1">
        <p:scale>
          <a:sx n="72" d="100"/>
          <a:sy n="72" d="100"/>
        </p:scale>
        <p:origin x="3424" y="208"/>
      </p:cViewPr>
      <p:guideLst>
        <p:guide orient="horz" pos="3120"/>
        <p:guide pos="2160"/>
      </p:guideLst>
    </p:cSldViewPr>
  </p:slid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 Id="rId9"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de-DE"/>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E8E7BB79-890C-EA41-9E45-898379B1B763}" type="datetimeFigureOut">
              <a:rPr lang="de-DE" smtClean="0"/>
              <a:t>20.06.22</a:t>
            </a:fld>
            <a:endParaRPr lang="de-DE"/>
          </a:p>
        </p:txBody>
      </p:sp>
      <p:sp>
        <p:nvSpPr>
          <p:cNvPr id="4" name="Slide Image Placeholder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1440" tIns="45720" rIns="91440" bIns="45720" rtlCol="0" anchor="ctr"/>
          <a:lstStyle/>
          <a:p>
            <a:endParaRPr lang="de-DE"/>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de-DE"/>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B266DA61-2EF3-BE42-8935-C372C3B31C2C}" type="slidenum">
              <a:rPr lang="de-DE" smtClean="0"/>
              <a:t>‹#›</a:t>
            </a:fld>
            <a:endParaRPr lang="de-DE"/>
          </a:p>
        </p:txBody>
      </p:sp>
    </p:spTree>
    <p:extLst>
      <p:ext uri="{BB962C8B-B14F-4D97-AF65-F5344CB8AC3E}">
        <p14:creationId xmlns:p14="http://schemas.microsoft.com/office/powerpoint/2010/main" val="30399312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e-DE" dirty="0"/>
          </a:p>
        </p:txBody>
      </p:sp>
      <p:sp>
        <p:nvSpPr>
          <p:cNvPr id="4" name="Slide Number Placeholder 3"/>
          <p:cNvSpPr>
            <a:spLocks noGrp="1"/>
          </p:cNvSpPr>
          <p:nvPr>
            <p:ph type="sldNum" sz="quarter" idx="5"/>
          </p:nvPr>
        </p:nvSpPr>
        <p:spPr/>
        <p:txBody>
          <a:bodyPr/>
          <a:lstStyle/>
          <a:p>
            <a:fld id="{B266DA61-2EF3-BE42-8935-C372C3B31C2C}" type="slidenum">
              <a:rPr lang="de-DE" smtClean="0"/>
              <a:t>1</a:t>
            </a:fld>
            <a:endParaRPr lang="de-DE"/>
          </a:p>
        </p:txBody>
      </p:sp>
    </p:spTree>
    <p:extLst>
      <p:ext uri="{BB962C8B-B14F-4D97-AF65-F5344CB8AC3E}">
        <p14:creationId xmlns:p14="http://schemas.microsoft.com/office/powerpoint/2010/main" val="14319145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de-DE"/>
              <a:t>Titelmasterformat durch Klicken bearbeiten</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e-DE"/>
              <a:t>Formatvorlage des Untertitelmasters durch Klicken bearbeiten</a:t>
            </a:r>
            <a:endParaRPr lang="en-US" dirty="0"/>
          </a:p>
        </p:txBody>
      </p:sp>
      <p:sp>
        <p:nvSpPr>
          <p:cNvPr id="4" name="Date Placeholder 3"/>
          <p:cNvSpPr>
            <a:spLocks noGrp="1"/>
          </p:cNvSpPr>
          <p:nvPr>
            <p:ph type="dt" sz="half" idx="10"/>
          </p:nvPr>
        </p:nvSpPr>
        <p:spPr/>
        <p:txBody>
          <a:bodyPr/>
          <a:lstStyle/>
          <a:p>
            <a:fld id="{18EA1AA2-9B63-412F-96FB-4F22D65DD223}" type="datetimeFigureOut">
              <a:rPr lang="de-CH" smtClean="0"/>
              <a:t>20.06.22</a:t>
            </a:fld>
            <a:endParaRPr lang="de-CH"/>
          </a:p>
        </p:txBody>
      </p:sp>
      <p:sp>
        <p:nvSpPr>
          <p:cNvPr id="5" name="Footer Placeholder 4"/>
          <p:cNvSpPr>
            <a:spLocks noGrp="1"/>
          </p:cNvSpPr>
          <p:nvPr>
            <p:ph type="ftr" sz="quarter" idx="11"/>
          </p:nvPr>
        </p:nvSpPr>
        <p:spPr/>
        <p:txBody>
          <a:bodyPr/>
          <a:lstStyle/>
          <a:p>
            <a:endParaRPr lang="de-CH"/>
          </a:p>
        </p:txBody>
      </p:sp>
      <p:sp>
        <p:nvSpPr>
          <p:cNvPr id="6" name="Slide Number Placeholder 5"/>
          <p:cNvSpPr>
            <a:spLocks noGrp="1"/>
          </p:cNvSpPr>
          <p:nvPr>
            <p:ph type="sldNum" sz="quarter" idx="12"/>
          </p:nvPr>
        </p:nvSpPr>
        <p:spPr/>
        <p:txBody>
          <a:bodyPr/>
          <a:lstStyle/>
          <a:p>
            <a:fld id="{C419FCDB-E7D5-44CC-9963-62216D870165}" type="slidenum">
              <a:rPr lang="de-CH" smtClean="0"/>
              <a:t>‹#›</a:t>
            </a:fld>
            <a:endParaRPr lang="de-CH"/>
          </a:p>
        </p:txBody>
      </p:sp>
    </p:spTree>
    <p:extLst>
      <p:ext uri="{BB962C8B-B14F-4D97-AF65-F5344CB8AC3E}">
        <p14:creationId xmlns:p14="http://schemas.microsoft.com/office/powerpoint/2010/main" val="1751675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Vertical Text Placehold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18EA1AA2-9B63-412F-96FB-4F22D65DD223}" type="datetimeFigureOut">
              <a:rPr lang="de-CH" smtClean="0"/>
              <a:t>20.06.22</a:t>
            </a:fld>
            <a:endParaRPr lang="de-CH"/>
          </a:p>
        </p:txBody>
      </p:sp>
      <p:sp>
        <p:nvSpPr>
          <p:cNvPr id="5" name="Footer Placeholder 4"/>
          <p:cNvSpPr>
            <a:spLocks noGrp="1"/>
          </p:cNvSpPr>
          <p:nvPr>
            <p:ph type="ftr" sz="quarter" idx="11"/>
          </p:nvPr>
        </p:nvSpPr>
        <p:spPr/>
        <p:txBody>
          <a:bodyPr/>
          <a:lstStyle/>
          <a:p>
            <a:endParaRPr lang="de-CH"/>
          </a:p>
        </p:txBody>
      </p:sp>
      <p:sp>
        <p:nvSpPr>
          <p:cNvPr id="6" name="Slide Number Placeholder 5"/>
          <p:cNvSpPr>
            <a:spLocks noGrp="1"/>
          </p:cNvSpPr>
          <p:nvPr>
            <p:ph type="sldNum" sz="quarter" idx="12"/>
          </p:nvPr>
        </p:nvSpPr>
        <p:spPr/>
        <p:txBody>
          <a:bodyPr/>
          <a:lstStyle/>
          <a:p>
            <a:fld id="{C419FCDB-E7D5-44CC-9963-62216D870165}" type="slidenum">
              <a:rPr lang="de-CH" smtClean="0"/>
              <a:t>‹#›</a:t>
            </a:fld>
            <a:endParaRPr lang="de-CH"/>
          </a:p>
        </p:txBody>
      </p:sp>
    </p:spTree>
    <p:extLst>
      <p:ext uri="{BB962C8B-B14F-4D97-AF65-F5344CB8AC3E}">
        <p14:creationId xmlns:p14="http://schemas.microsoft.com/office/powerpoint/2010/main" val="1821643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de-DE"/>
              <a:t>Titelmasterformat durch Klicken bearbeiten</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18EA1AA2-9B63-412F-96FB-4F22D65DD223}" type="datetimeFigureOut">
              <a:rPr lang="de-CH" smtClean="0"/>
              <a:t>20.06.22</a:t>
            </a:fld>
            <a:endParaRPr lang="de-CH"/>
          </a:p>
        </p:txBody>
      </p:sp>
      <p:sp>
        <p:nvSpPr>
          <p:cNvPr id="5" name="Footer Placeholder 4"/>
          <p:cNvSpPr>
            <a:spLocks noGrp="1"/>
          </p:cNvSpPr>
          <p:nvPr>
            <p:ph type="ftr" sz="quarter" idx="11"/>
          </p:nvPr>
        </p:nvSpPr>
        <p:spPr/>
        <p:txBody>
          <a:bodyPr/>
          <a:lstStyle/>
          <a:p>
            <a:endParaRPr lang="de-CH"/>
          </a:p>
        </p:txBody>
      </p:sp>
      <p:sp>
        <p:nvSpPr>
          <p:cNvPr id="6" name="Slide Number Placeholder 5"/>
          <p:cNvSpPr>
            <a:spLocks noGrp="1"/>
          </p:cNvSpPr>
          <p:nvPr>
            <p:ph type="sldNum" sz="quarter" idx="12"/>
          </p:nvPr>
        </p:nvSpPr>
        <p:spPr/>
        <p:txBody>
          <a:bodyPr/>
          <a:lstStyle/>
          <a:p>
            <a:fld id="{C419FCDB-E7D5-44CC-9963-62216D870165}" type="slidenum">
              <a:rPr lang="de-CH" smtClean="0"/>
              <a:t>‹#›</a:t>
            </a:fld>
            <a:endParaRPr lang="de-CH"/>
          </a:p>
        </p:txBody>
      </p:sp>
    </p:spTree>
    <p:extLst>
      <p:ext uri="{BB962C8B-B14F-4D97-AF65-F5344CB8AC3E}">
        <p14:creationId xmlns:p14="http://schemas.microsoft.com/office/powerpoint/2010/main" val="4028958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18EA1AA2-9B63-412F-96FB-4F22D65DD223}" type="datetimeFigureOut">
              <a:rPr lang="de-CH" smtClean="0"/>
              <a:t>20.06.22</a:t>
            </a:fld>
            <a:endParaRPr lang="de-CH"/>
          </a:p>
        </p:txBody>
      </p:sp>
      <p:sp>
        <p:nvSpPr>
          <p:cNvPr id="5" name="Footer Placeholder 4"/>
          <p:cNvSpPr>
            <a:spLocks noGrp="1"/>
          </p:cNvSpPr>
          <p:nvPr>
            <p:ph type="ftr" sz="quarter" idx="11"/>
          </p:nvPr>
        </p:nvSpPr>
        <p:spPr/>
        <p:txBody>
          <a:bodyPr/>
          <a:lstStyle/>
          <a:p>
            <a:endParaRPr lang="de-CH"/>
          </a:p>
        </p:txBody>
      </p:sp>
      <p:sp>
        <p:nvSpPr>
          <p:cNvPr id="6" name="Slide Number Placeholder 5"/>
          <p:cNvSpPr>
            <a:spLocks noGrp="1"/>
          </p:cNvSpPr>
          <p:nvPr>
            <p:ph type="sldNum" sz="quarter" idx="12"/>
          </p:nvPr>
        </p:nvSpPr>
        <p:spPr/>
        <p:txBody>
          <a:bodyPr/>
          <a:lstStyle/>
          <a:p>
            <a:fld id="{C419FCDB-E7D5-44CC-9963-62216D870165}" type="slidenum">
              <a:rPr lang="de-CH" smtClean="0"/>
              <a:t>‹#›</a:t>
            </a:fld>
            <a:endParaRPr lang="de-CH"/>
          </a:p>
        </p:txBody>
      </p:sp>
    </p:spTree>
    <p:extLst>
      <p:ext uri="{BB962C8B-B14F-4D97-AF65-F5344CB8AC3E}">
        <p14:creationId xmlns:p14="http://schemas.microsoft.com/office/powerpoint/2010/main" val="1648504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de-DE"/>
              <a:t>Titelmasterformat durch Klicken bearbeiten</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de-DE"/>
              <a:t>Formatvorlagen des Textmasters bearbeiten</a:t>
            </a:r>
          </a:p>
        </p:txBody>
      </p:sp>
      <p:sp>
        <p:nvSpPr>
          <p:cNvPr id="4" name="Date Placeholder 3"/>
          <p:cNvSpPr>
            <a:spLocks noGrp="1"/>
          </p:cNvSpPr>
          <p:nvPr>
            <p:ph type="dt" sz="half" idx="10"/>
          </p:nvPr>
        </p:nvSpPr>
        <p:spPr/>
        <p:txBody>
          <a:bodyPr/>
          <a:lstStyle/>
          <a:p>
            <a:fld id="{18EA1AA2-9B63-412F-96FB-4F22D65DD223}" type="datetimeFigureOut">
              <a:rPr lang="de-CH" smtClean="0"/>
              <a:t>20.06.22</a:t>
            </a:fld>
            <a:endParaRPr lang="de-CH"/>
          </a:p>
        </p:txBody>
      </p:sp>
      <p:sp>
        <p:nvSpPr>
          <p:cNvPr id="5" name="Footer Placeholder 4"/>
          <p:cNvSpPr>
            <a:spLocks noGrp="1"/>
          </p:cNvSpPr>
          <p:nvPr>
            <p:ph type="ftr" sz="quarter" idx="11"/>
          </p:nvPr>
        </p:nvSpPr>
        <p:spPr/>
        <p:txBody>
          <a:bodyPr/>
          <a:lstStyle/>
          <a:p>
            <a:endParaRPr lang="de-CH"/>
          </a:p>
        </p:txBody>
      </p:sp>
      <p:sp>
        <p:nvSpPr>
          <p:cNvPr id="6" name="Slide Number Placeholder 5"/>
          <p:cNvSpPr>
            <a:spLocks noGrp="1"/>
          </p:cNvSpPr>
          <p:nvPr>
            <p:ph type="sldNum" sz="quarter" idx="12"/>
          </p:nvPr>
        </p:nvSpPr>
        <p:spPr/>
        <p:txBody>
          <a:bodyPr/>
          <a:lstStyle/>
          <a:p>
            <a:fld id="{C419FCDB-E7D5-44CC-9963-62216D870165}" type="slidenum">
              <a:rPr lang="de-CH" smtClean="0"/>
              <a:t>‹#›</a:t>
            </a:fld>
            <a:endParaRPr lang="de-CH"/>
          </a:p>
        </p:txBody>
      </p:sp>
    </p:spTree>
    <p:extLst>
      <p:ext uri="{BB962C8B-B14F-4D97-AF65-F5344CB8AC3E}">
        <p14:creationId xmlns:p14="http://schemas.microsoft.com/office/powerpoint/2010/main" val="3935402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18EA1AA2-9B63-412F-96FB-4F22D65DD223}" type="datetimeFigureOut">
              <a:rPr lang="de-CH" smtClean="0"/>
              <a:t>20.06.22</a:t>
            </a:fld>
            <a:endParaRPr lang="de-CH"/>
          </a:p>
        </p:txBody>
      </p:sp>
      <p:sp>
        <p:nvSpPr>
          <p:cNvPr id="6" name="Footer Placeholder 5"/>
          <p:cNvSpPr>
            <a:spLocks noGrp="1"/>
          </p:cNvSpPr>
          <p:nvPr>
            <p:ph type="ftr" sz="quarter" idx="11"/>
          </p:nvPr>
        </p:nvSpPr>
        <p:spPr/>
        <p:txBody>
          <a:bodyPr/>
          <a:lstStyle/>
          <a:p>
            <a:endParaRPr lang="de-CH"/>
          </a:p>
        </p:txBody>
      </p:sp>
      <p:sp>
        <p:nvSpPr>
          <p:cNvPr id="7" name="Slide Number Placeholder 6"/>
          <p:cNvSpPr>
            <a:spLocks noGrp="1"/>
          </p:cNvSpPr>
          <p:nvPr>
            <p:ph type="sldNum" sz="quarter" idx="12"/>
          </p:nvPr>
        </p:nvSpPr>
        <p:spPr/>
        <p:txBody>
          <a:bodyPr/>
          <a:lstStyle/>
          <a:p>
            <a:fld id="{C419FCDB-E7D5-44CC-9963-62216D870165}" type="slidenum">
              <a:rPr lang="de-CH" smtClean="0"/>
              <a:t>‹#›</a:t>
            </a:fld>
            <a:endParaRPr lang="de-CH"/>
          </a:p>
        </p:txBody>
      </p:sp>
    </p:spTree>
    <p:extLst>
      <p:ext uri="{BB962C8B-B14F-4D97-AF65-F5344CB8AC3E}">
        <p14:creationId xmlns:p14="http://schemas.microsoft.com/office/powerpoint/2010/main" val="6290581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de-DE"/>
              <a:t>Titelmasterformat durch Klicken bearbeiten</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Formatvorlagen des Textmasters bearbeiten</a:t>
            </a:r>
          </a:p>
        </p:txBody>
      </p:sp>
      <p:sp>
        <p:nvSpPr>
          <p:cNvPr id="4" name="Content Placeholder 3"/>
          <p:cNvSpPr>
            <a:spLocks noGrp="1"/>
          </p:cNvSpPr>
          <p:nvPr>
            <p:ph sz="half" idx="2"/>
          </p:nvPr>
        </p:nvSpPr>
        <p:spPr>
          <a:xfrm>
            <a:off x="472381" y="3618442"/>
            <a:ext cx="2901255" cy="5322183"/>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Formatvorlagen des Textmasters bearbeiten</a:t>
            </a:r>
          </a:p>
        </p:txBody>
      </p:sp>
      <p:sp>
        <p:nvSpPr>
          <p:cNvPr id="6" name="Content Placeholder 5"/>
          <p:cNvSpPr>
            <a:spLocks noGrp="1"/>
          </p:cNvSpPr>
          <p:nvPr>
            <p:ph sz="quarter" idx="4"/>
          </p:nvPr>
        </p:nvSpPr>
        <p:spPr>
          <a:xfrm>
            <a:off x="3471863" y="3618442"/>
            <a:ext cx="2915543" cy="5322183"/>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18EA1AA2-9B63-412F-96FB-4F22D65DD223}" type="datetimeFigureOut">
              <a:rPr lang="de-CH" smtClean="0"/>
              <a:t>20.06.22</a:t>
            </a:fld>
            <a:endParaRPr lang="de-CH"/>
          </a:p>
        </p:txBody>
      </p:sp>
      <p:sp>
        <p:nvSpPr>
          <p:cNvPr id="8" name="Footer Placeholder 7"/>
          <p:cNvSpPr>
            <a:spLocks noGrp="1"/>
          </p:cNvSpPr>
          <p:nvPr>
            <p:ph type="ftr" sz="quarter" idx="11"/>
          </p:nvPr>
        </p:nvSpPr>
        <p:spPr/>
        <p:txBody>
          <a:bodyPr/>
          <a:lstStyle/>
          <a:p>
            <a:endParaRPr lang="de-CH"/>
          </a:p>
        </p:txBody>
      </p:sp>
      <p:sp>
        <p:nvSpPr>
          <p:cNvPr id="9" name="Slide Number Placeholder 8"/>
          <p:cNvSpPr>
            <a:spLocks noGrp="1"/>
          </p:cNvSpPr>
          <p:nvPr>
            <p:ph type="sldNum" sz="quarter" idx="12"/>
          </p:nvPr>
        </p:nvSpPr>
        <p:spPr/>
        <p:txBody>
          <a:bodyPr/>
          <a:lstStyle/>
          <a:p>
            <a:fld id="{C419FCDB-E7D5-44CC-9963-62216D870165}" type="slidenum">
              <a:rPr lang="de-CH" smtClean="0"/>
              <a:t>‹#›</a:t>
            </a:fld>
            <a:endParaRPr lang="de-CH"/>
          </a:p>
        </p:txBody>
      </p:sp>
    </p:spTree>
    <p:extLst>
      <p:ext uri="{BB962C8B-B14F-4D97-AF65-F5344CB8AC3E}">
        <p14:creationId xmlns:p14="http://schemas.microsoft.com/office/powerpoint/2010/main" val="24823028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Date Placeholder 2"/>
          <p:cNvSpPr>
            <a:spLocks noGrp="1"/>
          </p:cNvSpPr>
          <p:nvPr>
            <p:ph type="dt" sz="half" idx="10"/>
          </p:nvPr>
        </p:nvSpPr>
        <p:spPr/>
        <p:txBody>
          <a:bodyPr/>
          <a:lstStyle/>
          <a:p>
            <a:fld id="{18EA1AA2-9B63-412F-96FB-4F22D65DD223}" type="datetimeFigureOut">
              <a:rPr lang="de-CH" smtClean="0"/>
              <a:t>20.06.22</a:t>
            </a:fld>
            <a:endParaRPr lang="de-CH"/>
          </a:p>
        </p:txBody>
      </p:sp>
      <p:sp>
        <p:nvSpPr>
          <p:cNvPr id="4" name="Footer Placeholder 3"/>
          <p:cNvSpPr>
            <a:spLocks noGrp="1"/>
          </p:cNvSpPr>
          <p:nvPr>
            <p:ph type="ftr" sz="quarter" idx="11"/>
          </p:nvPr>
        </p:nvSpPr>
        <p:spPr/>
        <p:txBody>
          <a:bodyPr/>
          <a:lstStyle/>
          <a:p>
            <a:endParaRPr lang="de-CH"/>
          </a:p>
        </p:txBody>
      </p:sp>
      <p:sp>
        <p:nvSpPr>
          <p:cNvPr id="5" name="Slide Number Placeholder 4"/>
          <p:cNvSpPr>
            <a:spLocks noGrp="1"/>
          </p:cNvSpPr>
          <p:nvPr>
            <p:ph type="sldNum" sz="quarter" idx="12"/>
          </p:nvPr>
        </p:nvSpPr>
        <p:spPr/>
        <p:txBody>
          <a:bodyPr/>
          <a:lstStyle/>
          <a:p>
            <a:fld id="{C419FCDB-E7D5-44CC-9963-62216D870165}" type="slidenum">
              <a:rPr lang="de-CH" smtClean="0"/>
              <a:t>‹#›</a:t>
            </a:fld>
            <a:endParaRPr lang="de-CH"/>
          </a:p>
        </p:txBody>
      </p:sp>
    </p:spTree>
    <p:extLst>
      <p:ext uri="{BB962C8B-B14F-4D97-AF65-F5344CB8AC3E}">
        <p14:creationId xmlns:p14="http://schemas.microsoft.com/office/powerpoint/2010/main" val="10135346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EA1AA2-9B63-412F-96FB-4F22D65DD223}" type="datetimeFigureOut">
              <a:rPr lang="de-CH" smtClean="0"/>
              <a:t>20.06.22</a:t>
            </a:fld>
            <a:endParaRPr lang="de-CH"/>
          </a:p>
        </p:txBody>
      </p:sp>
      <p:sp>
        <p:nvSpPr>
          <p:cNvPr id="3" name="Footer Placeholder 2"/>
          <p:cNvSpPr>
            <a:spLocks noGrp="1"/>
          </p:cNvSpPr>
          <p:nvPr>
            <p:ph type="ftr" sz="quarter" idx="11"/>
          </p:nvPr>
        </p:nvSpPr>
        <p:spPr/>
        <p:txBody>
          <a:bodyPr/>
          <a:lstStyle/>
          <a:p>
            <a:endParaRPr lang="de-CH"/>
          </a:p>
        </p:txBody>
      </p:sp>
      <p:sp>
        <p:nvSpPr>
          <p:cNvPr id="4" name="Slide Number Placeholder 3"/>
          <p:cNvSpPr>
            <a:spLocks noGrp="1"/>
          </p:cNvSpPr>
          <p:nvPr>
            <p:ph type="sldNum" sz="quarter" idx="12"/>
          </p:nvPr>
        </p:nvSpPr>
        <p:spPr/>
        <p:txBody>
          <a:bodyPr/>
          <a:lstStyle/>
          <a:p>
            <a:fld id="{C419FCDB-E7D5-44CC-9963-62216D870165}" type="slidenum">
              <a:rPr lang="de-CH" smtClean="0"/>
              <a:t>‹#›</a:t>
            </a:fld>
            <a:endParaRPr lang="de-CH"/>
          </a:p>
        </p:txBody>
      </p:sp>
    </p:spTree>
    <p:extLst>
      <p:ext uri="{BB962C8B-B14F-4D97-AF65-F5344CB8AC3E}">
        <p14:creationId xmlns:p14="http://schemas.microsoft.com/office/powerpoint/2010/main" val="14755976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de-DE"/>
              <a:t>Titelmasterformat durch Klicken bearbeiten</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Formatvorlagen des Textmasters bearbeiten</a:t>
            </a:r>
          </a:p>
        </p:txBody>
      </p:sp>
      <p:sp>
        <p:nvSpPr>
          <p:cNvPr id="5" name="Date Placeholder 4"/>
          <p:cNvSpPr>
            <a:spLocks noGrp="1"/>
          </p:cNvSpPr>
          <p:nvPr>
            <p:ph type="dt" sz="half" idx="10"/>
          </p:nvPr>
        </p:nvSpPr>
        <p:spPr/>
        <p:txBody>
          <a:bodyPr/>
          <a:lstStyle/>
          <a:p>
            <a:fld id="{18EA1AA2-9B63-412F-96FB-4F22D65DD223}" type="datetimeFigureOut">
              <a:rPr lang="de-CH" smtClean="0"/>
              <a:t>20.06.22</a:t>
            </a:fld>
            <a:endParaRPr lang="de-CH"/>
          </a:p>
        </p:txBody>
      </p:sp>
      <p:sp>
        <p:nvSpPr>
          <p:cNvPr id="6" name="Footer Placeholder 5"/>
          <p:cNvSpPr>
            <a:spLocks noGrp="1"/>
          </p:cNvSpPr>
          <p:nvPr>
            <p:ph type="ftr" sz="quarter" idx="11"/>
          </p:nvPr>
        </p:nvSpPr>
        <p:spPr/>
        <p:txBody>
          <a:bodyPr/>
          <a:lstStyle/>
          <a:p>
            <a:endParaRPr lang="de-CH"/>
          </a:p>
        </p:txBody>
      </p:sp>
      <p:sp>
        <p:nvSpPr>
          <p:cNvPr id="7" name="Slide Number Placeholder 6"/>
          <p:cNvSpPr>
            <a:spLocks noGrp="1"/>
          </p:cNvSpPr>
          <p:nvPr>
            <p:ph type="sldNum" sz="quarter" idx="12"/>
          </p:nvPr>
        </p:nvSpPr>
        <p:spPr/>
        <p:txBody>
          <a:bodyPr/>
          <a:lstStyle/>
          <a:p>
            <a:fld id="{C419FCDB-E7D5-44CC-9963-62216D870165}" type="slidenum">
              <a:rPr lang="de-CH" smtClean="0"/>
              <a:t>‹#›</a:t>
            </a:fld>
            <a:endParaRPr lang="de-CH"/>
          </a:p>
        </p:txBody>
      </p:sp>
    </p:spTree>
    <p:extLst>
      <p:ext uri="{BB962C8B-B14F-4D97-AF65-F5344CB8AC3E}">
        <p14:creationId xmlns:p14="http://schemas.microsoft.com/office/powerpoint/2010/main" val="3633718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de-DE"/>
              <a:t>Titelmasterformat durch Klicken bearbeiten</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de-DE"/>
              <a:t>Bild durch Klicken auf Symbol hinzufügen</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Formatvorlagen des Textmasters bearbeiten</a:t>
            </a:r>
          </a:p>
        </p:txBody>
      </p:sp>
      <p:sp>
        <p:nvSpPr>
          <p:cNvPr id="5" name="Date Placeholder 4"/>
          <p:cNvSpPr>
            <a:spLocks noGrp="1"/>
          </p:cNvSpPr>
          <p:nvPr>
            <p:ph type="dt" sz="half" idx="10"/>
          </p:nvPr>
        </p:nvSpPr>
        <p:spPr/>
        <p:txBody>
          <a:bodyPr/>
          <a:lstStyle/>
          <a:p>
            <a:fld id="{18EA1AA2-9B63-412F-96FB-4F22D65DD223}" type="datetimeFigureOut">
              <a:rPr lang="de-CH" smtClean="0"/>
              <a:t>20.06.22</a:t>
            </a:fld>
            <a:endParaRPr lang="de-CH"/>
          </a:p>
        </p:txBody>
      </p:sp>
      <p:sp>
        <p:nvSpPr>
          <p:cNvPr id="6" name="Footer Placeholder 5"/>
          <p:cNvSpPr>
            <a:spLocks noGrp="1"/>
          </p:cNvSpPr>
          <p:nvPr>
            <p:ph type="ftr" sz="quarter" idx="11"/>
          </p:nvPr>
        </p:nvSpPr>
        <p:spPr/>
        <p:txBody>
          <a:bodyPr/>
          <a:lstStyle/>
          <a:p>
            <a:endParaRPr lang="de-CH"/>
          </a:p>
        </p:txBody>
      </p:sp>
      <p:sp>
        <p:nvSpPr>
          <p:cNvPr id="7" name="Slide Number Placeholder 6"/>
          <p:cNvSpPr>
            <a:spLocks noGrp="1"/>
          </p:cNvSpPr>
          <p:nvPr>
            <p:ph type="sldNum" sz="quarter" idx="12"/>
          </p:nvPr>
        </p:nvSpPr>
        <p:spPr/>
        <p:txBody>
          <a:bodyPr/>
          <a:lstStyle/>
          <a:p>
            <a:fld id="{C419FCDB-E7D5-44CC-9963-62216D870165}" type="slidenum">
              <a:rPr lang="de-CH" smtClean="0"/>
              <a:t>‹#›</a:t>
            </a:fld>
            <a:endParaRPr lang="de-CH"/>
          </a:p>
        </p:txBody>
      </p:sp>
    </p:spTree>
    <p:extLst>
      <p:ext uri="{BB962C8B-B14F-4D97-AF65-F5344CB8AC3E}">
        <p14:creationId xmlns:p14="http://schemas.microsoft.com/office/powerpoint/2010/main" val="30250720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de-DE"/>
              <a:t>Titelmasterformat durch Klicken bearbeiten</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18EA1AA2-9B63-412F-96FB-4F22D65DD223}" type="datetimeFigureOut">
              <a:rPr lang="de-CH" smtClean="0"/>
              <a:t>20.06.22</a:t>
            </a:fld>
            <a:endParaRPr lang="de-CH"/>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de-CH"/>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C419FCDB-E7D5-44CC-9963-62216D870165}" type="slidenum">
              <a:rPr lang="de-CH" smtClean="0"/>
              <a:t>‹#›</a:t>
            </a:fld>
            <a:endParaRPr lang="de-CH"/>
          </a:p>
        </p:txBody>
      </p:sp>
    </p:spTree>
    <p:extLst>
      <p:ext uri="{BB962C8B-B14F-4D97-AF65-F5344CB8AC3E}">
        <p14:creationId xmlns:p14="http://schemas.microsoft.com/office/powerpoint/2010/main" val="28988617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s://guardagolf.com/" TargetMode="External"/><Relationship Id="rId7"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hyperlink" Target="https://www.unil.ch/sarac" TargetMode="External"/><Relationship Id="rId4" Type="http://schemas.openxmlformats.org/officeDocument/2006/relationships/hyperlink" Target="https://www.crans-montana.ch/"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1"/>
          <p:cNvSpPr txBox="1">
            <a:spLocks/>
          </p:cNvSpPr>
          <p:nvPr/>
        </p:nvSpPr>
        <p:spPr>
          <a:xfrm>
            <a:off x="840137" y="177946"/>
            <a:ext cx="5177725" cy="973738"/>
          </a:xfrm>
          <a:prstGeom prst="rect">
            <a:avLst/>
          </a:prstGeom>
          <a:solidFill>
            <a:schemeClr val="bg1"/>
          </a:solidFill>
          <a:ln>
            <a:noFill/>
          </a:ln>
        </p:spPr>
        <p:txBody>
          <a:bodyPr vert="horz" lIns="72000" tIns="72000" rIns="72000" bIns="72000" rtlCol="0" anchor="ctr">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endParaRPr lang="en-US" sz="1800" dirty="0">
              <a:latin typeface="+mn-lt"/>
              <a:cs typeface="Kartika" panose="02020503030404060203" pitchFamily="18" charset="0"/>
            </a:endParaRPr>
          </a:p>
          <a:p>
            <a:r>
              <a:rPr lang="en-US" sz="1600" dirty="0">
                <a:latin typeface="+mn-lt"/>
                <a:cs typeface="Kartika" panose="02020503030404060203" pitchFamily="18" charset="0"/>
              </a:rPr>
              <a:t>CALL FOR PAPERS</a:t>
            </a:r>
          </a:p>
          <a:p>
            <a:r>
              <a:rPr lang="en-US" altLang="zh-CN" sz="1600" b="1" dirty="0">
                <a:latin typeface="+mn-lt"/>
                <a:cs typeface="Kartika" panose="02020503030404060203" pitchFamily="18" charset="0"/>
              </a:rPr>
              <a:t>3</a:t>
            </a:r>
            <a:r>
              <a:rPr lang="en-US" sz="1600" b="1" baseline="30000" dirty="0">
                <a:cs typeface="Kartika" panose="02020503030404060203" pitchFamily="18" charset="0"/>
              </a:rPr>
              <a:t> </a:t>
            </a:r>
            <a:r>
              <a:rPr lang="en-US" sz="1600" b="1" baseline="30000" dirty="0" err="1">
                <a:cs typeface="Kartika" panose="02020503030404060203" pitchFamily="18" charset="0"/>
              </a:rPr>
              <a:t>rd</a:t>
            </a:r>
            <a:r>
              <a:rPr lang="zh-CN" altLang="en-US" sz="1600" b="1" dirty="0">
                <a:latin typeface="+mn-lt"/>
                <a:cs typeface="Kartika" panose="02020503030404060203" pitchFamily="18" charset="0"/>
              </a:rPr>
              <a:t> </a:t>
            </a:r>
            <a:r>
              <a:rPr lang="en-US" sz="1600" b="1" dirty="0">
                <a:latin typeface="+mn-lt"/>
                <a:cs typeface="Kartika" panose="02020503030404060203" pitchFamily="18" charset="0"/>
              </a:rPr>
              <a:t>SARAC – Swiss Accounting Research Alpine Camp</a:t>
            </a:r>
          </a:p>
          <a:p>
            <a:r>
              <a:rPr lang="en-US" sz="1400" i="1" dirty="0">
                <a:latin typeface="+mn-lt"/>
                <a:cs typeface="Kartika" panose="02020503030404060203" pitchFamily="18" charset="0"/>
              </a:rPr>
              <a:t>C</a:t>
            </a:r>
            <a:r>
              <a:rPr lang="fr-FR" altLang="zh-CN" sz="1400" i="1" dirty="0" err="1">
                <a:latin typeface="+mn-lt"/>
                <a:cs typeface="Kartika" panose="02020503030404060203" pitchFamily="18" charset="0"/>
              </a:rPr>
              <a:t>rans</a:t>
            </a:r>
            <a:r>
              <a:rPr lang="fr-FR" altLang="zh-CN" sz="1400" i="1" dirty="0">
                <a:latin typeface="+mn-lt"/>
                <a:cs typeface="Kartika" panose="02020503030404060203" pitchFamily="18" charset="0"/>
              </a:rPr>
              <a:t>-Montana</a:t>
            </a:r>
            <a:r>
              <a:rPr lang="en-US" sz="1400" i="1" dirty="0">
                <a:latin typeface="+mn-lt"/>
                <a:cs typeface="Kartika" panose="02020503030404060203" pitchFamily="18" charset="0"/>
              </a:rPr>
              <a:t>, Switzerland:  February </a:t>
            </a:r>
            <a:r>
              <a:rPr lang="en-US" altLang="zh-CN" sz="1400" i="1" dirty="0">
                <a:latin typeface="+mn-lt"/>
                <a:cs typeface="Kartika" panose="02020503030404060203" pitchFamily="18" charset="0"/>
              </a:rPr>
              <a:t>9</a:t>
            </a:r>
            <a:r>
              <a:rPr lang="en-US" sz="1400" i="1" baseline="30000" dirty="0">
                <a:latin typeface="+mn-lt"/>
                <a:cs typeface="Kartika" panose="02020503030404060203" pitchFamily="18" charset="0"/>
              </a:rPr>
              <a:t>th</a:t>
            </a:r>
            <a:r>
              <a:rPr lang="en-US" sz="1400" i="1" dirty="0">
                <a:latin typeface="+mn-lt"/>
                <a:cs typeface="Kartika" panose="02020503030404060203" pitchFamily="18" charset="0"/>
              </a:rPr>
              <a:t> and </a:t>
            </a:r>
            <a:r>
              <a:rPr lang="en-US" altLang="zh-CN" sz="1400" i="1" dirty="0">
                <a:latin typeface="+mn-lt"/>
                <a:cs typeface="Kartika" panose="02020503030404060203" pitchFamily="18" charset="0"/>
              </a:rPr>
              <a:t>10</a:t>
            </a:r>
            <a:r>
              <a:rPr lang="en-US" sz="1400" i="1" baseline="30000" dirty="0">
                <a:latin typeface="+mn-lt"/>
                <a:cs typeface="Kartika" panose="02020503030404060203" pitchFamily="18" charset="0"/>
              </a:rPr>
              <a:t>th</a:t>
            </a:r>
            <a:r>
              <a:rPr lang="en-US" sz="1400" i="1" dirty="0">
                <a:latin typeface="+mn-lt"/>
                <a:cs typeface="Kartika" panose="02020503030404060203" pitchFamily="18" charset="0"/>
              </a:rPr>
              <a:t>, 202</a:t>
            </a:r>
            <a:r>
              <a:rPr lang="en-US" altLang="zh-CN" sz="1400" i="1" dirty="0">
                <a:latin typeface="+mn-lt"/>
                <a:cs typeface="Kartika" panose="02020503030404060203" pitchFamily="18" charset="0"/>
              </a:rPr>
              <a:t>3</a:t>
            </a:r>
            <a:endParaRPr lang="en-US" sz="1400" i="1" dirty="0">
              <a:latin typeface="+mn-lt"/>
              <a:cs typeface="Kartika" panose="02020503030404060203" pitchFamily="18" charset="0"/>
            </a:endParaRPr>
          </a:p>
        </p:txBody>
      </p:sp>
      <p:sp>
        <p:nvSpPr>
          <p:cNvPr id="11" name="Rechteck 10"/>
          <p:cNvSpPr/>
          <p:nvPr/>
        </p:nvSpPr>
        <p:spPr>
          <a:xfrm>
            <a:off x="137871" y="1101809"/>
            <a:ext cx="6582255" cy="855900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numCol="1" rtlCol="0" anchor="t"/>
          <a:lstStyle/>
          <a:p>
            <a:pPr algn="just"/>
            <a:r>
              <a:rPr lang="en-GB" sz="1200" b="1" i="1" u="sng" dirty="0">
                <a:solidFill>
                  <a:schemeClr val="tx1"/>
                </a:solidFill>
              </a:rPr>
              <a:t>Location:</a:t>
            </a:r>
          </a:p>
          <a:p>
            <a:pPr algn="just"/>
            <a:r>
              <a:rPr lang="en-GB" sz="1200" dirty="0">
                <a:solidFill>
                  <a:schemeClr val="tx1"/>
                </a:solidFill>
              </a:rPr>
              <a:t>The Research Camp aims at bringing together both experienced researchers, early career researchers, and PhD students to exchange research ideas and projects in one of the most popular Swiss Alps ski resorts</a:t>
            </a:r>
            <a:r>
              <a:rPr lang="en-US" sz="1200" dirty="0">
                <a:solidFill>
                  <a:schemeClr val="tx1"/>
                </a:solidFill>
              </a:rPr>
              <a:t>. Find out more about the unique conference location where Alpine chic meets </a:t>
            </a:r>
            <a:r>
              <a:rPr lang="en-US" altLang="zh-CN" sz="1200" dirty="0">
                <a:solidFill>
                  <a:schemeClr val="tx1"/>
                </a:solidFill>
              </a:rPr>
              <a:t>Swiss</a:t>
            </a:r>
            <a:r>
              <a:rPr lang="zh-CN" altLang="en-US" sz="1200" dirty="0">
                <a:solidFill>
                  <a:schemeClr val="tx1"/>
                </a:solidFill>
              </a:rPr>
              <a:t> </a:t>
            </a:r>
            <a:r>
              <a:rPr lang="en-US" sz="1200" dirty="0">
                <a:solidFill>
                  <a:schemeClr val="tx1"/>
                </a:solidFill>
              </a:rPr>
              <a:t>style, at                     </a:t>
            </a:r>
            <a:r>
              <a:rPr lang="en-GB" sz="1200" b="1" i="1" dirty="0">
                <a:solidFill>
                  <a:srgbClr val="0070C0"/>
                </a:solidFill>
              </a:rPr>
              <a:t>The </a:t>
            </a:r>
            <a:r>
              <a:rPr lang="en-US" altLang="zh-CN" sz="1200" b="1" i="1" dirty="0" err="1">
                <a:solidFill>
                  <a:srgbClr val="0070C0"/>
                </a:solidFill>
              </a:rPr>
              <a:t>Guarda</a:t>
            </a:r>
            <a:r>
              <a:rPr lang="zh-CN" altLang="en-US" sz="1200" b="1" i="1" dirty="0">
                <a:solidFill>
                  <a:srgbClr val="0070C0"/>
                </a:solidFill>
              </a:rPr>
              <a:t> </a:t>
            </a:r>
            <a:r>
              <a:rPr lang="en-US" altLang="zh-CN" sz="1200" b="1" i="1" dirty="0">
                <a:solidFill>
                  <a:srgbClr val="0070C0"/>
                </a:solidFill>
              </a:rPr>
              <a:t>Golf</a:t>
            </a:r>
            <a:r>
              <a:rPr lang="zh-CN" altLang="en-US" sz="1200" b="1" i="1" dirty="0">
                <a:solidFill>
                  <a:srgbClr val="0070C0"/>
                </a:solidFill>
              </a:rPr>
              <a:t> </a:t>
            </a:r>
            <a:r>
              <a:rPr lang="en-GB" sz="1200" b="1" i="1" dirty="0">
                <a:solidFill>
                  <a:srgbClr val="0070C0"/>
                </a:solidFill>
              </a:rPr>
              <a:t>Hotel </a:t>
            </a:r>
            <a:r>
              <a:rPr lang="en-GB" sz="1200" dirty="0">
                <a:solidFill>
                  <a:schemeClr val="tx1"/>
                </a:solidFill>
              </a:rPr>
              <a:t>in</a:t>
            </a:r>
            <a:r>
              <a:rPr lang="en-GB" sz="1200" dirty="0">
                <a:solidFill>
                  <a:srgbClr val="0070C0"/>
                </a:solidFill>
              </a:rPr>
              <a:t> </a:t>
            </a:r>
            <a:r>
              <a:rPr lang="en-US" altLang="zh-CN" sz="1200" b="1" i="1" dirty="0" err="1">
                <a:solidFill>
                  <a:srgbClr val="0070C0"/>
                </a:solidFill>
              </a:rPr>
              <a:t>Crans</a:t>
            </a:r>
            <a:r>
              <a:rPr lang="en-US" altLang="zh-CN" sz="1200" b="1" i="1" dirty="0">
                <a:solidFill>
                  <a:srgbClr val="0070C0"/>
                </a:solidFill>
              </a:rPr>
              <a:t>-Montana</a:t>
            </a:r>
            <a:r>
              <a:rPr lang="en-GB" sz="1200" i="1" dirty="0">
                <a:solidFill>
                  <a:srgbClr val="0070C0"/>
                </a:solidFill>
              </a:rPr>
              <a:t>,</a:t>
            </a:r>
            <a:r>
              <a:rPr lang="en-GB" sz="1200" b="1" i="1" dirty="0">
                <a:solidFill>
                  <a:srgbClr val="0070C0"/>
                </a:solidFill>
              </a:rPr>
              <a:t> Switzerland</a:t>
            </a:r>
            <a:r>
              <a:rPr lang="en-GB" sz="1200" b="1" i="1" dirty="0">
                <a:solidFill>
                  <a:schemeClr val="tx1"/>
                </a:solidFill>
              </a:rPr>
              <a:t>.</a:t>
            </a:r>
          </a:p>
          <a:p>
            <a:pPr algn="just"/>
            <a:r>
              <a:rPr lang="en-GB" altLang="zh-CN" sz="1200" b="1" i="1" dirty="0">
                <a:solidFill>
                  <a:schemeClr val="accent1">
                    <a:lumMod val="75000"/>
                  </a:schemeClr>
                </a:solidFill>
              </a:rPr>
              <a:t>Website of Conference Hotel: </a:t>
            </a:r>
            <a:r>
              <a:rPr lang="en-GB" altLang="zh-CN" sz="1200" i="1" dirty="0">
                <a:solidFill>
                  <a:schemeClr val="tx1"/>
                </a:solidFill>
                <a:hlinkClick r:id="rId3"/>
              </a:rPr>
              <a:t>https://guardagolf.com</a:t>
            </a:r>
            <a:endParaRPr lang="en-GB" altLang="zh-CN" sz="1200" i="1" dirty="0">
              <a:solidFill>
                <a:schemeClr val="tx1"/>
              </a:solidFill>
            </a:endParaRPr>
          </a:p>
          <a:p>
            <a:pPr algn="just"/>
            <a:endParaRPr lang="de-CH" sz="1200" b="1" i="1" u="sng" dirty="0">
              <a:solidFill>
                <a:schemeClr val="tx1"/>
              </a:solidFill>
            </a:endParaRPr>
          </a:p>
          <a:p>
            <a:pPr algn="just"/>
            <a:r>
              <a:rPr lang="de-DE" sz="1200" b="1" i="1" u="sng" dirty="0" err="1">
                <a:solidFill>
                  <a:schemeClr val="tx1"/>
                </a:solidFill>
              </a:rPr>
              <a:t>Keynote</a:t>
            </a:r>
            <a:r>
              <a:rPr lang="de-DE" sz="1200" b="1" i="1" u="sng" dirty="0">
                <a:solidFill>
                  <a:schemeClr val="tx1"/>
                </a:solidFill>
              </a:rPr>
              <a:t> Speakers:</a:t>
            </a:r>
            <a:endParaRPr lang="en-US" sz="1200" dirty="0">
              <a:solidFill>
                <a:schemeClr val="tx1"/>
              </a:solidFill>
            </a:endParaRPr>
          </a:p>
          <a:p>
            <a:pPr algn="just"/>
            <a:r>
              <a:rPr lang="de-DE" sz="1200" b="1" dirty="0">
                <a:solidFill>
                  <a:schemeClr val="accent1">
                    <a:lumMod val="75000"/>
                  </a:schemeClr>
                </a:solidFill>
              </a:rPr>
              <a:t>Christian </a:t>
            </a:r>
            <a:r>
              <a:rPr lang="de-DE" sz="1200" b="1" dirty="0" err="1">
                <a:solidFill>
                  <a:schemeClr val="accent1">
                    <a:lumMod val="75000"/>
                  </a:schemeClr>
                </a:solidFill>
              </a:rPr>
              <a:t>Leuz</a:t>
            </a:r>
            <a:r>
              <a:rPr lang="de-DE" sz="1200" dirty="0">
                <a:solidFill>
                  <a:schemeClr val="tx1"/>
                </a:solidFill>
              </a:rPr>
              <a:t>, University </a:t>
            </a:r>
            <a:r>
              <a:rPr lang="de-DE" sz="1200" dirty="0" err="1">
                <a:solidFill>
                  <a:schemeClr val="tx1"/>
                </a:solidFill>
              </a:rPr>
              <a:t>of</a:t>
            </a:r>
            <a:r>
              <a:rPr lang="de-DE" sz="1200" dirty="0">
                <a:solidFill>
                  <a:schemeClr val="tx1"/>
                </a:solidFill>
              </a:rPr>
              <a:t> Chicago Booth School </a:t>
            </a:r>
            <a:r>
              <a:rPr lang="de-DE" sz="1200" dirty="0" err="1">
                <a:solidFill>
                  <a:schemeClr val="tx1"/>
                </a:solidFill>
              </a:rPr>
              <a:t>of</a:t>
            </a:r>
            <a:r>
              <a:rPr lang="de-DE" sz="1200" dirty="0">
                <a:solidFill>
                  <a:schemeClr val="tx1"/>
                </a:solidFill>
              </a:rPr>
              <a:t> Business</a:t>
            </a:r>
            <a:endParaRPr lang="de-DE" sz="1200" b="1" dirty="0">
              <a:solidFill>
                <a:schemeClr val="accent1">
                  <a:lumMod val="75000"/>
                </a:schemeClr>
              </a:solidFill>
            </a:endParaRPr>
          </a:p>
          <a:p>
            <a:pPr algn="just"/>
            <a:r>
              <a:rPr lang="de-DE" sz="1200" b="1" dirty="0">
                <a:solidFill>
                  <a:schemeClr val="accent1">
                    <a:lumMod val="75000"/>
                  </a:schemeClr>
                </a:solidFill>
              </a:rPr>
              <a:t>Maria Correia</a:t>
            </a:r>
            <a:r>
              <a:rPr lang="de-DE" sz="1200" dirty="0">
                <a:solidFill>
                  <a:schemeClr val="tx1"/>
                </a:solidFill>
              </a:rPr>
              <a:t>, The London School </a:t>
            </a:r>
            <a:r>
              <a:rPr lang="de-DE" sz="1200" dirty="0" err="1">
                <a:solidFill>
                  <a:schemeClr val="tx1"/>
                </a:solidFill>
              </a:rPr>
              <a:t>of</a:t>
            </a:r>
            <a:r>
              <a:rPr lang="de-DE" sz="1200" dirty="0">
                <a:solidFill>
                  <a:schemeClr val="tx1"/>
                </a:solidFill>
              </a:rPr>
              <a:t> Economics and Political Science</a:t>
            </a:r>
          </a:p>
          <a:p>
            <a:pPr algn="just"/>
            <a:endParaRPr lang="en-US" sz="1200" dirty="0">
              <a:solidFill>
                <a:schemeClr val="tx1"/>
              </a:solidFill>
            </a:endParaRPr>
          </a:p>
          <a:p>
            <a:pPr algn="just"/>
            <a:r>
              <a:rPr lang="de-CH" sz="1200" b="1" i="1" u="sng" dirty="0">
                <a:solidFill>
                  <a:schemeClr val="tx1"/>
                </a:solidFill>
              </a:rPr>
              <a:t>Topics:</a:t>
            </a:r>
            <a:endParaRPr lang="en-US" sz="1200" dirty="0">
              <a:solidFill>
                <a:schemeClr val="tx1"/>
              </a:solidFill>
            </a:endParaRPr>
          </a:p>
          <a:p>
            <a:pPr algn="just"/>
            <a:r>
              <a:rPr lang="en-GB" sz="1200" dirty="0">
                <a:solidFill>
                  <a:schemeClr val="tx1"/>
                </a:solidFill>
              </a:rPr>
              <a:t>We invite submissions of papers in all areas of </a:t>
            </a:r>
            <a:r>
              <a:rPr lang="en-GB" sz="1200" b="1" i="1" dirty="0">
                <a:solidFill>
                  <a:schemeClr val="accent1">
                    <a:lumMod val="75000"/>
                  </a:schemeClr>
                </a:solidFill>
              </a:rPr>
              <a:t>financial </a:t>
            </a:r>
            <a:r>
              <a:rPr lang="en-GB" sz="1200" dirty="0">
                <a:solidFill>
                  <a:schemeClr val="tx1"/>
                </a:solidFill>
              </a:rPr>
              <a:t>and </a:t>
            </a:r>
            <a:r>
              <a:rPr lang="en-GB" sz="1200" b="1" i="1" dirty="0">
                <a:solidFill>
                  <a:schemeClr val="accent1">
                    <a:lumMod val="75000"/>
                  </a:schemeClr>
                </a:solidFill>
              </a:rPr>
              <a:t>management accounting</a:t>
            </a:r>
            <a:r>
              <a:rPr lang="en-GB" sz="1200" dirty="0">
                <a:solidFill>
                  <a:schemeClr val="tx1"/>
                </a:solidFill>
              </a:rPr>
              <a:t>. We encourage submissions of empirical studies employing novel data and approaches both in terms of data gathering (e.g. field studies, experiments, hand-collected) and/or settings (e.g. private firms, European data, banks and financial services) that are of potential interest to regulators and practitioners</a:t>
            </a:r>
            <a:r>
              <a:rPr lang="en-US" sz="1200" dirty="0">
                <a:solidFill>
                  <a:schemeClr val="tx1"/>
                </a:solidFill>
              </a:rPr>
              <a:t>.</a:t>
            </a:r>
          </a:p>
          <a:p>
            <a:pPr algn="just"/>
            <a:endParaRPr lang="de-DE" sz="1200" dirty="0">
              <a:solidFill>
                <a:schemeClr val="tx1"/>
              </a:solidFill>
            </a:endParaRPr>
          </a:p>
          <a:p>
            <a:pPr algn="just"/>
            <a:r>
              <a:rPr lang="de-CH" sz="1200" b="1" i="1" u="sng" dirty="0">
                <a:solidFill>
                  <a:schemeClr val="tx1"/>
                </a:solidFill>
              </a:rPr>
              <a:t>Submission Deadline:</a:t>
            </a:r>
            <a:endParaRPr lang="de-DE" sz="1200" dirty="0">
              <a:solidFill>
                <a:schemeClr val="tx1"/>
              </a:solidFill>
            </a:endParaRPr>
          </a:p>
          <a:p>
            <a:pPr algn="just"/>
            <a:r>
              <a:rPr lang="en-US" sz="1200" dirty="0">
                <a:solidFill>
                  <a:schemeClr val="tx1"/>
                </a:solidFill>
              </a:rPr>
              <a:t>The deadline for original papers to be considered for SARAC 2023 is </a:t>
            </a:r>
            <a:r>
              <a:rPr lang="en-US" sz="1200" b="1" i="1" dirty="0">
                <a:solidFill>
                  <a:schemeClr val="accent1">
                    <a:lumMod val="75000"/>
                  </a:schemeClr>
                </a:solidFill>
              </a:rPr>
              <a:t>September 30th, 20</a:t>
            </a:r>
            <a:r>
              <a:rPr lang="en-US" altLang="zh-CN" sz="1200" b="1" i="1" dirty="0">
                <a:solidFill>
                  <a:schemeClr val="accent1">
                    <a:lumMod val="75000"/>
                  </a:schemeClr>
                </a:solidFill>
              </a:rPr>
              <a:t>22</a:t>
            </a:r>
            <a:r>
              <a:rPr lang="en-US" sz="1200" dirty="0">
                <a:solidFill>
                  <a:schemeClr val="tx1"/>
                </a:solidFill>
              </a:rPr>
              <a:t>. Please email your paper (no author information) and a separate file including author information to </a:t>
            </a:r>
            <a:r>
              <a:rPr lang="en-US" sz="1200" u="sng" dirty="0" err="1">
                <a:solidFill>
                  <a:schemeClr val="accent1">
                    <a:lumMod val="75000"/>
                  </a:schemeClr>
                </a:solidFill>
              </a:rPr>
              <a:t>sarac@uni</a:t>
            </a:r>
            <a:r>
              <a:rPr lang="en-US" altLang="zh-CN" sz="1200" u="sng" dirty="0" err="1">
                <a:solidFill>
                  <a:schemeClr val="accent1">
                    <a:lumMod val="75000"/>
                  </a:schemeClr>
                </a:solidFill>
              </a:rPr>
              <a:t>l</a:t>
            </a:r>
            <a:r>
              <a:rPr lang="en-US" sz="1200" u="sng" dirty="0" err="1">
                <a:solidFill>
                  <a:schemeClr val="accent1">
                    <a:lumMod val="75000"/>
                  </a:schemeClr>
                </a:solidFill>
              </a:rPr>
              <a:t>.ch</a:t>
            </a:r>
            <a:r>
              <a:rPr lang="en-US" sz="1200" dirty="0">
                <a:solidFill>
                  <a:schemeClr val="tx1"/>
                </a:solidFill>
              </a:rPr>
              <a:t>. </a:t>
            </a:r>
            <a:endParaRPr lang="de-DE" sz="1200" dirty="0">
              <a:solidFill>
                <a:schemeClr val="tx1"/>
              </a:solidFill>
            </a:endParaRPr>
          </a:p>
          <a:p>
            <a:pPr algn="just"/>
            <a:endParaRPr lang="de-DE" sz="1200" dirty="0">
              <a:solidFill>
                <a:schemeClr val="tx1"/>
              </a:solidFill>
            </a:endParaRPr>
          </a:p>
          <a:p>
            <a:pPr algn="just"/>
            <a:r>
              <a:rPr lang="de-CH" sz="1200" b="1" i="1" u="sng" dirty="0">
                <a:solidFill>
                  <a:schemeClr val="tx1"/>
                </a:solidFill>
              </a:rPr>
              <a:t>Registration Timeline &amp; Fee / Hotels:</a:t>
            </a:r>
            <a:endParaRPr lang="de-DE" sz="1200" dirty="0">
              <a:solidFill>
                <a:schemeClr val="tx1"/>
              </a:solidFill>
            </a:endParaRPr>
          </a:p>
          <a:p>
            <a:pPr algn="just"/>
            <a:r>
              <a:rPr lang="en-US" sz="1200" dirty="0">
                <a:solidFill>
                  <a:schemeClr val="tx1"/>
                </a:solidFill>
              </a:rPr>
              <a:t>The registration deadline for SARAC 202</a:t>
            </a:r>
            <a:r>
              <a:rPr lang="en-US" altLang="zh-CN" sz="1200" dirty="0">
                <a:solidFill>
                  <a:schemeClr val="tx1"/>
                </a:solidFill>
              </a:rPr>
              <a:t>3</a:t>
            </a:r>
            <a:r>
              <a:rPr lang="en-US" sz="1200" dirty="0">
                <a:solidFill>
                  <a:schemeClr val="tx1"/>
                </a:solidFill>
              </a:rPr>
              <a:t> is </a:t>
            </a:r>
            <a:r>
              <a:rPr lang="en-US" sz="1200" b="1" i="1" dirty="0">
                <a:solidFill>
                  <a:schemeClr val="accent1">
                    <a:lumMod val="75000"/>
                  </a:schemeClr>
                </a:solidFill>
              </a:rPr>
              <a:t>December 15</a:t>
            </a:r>
            <a:r>
              <a:rPr lang="en-US" sz="1200" b="1" i="1" baseline="30000" dirty="0">
                <a:solidFill>
                  <a:schemeClr val="accent1">
                    <a:lumMod val="75000"/>
                  </a:schemeClr>
                </a:solidFill>
              </a:rPr>
              <a:t>th</a:t>
            </a:r>
            <a:r>
              <a:rPr lang="en-US" sz="1200" b="1" i="1" dirty="0">
                <a:solidFill>
                  <a:schemeClr val="accent1">
                    <a:lumMod val="75000"/>
                  </a:schemeClr>
                </a:solidFill>
              </a:rPr>
              <a:t>, 20</a:t>
            </a:r>
            <a:r>
              <a:rPr lang="en-US" altLang="zh-CN" sz="1200" b="1" i="1" dirty="0">
                <a:solidFill>
                  <a:schemeClr val="accent1">
                    <a:lumMod val="75000"/>
                  </a:schemeClr>
                </a:solidFill>
              </a:rPr>
              <a:t>22</a:t>
            </a:r>
            <a:r>
              <a:rPr lang="en-US" sz="1200" b="1" i="1" dirty="0">
                <a:solidFill>
                  <a:schemeClr val="accent1">
                    <a:lumMod val="75000"/>
                  </a:schemeClr>
                </a:solidFill>
              </a:rPr>
              <a:t> </a:t>
            </a:r>
            <a:r>
              <a:rPr lang="en-US" sz="1200" dirty="0">
                <a:solidFill>
                  <a:schemeClr val="tx1"/>
                </a:solidFill>
              </a:rPr>
              <a:t>with a participation fee per person of CHF </a:t>
            </a:r>
            <a:r>
              <a:rPr lang="en-US" altLang="zh-CN" sz="1200" dirty="0">
                <a:solidFill>
                  <a:schemeClr val="tx1"/>
                </a:solidFill>
              </a:rPr>
              <a:t>360</a:t>
            </a:r>
            <a:r>
              <a:rPr lang="en-US" sz="1200" dirty="0">
                <a:solidFill>
                  <a:schemeClr val="tx1"/>
                </a:solidFill>
              </a:rPr>
              <a:t> (CHF </a:t>
            </a:r>
            <a:r>
              <a:rPr lang="en-US" altLang="zh-CN" sz="1200" dirty="0">
                <a:solidFill>
                  <a:schemeClr val="tx1"/>
                </a:solidFill>
              </a:rPr>
              <a:t>260</a:t>
            </a:r>
            <a:r>
              <a:rPr lang="en-US" sz="1200" dirty="0">
                <a:solidFill>
                  <a:schemeClr val="tx1"/>
                </a:solidFill>
              </a:rPr>
              <a:t> for PhD students/non-faculty).  The fee covers conference access, paper downloads, coffee breaks, lunch and a conference dinner on Thursday night. Participation is limited so early registration is encouraged! Participants will need to cover their own travel and accommodation costs</a:t>
            </a:r>
            <a:r>
              <a:rPr lang="en-US" altLang="zh-CN" sz="1200" dirty="0">
                <a:solidFill>
                  <a:schemeClr val="tx1"/>
                </a:solidFill>
              </a:rPr>
              <a:t>.</a:t>
            </a:r>
            <a:r>
              <a:rPr lang="en-US" sz="1200" dirty="0">
                <a:solidFill>
                  <a:schemeClr val="tx1"/>
                </a:solidFill>
              </a:rPr>
              <a:t> </a:t>
            </a:r>
          </a:p>
          <a:p>
            <a:pPr algn="just"/>
            <a:endParaRPr lang="en-US" sz="1200" b="1" i="1" u="sng" dirty="0">
              <a:solidFill>
                <a:schemeClr val="tx1"/>
              </a:solidFill>
            </a:endParaRPr>
          </a:p>
          <a:p>
            <a:pPr algn="just"/>
            <a:r>
              <a:rPr lang="en-US" sz="1200" b="1" i="1" u="sng" dirty="0">
                <a:solidFill>
                  <a:schemeClr val="tx1"/>
                </a:solidFill>
              </a:rPr>
              <a:t>Offsite Activities</a:t>
            </a:r>
            <a:r>
              <a:rPr lang="de-CH" sz="1200" b="1" i="1" u="sng" dirty="0">
                <a:solidFill>
                  <a:schemeClr val="tx1"/>
                </a:solidFill>
              </a:rPr>
              <a:t>:</a:t>
            </a:r>
            <a:endParaRPr lang="en-US" sz="1200" dirty="0">
              <a:solidFill>
                <a:schemeClr val="tx1"/>
              </a:solidFill>
            </a:endParaRPr>
          </a:p>
          <a:p>
            <a:pPr algn="just"/>
            <a:r>
              <a:rPr lang="en-US" sz="1200" dirty="0">
                <a:solidFill>
                  <a:schemeClr val="tx1"/>
                </a:solidFill>
              </a:rPr>
              <a:t>We encourage participants to enjoy the Swiss outdoors! </a:t>
            </a:r>
            <a:r>
              <a:rPr lang="en-US" altLang="zh-CN" sz="1200" dirty="0" err="1">
                <a:solidFill>
                  <a:schemeClr val="tx1"/>
                </a:solidFill>
              </a:rPr>
              <a:t>Crans</a:t>
            </a:r>
            <a:r>
              <a:rPr lang="en-US" altLang="zh-CN" sz="1200" dirty="0">
                <a:solidFill>
                  <a:schemeClr val="tx1"/>
                </a:solidFill>
              </a:rPr>
              <a:t>-Montana</a:t>
            </a:r>
            <a:r>
              <a:rPr lang="en-US" sz="1200" dirty="0">
                <a:solidFill>
                  <a:schemeClr val="tx1"/>
                </a:solidFill>
              </a:rPr>
              <a:t> offers amazing ski, snow-shoe and mountain walk opportunities. Additionally, for those that prefer more relaxing activities, the quaint ski town is full of Swiss restaurants, cozy coffee shops and spa/sauna accommodations.  Please visit the following website for more information on </a:t>
            </a:r>
            <a:r>
              <a:rPr lang="en-US" altLang="zh-CN" sz="1200" i="1" dirty="0" err="1">
                <a:solidFill>
                  <a:schemeClr val="tx1"/>
                </a:solidFill>
              </a:rPr>
              <a:t>Crans</a:t>
            </a:r>
            <a:r>
              <a:rPr lang="en-US" altLang="zh-CN" sz="1200" i="1" dirty="0">
                <a:solidFill>
                  <a:schemeClr val="tx1"/>
                </a:solidFill>
              </a:rPr>
              <a:t>-Montana</a:t>
            </a:r>
            <a:r>
              <a:rPr lang="en-US" sz="1200" dirty="0">
                <a:solidFill>
                  <a:schemeClr val="tx1"/>
                </a:solidFill>
              </a:rPr>
              <a:t>: </a:t>
            </a:r>
            <a:r>
              <a:rPr lang="en-US" sz="1200" dirty="0">
                <a:solidFill>
                  <a:schemeClr val="tx1"/>
                </a:solidFill>
                <a:hlinkClick r:id="rId4"/>
              </a:rPr>
              <a:t>https://www.crans-montana.ch/</a:t>
            </a:r>
            <a:r>
              <a:rPr lang="en-US" sz="1200" dirty="0">
                <a:solidFill>
                  <a:srgbClr val="0432FF"/>
                </a:solidFill>
              </a:rPr>
              <a:t>.</a:t>
            </a:r>
          </a:p>
          <a:p>
            <a:pPr algn="just"/>
            <a:endParaRPr lang="en-US" sz="1200" dirty="0">
              <a:solidFill>
                <a:srgbClr val="FF0000"/>
              </a:solidFill>
            </a:endParaRPr>
          </a:p>
          <a:p>
            <a:pPr algn="just"/>
            <a:r>
              <a:rPr lang="en-US" sz="1200" dirty="0">
                <a:solidFill>
                  <a:schemeClr val="tx1"/>
                </a:solidFill>
              </a:rPr>
              <a:t>Please visit the SARAC website at </a:t>
            </a:r>
            <a:r>
              <a:rPr lang="en-US" sz="1200" dirty="0">
                <a:solidFill>
                  <a:schemeClr val="tx1"/>
                </a:solidFill>
                <a:hlinkClick r:id="rId5"/>
              </a:rPr>
              <a:t>https://www.unil.ch/sarac</a:t>
            </a:r>
            <a:r>
              <a:rPr lang="en-US" sz="1200" dirty="0">
                <a:solidFill>
                  <a:schemeClr val="tx1"/>
                </a:solidFill>
              </a:rPr>
              <a:t> for additional details and information.</a:t>
            </a:r>
          </a:p>
          <a:p>
            <a:endParaRPr lang="de-CH" sz="400" b="1" dirty="0">
              <a:solidFill>
                <a:schemeClr val="tx1"/>
              </a:solidFill>
              <a:cs typeface="Times New Roman" panose="02020603050405020304" pitchFamily="18" charset="0"/>
            </a:endParaRPr>
          </a:p>
          <a:p>
            <a:endParaRPr lang="de-CH" sz="500" b="1" dirty="0">
              <a:solidFill>
                <a:schemeClr val="tx1"/>
              </a:solidFill>
              <a:cs typeface="Times New Roman" panose="02020603050405020304" pitchFamily="18" charset="0"/>
            </a:endParaRPr>
          </a:p>
          <a:p>
            <a:r>
              <a:rPr lang="de-CH" sz="1200" b="1" dirty="0" err="1">
                <a:solidFill>
                  <a:schemeClr val="tx1"/>
                </a:solidFill>
                <a:cs typeface="Times New Roman" panose="02020603050405020304" pitchFamily="18" charset="0"/>
              </a:rPr>
              <a:t>Organizing</a:t>
            </a:r>
            <a:r>
              <a:rPr lang="de-CH" sz="1200" b="1" dirty="0">
                <a:solidFill>
                  <a:schemeClr val="tx1"/>
                </a:solidFill>
                <a:cs typeface="Times New Roman" panose="02020603050405020304" pitchFamily="18" charset="0"/>
              </a:rPr>
              <a:t> Committee: </a:t>
            </a:r>
            <a:r>
              <a:rPr lang="de-CH" sz="1000" i="1" dirty="0">
                <a:solidFill>
                  <a:prstClr val="black"/>
                </a:solidFill>
                <a:cs typeface="Times New Roman" panose="02020603050405020304" pitchFamily="18" charset="0"/>
              </a:rPr>
              <a:t>Tami Dinh</a:t>
            </a:r>
            <a:r>
              <a:rPr lang="de-CH" sz="1000" dirty="0">
                <a:solidFill>
                  <a:prstClr val="black"/>
                </a:solidFill>
                <a:cs typeface="Times New Roman" panose="02020603050405020304" pitchFamily="18" charset="0"/>
              </a:rPr>
              <a:t>, University </a:t>
            </a:r>
            <a:r>
              <a:rPr lang="de-CH" sz="1000" dirty="0" err="1">
                <a:solidFill>
                  <a:prstClr val="black"/>
                </a:solidFill>
                <a:cs typeface="Times New Roman" panose="02020603050405020304" pitchFamily="18" charset="0"/>
              </a:rPr>
              <a:t>of</a:t>
            </a:r>
            <a:r>
              <a:rPr lang="de-CH" sz="1000" dirty="0">
                <a:solidFill>
                  <a:prstClr val="black"/>
                </a:solidFill>
                <a:cs typeface="Times New Roman" panose="02020603050405020304" pitchFamily="18" charset="0"/>
              </a:rPr>
              <a:t> </a:t>
            </a:r>
            <a:r>
              <a:rPr lang="de-CH" sz="1000" dirty="0" err="1">
                <a:solidFill>
                  <a:prstClr val="black"/>
                </a:solidFill>
                <a:cs typeface="Times New Roman" panose="02020603050405020304" pitchFamily="18" charset="0"/>
              </a:rPr>
              <a:t>St.Gallen</a:t>
            </a:r>
            <a:r>
              <a:rPr lang="de-CH" sz="1000" dirty="0">
                <a:solidFill>
                  <a:prstClr val="black"/>
                </a:solidFill>
                <a:cs typeface="Times New Roman" panose="02020603050405020304" pitchFamily="18" charset="0"/>
              </a:rPr>
              <a:t>, </a:t>
            </a:r>
            <a:r>
              <a:rPr lang="de-CH" sz="1000" i="1" dirty="0" err="1">
                <a:solidFill>
                  <a:prstClr val="black"/>
                </a:solidFill>
                <a:cs typeface="Times New Roman" panose="02020603050405020304" pitchFamily="18" charset="0"/>
              </a:rPr>
              <a:t>Minyue</a:t>
            </a:r>
            <a:r>
              <a:rPr lang="de-CH" sz="1000" i="1" dirty="0">
                <a:solidFill>
                  <a:prstClr val="black"/>
                </a:solidFill>
                <a:cs typeface="Times New Roman" panose="02020603050405020304" pitchFamily="18" charset="0"/>
              </a:rPr>
              <a:t> Dong</a:t>
            </a:r>
            <a:r>
              <a:rPr lang="de-CH" sz="1000" dirty="0">
                <a:solidFill>
                  <a:prstClr val="black"/>
                </a:solidFill>
                <a:cs typeface="Times New Roman" panose="02020603050405020304" pitchFamily="18" charset="0"/>
              </a:rPr>
              <a:t>, HEC-University </a:t>
            </a:r>
            <a:r>
              <a:rPr lang="de-CH" sz="1000" dirty="0" err="1">
                <a:solidFill>
                  <a:prstClr val="black"/>
                </a:solidFill>
                <a:cs typeface="Times New Roman" panose="02020603050405020304" pitchFamily="18" charset="0"/>
              </a:rPr>
              <a:t>of</a:t>
            </a:r>
            <a:r>
              <a:rPr lang="de-CH" sz="1000" dirty="0">
                <a:solidFill>
                  <a:prstClr val="black"/>
                </a:solidFill>
                <a:cs typeface="Times New Roman" panose="02020603050405020304" pitchFamily="18" charset="0"/>
              </a:rPr>
              <a:t> Lausanne</a:t>
            </a:r>
          </a:p>
          <a:p>
            <a:endParaRPr lang="de-CH" sz="700" b="1" dirty="0">
              <a:solidFill>
                <a:schemeClr val="tx1"/>
              </a:solidFill>
              <a:cs typeface="Times New Roman" panose="02020603050405020304" pitchFamily="18" charset="0"/>
            </a:endParaRPr>
          </a:p>
          <a:p>
            <a:r>
              <a:rPr lang="de-CH" sz="1200" b="1" dirty="0">
                <a:solidFill>
                  <a:schemeClr val="tx1"/>
                </a:solidFill>
                <a:cs typeface="Times New Roman" panose="02020603050405020304" pitchFamily="18" charset="0"/>
              </a:rPr>
              <a:t>Scientific Committee							</a:t>
            </a:r>
          </a:p>
          <a:p>
            <a:r>
              <a:rPr lang="de-CH" sz="1000" i="1" dirty="0">
                <a:solidFill>
                  <a:schemeClr val="tx1"/>
                </a:solidFill>
                <a:cs typeface="Times New Roman" panose="02020603050405020304" pitchFamily="18" charset="0"/>
              </a:rPr>
              <a:t>Paul André</a:t>
            </a:r>
            <a:r>
              <a:rPr lang="de-CH" sz="1000" dirty="0">
                <a:solidFill>
                  <a:schemeClr val="tx1"/>
                </a:solidFill>
                <a:cs typeface="Times New Roman" panose="02020603050405020304" pitchFamily="18" charset="0"/>
              </a:rPr>
              <a:t>, HEC-University </a:t>
            </a:r>
            <a:r>
              <a:rPr lang="de-CH" sz="1000" dirty="0" err="1">
                <a:solidFill>
                  <a:schemeClr val="tx1"/>
                </a:solidFill>
                <a:cs typeface="Times New Roman" panose="02020603050405020304" pitchFamily="18" charset="0"/>
              </a:rPr>
              <a:t>of</a:t>
            </a:r>
            <a:r>
              <a:rPr lang="de-CH" sz="1000" dirty="0">
                <a:solidFill>
                  <a:schemeClr val="tx1"/>
                </a:solidFill>
                <a:cs typeface="Times New Roman" panose="02020603050405020304" pitchFamily="18" charset="0"/>
              </a:rPr>
              <a:t> Lausanne			</a:t>
            </a:r>
            <a:r>
              <a:rPr lang="de-CH" sz="1000" i="1" dirty="0">
                <a:solidFill>
                  <a:schemeClr val="tx1"/>
                </a:solidFill>
                <a:cs typeface="Times New Roman" panose="02020603050405020304" pitchFamily="18" charset="0"/>
              </a:rPr>
              <a:t> Garen Markarian</a:t>
            </a:r>
            <a:r>
              <a:rPr lang="de-CH" sz="1000" dirty="0">
                <a:solidFill>
                  <a:schemeClr val="tx1"/>
                </a:solidFill>
                <a:cs typeface="Times New Roman" panose="02020603050405020304" pitchFamily="18" charset="0"/>
              </a:rPr>
              <a:t>, HEC-University </a:t>
            </a:r>
            <a:r>
              <a:rPr lang="de-CH" sz="1000" dirty="0" err="1">
                <a:solidFill>
                  <a:schemeClr val="tx1"/>
                </a:solidFill>
                <a:cs typeface="Times New Roman" panose="02020603050405020304" pitchFamily="18" charset="0"/>
              </a:rPr>
              <a:t>of</a:t>
            </a:r>
            <a:r>
              <a:rPr lang="de-CH" sz="1000" dirty="0">
                <a:solidFill>
                  <a:schemeClr val="tx1"/>
                </a:solidFill>
                <a:cs typeface="Times New Roman" panose="02020603050405020304" pitchFamily="18" charset="0"/>
              </a:rPr>
              <a:t> Lausanne</a:t>
            </a:r>
            <a:endParaRPr lang="de-CH" sz="1000" i="1" dirty="0">
              <a:solidFill>
                <a:schemeClr val="tx1"/>
              </a:solidFill>
              <a:cs typeface="Times New Roman" panose="02020603050405020304" pitchFamily="18" charset="0"/>
            </a:endParaRPr>
          </a:p>
          <a:p>
            <a:r>
              <a:rPr lang="de-CH" sz="1000" i="1" dirty="0">
                <a:solidFill>
                  <a:schemeClr val="tx1"/>
                </a:solidFill>
                <a:cs typeface="Times New Roman" panose="02020603050405020304" pitchFamily="18" charset="0"/>
              </a:rPr>
              <a:t>Antonio </a:t>
            </a:r>
            <a:r>
              <a:rPr lang="de-CH" sz="1000" i="1" dirty="0" err="1">
                <a:solidFill>
                  <a:schemeClr val="tx1"/>
                </a:solidFill>
                <a:cs typeface="Times New Roman" panose="02020603050405020304" pitchFamily="18" charset="0"/>
              </a:rPr>
              <a:t>Davila</a:t>
            </a:r>
            <a:r>
              <a:rPr lang="de-CH" sz="1000" dirty="0">
                <a:solidFill>
                  <a:schemeClr val="tx1"/>
                </a:solidFill>
                <a:cs typeface="Times New Roman" panose="02020603050405020304" pitchFamily="18" charset="0"/>
              </a:rPr>
              <a:t>, HEC-University </a:t>
            </a:r>
            <a:r>
              <a:rPr lang="de-CH" sz="1000" dirty="0" err="1">
                <a:solidFill>
                  <a:schemeClr val="tx1"/>
                </a:solidFill>
                <a:cs typeface="Times New Roman" panose="02020603050405020304" pitchFamily="18" charset="0"/>
              </a:rPr>
              <a:t>of</a:t>
            </a:r>
            <a:r>
              <a:rPr lang="de-CH" sz="1000" dirty="0">
                <a:solidFill>
                  <a:schemeClr val="tx1"/>
                </a:solidFill>
                <a:cs typeface="Times New Roman" panose="02020603050405020304" pitchFamily="18" charset="0"/>
              </a:rPr>
              <a:t> Lausanne			 </a:t>
            </a:r>
            <a:r>
              <a:rPr lang="de-CH" sz="1000" i="1" dirty="0">
                <a:solidFill>
                  <a:schemeClr val="tx1"/>
                </a:solidFill>
                <a:cs typeface="Times New Roman" panose="02020603050405020304" pitchFamily="18" charset="0"/>
              </a:rPr>
              <a:t>Jim </a:t>
            </a:r>
            <a:r>
              <a:rPr lang="de-CH" sz="1000" i="1" dirty="0" err="1">
                <a:solidFill>
                  <a:schemeClr val="tx1"/>
                </a:solidFill>
                <a:cs typeface="Times New Roman" panose="02020603050405020304" pitchFamily="18" charset="0"/>
              </a:rPr>
              <a:t>Naughton</a:t>
            </a:r>
            <a:r>
              <a:rPr lang="de-CH" sz="1000" dirty="0">
                <a:solidFill>
                  <a:schemeClr val="tx1"/>
                </a:solidFill>
                <a:cs typeface="Times New Roman" panose="02020603050405020304" pitchFamily="18" charset="0"/>
              </a:rPr>
              <a:t>, Northwestern University</a:t>
            </a:r>
          </a:p>
          <a:p>
            <a:r>
              <a:rPr lang="de-CH" sz="1000" i="1" dirty="0">
                <a:solidFill>
                  <a:schemeClr val="tx1"/>
                </a:solidFill>
                <a:cs typeface="Times New Roman" panose="02020603050405020304" pitchFamily="18" charset="0"/>
              </a:rPr>
              <a:t>Liz </a:t>
            </a:r>
            <a:r>
              <a:rPr lang="de-CH" sz="1000" i="1" dirty="0" err="1">
                <a:solidFill>
                  <a:schemeClr val="tx1"/>
                </a:solidFill>
                <a:cs typeface="Times New Roman" panose="02020603050405020304" pitchFamily="18" charset="0"/>
              </a:rPr>
              <a:t>Demers</a:t>
            </a:r>
            <a:r>
              <a:rPr lang="de-CH" sz="1000" dirty="0">
                <a:solidFill>
                  <a:schemeClr val="tx1"/>
                </a:solidFill>
                <a:cs typeface="Times New Roman" panose="02020603050405020304" pitchFamily="18" charset="0"/>
              </a:rPr>
              <a:t>, University </a:t>
            </a:r>
            <a:r>
              <a:rPr lang="de-CH" sz="1000" dirty="0" err="1">
                <a:solidFill>
                  <a:schemeClr val="tx1"/>
                </a:solidFill>
                <a:cs typeface="Times New Roman" panose="02020603050405020304" pitchFamily="18" charset="0"/>
              </a:rPr>
              <a:t>of</a:t>
            </a:r>
            <a:r>
              <a:rPr lang="de-CH" sz="1000" dirty="0">
                <a:solidFill>
                  <a:schemeClr val="tx1"/>
                </a:solidFill>
                <a:cs typeface="Times New Roman" panose="02020603050405020304" pitchFamily="18" charset="0"/>
              </a:rPr>
              <a:t> Waterloo				</a:t>
            </a:r>
            <a:r>
              <a:rPr lang="de-CH" sz="1000" i="1" dirty="0">
                <a:solidFill>
                  <a:schemeClr val="tx1"/>
                </a:solidFill>
                <a:cs typeface="Times New Roman" panose="02020603050405020304" pitchFamily="18" charset="0"/>
              </a:rPr>
              <a:t> Romain </a:t>
            </a:r>
            <a:r>
              <a:rPr lang="de-CH" sz="1000" i="1" dirty="0" err="1">
                <a:solidFill>
                  <a:schemeClr val="tx1"/>
                </a:solidFill>
                <a:cs typeface="Times New Roman" panose="02020603050405020304" pitchFamily="18" charset="0"/>
              </a:rPr>
              <a:t>Oberson</a:t>
            </a:r>
            <a:r>
              <a:rPr lang="de-CH" sz="1000" dirty="0">
                <a:solidFill>
                  <a:schemeClr val="tx1"/>
                </a:solidFill>
                <a:cs typeface="Times New Roman" panose="02020603050405020304" pitchFamily="18" charset="0"/>
              </a:rPr>
              <a:t>, </a:t>
            </a:r>
            <a:r>
              <a:rPr lang="de-CH" sz="1000" dirty="0" err="1">
                <a:solidFill>
                  <a:schemeClr val="tx1"/>
                </a:solidFill>
                <a:cs typeface="Times New Roman" panose="02020603050405020304" pitchFamily="18" charset="0"/>
              </a:rPr>
              <a:t>Université</a:t>
            </a:r>
            <a:r>
              <a:rPr lang="de-CH" sz="1000" dirty="0">
                <a:solidFill>
                  <a:schemeClr val="tx1"/>
                </a:solidFill>
                <a:cs typeface="Times New Roman" panose="02020603050405020304" pitchFamily="18" charset="0"/>
              </a:rPr>
              <a:t> Laval</a:t>
            </a:r>
            <a:endParaRPr lang="de-CH" sz="1000" i="1" dirty="0">
              <a:solidFill>
                <a:schemeClr val="tx1"/>
              </a:solidFill>
              <a:cs typeface="Times New Roman" panose="02020603050405020304" pitchFamily="18" charset="0"/>
            </a:endParaRPr>
          </a:p>
          <a:p>
            <a:r>
              <a:rPr lang="de-CH" sz="1000" i="1" dirty="0">
                <a:solidFill>
                  <a:schemeClr val="tx1"/>
                </a:solidFill>
                <a:cs typeface="Times New Roman" panose="02020603050405020304" pitchFamily="18" charset="0"/>
              </a:rPr>
              <a:t>Tami Dinh</a:t>
            </a:r>
            <a:r>
              <a:rPr lang="de-CH" sz="1000" dirty="0">
                <a:solidFill>
                  <a:schemeClr val="tx1"/>
                </a:solidFill>
                <a:cs typeface="Times New Roman" panose="02020603050405020304" pitchFamily="18" charset="0"/>
              </a:rPr>
              <a:t>, University </a:t>
            </a:r>
            <a:r>
              <a:rPr lang="de-CH" sz="1000" dirty="0" err="1">
                <a:solidFill>
                  <a:schemeClr val="tx1"/>
                </a:solidFill>
                <a:cs typeface="Times New Roman" panose="02020603050405020304" pitchFamily="18" charset="0"/>
              </a:rPr>
              <a:t>of</a:t>
            </a:r>
            <a:r>
              <a:rPr lang="de-CH" sz="1000" dirty="0">
                <a:solidFill>
                  <a:schemeClr val="tx1"/>
                </a:solidFill>
                <a:cs typeface="Times New Roman" panose="02020603050405020304" pitchFamily="18" charset="0"/>
              </a:rPr>
              <a:t> </a:t>
            </a:r>
            <a:r>
              <a:rPr lang="de-CH" sz="1000" dirty="0" err="1">
                <a:solidFill>
                  <a:schemeClr val="tx1"/>
                </a:solidFill>
                <a:cs typeface="Times New Roman" panose="02020603050405020304" pitchFamily="18" charset="0"/>
              </a:rPr>
              <a:t>St.Gallen</a:t>
            </a:r>
            <a:r>
              <a:rPr lang="de-CH" sz="1000" dirty="0">
                <a:solidFill>
                  <a:schemeClr val="tx1"/>
                </a:solidFill>
                <a:cs typeface="Times New Roman" panose="02020603050405020304" pitchFamily="18" charset="0"/>
              </a:rPr>
              <a:t>				</a:t>
            </a:r>
            <a:r>
              <a:rPr lang="de-CH" sz="1000" i="1" dirty="0">
                <a:solidFill>
                  <a:schemeClr val="tx1"/>
                </a:solidFill>
                <a:cs typeface="Times New Roman" panose="02020603050405020304" pitchFamily="18" charset="0"/>
              </a:rPr>
              <a:t> Nicolas Rudolf</a:t>
            </a:r>
            <a:r>
              <a:rPr lang="de-CH" sz="1000" dirty="0">
                <a:solidFill>
                  <a:schemeClr val="tx1"/>
                </a:solidFill>
                <a:cs typeface="Times New Roman" panose="02020603050405020304" pitchFamily="18" charset="0"/>
              </a:rPr>
              <a:t>, HEC-University </a:t>
            </a:r>
            <a:r>
              <a:rPr lang="de-CH" sz="1000" dirty="0" err="1">
                <a:solidFill>
                  <a:schemeClr val="tx1"/>
                </a:solidFill>
                <a:cs typeface="Times New Roman" panose="02020603050405020304" pitchFamily="18" charset="0"/>
              </a:rPr>
              <a:t>of</a:t>
            </a:r>
            <a:r>
              <a:rPr lang="de-CH" sz="1000" dirty="0">
                <a:solidFill>
                  <a:schemeClr val="tx1"/>
                </a:solidFill>
                <a:cs typeface="Times New Roman" panose="02020603050405020304" pitchFamily="18" charset="0"/>
              </a:rPr>
              <a:t> Lausanne 		</a:t>
            </a:r>
          </a:p>
          <a:p>
            <a:r>
              <a:rPr lang="de-CH" sz="1000" i="1" dirty="0" err="1">
                <a:solidFill>
                  <a:schemeClr val="tx1"/>
                </a:solidFill>
                <a:cs typeface="Times New Roman" panose="02020603050405020304" pitchFamily="18" charset="0"/>
              </a:rPr>
              <a:t>Minyue</a:t>
            </a:r>
            <a:r>
              <a:rPr lang="de-CH" sz="1000" i="1" dirty="0">
                <a:solidFill>
                  <a:schemeClr val="tx1"/>
                </a:solidFill>
                <a:cs typeface="Times New Roman" panose="02020603050405020304" pitchFamily="18" charset="0"/>
              </a:rPr>
              <a:t> Dong</a:t>
            </a:r>
            <a:r>
              <a:rPr lang="de-CH" sz="1000" dirty="0">
                <a:solidFill>
                  <a:schemeClr val="tx1"/>
                </a:solidFill>
                <a:cs typeface="Times New Roman" panose="02020603050405020304" pitchFamily="18" charset="0"/>
              </a:rPr>
              <a:t>, HEC-University </a:t>
            </a:r>
            <a:r>
              <a:rPr lang="de-CH" sz="1000" dirty="0" err="1">
                <a:solidFill>
                  <a:schemeClr val="tx1"/>
                </a:solidFill>
                <a:cs typeface="Times New Roman" panose="02020603050405020304" pitchFamily="18" charset="0"/>
              </a:rPr>
              <a:t>of</a:t>
            </a:r>
            <a:r>
              <a:rPr lang="de-CH" sz="1000" dirty="0">
                <a:solidFill>
                  <a:schemeClr val="tx1"/>
                </a:solidFill>
                <a:cs typeface="Times New Roman" panose="02020603050405020304" pitchFamily="18" charset="0"/>
              </a:rPr>
              <a:t> Lausanne</a:t>
            </a:r>
            <a:r>
              <a:rPr lang="de-CH" sz="1000" i="1" dirty="0">
                <a:solidFill>
                  <a:schemeClr val="tx1"/>
                </a:solidFill>
                <a:cs typeface="Times New Roman" panose="02020603050405020304" pitchFamily="18" charset="0"/>
              </a:rPr>
              <a:t>			 </a:t>
            </a:r>
            <a:r>
              <a:rPr lang="de-CH" sz="1000" i="1" dirty="0" err="1">
                <a:solidFill>
                  <a:schemeClr val="tx1"/>
                </a:solidFill>
                <a:cs typeface="Times New Roman" panose="02020603050405020304" pitchFamily="18" charset="0"/>
              </a:rPr>
              <a:t>Maêl</a:t>
            </a:r>
            <a:r>
              <a:rPr lang="de-CH" sz="1000" i="1" dirty="0">
                <a:solidFill>
                  <a:schemeClr val="tx1"/>
                </a:solidFill>
                <a:cs typeface="Times New Roman" panose="02020603050405020304" pitchFamily="18" charset="0"/>
              </a:rPr>
              <a:t> </a:t>
            </a:r>
            <a:r>
              <a:rPr lang="de-CH" sz="1000" i="1" dirty="0" err="1">
                <a:solidFill>
                  <a:schemeClr val="tx1"/>
                </a:solidFill>
                <a:cs typeface="Times New Roman" panose="02020603050405020304" pitchFamily="18" charset="0"/>
              </a:rPr>
              <a:t>Schnegg</a:t>
            </a:r>
            <a:r>
              <a:rPr lang="de-CH" sz="1000" dirty="0">
                <a:solidFill>
                  <a:schemeClr val="tx1"/>
                </a:solidFill>
                <a:cs typeface="Times New Roman" panose="02020603050405020304" pitchFamily="18" charset="0"/>
              </a:rPr>
              <a:t>, University </a:t>
            </a:r>
            <a:r>
              <a:rPr lang="de-CH" sz="1000" dirty="0" err="1">
                <a:solidFill>
                  <a:schemeClr val="tx1"/>
                </a:solidFill>
                <a:cs typeface="Times New Roman" panose="02020603050405020304" pitchFamily="18" charset="0"/>
              </a:rPr>
              <a:t>of</a:t>
            </a:r>
            <a:r>
              <a:rPr lang="de-CH" sz="1000" dirty="0">
                <a:solidFill>
                  <a:schemeClr val="tx1"/>
                </a:solidFill>
                <a:cs typeface="Times New Roman" panose="02020603050405020304" pitchFamily="18" charset="0"/>
              </a:rPr>
              <a:t> </a:t>
            </a:r>
            <a:r>
              <a:rPr lang="de-CH" sz="1000" dirty="0" err="1">
                <a:solidFill>
                  <a:schemeClr val="tx1"/>
                </a:solidFill>
                <a:cs typeface="Times New Roman" panose="02020603050405020304" pitchFamily="18" charset="0"/>
              </a:rPr>
              <a:t>St.Gallen</a:t>
            </a:r>
            <a:r>
              <a:rPr lang="de-CH" sz="1000" dirty="0">
                <a:solidFill>
                  <a:schemeClr val="tx1"/>
                </a:solidFill>
                <a:cs typeface="Times New Roman" panose="02020603050405020304" pitchFamily="18" charset="0"/>
              </a:rPr>
              <a:t> </a:t>
            </a:r>
            <a:r>
              <a:rPr lang="de-CH" sz="1000" i="1" dirty="0">
                <a:solidFill>
                  <a:schemeClr val="tx1"/>
                </a:solidFill>
                <a:cs typeface="Times New Roman" panose="02020603050405020304" pitchFamily="18" charset="0"/>
              </a:rPr>
              <a:t>		</a:t>
            </a:r>
            <a:endParaRPr lang="de-CH" sz="1000" dirty="0">
              <a:solidFill>
                <a:schemeClr val="tx1"/>
              </a:solidFill>
              <a:cs typeface="Times New Roman" panose="02020603050405020304" pitchFamily="18" charset="0"/>
            </a:endParaRPr>
          </a:p>
          <a:p>
            <a:r>
              <a:rPr lang="de-CH" sz="1000" i="1" dirty="0">
                <a:solidFill>
                  <a:schemeClr val="tx1"/>
                </a:solidFill>
                <a:cs typeface="Times New Roman" panose="02020603050405020304" pitchFamily="18" charset="0"/>
              </a:rPr>
              <a:t>Florian Eugster, </a:t>
            </a:r>
            <a:r>
              <a:rPr lang="de-CH" sz="1000" dirty="0">
                <a:solidFill>
                  <a:schemeClr val="tx1"/>
                </a:solidFill>
                <a:cs typeface="Times New Roman" panose="02020603050405020304" pitchFamily="18" charset="0"/>
              </a:rPr>
              <a:t>University </a:t>
            </a:r>
            <a:r>
              <a:rPr lang="de-CH" sz="1000" dirty="0" err="1">
                <a:solidFill>
                  <a:schemeClr val="tx1"/>
                </a:solidFill>
                <a:cs typeface="Times New Roman" panose="02020603050405020304" pitchFamily="18" charset="0"/>
              </a:rPr>
              <a:t>of</a:t>
            </a:r>
            <a:r>
              <a:rPr lang="de-CH" sz="1000" dirty="0">
                <a:solidFill>
                  <a:schemeClr val="tx1"/>
                </a:solidFill>
                <a:cs typeface="Times New Roman" panose="02020603050405020304" pitchFamily="18" charset="0"/>
              </a:rPr>
              <a:t> </a:t>
            </a:r>
            <a:r>
              <a:rPr lang="de-CH" sz="1000" dirty="0" err="1">
                <a:solidFill>
                  <a:schemeClr val="tx1"/>
                </a:solidFill>
                <a:cs typeface="Times New Roman" panose="02020603050405020304" pitchFamily="18" charset="0"/>
              </a:rPr>
              <a:t>St.Gallen</a:t>
            </a:r>
            <a:r>
              <a:rPr lang="de-CH" sz="1000" dirty="0">
                <a:solidFill>
                  <a:schemeClr val="tx1"/>
                </a:solidFill>
                <a:cs typeface="Times New Roman" panose="02020603050405020304" pitchFamily="18" charset="0"/>
              </a:rPr>
              <a:t> 			</a:t>
            </a:r>
            <a:r>
              <a:rPr lang="de-CH" sz="1000" i="1" dirty="0">
                <a:solidFill>
                  <a:schemeClr val="tx1"/>
                </a:solidFill>
                <a:cs typeface="Times New Roman" panose="02020603050405020304" pitchFamily="18" charset="0"/>
              </a:rPr>
              <a:t> Arthur Stenzel</a:t>
            </a:r>
            <a:r>
              <a:rPr lang="de-CH" sz="1000" dirty="0">
                <a:solidFill>
                  <a:schemeClr val="tx1"/>
                </a:solidFill>
                <a:cs typeface="Times New Roman" panose="02020603050405020304" pitchFamily="18" charset="0"/>
              </a:rPr>
              <a:t>, University </a:t>
            </a:r>
            <a:r>
              <a:rPr lang="de-CH" sz="1000" dirty="0" err="1">
                <a:solidFill>
                  <a:schemeClr val="tx1"/>
                </a:solidFill>
                <a:cs typeface="Times New Roman" panose="02020603050405020304" pitchFamily="18" charset="0"/>
              </a:rPr>
              <a:t>of</a:t>
            </a:r>
            <a:r>
              <a:rPr lang="de-CH" sz="1000" dirty="0">
                <a:solidFill>
                  <a:schemeClr val="tx1"/>
                </a:solidFill>
                <a:cs typeface="Times New Roman" panose="02020603050405020304" pitchFamily="18" charset="0"/>
              </a:rPr>
              <a:t> </a:t>
            </a:r>
            <a:r>
              <a:rPr lang="de-CH" sz="1000" dirty="0" err="1">
                <a:solidFill>
                  <a:schemeClr val="tx1"/>
                </a:solidFill>
                <a:cs typeface="Times New Roman" panose="02020603050405020304" pitchFamily="18" charset="0"/>
              </a:rPr>
              <a:t>St.Gallen</a:t>
            </a:r>
            <a:r>
              <a:rPr lang="de-CH" sz="1000" dirty="0">
                <a:solidFill>
                  <a:schemeClr val="tx1"/>
                </a:solidFill>
                <a:cs typeface="Times New Roman" panose="02020603050405020304" pitchFamily="18" charset="0"/>
              </a:rPr>
              <a:t> </a:t>
            </a:r>
            <a:r>
              <a:rPr lang="de-CH" sz="1000" i="1" dirty="0">
                <a:solidFill>
                  <a:schemeClr val="tx1"/>
                </a:solidFill>
                <a:cs typeface="Times New Roman" panose="02020603050405020304" pitchFamily="18" charset="0"/>
              </a:rPr>
              <a:t> </a:t>
            </a:r>
            <a:r>
              <a:rPr lang="de-CH" sz="1000" dirty="0">
                <a:solidFill>
                  <a:schemeClr val="tx1"/>
                </a:solidFill>
                <a:cs typeface="Times New Roman" panose="02020603050405020304" pitchFamily="18" charset="0"/>
              </a:rPr>
              <a:t>		</a:t>
            </a:r>
          </a:p>
          <a:p>
            <a:r>
              <a:rPr lang="de-CH" sz="1000" i="1" dirty="0">
                <a:solidFill>
                  <a:schemeClr val="tx1"/>
                </a:solidFill>
                <a:cs typeface="Times New Roman" panose="02020603050405020304" pitchFamily="18" charset="0"/>
              </a:rPr>
              <a:t>Dennis Fehrenbacher, </a:t>
            </a:r>
            <a:r>
              <a:rPr lang="de-CH" sz="1000" dirty="0">
                <a:solidFill>
                  <a:schemeClr val="tx1"/>
                </a:solidFill>
                <a:cs typeface="Times New Roman" panose="02020603050405020304" pitchFamily="18" charset="0"/>
              </a:rPr>
              <a:t>University </a:t>
            </a:r>
            <a:r>
              <a:rPr lang="de-CH" sz="1000" dirty="0" err="1">
                <a:solidFill>
                  <a:schemeClr val="tx1"/>
                </a:solidFill>
                <a:cs typeface="Times New Roman" panose="02020603050405020304" pitchFamily="18" charset="0"/>
              </a:rPr>
              <a:t>of</a:t>
            </a:r>
            <a:r>
              <a:rPr lang="de-CH" sz="1000" dirty="0">
                <a:solidFill>
                  <a:schemeClr val="tx1"/>
                </a:solidFill>
                <a:cs typeface="Times New Roman" panose="02020603050405020304" pitchFamily="18" charset="0"/>
              </a:rPr>
              <a:t> </a:t>
            </a:r>
            <a:r>
              <a:rPr lang="de-CH" sz="1000" dirty="0" err="1">
                <a:solidFill>
                  <a:schemeClr val="tx1"/>
                </a:solidFill>
                <a:cs typeface="Times New Roman" panose="02020603050405020304" pitchFamily="18" charset="0"/>
              </a:rPr>
              <a:t>St.Gallen</a:t>
            </a:r>
            <a:r>
              <a:rPr lang="de-CH" sz="1000" dirty="0">
                <a:solidFill>
                  <a:schemeClr val="tx1"/>
                </a:solidFill>
                <a:cs typeface="Times New Roman" panose="02020603050405020304" pitchFamily="18" charset="0"/>
              </a:rPr>
              <a:t> 		</a:t>
            </a:r>
            <a:r>
              <a:rPr lang="de-CH" sz="1000" i="1" dirty="0">
                <a:solidFill>
                  <a:schemeClr val="tx1"/>
                </a:solidFill>
                <a:cs typeface="Times New Roman" panose="02020603050405020304" pitchFamily="18" charset="0"/>
              </a:rPr>
              <a:t> Judith Ströhle</a:t>
            </a:r>
            <a:r>
              <a:rPr lang="de-CH" sz="1000" dirty="0">
                <a:solidFill>
                  <a:schemeClr val="tx1"/>
                </a:solidFill>
                <a:cs typeface="Times New Roman" panose="02020603050405020304" pitchFamily="18" charset="0"/>
              </a:rPr>
              <a:t>, University </a:t>
            </a:r>
            <a:r>
              <a:rPr lang="de-CH" sz="1000" dirty="0" err="1">
                <a:solidFill>
                  <a:schemeClr val="tx1"/>
                </a:solidFill>
                <a:cs typeface="Times New Roman" panose="02020603050405020304" pitchFamily="18" charset="0"/>
              </a:rPr>
              <a:t>of</a:t>
            </a:r>
            <a:r>
              <a:rPr lang="de-CH" sz="1000" dirty="0">
                <a:solidFill>
                  <a:schemeClr val="tx1"/>
                </a:solidFill>
                <a:cs typeface="Times New Roman" panose="02020603050405020304" pitchFamily="18" charset="0"/>
              </a:rPr>
              <a:t> </a:t>
            </a:r>
            <a:r>
              <a:rPr lang="de-CH" sz="1000" dirty="0" err="1">
                <a:solidFill>
                  <a:schemeClr val="tx1"/>
                </a:solidFill>
                <a:cs typeface="Times New Roman" panose="02020603050405020304" pitchFamily="18" charset="0"/>
              </a:rPr>
              <a:t>St.Gallen</a:t>
            </a:r>
            <a:endParaRPr lang="de-CH" sz="1000" i="1" dirty="0">
              <a:solidFill>
                <a:schemeClr val="tx1"/>
              </a:solidFill>
              <a:cs typeface="Times New Roman" panose="02020603050405020304" pitchFamily="18" charset="0"/>
            </a:endParaRPr>
          </a:p>
          <a:p>
            <a:r>
              <a:rPr lang="de-CH" sz="1000" i="1" dirty="0">
                <a:solidFill>
                  <a:schemeClr val="tx1"/>
                </a:solidFill>
                <a:cs typeface="Times New Roman" panose="02020603050405020304" pitchFamily="18" charset="0"/>
              </a:rPr>
              <a:t>Peter Fiechter</a:t>
            </a:r>
            <a:r>
              <a:rPr lang="de-CH" sz="1000" dirty="0">
                <a:solidFill>
                  <a:schemeClr val="tx1"/>
                </a:solidFill>
                <a:cs typeface="Times New Roman" panose="02020603050405020304" pitchFamily="18" charset="0"/>
              </a:rPr>
              <a:t>, </a:t>
            </a:r>
            <a:r>
              <a:rPr lang="de-CH" sz="1000" dirty="0" err="1">
                <a:solidFill>
                  <a:schemeClr val="tx1"/>
                </a:solidFill>
                <a:cs typeface="Times New Roman" panose="02020603050405020304" pitchFamily="18" charset="0"/>
              </a:rPr>
              <a:t>Université</a:t>
            </a:r>
            <a:r>
              <a:rPr lang="de-CH" sz="1000" dirty="0">
                <a:solidFill>
                  <a:schemeClr val="tx1"/>
                </a:solidFill>
                <a:cs typeface="Times New Roman" panose="02020603050405020304" pitchFamily="18" charset="0"/>
              </a:rPr>
              <a:t> de Neuchâtel 			</a:t>
            </a:r>
          </a:p>
          <a:p>
            <a:r>
              <a:rPr lang="de-CH" sz="1000" i="1" dirty="0">
                <a:solidFill>
                  <a:schemeClr val="tx1"/>
                </a:solidFill>
                <a:cs typeface="Times New Roman" panose="02020603050405020304" pitchFamily="18" charset="0"/>
              </a:rPr>
              <a:t>Pepa Kraft</a:t>
            </a:r>
            <a:r>
              <a:rPr lang="de-CH" sz="1000" dirty="0">
                <a:solidFill>
                  <a:schemeClr val="tx1"/>
                </a:solidFill>
                <a:cs typeface="Times New Roman" panose="02020603050405020304" pitchFamily="18" charset="0"/>
              </a:rPr>
              <a:t>, HEC Paris 		</a:t>
            </a:r>
            <a:r>
              <a:rPr lang="de-CH" sz="1000" i="1" dirty="0">
                <a:solidFill>
                  <a:schemeClr val="tx1"/>
                </a:solidFill>
                <a:cs typeface="Times New Roman" panose="02020603050405020304" pitchFamily="18" charset="0"/>
              </a:rPr>
              <a:t>			</a:t>
            </a:r>
            <a:r>
              <a:rPr lang="de-CH" sz="1000" dirty="0">
                <a:solidFill>
                  <a:schemeClr val="tx1"/>
                </a:solidFill>
                <a:cs typeface="Times New Roman" panose="02020603050405020304" pitchFamily="18" charset="0"/>
              </a:rPr>
              <a:t>		</a:t>
            </a:r>
          </a:p>
          <a:p>
            <a:r>
              <a:rPr lang="de-CH" sz="1000" dirty="0">
                <a:solidFill>
                  <a:schemeClr val="tx1"/>
                </a:solidFill>
                <a:cs typeface="Times New Roman" panose="02020603050405020304" pitchFamily="18" charset="0"/>
              </a:rPr>
              <a:t>			</a:t>
            </a:r>
            <a:r>
              <a:rPr lang="de-CH" sz="1000" i="1" dirty="0">
                <a:solidFill>
                  <a:schemeClr val="tx1"/>
                </a:solidFill>
                <a:cs typeface="Times New Roman" panose="02020603050405020304" pitchFamily="18" charset="0"/>
              </a:rPr>
              <a:t> </a:t>
            </a:r>
            <a:r>
              <a:rPr lang="de-CH" sz="1000" dirty="0">
                <a:solidFill>
                  <a:schemeClr val="tx1"/>
                </a:solidFill>
                <a:cs typeface="Times New Roman" panose="02020603050405020304" pitchFamily="18" charset="0"/>
              </a:rPr>
              <a:t>			</a:t>
            </a:r>
          </a:p>
          <a:p>
            <a:r>
              <a:rPr lang="de-CH" sz="1000" dirty="0">
                <a:solidFill>
                  <a:schemeClr val="tx1"/>
                </a:solidFill>
                <a:cs typeface="Times New Roman" panose="02020603050405020304" pitchFamily="18" charset="0"/>
              </a:rPr>
              <a:t>				</a:t>
            </a:r>
          </a:p>
          <a:p>
            <a:r>
              <a:rPr lang="de-CH" sz="1000" dirty="0">
                <a:solidFill>
                  <a:schemeClr val="tx1"/>
                </a:solidFill>
                <a:cs typeface="Times New Roman" panose="02020603050405020304" pitchFamily="18" charset="0"/>
              </a:rPr>
              <a:t>							</a:t>
            </a:r>
          </a:p>
        </p:txBody>
      </p:sp>
      <p:grpSp>
        <p:nvGrpSpPr>
          <p:cNvPr id="2" name="Group 1">
            <a:extLst>
              <a:ext uri="{FF2B5EF4-FFF2-40B4-BE49-F238E27FC236}">
                <a16:creationId xmlns:a16="http://schemas.microsoft.com/office/drawing/2014/main" id="{72406EE1-42D1-554A-B61C-E8A0235F26C0}"/>
              </a:ext>
            </a:extLst>
          </p:cNvPr>
          <p:cNvGrpSpPr/>
          <p:nvPr/>
        </p:nvGrpSpPr>
        <p:grpSpPr>
          <a:xfrm>
            <a:off x="5582546" y="79921"/>
            <a:ext cx="2348613" cy="584669"/>
            <a:chOff x="501192" y="131129"/>
            <a:chExt cx="2774814" cy="665330"/>
          </a:xfrm>
        </p:grpSpPr>
        <p:sp>
          <p:nvSpPr>
            <p:cNvPr id="17" name="Titel 1"/>
            <p:cNvSpPr txBox="1">
              <a:spLocks/>
            </p:cNvSpPr>
            <p:nvPr/>
          </p:nvSpPr>
          <p:spPr>
            <a:xfrm>
              <a:off x="504231" y="377360"/>
              <a:ext cx="2771775" cy="419099"/>
            </a:xfrm>
            <a:prstGeom prst="rect">
              <a:avLst/>
            </a:prstGeom>
            <a:noFill/>
            <a:ln>
              <a:noFill/>
            </a:ln>
          </p:spPr>
          <p:txBody>
            <a:bodyPr vert="horz" lIns="72000" tIns="72000" rIns="72000" bIns="72000" rtlCol="0" anchor="ctr">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de-CH" sz="1000" dirty="0">
                  <a:latin typeface="Gill Sans MT" panose="020B0502020104020203" pitchFamily="34" charset="0"/>
                  <a:cs typeface="Kartika" panose="02020503030404060203" pitchFamily="18" charset="0"/>
                </a:rPr>
                <a:t>University </a:t>
              </a:r>
              <a:r>
                <a:rPr lang="de-CH" sz="1000" dirty="0" err="1">
                  <a:latin typeface="Gill Sans MT" panose="020B0502020104020203" pitchFamily="34" charset="0"/>
                  <a:cs typeface="Kartika" panose="02020503030404060203" pitchFamily="18" charset="0"/>
                </a:rPr>
                <a:t>St.Gallen</a:t>
              </a:r>
              <a:endParaRPr lang="de-CH" sz="1000" dirty="0">
                <a:latin typeface="Gill Sans MT" panose="020B0502020104020203" pitchFamily="34" charset="0"/>
                <a:cs typeface="Kartika" panose="02020503030404060203" pitchFamily="18" charset="0"/>
              </a:endParaRPr>
            </a:p>
          </p:txBody>
        </p:sp>
        <p:sp>
          <p:nvSpPr>
            <p:cNvPr id="18" name="Titel 1"/>
            <p:cNvSpPr txBox="1">
              <a:spLocks/>
            </p:cNvSpPr>
            <p:nvPr/>
          </p:nvSpPr>
          <p:spPr>
            <a:xfrm>
              <a:off x="501192" y="131129"/>
              <a:ext cx="2771775" cy="419099"/>
            </a:xfrm>
            <a:prstGeom prst="rect">
              <a:avLst/>
            </a:prstGeom>
            <a:noFill/>
            <a:ln>
              <a:noFill/>
            </a:ln>
          </p:spPr>
          <p:txBody>
            <a:bodyPr vert="horz" lIns="72000" tIns="72000" rIns="72000" bIns="72000" rtlCol="0" anchor="ctr">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lnSpc>
                  <a:spcPct val="100000"/>
                </a:lnSpc>
              </a:pPr>
              <a:r>
                <a:rPr lang="de-CH" sz="600" dirty="0">
                  <a:latin typeface="Gill Sans MT" panose="020B0502020104020203" pitchFamily="34" charset="0"/>
                  <a:cs typeface="Kartika" panose="02020503030404060203" pitchFamily="18" charset="0"/>
                </a:rPr>
                <a:t>Institute </a:t>
              </a:r>
              <a:r>
                <a:rPr lang="de-CH" sz="600" dirty="0" err="1">
                  <a:latin typeface="Gill Sans MT" panose="020B0502020104020203" pitchFamily="34" charset="0"/>
                  <a:cs typeface="Kartika" panose="02020503030404060203" pitchFamily="18" charset="0"/>
                </a:rPr>
                <a:t>of</a:t>
              </a:r>
              <a:r>
                <a:rPr lang="de-CH" sz="600" dirty="0">
                  <a:latin typeface="Gill Sans MT" panose="020B0502020104020203" pitchFamily="34" charset="0"/>
                  <a:cs typeface="Kartika" panose="02020503030404060203" pitchFamily="18" charset="0"/>
                </a:rPr>
                <a:t> Accounting, Control</a:t>
              </a:r>
              <a:br>
                <a:rPr lang="de-CH" sz="600" dirty="0">
                  <a:latin typeface="Gill Sans MT" panose="020B0502020104020203" pitchFamily="34" charset="0"/>
                  <a:cs typeface="Kartika" panose="02020503030404060203" pitchFamily="18" charset="0"/>
                </a:rPr>
              </a:br>
              <a:r>
                <a:rPr lang="de-CH" sz="600" dirty="0" err="1">
                  <a:latin typeface="Gill Sans MT" panose="020B0502020104020203" pitchFamily="34" charset="0"/>
                  <a:cs typeface="Kartika" panose="02020503030404060203" pitchFamily="18" charset="0"/>
                </a:rPr>
                <a:t>and</a:t>
              </a:r>
              <a:r>
                <a:rPr lang="de-CH" sz="600" dirty="0">
                  <a:latin typeface="Gill Sans MT" panose="020B0502020104020203" pitchFamily="34" charset="0"/>
                  <a:cs typeface="Kartika" panose="02020503030404060203" pitchFamily="18" charset="0"/>
                </a:rPr>
                <a:t> Auditing</a:t>
              </a:r>
            </a:p>
          </p:txBody>
        </p:sp>
      </p:grpSp>
      <p:pic>
        <p:nvPicPr>
          <p:cNvPr id="3" name="Grafik 2"/>
          <p:cNvPicPr>
            <a:picLocks noChangeAspect="1"/>
          </p:cNvPicPr>
          <p:nvPr/>
        </p:nvPicPr>
        <p:blipFill>
          <a:blip r:embed="rId6"/>
          <a:stretch>
            <a:fillRect/>
          </a:stretch>
        </p:blipFill>
        <p:spPr>
          <a:xfrm>
            <a:off x="239664" y="113917"/>
            <a:ext cx="943598" cy="528829"/>
          </a:xfrm>
          <a:prstGeom prst="rect">
            <a:avLst/>
          </a:prstGeom>
        </p:spPr>
      </p:pic>
      <p:pic>
        <p:nvPicPr>
          <p:cNvPr id="10" name="Picture 9">
            <a:extLst>
              <a:ext uri="{FF2B5EF4-FFF2-40B4-BE49-F238E27FC236}">
                <a16:creationId xmlns:a16="http://schemas.microsoft.com/office/drawing/2014/main" id="{F687B9CC-50C9-49AA-BBE6-40FFF7B9F93F}"/>
              </a:ext>
            </a:extLst>
          </p:cNvPr>
          <p:cNvPicPr>
            <a:picLocks noChangeAspect="1"/>
          </p:cNvPicPr>
          <p:nvPr/>
        </p:nvPicPr>
        <p:blipFill rotWithShape="1">
          <a:blip r:embed="rId7"/>
          <a:srcRect t="15254" b="16612"/>
          <a:stretch/>
        </p:blipFill>
        <p:spPr>
          <a:xfrm>
            <a:off x="4714683" y="9377788"/>
            <a:ext cx="1839253" cy="463823"/>
          </a:xfrm>
          <a:prstGeom prst="rect">
            <a:avLst/>
          </a:prstGeom>
        </p:spPr>
      </p:pic>
      <p:pic>
        <p:nvPicPr>
          <p:cNvPr id="4" name="Picture 3">
            <a:extLst>
              <a:ext uri="{FF2B5EF4-FFF2-40B4-BE49-F238E27FC236}">
                <a16:creationId xmlns:a16="http://schemas.microsoft.com/office/drawing/2014/main" id="{4C624474-7BA8-A23D-7596-34821123A063}"/>
              </a:ext>
            </a:extLst>
          </p:cNvPr>
          <p:cNvPicPr>
            <a:picLocks noChangeAspect="1"/>
          </p:cNvPicPr>
          <p:nvPr/>
        </p:nvPicPr>
        <p:blipFill>
          <a:blip r:embed="rId8"/>
          <a:stretch>
            <a:fillRect/>
          </a:stretch>
        </p:blipFill>
        <p:spPr>
          <a:xfrm>
            <a:off x="5248656" y="177945"/>
            <a:ext cx="385654" cy="378513"/>
          </a:xfrm>
          <a:prstGeom prst="rect">
            <a:avLst/>
          </a:prstGeom>
        </p:spPr>
      </p:pic>
    </p:spTree>
    <p:extLst>
      <p:ext uri="{BB962C8B-B14F-4D97-AF65-F5344CB8AC3E}">
        <p14:creationId xmlns:p14="http://schemas.microsoft.com/office/powerpoint/2010/main" val="2899653200"/>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88</TotalTime>
  <Words>615</Words>
  <Application>Microsoft Macintosh PowerPoint</Application>
  <PresentationFormat>A4 Paper (210x297 mm)</PresentationFormat>
  <Paragraphs>45</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Gill Sans MT</vt:lpstr>
      <vt:lpstr>Office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Karla</dc:creator>
  <cp:lastModifiedBy>Dinh, Tami</cp:lastModifiedBy>
  <cp:revision>125</cp:revision>
  <cp:lastPrinted>2019-05-10T10:12:05Z</cp:lastPrinted>
  <dcterms:created xsi:type="dcterms:W3CDTF">2016-09-26T09:04:20Z</dcterms:created>
  <dcterms:modified xsi:type="dcterms:W3CDTF">2022-06-20T10:07:47Z</dcterms:modified>
</cp:coreProperties>
</file>