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7" r:id="rId5"/>
    <p:sldMasterId id="2147483736" r:id="rId6"/>
    <p:sldMasterId id="2147483776" r:id="rId7"/>
    <p:sldMasterId id="2147483796" r:id="rId8"/>
    <p:sldMasterId id="2147483805" r:id="rId9"/>
    <p:sldMasterId id="2147483829" r:id="rId10"/>
  </p:sldMasterIdLst>
  <p:notesMasterIdLst>
    <p:notesMasterId r:id="rId81"/>
  </p:notesMasterIdLst>
  <p:handoutMasterIdLst>
    <p:handoutMasterId r:id="rId82"/>
  </p:handoutMasterIdLst>
  <p:sldIdLst>
    <p:sldId id="343" r:id="rId11"/>
    <p:sldId id="1390" r:id="rId12"/>
    <p:sldId id="2145705738" r:id="rId13"/>
    <p:sldId id="450" r:id="rId14"/>
    <p:sldId id="2145705734" r:id="rId15"/>
    <p:sldId id="2145705726" r:id="rId16"/>
    <p:sldId id="443" r:id="rId17"/>
    <p:sldId id="4523" r:id="rId18"/>
    <p:sldId id="4525" r:id="rId19"/>
    <p:sldId id="4526" r:id="rId20"/>
    <p:sldId id="4527" r:id="rId21"/>
    <p:sldId id="4528" r:id="rId22"/>
    <p:sldId id="2145705733" r:id="rId23"/>
    <p:sldId id="4521" r:id="rId24"/>
    <p:sldId id="2145705717" r:id="rId25"/>
    <p:sldId id="2145705718" r:id="rId26"/>
    <p:sldId id="2145705727" r:id="rId27"/>
    <p:sldId id="2145705732" r:id="rId28"/>
    <p:sldId id="2145705730" r:id="rId29"/>
    <p:sldId id="289" r:id="rId30"/>
    <p:sldId id="315" r:id="rId31"/>
    <p:sldId id="345" r:id="rId32"/>
    <p:sldId id="348" r:id="rId33"/>
    <p:sldId id="347" r:id="rId34"/>
    <p:sldId id="354" r:id="rId35"/>
    <p:sldId id="349" r:id="rId36"/>
    <p:sldId id="350" r:id="rId37"/>
    <p:sldId id="353" r:id="rId38"/>
    <p:sldId id="355" r:id="rId39"/>
    <p:sldId id="2145705736" r:id="rId40"/>
    <p:sldId id="2145705739" r:id="rId41"/>
    <p:sldId id="268" r:id="rId42"/>
    <p:sldId id="267" r:id="rId43"/>
    <p:sldId id="272" r:id="rId44"/>
    <p:sldId id="273" r:id="rId45"/>
    <p:sldId id="274" r:id="rId46"/>
    <p:sldId id="276" r:id="rId47"/>
    <p:sldId id="277" r:id="rId48"/>
    <p:sldId id="2145705740" r:id="rId49"/>
    <p:sldId id="260" r:id="rId50"/>
    <p:sldId id="280" r:id="rId51"/>
    <p:sldId id="278" r:id="rId52"/>
    <p:sldId id="261" r:id="rId53"/>
    <p:sldId id="279" r:id="rId54"/>
    <p:sldId id="2145705741" r:id="rId55"/>
    <p:sldId id="264" r:id="rId56"/>
    <p:sldId id="266" r:id="rId57"/>
    <p:sldId id="2145705742" r:id="rId58"/>
    <p:sldId id="281" r:id="rId59"/>
    <p:sldId id="282" r:id="rId60"/>
    <p:sldId id="283" r:id="rId61"/>
    <p:sldId id="262" r:id="rId62"/>
    <p:sldId id="265" r:id="rId63"/>
    <p:sldId id="269" r:id="rId64"/>
    <p:sldId id="270" r:id="rId65"/>
    <p:sldId id="310" r:id="rId66"/>
    <p:sldId id="271" r:id="rId67"/>
    <p:sldId id="308" r:id="rId68"/>
    <p:sldId id="322" r:id="rId69"/>
    <p:sldId id="324" r:id="rId70"/>
    <p:sldId id="321" r:id="rId71"/>
    <p:sldId id="326" r:id="rId72"/>
    <p:sldId id="327" r:id="rId73"/>
    <p:sldId id="333" r:id="rId74"/>
    <p:sldId id="329" r:id="rId75"/>
    <p:sldId id="331" r:id="rId76"/>
    <p:sldId id="332" r:id="rId77"/>
    <p:sldId id="2145705735" r:id="rId78"/>
    <p:sldId id="2145705612" r:id="rId79"/>
    <p:sldId id="422" r:id="rId8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3840" userDrawn="1">
          <p15:clr>
            <a:srgbClr val="A4A3A4"/>
          </p15:clr>
        </p15:guide>
        <p15:guide id="3" orient="horz" pos="232" userDrawn="1">
          <p15:clr>
            <a:srgbClr val="A4A3A4"/>
          </p15:clr>
        </p15:guide>
        <p15:guide id="5" pos="7446" userDrawn="1">
          <p15:clr>
            <a:srgbClr val="A4A3A4"/>
          </p15:clr>
        </p15:guide>
        <p15:guide id="6" orient="horz" pos="4088" userDrawn="1">
          <p15:clr>
            <a:srgbClr val="A4A3A4"/>
          </p15:clr>
        </p15:guide>
        <p15:guide id="7" orient="horz" pos="482" userDrawn="1">
          <p15:clr>
            <a:srgbClr val="A4A3A4"/>
          </p15:clr>
        </p15:guide>
        <p15:guide id="9" pos="642" userDrawn="1">
          <p15:clr>
            <a:srgbClr val="A4A3A4"/>
          </p15:clr>
        </p15:guide>
        <p15:guide id="10" pos="4248" userDrawn="1">
          <p15:clr>
            <a:srgbClr val="A4A3A4"/>
          </p15:clr>
        </p15:guide>
        <p15:guide id="11" pos="2230" userDrawn="1">
          <p15:clr>
            <a:srgbClr val="A4A3A4"/>
          </p15:clr>
        </p15:guide>
        <p15:guide id="12" pos="5428" userDrawn="1">
          <p15:clr>
            <a:srgbClr val="A4A3A4"/>
          </p15:clr>
        </p15:guide>
        <p15:guide id="13" pos="10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07805-D2BD-44A4-06EB-39F336B5DEB0}" name="Shah, Nili" initials="SN" userId="S::nshah@ifrs.org::35d61813-109f-4b6b-a125-aca17e68290d" providerId="AD"/>
  <p188:author id="{C5F60C15-AB7C-480C-6B2F-EFD044E14733}" name="Simpson, Ana" initials="SA" userId="S::asimpson@ifrs.org::d43d1bb1-ceca-42da-b64e-6ad72e7c3d85" providerId="AD"/>
  <p188:author id="{B9D7448F-33E3-C2AB-6D52-FF16419FD849}" name="Bassett, David" initials="BD" userId="S::dbassett@ifrs.org::4c6dc887-cb37-4cd3-a0c1-420b666a4cc9" providerId="AD"/>
  <p188:author id="{27729CC7-BF24-1DA7-3EF2-13135FAD29B8}" name="Vatrenjak, Aida" initials="VA" userId="S::avatrenjak@ifrs.org::3c698320-8111-4930-a922-f5e2a56eaa7d" providerId="AD"/>
  <p188:author id="{7B815ACA-068F-3625-2C10-6A4000695193}" name="Matt Weaver" initials="MW" userId="S::matt.weaver@dentsu.com::20c46a55-517e-4949-8d5f-7cb7dd1f97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000000"/>
    <a:srgbClr val="588824"/>
    <a:srgbClr val="CD7017"/>
    <a:srgbClr val="F5E2D1"/>
    <a:srgbClr val="5F6062"/>
    <a:srgbClr val="013475"/>
    <a:srgbClr val="B31E3B"/>
    <a:srgbClr val="DFDFDF"/>
    <a:srgbClr val="1A9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7" autoAdjust="0"/>
    <p:restoredTop sz="96604" autoAdjust="0"/>
  </p:normalViewPr>
  <p:slideViewPr>
    <p:cSldViewPr snapToGrid="0">
      <p:cViewPr varScale="1">
        <p:scale>
          <a:sx n="60" d="100"/>
          <a:sy n="60" d="100"/>
        </p:scale>
        <p:origin x="72" y="1188"/>
      </p:cViewPr>
      <p:guideLst>
        <p:guide orient="horz" pos="3589"/>
        <p:guide pos="3840"/>
        <p:guide orient="horz" pos="232"/>
        <p:guide pos="7446"/>
        <p:guide orient="horz" pos="4088"/>
        <p:guide orient="horz" pos="482"/>
        <p:guide pos="642"/>
        <p:guide pos="4248"/>
        <p:guide pos="2230"/>
        <p:guide pos="5428"/>
        <p:guide pos="10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microsoft.com/office/2018/10/relationships/authors" Target="authors.xml"/><Relationship Id="rId61" Type="http://schemas.openxmlformats.org/officeDocument/2006/relationships/slide" Target="slides/slide51.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a:solidFill>
                  <a:schemeClr val="tx1"/>
                </a:solidFill>
              </a:rPr>
              <a:t>Profit (£m)</a:t>
            </a:r>
          </a:p>
        </c:rich>
      </c:tx>
      <c:layout>
        <c:manualLayout>
          <c:xMode val="edge"/>
          <c:yMode val="edge"/>
          <c:x val="0.3642340869410825"/>
          <c:y val="5.87316991959240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BE"/>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Sheet1!$A$2:$A$6</c:f>
              <c:strCache>
                <c:ptCount val="5"/>
                <c:pt idx="0">
                  <c:v>A</c:v>
                </c:pt>
                <c:pt idx="1">
                  <c:v>B</c:v>
                </c:pt>
                <c:pt idx="2">
                  <c:v>C</c:v>
                </c:pt>
                <c:pt idx="3">
                  <c:v>D</c:v>
                </c:pt>
                <c:pt idx="4">
                  <c:v>E</c:v>
                </c:pt>
              </c:strCache>
            </c:strRef>
          </c:cat>
          <c:val>
            <c:numRef>
              <c:f>Sheet1!$B$2:$B$6</c:f>
              <c:numCache>
                <c:formatCode>General</c:formatCode>
                <c:ptCount val="5"/>
                <c:pt idx="0">
                  <c:v>430</c:v>
                </c:pt>
                <c:pt idx="1">
                  <c:v>250</c:v>
                </c:pt>
                <c:pt idx="2">
                  <c:v>350</c:v>
                </c:pt>
                <c:pt idx="3">
                  <c:v>-50</c:v>
                </c:pt>
                <c:pt idx="4">
                  <c:v>360</c:v>
                </c:pt>
              </c:numCache>
            </c:numRef>
          </c:val>
          <c:extLst>
            <c:ext xmlns:c16="http://schemas.microsoft.com/office/drawing/2014/chart" uri="{C3380CC4-5D6E-409C-BE32-E72D297353CC}">
              <c16:uniqueId val="{00000000-8422-4837-9D56-BB7E20224FDF}"/>
            </c:ext>
          </c:extLst>
        </c:ser>
        <c:dLbls>
          <c:showLegendKey val="0"/>
          <c:showVal val="0"/>
          <c:showCatName val="0"/>
          <c:showSerName val="0"/>
          <c:showPercent val="0"/>
          <c:showBubbleSize val="0"/>
        </c:dLbls>
        <c:gapWidth val="74"/>
        <c:overlap val="29"/>
        <c:axId val="369493231"/>
        <c:axId val="369491567"/>
      </c:barChart>
      <c:catAx>
        <c:axId val="369493231"/>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BE"/>
          </a:p>
        </c:txPr>
        <c:crossAx val="369491567"/>
        <c:crosses val="autoZero"/>
        <c:auto val="1"/>
        <c:lblAlgn val="ctr"/>
        <c:lblOffset val="100"/>
        <c:noMultiLvlLbl val="0"/>
      </c:catAx>
      <c:valAx>
        <c:axId val="369491567"/>
        <c:scaling>
          <c:orientation val="minMax"/>
        </c:scaling>
        <c:delete val="0"/>
        <c:axPos val="l"/>
        <c:majorGridlines>
          <c:spPr>
            <a:ln w="9525" cap="flat" cmpd="sng" algn="ctr">
              <a:solidFill>
                <a:schemeClr val="tx1"/>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BE"/>
          </a:p>
        </c:txPr>
        <c:crossAx val="369493231"/>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60455-6FB1-47E4-9788-685C7F71B90D}"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47257D33-57C7-411B-9153-2C161D7ACAD4}">
      <dgm:prSet custT="1"/>
      <dgm:spPr/>
      <dgm:t>
        <a:bodyPr/>
        <a:lstStyle/>
        <a:p>
          <a:pPr>
            <a:defRPr b="1"/>
          </a:pPr>
          <a:r>
            <a:rPr lang="en-GB" sz="1600" b="0" baseline="0" dirty="0">
              <a:solidFill>
                <a:schemeClr val="accent4"/>
              </a:solidFill>
            </a:rPr>
            <a:t>Initially taxonomies were based solely on disclosures required by accounting standards</a:t>
          </a:r>
          <a:endParaRPr lang="en-US" sz="1600" dirty="0">
            <a:solidFill>
              <a:schemeClr val="accent4"/>
            </a:solidFill>
          </a:endParaRPr>
        </a:p>
      </dgm:t>
    </dgm:pt>
    <dgm:pt modelId="{52CB07F3-23DB-4476-A206-C17A0576CEFC}" type="parTrans" cxnId="{9B331C1C-97CE-4CE8-9128-BAABE83F02B0}">
      <dgm:prSet/>
      <dgm:spPr/>
      <dgm:t>
        <a:bodyPr/>
        <a:lstStyle/>
        <a:p>
          <a:endParaRPr lang="en-US"/>
        </a:p>
      </dgm:t>
    </dgm:pt>
    <dgm:pt modelId="{75E4CFEC-2B61-4FF3-8F5E-7313405F6FE5}" type="sibTrans" cxnId="{9B331C1C-97CE-4CE8-9128-BAABE83F02B0}">
      <dgm:prSet/>
      <dgm:spPr/>
      <dgm:t>
        <a:bodyPr/>
        <a:lstStyle/>
        <a:p>
          <a:endParaRPr lang="en-US"/>
        </a:p>
      </dgm:t>
    </dgm:pt>
    <dgm:pt modelId="{83EC9D74-26B8-4D20-B7BC-A87D32F39FF9}">
      <dgm:prSet custT="1"/>
      <dgm:spPr/>
      <dgm:t>
        <a:bodyPr/>
        <a:lstStyle/>
        <a:p>
          <a:pPr>
            <a:defRPr b="1"/>
          </a:pPr>
          <a:r>
            <a:rPr lang="en-GB" sz="1600" b="0" baseline="0" dirty="0">
              <a:solidFill>
                <a:schemeClr val="accent4"/>
              </a:solidFill>
            </a:rPr>
            <a:t>But preparers have to create many new taxonomy elements to capture their entity-specific disclosures</a:t>
          </a:r>
          <a:endParaRPr lang="en-US" sz="1600" dirty="0">
            <a:solidFill>
              <a:schemeClr val="accent4"/>
            </a:solidFill>
          </a:endParaRPr>
        </a:p>
      </dgm:t>
    </dgm:pt>
    <dgm:pt modelId="{8B3F446D-C75E-42BE-98CD-708B88A41011}" type="parTrans" cxnId="{A1FCF122-08B7-4657-AED1-3A1D12970721}">
      <dgm:prSet/>
      <dgm:spPr/>
      <dgm:t>
        <a:bodyPr/>
        <a:lstStyle/>
        <a:p>
          <a:endParaRPr lang="en-US"/>
        </a:p>
      </dgm:t>
    </dgm:pt>
    <dgm:pt modelId="{23AD27EE-2FF1-4583-BF7E-3BF7D75943C8}" type="sibTrans" cxnId="{A1FCF122-08B7-4657-AED1-3A1D12970721}">
      <dgm:prSet/>
      <dgm:spPr/>
      <dgm:t>
        <a:bodyPr/>
        <a:lstStyle/>
        <a:p>
          <a:endParaRPr lang="en-US"/>
        </a:p>
      </dgm:t>
    </dgm:pt>
    <dgm:pt modelId="{DCCC98D3-30BF-4A2A-B3CE-1AED6521A0ED}">
      <dgm:prSet custT="1"/>
      <dgm:spPr/>
      <dgm:t>
        <a:bodyPr/>
        <a:lstStyle/>
        <a:p>
          <a:r>
            <a:rPr lang="en-GB" sz="1400" b="0" dirty="0"/>
            <a:t>This reduces comparability between digital reports</a:t>
          </a:r>
          <a:endParaRPr lang="en-US" sz="1400" dirty="0"/>
        </a:p>
      </dgm:t>
    </dgm:pt>
    <dgm:pt modelId="{213B0D1C-8144-492B-98BF-E31B8D4A00C2}" type="parTrans" cxnId="{7C1FEFA9-8542-419D-AD5A-5D63BC771BF5}">
      <dgm:prSet/>
      <dgm:spPr/>
      <dgm:t>
        <a:bodyPr/>
        <a:lstStyle/>
        <a:p>
          <a:endParaRPr lang="en-US"/>
        </a:p>
      </dgm:t>
    </dgm:pt>
    <dgm:pt modelId="{37F690BA-CA9F-4C54-8C4F-5299F1354846}" type="sibTrans" cxnId="{7C1FEFA9-8542-419D-AD5A-5D63BC771BF5}">
      <dgm:prSet/>
      <dgm:spPr/>
      <dgm:t>
        <a:bodyPr/>
        <a:lstStyle/>
        <a:p>
          <a:endParaRPr lang="en-US"/>
        </a:p>
      </dgm:t>
    </dgm:pt>
    <dgm:pt modelId="{A2711D62-7388-4CBD-AE67-3912C31C3FBB}">
      <dgm:prSet custT="1"/>
      <dgm:spPr/>
      <dgm:t>
        <a:bodyPr/>
        <a:lstStyle/>
        <a:p>
          <a:pPr>
            <a:defRPr b="1"/>
          </a:pPr>
          <a:r>
            <a:rPr lang="en-GB" sz="1600" b="0" baseline="0" dirty="0">
              <a:solidFill>
                <a:schemeClr val="accent4"/>
              </a:solidFill>
            </a:rPr>
            <a:t>Regulators discourage preparers from extending the taxonomy to suit their own disclosure requirements e.g. SEC</a:t>
          </a:r>
          <a:endParaRPr lang="en-US" sz="1600" dirty="0">
            <a:solidFill>
              <a:schemeClr val="accent4"/>
            </a:solidFill>
          </a:endParaRPr>
        </a:p>
      </dgm:t>
    </dgm:pt>
    <dgm:pt modelId="{B287E8F1-ECB6-4353-9949-7B4308E5694F}" type="parTrans" cxnId="{DAD0E946-06AC-4159-8FFF-44847E3853A1}">
      <dgm:prSet/>
      <dgm:spPr/>
      <dgm:t>
        <a:bodyPr/>
        <a:lstStyle/>
        <a:p>
          <a:endParaRPr lang="en-US"/>
        </a:p>
      </dgm:t>
    </dgm:pt>
    <dgm:pt modelId="{BDF62194-1C60-4592-B5A7-99A826CEB0EF}" type="sibTrans" cxnId="{DAD0E946-06AC-4159-8FFF-44847E3853A1}">
      <dgm:prSet/>
      <dgm:spPr/>
      <dgm:t>
        <a:bodyPr/>
        <a:lstStyle/>
        <a:p>
          <a:endParaRPr lang="en-US"/>
        </a:p>
      </dgm:t>
    </dgm:pt>
    <dgm:pt modelId="{086C617F-9050-4498-B24A-DDBBCCC3E94B}">
      <dgm:prSet custT="1"/>
      <dgm:spPr/>
      <dgm:t>
        <a:bodyPr/>
        <a:lstStyle/>
        <a:p>
          <a:pPr>
            <a:defRPr b="1"/>
          </a:pPr>
          <a:r>
            <a:rPr lang="en-GB" sz="1600" b="0" baseline="0" dirty="0">
              <a:solidFill>
                <a:schemeClr val="accent4"/>
              </a:solidFill>
            </a:rPr>
            <a:t>But they have to expand core taxonomies to include ‘common’ disclosure practices not specifically required by accounting standards</a:t>
          </a:r>
          <a:endParaRPr lang="en-US" sz="1600" dirty="0">
            <a:solidFill>
              <a:schemeClr val="accent4"/>
            </a:solidFill>
          </a:endParaRPr>
        </a:p>
      </dgm:t>
    </dgm:pt>
    <dgm:pt modelId="{9F9B2A4E-2083-48F8-8EBC-FB6B86C330B2}" type="parTrans" cxnId="{40264269-57D7-4A2B-860F-85E3A0406B6B}">
      <dgm:prSet/>
      <dgm:spPr/>
      <dgm:t>
        <a:bodyPr/>
        <a:lstStyle/>
        <a:p>
          <a:endParaRPr lang="en-US"/>
        </a:p>
      </dgm:t>
    </dgm:pt>
    <dgm:pt modelId="{3831BAE4-4AC4-4FF1-AFC8-5B0F8F32FAA9}" type="sibTrans" cxnId="{40264269-57D7-4A2B-860F-85E3A0406B6B}">
      <dgm:prSet/>
      <dgm:spPr/>
      <dgm:t>
        <a:bodyPr/>
        <a:lstStyle/>
        <a:p>
          <a:endParaRPr lang="en-US"/>
        </a:p>
      </dgm:t>
    </dgm:pt>
    <dgm:pt modelId="{BBA51F10-8CAD-4E04-8E33-B3A804A9D2A6}" type="pres">
      <dgm:prSet presAssocID="{80160455-6FB1-47E4-9788-685C7F71B90D}" presName="root" presStyleCnt="0">
        <dgm:presLayoutVars>
          <dgm:dir/>
          <dgm:resizeHandles val="exact"/>
        </dgm:presLayoutVars>
      </dgm:prSet>
      <dgm:spPr/>
    </dgm:pt>
    <dgm:pt modelId="{53F9A2F6-286C-4397-A6DF-C5BEFB8D0DF2}" type="pres">
      <dgm:prSet presAssocID="{47257D33-57C7-411B-9153-2C161D7ACAD4}" presName="compNode" presStyleCnt="0"/>
      <dgm:spPr/>
    </dgm:pt>
    <dgm:pt modelId="{6FDCB28C-3C9D-49D7-870B-B1A3C5AACC25}" type="pres">
      <dgm:prSet presAssocID="{47257D33-57C7-411B-9153-2C161D7ACA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D8AE4FB-86D7-4F17-B6DD-CC9CFB14EC9D}" type="pres">
      <dgm:prSet presAssocID="{47257D33-57C7-411B-9153-2C161D7ACAD4}" presName="iconSpace" presStyleCnt="0"/>
      <dgm:spPr/>
    </dgm:pt>
    <dgm:pt modelId="{1D189EB7-A840-47C8-B4CD-C3D09901E9B7}" type="pres">
      <dgm:prSet presAssocID="{47257D33-57C7-411B-9153-2C161D7ACAD4}" presName="parTx" presStyleLbl="revTx" presStyleIdx="0" presStyleCnt="8">
        <dgm:presLayoutVars>
          <dgm:chMax val="0"/>
          <dgm:chPref val="0"/>
        </dgm:presLayoutVars>
      </dgm:prSet>
      <dgm:spPr/>
    </dgm:pt>
    <dgm:pt modelId="{7B823E93-898F-4742-8D28-5F29290A3244}" type="pres">
      <dgm:prSet presAssocID="{47257D33-57C7-411B-9153-2C161D7ACAD4}" presName="txSpace" presStyleCnt="0"/>
      <dgm:spPr/>
    </dgm:pt>
    <dgm:pt modelId="{F6FFF6FB-DAD7-4354-A8FC-EF2EBDDBDB50}" type="pres">
      <dgm:prSet presAssocID="{47257D33-57C7-411B-9153-2C161D7ACAD4}" presName="desTx" presStyleLbl="revTx" presStyleIdx="1" presStyleCnt="8">
        <dgm:presLayoutVars/>
      </dgm:prSet>
      <dgm:spPr/>
    </dgm:pt>
    <dgm:pt modelId="{5B9F82E0-FD34-4224-9656-4DE1939636A5}" type="pres">
      <dgm:prSet presAssocID="{75E4CFEC-2B61-4FF3-8F5E-7313405F6FE5}" presName="sibTrans" presStyleCnt="0"/>
      <dgm:spPr/>
    </dgm:pt>
    <dgm:pt modelId="{21A95CE1-2E41-41DB-9373-E7ABF317CC85}" type="pres">
      <dgm:prSet presAssocID="{83EC9D74-26B8-4D20-B7BC-A87D32F39FF9}" presName="compNode" presStyleCnt="0"/>
      <dgm:spPr/>
    </dgm:pt>
    <dgm:pt modelId="{7015C5F4-DD2C-4925-A2E5-A3389E3DD290}" type="pres">
      <dgm:prSet presAssocID="{83EC9D74-26B8-4D20-B7BC-A87D32F39F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09569E1D-38E1-40D0-A2D8-B170E5E55F8C}" type="pres">
      <dgm:prSet presAssocID="{83EC9D74-26B8-4D20-B7BC-A87D32F39FF9}" presName="iconSpace" presStyleCnt="0"/>
      <dgm:spPr/>
    </dgm:pt>
    <dgm:pt modelId="{8B3F3187-0533-4D39-9B3E-E00A092DC4D1}" type="pres">
      <dgm:prSet presAssocID="{83EC9D74-26B8-4D20-B7BC-A87D32F39FF9}" presName="parTx" presStyleLbl="revTx" presStyleIdx="2" presStyleCnt="8">
        <dgm:presLayoutVars>
          <dgm:chMax val="0"/>
          <dgm:chPref val="0"/>
        </dgm:presLayoutVars>
      </dgm:prSet>
      <dgm:spPr/>
    </dgm:pt>
    <dgm:pt modelId="{DC8E6219-558F-40A5-B8B6-900840DE3805}" type="pres">
      <dgm:prSet presAssocID="{83EC9D74-26B8-4D20-B7BC-A87D32F39FF9}" presName="txSpace" presStyleCnt="0"/>
      <dgm:spPr/>
    </dgm:pt>
    <dgm:pt modelId="{E39CCCCE-5D9C-435E-B078-65854F2A92A5}" type="pres">
      <dgm:prSet presAssocID="{83EC9D74-26B8-4D20-B7BC-A87D32F39FF9}" presName="desTx" presStyleLbl="revTx" presStyleIdx="3" presStyleCnt="8" custLinFactNeighborX="-739" custLinFactNeighborY="-71287">
        <dgm:presLayoutVars/>
      </dgm:prSet>
      <dgm:spPr/>
    </dgm:pt>
    <dgm:pt modelId="{5631FC26-E13B-4984-8F60-D80F0E74EEB8}" type="pres">
      <dgm:prSet presAssocID="{23AD27EE-2FF1-4583-BF7E-3BF7D75943C8}" presName="sibTrans" presStyleCnt="0"/>
      <dgm:spPr/>
    </dgm:pt>
    <dgm:pt modelId="{788F545F-2E3D-490E-BA41-D9B48418CB7E}" type="pres">
      <dgm:prSet presAssocID="{A2711D62-7388-4CBD-AE67-3912C31C3FBB}" presName="compNode" presStyleCnt="0"/>
      <dgm:spPr/>
    </dgm:pt>
    <dgm:pt modelId="{B7E9F85A-03C9-4754-8019-028760B55CB5}" type="pres">
      <dgm:prSet presAssocID="{A2711D62-7388-4CBD-AE67-3912C31C3F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6A9D3FB0-8FD1-4902-B3F0-6B4B9C83550C}" type="pres">
      <dgm:prSet presAssocID="{A2711D62-7388-4CBD-AE67-3912C31C3FBB}" presName="iconSpace" presStyleCnt="0"/>
      <dgm:spPr/>
    </dgm:pt>
    <dgm:pt modelId="{65EC2D6F-A5E4-4D78-BA27-6D95AAA67E88}" type="pres">
      <dgm:prSet presAssocID="{A2711D62-7388-4CBD-AE67-3912C31C3FBB}" presName="parTx" presStyleLbl="revTx" presStyleIdx="4" presStyleCnt="8">
        <dgm:presLayoutVars>
          <dgm:chMax val="0"/>
          <dgm:chPref val="0"/>
        </dgm:presLayoutVars>
      </dgm:prSet>
      <dgm:spPr/>
    </dgm:pt>
    <dgm:pt modelId="{CF50F6D9-CDF4-4230-AFB8-03C40637CA1C}" type="pres">
      <dgm:prSet presAssocID="{A2711D62-7388-4CBD-AE67-3912C31C3FBB}" presName="txSpace" presStyleCnt="0"/>
      <dgm:spPr/>
    </dgm:pt>
    <dgm:pt modelId="{AB95F424-7C75-4756-9B7B-2B7B91866A20}" type="pres">
      <dgm:prSet presAssocID="{A2711D62-7388-4CBD-AE67-3912C31C3FBB}" presName="desTx" presStyleLbl="revTx" presStyleIdx="5" presStyleCnt="8">
        <dgm:presLayoutVars/>
      </dgm:prSet>
      <dgm:spPr/>
    </dgm:pt>
    <dgm:pt modelId="{1197886C-BD17-408D-B635-1565E5A6DC3F}" type="pres">
      <dgm:prSet presAssocID="{BDF62194-1C60-4592-B5A7-99A826CEB0EF}" presName="sibTrans" presStyleCnt="0"/>
      <dgm:spPr/>
    </dgm:pt>
    <dgm:pt modelId="{A26B123F-068C-48FC-8182-C88D1724E3C4}" type="pres">
      <dgm:prSet presAssocID="{086C617F-9050-4498-B24A-DDBBCCC3E94B}" presName="compNode" presStyleCnt="0"/>
      <dgm:spPr/>
    </dgm:pt>
    <dgm:pt modelId="{BCBBE6B3-E8F7-4FAC-A21F-8B93654F2E96}" type="pres">
      <dgm:prSet presAssocID="{086C617F-9050-4498-B24A-DDBBCCC3E9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4000" b="-4000"/>
          </a:stretch>
        </a:blipFill>
        <a:ln>
          <a:noFill/>
        </a:ln>
      </dgm:spPr>
      <dgm:extLst>
        <a:ext uri="{E40237B7-FDA0-4F09-8148-C483321AD2D9}">
          <dgm14:cNvPr xmlns:dgm14="http://schemas.microsoft.com/office/drawing/2010/diagram" id="0" name="" descr="Checklist with solid fill"/>
        </a:ext>
      </dgm:extLst>
    </dgm:pt>
    <dgm:pt modelId="{CAAC4D8C-E553-408B-9E73-91CEF7974EDE}" type="pres">
      <dgm:prSet presAssocID="{086C617F-9050-4498-B24A-DDBBCCC3E94B}" presName="iconSpace" presStyleCnt="0"/>
      <dgm:spPr/>
    </dgm:pt>
    <dgm:pt modelId="{667A08D9-16B9-4A43-82EC-D7131F94EADB}" type="pres">
      <dgm:prSet presAssocID="{086C617F-9050-4498-B24A-DDBBCCC3E94B}" presName="parTx" presStyleLbl="revTx" presStyleIdx="6" presStyleCnt="8" custScaleY="110489">
        <dgm:presLayoutVars>
          <dgm:chMax val="0"/>
          <dgm:chPref val="0"/>
        </dgm:presLayoutVars>
      </dgm:prSet>
      <dgm:spPr/>
    </dgm:pt>
    <dgm:pt modelId="{BF86C29F-0F2B-4957-84B5-CD0BE5647649}" type="pres">
      <dgm:prSet presAssocID="{086C617F-9050-4498-B24A-DDBBCCC3E94B}" presName="txSpace" presStyleCnt="0"/>
      <dgm:spPr/>
    </dgm:pt>
    <dgm:pt modelId="{6BB74856-EE11-42F1-AAE5-8AC3E128A951}" type="pres">
      <dgm:prSet presAssocID="{086C617F-9050-4498-B24A-DDBBCCC3E94B}" presName="desTx" presStyleLbl="revTx" presStyleIdx="7" presStyleCnt="8">
        <dgm:presLayoutVars/>
      </dgm:prSet>
      <dgm:spPr/>
    </dgm:pt>
  </dgm:ptLst>
  <dgm:cxnLst>
    <dgm:cxn modelId="{9B331C1C-97CE-4CE8-9128-BAABE83F02B0}" srcId="{80160455-6FB1-47E4-9788-685C7F71B90D}" destId="{47257D33-57C7-411B-9153-2C161D7ACAD4}" srcOrd="0" destOrd="0" parTransId="{52CB07F3-23DB-4476-A206-C17A0576CEFC}" sibTransId="{75E4CFEC-2B61-4FF3-8F5E-7313405F6FE5}"/>
    <dgm:cxn modelId="{A1FCF122-08B7-4657-AED1-3A1D12970721}" srcId="{80160455-6FB1-47E4-9788-685C7F71B90D}" destId="{83EC9D74-26B8-4D20-B7BC-A87D32F39FF9}" srcOrd="1" destOrd="0" parTransId="{8B3F446D-C75E-42BE-98CD-708B88A41011}" sibTransId="{23AD27EE-2FF1-4583-BF7E-3BF7D75943C8}"/>
    <dgm:cxn modelId="{433B7C32-9186-4498-8C21-85340F3ED2E5}" type="presOf" srcId="{47257D33-57C7-411B-9153-2C161D7ACAD4}" destId="{1D189EB7-A840-47C8-B4CD-C3D09901E9B7}" srcOrd="0" destOrd="0" presId="urn:microsoft.com/office/officeart/2018/2/layout/IconLabelDescriptionList"/>
    <dgm:cxn modelId="{DAD0E946-06AC-4159-8FFF-44847E3853A1}" srcId="{80160455-6FB1-47E4-9788-685C7F71B90D}" destId="{A2711D62-7388-4CBD-AE67-3912C31C3FBB}" srcOrd="2" destOrd="0" parTransId="{B287E8F1-ECB6-4353-9949-7B4308E5694F}" sibTransId="{BDF62194-1C60-4592-B5A7-99A826CEB0EF}"/>
    <dgm:cxn modelId="{40264269-57D7-4A2B-860F-85E3A0406B6B}" srcId="{80160455-6FB1-47E4-9788-685C7F71B90D}" destId="{086C617F-9050-4498-B24A-DDBBCCC3E94B}" srcOrd="3" destOrd="0" parTransId="{9F9B2A4E-2083-48F8-8EBC-FB6B86C330B2}" sibTransId="{3831BAE4-4AC4-4FF1-AFC8-5B0F8F32FAA9}"/>
    <dgm:cxn modelId="{FFC4F873-CB21-4A42-AB43-E24420F0E18B}" type="presOf" srcId="{83EC9D74-26B8-4D20-B7BC-A87D32F39FF9}" destId="{8B3F3187-0533-4D39-9B3E-E00A092DC4D1}" srcOrd="0" destOrd="0" presId="urn:microsoft.com/office/officeart/2018/2/layout/IconLabelDescriptionList"/>
    <dgm:cxn modelId="{21796585-9E97-4680-874E-DE85572AC52E}" type="presOf" srcId="{80160455-6FB1-47E4-9788-685C7F71B90D}" destId="{BBA51F10-8CAD-4E04-8E33-B3A804A9D2A6}" srcOrd="0" destOrd="0" presId="urn:microsoft.com/office/officeart/2018/2/layout/IconLabelDescriptionList"/>
    <dgm:cxn modelId="{7C1FEFA9-8542-419D-AD5A-5D63BC771BF5}" srcId="{83EC9D74-26B8-4D20-B7BC-A87D32F39FF9}" destId="{DCCC98D3-30BF-4A2A-B3CE-1AED6521A0ED}" srcOrd="0" destOrd="0" parTransId="{213B0D1C-8144-492B-98BF-E31B8D4A00C2}" sibTransId="{37F690BA-CA9F-4C54-8C4F-5299F1354846}"/>
    <dgm:cxn modelId="{4F4041D2-5690-4A65-8450-85A82E682845}" type="presOf" srcId="{086C617F-9050-4498-B24A-DDBBCCC3E94B}" destId="{667A08D9-16B9-4A43-82EC-D7131F94EADB}" srcOrd="0" destOrd="0" presId="urn:microsoft.com/office/officeart/2018/2/layout/IconLabelDescriptionList"/>
    <dgm:cxn modelId="{59BAF7EA-5538-4FD9-A94F-BE9B61FA8A76}" type="presOf" srcId="{DCCC98D3-30BF-4A2A-B3CE-1AED6521A0ED}" destId="{E39CCCCE-5D9C-435E-B078-65854F2A92A5}" srcOrd="0" destOrd="0" presId="urn:microsoft.com/office/officeart/2018/2/layout/IconLabelDescriptionList"/>
    <dgm:cxn modelId="{2E3C6CFA-9A4B-450D-A948-5407D130BF5D}" type="presOf" srcId="{A2711D62-7388-4CBD-AE67-3912C31C3FBB}" destId="{65EC2D6F-A5E4-4D78-BA27-6D95AAA67E88}" srcOrd="0" destOrd="0" presId="urn:microsoft.com/office/officeart/2018/2/layout/IconLabelDescriptionList"/>
    <dgm:cxn modelId="{1A27A384-10D9-4FB3-8516-1FE198E0F2C8}" type="presParOf" srcId="{BBA51F10-8CAD-4E04-8E33-B3A804A9D2A6}" destId="{53F9A2F6-286C-4397-A6DF-C5BEFB8D0DF2}" srcOrd="0" destOrd="0" presId="urn:microsoft.com/office/officeart/2018/2/layout/IconLabelDescriptionList"/>
    <dgm:cxn modelId="{2745CACD-FCCF-4E76-8834-27781923ECE7}" type="presParOf" srcId="{53F9A2F6-286C-4397-A6DF-C5BEFB8D0DF2}" destId="{6FDCB28C-3C9D-49D7-870B-B1A3C5AACC25}" srcOrd="0" destOrd="0" presId="urn:microsoft.com/office/officeart/2018/2/layout/IconLabelDescriptionList"/>
    <dgm:cxn modelId="{B3CF43BD-33D0-46F4-B896-7F0AEC71B842}" type="presParOf" srcId="{53F9A2F6-286C-4397-A6DF-C5BEFB8D0DF2}" destId="{DD8AE4FB-86D7-4F17-B6DD-CC9CFB14EC9D}" srcOrd="1" destOrd="0" presId="urn:microsoft.com/office/officeart/2018/2/layout/IconLabelDescriptionList"/>
    <dgm:cxn modelId="{A03AB096-5582-43C9-BB26-F36CF42D65EA}" type="presParOf" srcId="{53F9A2F6-286C-4397-A6DF-C5BEFB8D0DF2}" destId="{1D189EB7-A840-47C8-B4CD-C3D09901E9B7}" srcOrd="2" destOrd="0" presId="urn:microsoft.com/office/officeart/2018/2/layout/IconLabelDescriptionList"/>
    <dgm:cxn modelId="{F9725700-06AE-4FCC-85AD-01E28F035BCE}" type="presParOf" srcId="{53F9A2F6-286C-4397-A6DF-C5BEFB8D0DF2}" destId="{7B823E93-898F-4742-8D28-5F29290A3244}" srcOrd="3" destOrd="0" presId="urn:microsoft.com/office/officeart/2018/2/layout/IconLabelDescriptionList"/>
    <dgm:cxn modelId="{6DE239F6-AF16-4393-B09B-864FBBC1760A}" type="presParOf" srcId="{53F9A2F6-286C-4397-A6DF-C5BEFB8D0DF2}" destId="{F6FFF6FB-DAD7-4354-A8FC-EF2EBDDBDB50}" srcOrd="4" destOrd="0" presId="urn:microsoft.com/office/officeart/2018/2/layout/IconLabelDescriptionList"/>
    <dgm:cxn modelId="{0425B5BA-3C27-477F-A600-588A2AD403EF}" type="presParOf" srcId="{BBA51F10-8CAD-4E04-8E33-B3A804A9D2A6}" destId="{5B9F82E0-FD34-4224-9656-4DE1939636A5}" srcOrd="1" destOrd="0" presId="urn:microsoft.com/office/officeart/2018/2/layout/IconLabelDescriptionList"/>
    <dgm:cxn modelId="{9C8B852B-67DB-46A6-A28B-2DC6581D6C6F}" type="presParOf" srcId="{BBA51F10-8CAD-4E04-8E33-B3A804A9D2A6}" destId="{21A95CE1-2E41-41DB-9373-E7ABF317CC85}" srcOrd="2" destOrd="0" presId="urn:microsoft.com/office/officeart/2018/2/layout/IconLabelDescriptionList"/>
    <dgm:cxn modelId="{1E3275EB-D0CC-4B6C-958B-4EA3661F5F8A}" type="presParOf" srcId="{21A95CE1-2E41-41DB-9373-E7ABF317CC85}" destId="{7015C5F4-DD2C-4925-A2E5-A3389E3DD290}" srcOrd="0" destOrd="0" presId="urn:microsoft.com/office/officeart/2018/2/layout/IconLabelDescriptionList"/>
    <dgm:cxn modelId="{C1DE3E71-1E64-40B2-BE7B-B85E9A1185C1}" type="presParOf" srcId="{21A95CE1-2E41-41DB-9373-E7ABF317CC85}" destId="{09569E1D-38E1-40D0-A2D8-B170E5E55F8C}" srcOrd="1" destOrd="0" presId="urn:microsoft.com/office/officeart/2018/2/layout/IconLabelDescriptionList"/>
    <dgm:cxn modelId="{6C461E52-C56F-4102-A1B5-ACD7809AC573}" type="presParOf" srcId="{21A95CE1-2E41-41DB-9373-E7ABF317CC85}" destId="{8B3F3187-0533-4D39-9B3E-E00A092DC4D1}" srcOrd="2" destOrd="0" presId="urn:microsoft.com/office/officeart/2018/2/layout/IconLabelDescriptionList"/>
    <dgm:cxn modelId="{99EF0FCB-13A8-49F5-AFA7-DAAFC654628D}" type="presParOf" srcId="{21A95CE1-2E41-41DB-9373-E7ABF317CC85}" destId="{DC8E6219-558F-40A5-B8B6-900840DE3805}" srcOrd="3" destOrd="0" presId="urn:microsoft.com/office/officeart/2018/2/layout/IconLabelDescriptionList"/>
    <dgm:cxn modelId="{B8E23FA8-B3E6-4FFB-89FF-A0BB135EF395}" type="presParOf" srcId="{21A95CE1-2E41-41DB-9373-E7ABF317CC85}" destId="{E39CCCCE-5D9C-435E-B078-65854F2A92A5}" srcOrd="4" destOrd="0" presId="urn:microsoft.com/office/officeart/2018/2/layout/IconLabelDescriptionList"/>
    <dgm:cxn modelId="{9B7EFB4F-460B-4F22-8C0B-85062DFBAF3B}" type="presParOf" srcId="{BBA51F10-8CAD-4E04-8E33-B3A804A9D2A6}" destId="{5631FC26-E13B-4984-8F60-D80F0E74EEB8}" srcOrd="3" destOrd="0" presId="urn:microsoft.com/office/officeart/2018/2/layout/IconLabelDescriptionList"/>
    <dgm:cxn modelId="{7FA71430-BE83-41BC-9621-17156BB428CC}" type="presParOf" srcId="{BBA51F10-8CAD-4E04-8E33-B3A804A9D2A6}" destId="{788F545F-2E3D-490E-BA41-D9B48418CB7E}" srcOrd="4" destOrd="0" presId="urn:microsoft.com/office/officeart/2018/2/layout/IconLabelDescriptionList"/>
    <dgm:cxn modelId="{27DFB723-F419-430E-864F-938839DAF7F1}" type="presParOf" srcId="{788F545F-2E3D-490E-BA41-D9B48418CB7E}" destId="{B7E9F85A-03C9-4754-8019-028760B55CB5}" srcOrd="0" destOrd="0" presId="urn:microsoft.com/office/officeart/2018/2/layout/IconLabelDescriptionList"/>
    <dgm:cxn modelId="{79865860-8716-4E5E-9CCF-2A039461B246}" type="presParOf" srcId="{788F545F-2E3D-490E-BA41-D9B48418CB7E}" destId="{6A9D3FB0-8FD1-4902-B3F0-6B4B9C83550C}" srcOrd="1" destOrd="0" presId="urn:microsoft.com/office/officeart/2018/2/layout/IconLabelDescriptionList"/>
    <dgm:cxn modelId="{794E4405-21C8-4DDB-941C-19569FFA8A0B}" type="presParOf" srcId="{788F545F-2E3D-490E-BA41-D9B48418CB7E}" destId="{65EC2D6F-A5E4-4D78-BA27-6D95AAA67E88}" srcOrd="2" destOrd="0" presId="urn:microsoft.com/office/officeart/2018/2/layout/IconLabelDescriptionList"/>
    <dgm:cxn modelId="{581CB228-1022-48F1-9AFD-FECB883B86EE}" type="presParOf" srcId="{788F545F-2E3D-490E-BA41-D9B48418CB7E}" destId="{CF50F6D9-CDF4-4230-AFB8-03C40637CA1C}" srcOrd="3" destOrd="0" presId="urn:microsoft.com/office/officeart/2018/2/layout/IconLabelDescriptionList"/>
    <dgm:cxn modelId="{A1B67C76-2C96-49A9-9BA2-F0A645327F6F}" type="presParOf" srcId="{788F545F-2E3D-490E-BA41-D9B48418CB7E}" destId="{AB95F424-7C75-4756-9B7B-2B7B91866A20}" srcOrd="4" destOrd="0" presId="urn:microsoft.com/office/officeart/2018/2/layout/IconLabelDescriptionList"/>
    <dgm:cxn modelId="{C162C13B-478E-4E14-960D-9C70523744E3}" type="presParOf" srcId="{BBA51F10-8CAD-4E04-8E33-B3A804A9D2A6}" destId="{1197886C-BD17-408D-B635-1565E5A6DC3F}" srcOrd="5" destOrd="0" presId="urn:microsoft.com/office/officeart/2018/2/layout/IconLabelDescriptionList"/>
    <dgm:cxn modelId="{29160CE0-D64D-412D-912D-868C15E8E609}" type="presParOf" srcId="{BBA51F10-8CAD-4E04-8E33-B3A804A9D2A6}" destId="{A26B123F-068C-48FC-8182-C88D1724E3C4}" srcOrd="6" destOrd="0" presId="urn:microsoft.com/office/officeart/2018/2/layout/IconLabelDescriptionList"/>
    <dgm:cxn modelId="{E1B81267-6D4B-4978-A064-BF333543328B}" type="presParOf" srcId="{A26B123F-068C-48FC-8182-C88D1724E3C4}" destId="{BCBBE6B3-E8F7-4FAC-A21F-8B93654F2E96}" srcOrd="0" destOrd="0" presId="urn:microsoft.com/office/officeart/2018/2/layout/IconLabelDescriptionList"/>
    <dgm:cxn modelId="{22725039-3B69-4461-9572-208297874171}" type="presParOf" srcId="{A26B123F-068C-48FC-8182-C88D1724E3C4}" destId="{CAAC4D8C-E553-408B-9E73-91CEF7974EDE}" srcOrd="1" destOrd="0" presId="urn:microsoft.com/office/officeart/2018/2/layout/IconLabelDescriptionList"/>
    <dgm:cxn modelId="{989EBD02-1748-4F37-A32D-79A7B655B333}" type="presParOf" srcId="{A26B123F-068C-48FC-8182-C88D1724E3C4}" destId="{667A08D9-16B9-4A43-82EC-D7131F94EADB}" srcOrd="2" destOrd="0" presId="urn:microsoft.com/office/officeart/2018/2/layout/IconLabelDescriptionList"/>
    <dgm:cxn modelId="{F3DCFF30-C8B4-477B-8E1F-4E6366809B81}" type="presParOf" srcId="{A26B123F-068C-48FC-8182-C88D1724E3C4}" destId="{BF86C29F-0F2B-4957-84B5-CD0BE5647649}" srcOrd="3" destOrd="0" presId="urn:microsoft.com/office/officeart/2018/2/layout/IconLabelDescriptionList"/>
    <dgm:cxn modelId="{48FF1E4E-836F-4A0D-B8A1-E38F7FA6222F}" type="presParOf" srcId="{A26B123F-068C-48FC-8182-C88D1724E3C4}" destId="{6BB74856-EE11-42F1-AAE5-8AC3E128A95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CB28C-3C9D-49D7-870B-B1A3C5AACC25}">
      <dsp:nvSpPr>
        <dsp:cNvPr id="0" name=""/>
        <dsp:cNvSpPr/>
      </dsp:nvSpPr>
      <dsp:spPr>
        <a:xfrm>
          <a:off x="2475" y="706597"/>
          <a:ext cx="846070" cy="846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189EB7-A840-47C8-B4CD-C3D09901E9B7}">
      <dsp:nvSpPr>
        <dsp:cNvPr id="0" name=""/>
        <dsp:cNvSpPr/>
      </dsp:nvSpPr>
      <dsp:spPr>
        <a:xfrm>
          <a:off x="2475" y="1657039"/>
          <a:ext cx="2417343" cy="126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GB" sz="1600" b="0" kern="1200" baseline="0" dirty="0">
              <a:solidFill>
                <a:schemeClr val="accent4"/>
              </a:solidFill>
            </a:rPr>
            <a:t>Initially taxonomies were based solely on disclosures required by accounting standards</a:t>
          </a:r>
          <a:endParaRPr lang="en-US" sz="1600" kern="1200" dirty="0">
            <a:solidFill>
              <a:schemeClr val="accent4"/>
            </a:solidFill>
          </a:endParaRPr>
        </a:p>
      </dsp:txBody>
      <dsp:txXfrm>
        <a:off x="2475" y="1657039"/>
        <a:ext cx="2417343" cy="1264462"/>
      </dsp:txXfrm>
    </dsp:sp>
    <dsp:sp modelId="{F6FFF6FB-DAD7-4354-A8FC-EF2EBDDBDB50}">
      <dsp:nvSpPr>
        <dsp:cNvPr id="0" name=""/>
        <dsp:cNvSpPr/>
      </dsp:nvSpPr>
      <dsp:spPr>
        <a:xfrm>
          <a:off x="2475" y="2970045"/>
          <a:ext cx="2417343" cy="163783"/>
        </a:xfrm>
        <a:prstGeom prst="rect">
          <a:avLst/>
        </a:prstGeom>
        <a:noFill/>
        <a:ln>
          <a:noFill/>
        </a:ln>
        <a:effectLst/>
      </dsp:spPr>
      <dsp:style>
        <a:lnRef idx="0">
          <a:scrgbClr r="0" g="0" b="0"/>
        </a:lnRef>
        <a:fillRef idx="0">
          <a:scrgbClr r="0" g="0" b="0"/>
        </a:fillRef>
        <a:effectRef idx="0">
          <a:scrgbClr r="0" g="0" b="0"/>
        </a:effectRef>
        <a:fontRef idx="minor"/>
      </dsp:style>
    </dsp:sp>
    <dsp:sp modelId="{7015C5F4-DD2C-4925-A2E5-A3389E3DD290}">
      <dsp:nvSpPr>
        <dsp:cNvPr id="0" name=""/>
        <dsp:cNvSpPr/>
      </dsp:nvSpPr>
      <dsp:spPr>
        <a:xfrm>
          <a:off x="2842854" y="596320"/>
          <a:ext cx="846070" cy="846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F3187-0533-4D39-9B3E-E00A092DC4D1}">
      <dsp:nvSpPr>
        <dsp:cNvPr id="0" name=""/>
        <dsp:cNvSpPr/>
      </dsp:nvSpPr>
      <dsp:spPr>
        <a:xfrm>
          <a:off x="2842854" y="1556245"/>
          <a:ext cx="2417343" cy="126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GB" sz="1600" b="0" kern="1200" baseline="0" dirty="0">
              <a:solidFill>
                <a:schemeClr val="accent4"/>
              </a:solidFill>
            </a:rPr>
            <a:t>But preparers have to create many new taxonomy elements to capture their entity-specific disclosures</a:t>
          </a:r>
          <a:endParaRPr lang="en-US" sz="1600" kern="1200" dirty="0">
            <a:solidFill>
              <a:schemeClr val="accent4"/>
            </a:solidFill>
          </a:endParaRPr>
        </a:p>
      </dsp:txBody>
      <dsp:txXfrm>
        <a:off x="2842854" y="1556245"/>
        <a:ext cx="2417343" cy="1264462"/>
      </dsp:txXfrm>
    </dsp:sp>
    <dsp:sp modelId="{E39CCCCE-5D9C-435E-B078-65854F2A92A5}">
      <dsp:nvSpPr>
        <dsp:cNvPr id="0" name=""/>
        <dsp:cNvSpPr/>
      </dsp:nvSpPr>
      <dsp:spPr>
        <a:xfrm>
          <a:off x="2824990" y="2609585"/>
          <a:ext cx="2417343" cy="370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GB" sz="1400" b="0" kern="1200" dirty="0"/>
            <a:t>This reduces comparability between digital reports</a:t>
          </a:r>
          <a:endParaRPr lang="en-US" sz="1400" kern="1200" dirty="0"/>
        </a:p>
      </dsp:txBody>
      <dsp:txXfrm>
        <a:off x="2824990" y="2609585"/>
        <a:ext cx="2417343" cy="370443"/>
      </dsp:txXfrm>
    </dsp:sp>
    <dsp:sp modelId="{B7E9F85A-03C9-4754-8019-028760B55CB5}">
      <dsp:nvSpPr>
        <dsp:cNvPr id="0" name=""/>
        <dsp:cNvSpPr/>
      </dsp:nvSpPr>
      <dsp:spPr>
        <a:xfrm>
          <a:off x="5683233" y="596320"/>
          <a:ext cx="846070" cy="846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EC2D6F-A5E4-4D78-BA27-6D95AAA67E88}">
      <dsp:nvSpPr>
        <dsp:cNvPr id="0" name=""/>
        <dsp:cNvSpPr/>
      </dsp:nvSpPr>
      <dsp:spPr>
        <a:xfrm>
          <a:off x="5683233" y="1556245"/>
          <a:ext cx="2417343" cy="126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GB" sz="1600" b="0" kern="1200" baseline="0" dirty="0">
              <a:solidFill>
                <a:schemeClr val="accent4"/>
              </a:solidFill>
            </a:rPr>
            <a:t>Regulators discourage preparers from extending the taxonomy to suit their own disclosure requirements e.g. SEC</a:t>
          </a:r>
          <a:endParaRPr lang="en-US" sz="1600" kern="1200" dirty="0">
            <a:solidFill>
              <a:schemeClr val="accent4"/>
            </a:solidFill>
          </a:endParaRPr>
        </a:p>
      </dsp:txBody>
      <dsp:txXfrm>
        <a:off x="5683233" y="1556245"/>
        <a:ext cx="2417343" cy="1264462"/>
      </dsp:txXfrm>
    </dsp:sp>
    <dsp:sp modelId="{AB95F424-7C75-4756-9B7B-2B7B91866A20}">
      <dsp:nvSpPr>
        <dsp:cNvPr id="0" name=""/>
        <dsp:cNvSpPr/>
      </dsp:nvSpPr>
      <dsp:spPr>
        <a:xfrm>
          <a:off x="5683233" y="2873663"/>
          <a:ext cx="2417343" cy="370443"/>
        </a:xfrm>
        <a:prstGeom prst="rect">
          <a:avLst/>
        </a:prstGeom>
        <a:noFill/>
        <a:ln>
          <a:noFill/>
        </a:ln>
        <a:effectLst/>
      </dsp:spPr>
      <dsp:style>
        <a:lnRef idx="0">
          <a:scrgbClr r="0" g="0" b="0"/>
        </a:lnRef>
        <a:fillRef idx="0">
          <a:scrgbClr r="0" g="0" b="0"/>
        </a:fillRef>
        <a:effectRef idx="0">
          <a:scrgbClr r="0" g="0" b="0"/>
        </a:effectRef>
        <a:fontRef idx="minor"/>
      </dsp:style>
    </dsp:sp>
    <dsp:sp modelId="{BCBBE6B3-E8F7-4FAC-A21F-8B93654F2E96}">
      <dsp:nvSpPr>
        <dsp:cNvPr id="0" name=""/>
        <dsp:cNvSpPr/>
      </dsp:nvSpPr>
      <dsp:spPr>
        <a:xfrm>
          <a:off x="8523611" y="596320"/>
          <a:ext cx="846070" cy="8460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4000" b="-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7A08D9-16B9-4A43-82EC-D7131F94EADB}">
      <dsp:nvSpPr>
        <dsp:cNvPr id="0" name=""/>
        <dsp:cNvSpPr/>
      </dsp:nvSpPr>
      <dsp:spPr>
        <a:xfrm>
          <a:off x="8523611" y="1489930"/>
          <a:ext cx="2417343" cy="1397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GB" sz="1600" b="0" kern="1200" baseline="0" dirty="0">
              <a:solidFill>
                <a:schemeClr val="accent4"/>
              </a:solidFill>
            </a:rPr>
            <a:t>But they have to expand core taxonomies to include ‘common’ disclosure practices not specifically required by accounting standards</a:t>
          </a:r>
          <a:endParaRPr lang="en-US" sz="1600" kern="1200" dirty="0">
            <a:solidFill>
              <a:schemeClr val="accent4"/>
            </a:solidFill>
          </a:endParaRPr>
        </a:p>
      </dsp:txBody>
      <dsp:txXfrm>
        <a:off x="8523611" y="1489930"/>
        <a:ext cx="2417343" cy="1397091"/>
      </dsp:txXfrm>
    </dsp:sp>
    <dsp:sp modelId="{6BB74856-EE11-42F1-AAE5-8AC3E128A951}">
      <dsp:nvSpPr>
        <dsp:cNvPr id="0" name=""/>
        <dsp:cNvSpPr/>
      </dsp:nvSpPr>
      <dsp:spPr>
        <a:xfrm>
          <a:off x="8523611" y="2873663"/>
          <a:ext cx="2417343" cy="37044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BFF61F-71CF-8FF1-AE3F-73AE02312A3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6" name="Date Placeholder 5">
            <a:extLst>
              <a:ext uri="{FF2B5EF4-FFF2-40B4-BE49-F238E27FC236}">
                <a16:creationId xmlns:a16="http://schemas.microsoft.com/office/drawing/2014/main" id="{EB4E23AA-3F0F-E12A-3F5E-A5151C3836B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D0AE02F-28A2-014A-9349-54E9639D3ACB}" type="datetimeFigureOut">
              <a:rPr lang="en-US" smtClean="0"/>
              <a:t>11/18/2022</a:t>
            </a:fld>
            <a:endParaRPr lang="en-US"/>
          </a:p>
        </p:txBody>
      </p:sp>
      <p:sp>
        <p:nvSpPr>
          <p:cNvPr id="7" name="Slide Number Placeholder 6">
            <a:extLst>
              <a:ext uri="{FF2B5EF4-FFF2-40B4-BE49-F238E27FC236}">
                <a16:creationId xmlns:a16="http://schemas.microsoft.com/office/drawing/2014/main" id="{2357C0DD-D3CB-9DBB-3F22-41288788592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978167-3AD0-844F-8C02-B155740DCB26}" type="slidenum">
              <a:rPr lang="en-US" smtClean="0"/>
              <a:t>‹#›</a:t>
            </a:fld>
            <a:endParaRPr lang="en-US"/>
          </a:p>
        </p:txBody>
      </p:sp>
      <p:sp>
        <p:nvSpPr>
          <p:cNvPr id="8" name="Header Placeholder 7">
            <a:extLst>
              <a:ext uri="{FF2B5EF4-FFF2-40B4-BE49-F238E27FC236}">
                <a16:creationId xmlns:a16="http://schemas.microsoft.com/office/drawing/2014/main" id="{97D1B9DB-32CC-5365-1017-2E3600ED33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4580613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4D8FD60-4458-7D4C-BEC6-5BE3D45DE122}" type="datetimeFigureOut">
              <a:rPr lang="en-US" smtClean="0"/>
              <a:t>11/18/2022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E7F18D8-6F7A-A34C-9602-C38B02F3D35C}" type="slidenum">
              <a:rPr lang="en-US" smtClean="0"/>
              <a:t>‹#›</a:t>
            </a:fld>
            <a:endParaRPr lang="en-US"/>
          </a:p>
        </p:txBody>
      </p:sp>
    </p:spTree>
    <p:extLst>
      <p:ext uri="{BB962C8B-B14F-4D97-AF65-F5344CB8AC3E}">
        <p14:creationId xmlns:p14="http://schemas.microsoft.com/office/powerpoint/2010/main" val="33735844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152228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25</a:t>
            </a:fld>
            <a:endParaRPr lang="en-US"/>
          </a:p>
        </p:txBody>
      </p:sp>
    </p:spTree>
    <p:extLst>
      <p:ext uri="{BB962C8B-B14F-4D97-AF65-F5344CB8AC3E}">
        <p14:creationId xmlns:p14="http://schemas.microsoft.com/office/powerpoint/2010/main" val="125693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26</a:t>
            </a:fld>
            <a:endParaRPr lang="en-US"/>
          </a:p>
        </p:txBody>
      </p:sp>
    </p:spTree>
    <p:extLst>
      <p:ext uri="{BB962C8B-B14F-4D97-AF65-F5344CB8AC3E}">
        <p14:creationId xmlns:p14="http://schemas.microsoft.com/office/powerpoint/2010/main" val="13495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27</a:t>
            </a:fld>
            <a:endParaRPr lang="en-US"/>
          </a:p>
        </p:txBody>
      </p:sp>
    </p:spTree>
    <p:extLst>
      <p:ext uri="{BB962C8B-B14F-4D97-AF65-F5344CB8AC3E}">
        <p14:creationId xmlns:p14="http://schemas.microsoft.com/office/powerpoint/2010/main" val="235398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28</a:t>
            </a:fld>
            <a:endParaRPr lang="en-US"/>
          </a:p>
        </p:txBody>
      </p:sp>
    </p:spTree>
    <p:extLst>
      <p:ext uri="{BB962C8B-B14F-4D97-AF65-F5344CB8AC3E}">
        <p14:creationId xmlns:p14="http://schemas.microsoft.com/office/powerpoint/2010/main" val="1065282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29</a:t>
            </a:fld>
            <a:endParaRPr lang="en-US"/>
          </a:p>
        </p:txBody>
      </p:sp>
    </p:spTree>
    <p:extLst>
      <p:ext uri="{BB962C8B-B14F-4D97-AF65-F5344CB8AC3E}">
        <p14:creationId xmlns:p14="http://schemas.microsoft.com/office/powerpoint/2010/main" val="19452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E45C3-1686-5C41-94A9-35A808091795}" type="slidenum">
              <a:rPr lang="en-US" smtClean="0"/>
              <a:pPr/>
              <a:t>30</a:t>
            </a:fld>
            <a:endParaRPr lang="en-US"/>
          </a:p>
        </p:txBody>
      </p:sp>
    </p:spTree>
    <p:extLst>
      <p:ext uri="{BB962C8B-B14F-4D97-AF65-F5344CB8AC3E}">
        <p14:creationId xmlns:p14="http://schemas.microsoft.com/office/powerpoint/2010/main" val="134647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03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44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44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6D4-E9EF-974B-9856-C59086808CCE}" type="slidenum">
              <a:rPr kumimoji="0" lang="en-US" sz="1200" b="0" i="0" u="none" strike="noStrike" kern="1200" cap="none" spc="0" normalizeH="0" baseline="0" noProof="0" smtClean="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Tree>
    <p:extLst>
      <p:ext uri="{BB962C8B-B14F-4D97-AF65-F5344CB8AC3E}">
        <p14:creationId xmlns:p14="http://schemas.microsoft.com/office/powerpoint/2010/main" val="242155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003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55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94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454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460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19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055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19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of improving the accessibility, accuracy, and speed of data transmission through the tagging of financial statements is old: “barcode for financial reporting”.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Yet, still implemented only imperfectly so far!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do we know and where do we stand?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3BDED-7A90-4264-A83B-2E080B95BFE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7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68C3CB-3118-423E-861A-757A9737E9E3}"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4303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6</a:t>
            </a:fld>
            <a:endParaRPr lang="en-US"/>
          </a:p>
        </p:txBody>
      </p:sp>
    </p:spTree>
    <p:extLst>
      <p:ext uri="{BB962C8B-B14F-4D97-AF65-F5344CB8AC3E}">
        <p14:creationId xmlns:p14="http://schemas.microsoft.com/office/powerpoint/2010/main" val="421009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54999" fontAlgn="auto">
              <a:spcBef>
                <a:spcPts val="0"/>
              </a:spcBef>
              <a:spcAft>
                <a:spcPts val="0"/>
              </a:spcAft>
              <a:defRPr/>
            </a:pPr>
            <a:fld id="{5E7F18D8-6F7A-A34C-9602-C38B02F3D35C}" type="slidenum">
              <a:rPr lang="en-US" sz="1300">
                <a:solidFill>
                  <a:prstClr val="black"/>
                </a:solidFill>
                <a:latin typeface="Calibri" panose="020F0502020204030204"/>
                <a:ea typeface="+mn-ea"/>
                <a:cs typeface="+mn-cs"/>
              </a:rPr>
              <a:pPr defTabSz="954999" fontAlgn="auto">
                <a:spcBef>
                  <a:spcPts val="0"/>
                </a:spcBef>
                <a:spcAft>
                  <a:spcPts val="0"/>
                </a:spcAft>
                <a:defRPr/>
              </a:pPr>
              <a:t>69</a:t>
            </a:fld>
            <a:endParaRPr lang="en-US" sz="13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9853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17</a:t>
            </a:fld>
            <a:endParaRPr lang="en-US"/>
          </a:p>
        </p:txBody>
      </p:sp>
    </p:spTree>
    <p:extLst>
      <p:ext uri="{BB962C8B-B14F-4D97-AF65-F5344CB8AC3E}">
        <p14:creationId xmlns:p14="http://schemas.microsoft.com/office/powerpoint/2010/main" val="397760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20</a:t>
            </a:fld>
            <a:endParaRPr lang="en-US"/>
          </a:p>
        </p:txBody>
      </p:sp>
    </p:spTree>
    <p:extLst>
      <p:ext uri="{BB962C8B-B14F-4D97-AF65-F5344CB8AC3E}">
        <p14:creationId xmlns:p14="http://schemas.microsoft.com/office/powerpoint/2010/main" val="2211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E45C3-1686-5C41-94A9-35A808091795}" type="slidenum">
              <a:rPr lang="en-US" smtClean="0"/>
              <a:pPr/>
              <a:t>21</a:t>
            </a:fld>
            <a:endParaRPr lang="en-US"/>
          </a:p>
        </p:txBody>
      </p:sp>
    </p:spTree>
    <p:extLst>
      <p:ext uri="{BB962C8B-B14F-4D97-AF65-F5344CB8AC3E}">
        <p14:creationId xmlns:p14="http://schemas.microsoft.com/office/powerpoint/2010/main" val="406527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22</a:t>
            </a:fld>
            <a:endParaRPr lang="en-US"/>
          </a:p>
        </p:txBody>
      </p:sp>
    </p:spTree>
    <p:extLst>
      <p:ext uri="{BB962C8B-B14F-4D97-AF65-F5344CB8AC3E}">
        <p14:creationId xmlns:p14="http://schemas.microsoft.com/office/powerpoint/2010/main" val="420973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a:effectLst/>
              <a:latin typeface="Century" panose="02040604050505020304" pitchFamily="18" charset="0"/>
              <a:cs typeface="Times New Roman" panose="02020603050405020304" pitchFamily="18" charset="0"/>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23</a:t>
            </a:fld>
            <a:endParaRPr lang="en-US"/>
          </a:p>
        </p:txBody>
      </p:sp>
    </p:spTree>
    <p:extLst>
      <p:ext uri="{BB962C8B-B14F-4D97-AF65-F5344CB8AC3E}">
        <p14:creationId xmlns:p14="http://schemas.microsoft.com/office/powerpoint/2010/main" val="403742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Segoe UI"/>
              <a:cs typeface="Segoe UI"/>
            </a:endParaRPr>
          </a:p>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B9E45C3-1686-5C41-94A9-35A808091795}" type="slidenum">
              <a:rPr lang="en-US" smtClean="0"/>
              <a:pPr/>
              <a:t>24</a:t>
            </a:fld>
            <a:endParaRPr lang="en-US"/>
          </a:p>
        </p:txBody>
      </p:sp>
    </p:spTree>
    <p:extLst>
      <p:ext uri="{BB962C8B-B14F-4D97-AF65-F5344CB8AC3E}">
        <p14:creationId xmlns:p14="http://schemas.microsoft.com/office/powerpoint/2010/main" val="3315432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FRS-Foundation-Title-Slide-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15323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RS-Foundation-Text 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 Placeholder 17">
            <a:extLst>
              <a:ext uri="{FF2B5EF4-FFF2-40B4-BE49-F238E27FC236}">
                <a16:creationId xmlns:a16="http://schemas.microsoft.com/office/drawing/2014/main" id="{7D62DCB7-FFD1-D052-1EE9-C0D5CCA20A11}"/>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4E36B1B9-1F29-B1B3-9349-4B870DDE98AB}"/>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3" name="Footer Placeholder 14">
            <a:extLst>
              <a:ext uri="{FF2B5EF4-FFF2-40B4-BE49-F238E27FC236}">
                <a16:creationId xmlns:a16="http://schemas.microsoft.com/office/drawing/2014/main" id="{D0F95D54-B053-EEB2-C3D7-742F51F1A5E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CFFF580-C93E-4BBF-EF11-0876040995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953052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4240425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749832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486304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284443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26748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elfolie mit Bild (Schloss)">
    <p:spTree>
      <p:nvGrpSpPr>
        <p:cNvPr id="1" name=""/>
        <p:cNvGrpSpPr/>
        <p:nvPr/>
      </p:nvGrpSpPr>
      <p:grpSpPr>
        <a:xfrm>
          <a:off x="0" y="0"/>
          <a:ext cx="0" cy="0"/>
          <a:chOff x="0" y="0"/>
          <a:chExt cx="0" cy="0"/>
        </a:xfrm>
      </p:grpSpPr>
      <p:sp>
        <p:nvSpPr>
          <p:cNvPr id="2" name="Titel 1"/>
          <p:cNvSpPr>
            <a:spLocks noGrp="1"/>
          </p:cNvSpPr>
          <p:nvPr>
            <p:ph type="ctrTitle"/>
          </p:nvPr>
        </p:nvSpPr>
        <p:spPr>
          <a:xfrm>
            <a:off x="912000" y="584684"/>
            <a:ext cx="7305600" cy="468000"/>
          </a:xfrm>
        </p:spPr>
        <p:txBody>
          <a:bodyPr/>
          <a:lstStyle/>
          <a:p>
            <a:r>
              <a:rPr lang="de-DE" dirty="0"/>
              <a:t>Titelmasterformat durch Klicken bearbeiten</a:t>
            </a:r>
          </a:p>
        </p:txBody>
      </p:sp>
      <p:sp>
        <p:nvSpPr>
          <p:cNvPr id="3" name="Untertitel 2"/>
          <p:cNvSpPr>
            <a:spLocks noGrp="1"/>
          </p:cNvSpPr>
          <p:nvPr>
            <p:ph type="subTitle" idx="1"/>
          </p:nvPr>
        </p:nvSpPr>
        <p:spPr>
          <a:xfrm>
            <a:off x="912000" y="1051200"/>
            <a:ext cx="73056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88" b="25698"/>
          <a:stretch/>
        </p:blipFill>
        <p:spPr>
          <a:xfrm>
            <a:off x="0" y="2058943"/>
            <a:ext cx="12192000" cy="3762000"/>
          </a:xfrm>
          <a:prstGeom prst="rect">
            <a:avLst/>
          </a:prstGeom>
          <a:noFill/>
          <a:ln>
            <a:noFill/>
          </a:ln>
        </p:spPr>
      </p:pic>
      <p:sp>
        <p:nvSpPr>
          <p:cNvPr id="7" name="Datumsplatzhalter 6"/>
          <p:cNvSpPr>
            <a:spLocks noGrp="1"/>
          </p:cNvSpPr>
          <p:nvPr>
            <p:ph type="dt" sz="half" idx="10"/>
          </p:nvPr>
        </p:nvSpPr>
        <p:spPr/>
        <p:txBody>
          <a:bodyPr/>
          <a:lstStyle>
            <a:lvl1pPr>
              <a:defRPr/>
            </a:lvl1pPr>
          </a:lstStyle>
          <a:p>
            <a:r>
              <a:rPr lang="de-DE" dirty="0"/>
              <a:t>2022-11-07</a:t>
            </a:r>
          </a:p>
        </p:txBody>
      </p:sp>
      <p:sp>
        <p:nvSpPr>
          <p:cNvPr id="9" name="Fußzeilenplatzhalter 8"/>
          <p:cNvSpPr>
            <a:spLocks noGrp="1"/>
          </p:cNvSpPr>
          <p:nvPr>
            <p:ph type="ftr" sz="quarter" idx="11"/>
          </p:nvPr>
        </p:nvSpPr>
        <p:spPr/>
        <p:txBody>
          <a:bodyPr/>
          <a:lstStyle>
            <a:lvl1pPr>
              <a:defRPr/>
            </a:lvl1pPr>
          </a:lstStyle>
          <a:p>
            <a:r>
              <a:rPr lang="de-DE" dirty="0"/>
              <a:t>Holger Daske &amp; Matthias Uckert</a:t>
            </a:r>
          </a:p>
        </p:txBody>
      </p:sp>
      <p:sp>
        <p:nvSpPr>
          <p:cNvPr id="10" name="Foliennummernplatzhalter 9"/>
          <p:cNvSpPr>
            <a:spLocks noGrp="1"/>
          </p:cNvSpPr>
          <p:nvPr>
            <p:ph type="sldNum" sz="quarter" idx="12"/>
          </p:nvPr>
        </p:nvSpPr>
        <p:spPr/>
        <p:txBody>
          <a:bodyPr/>
          <a:lstStyle/>
          <a:p>
            <a:fld id="{FC0CC166-4E39-43B8-AB91-BDD1C4C9E224}" type="slidenum">
              <a:rPr lang="de-DE" smtClean="0"/>
              <a:pPr/>
              <a:t>‹#›</a:t>
            </a:fld>
            <a:endParaRPr lang="de-DE" dirty="0"/>
          </a:p>
        </p:txBody>
      </p:sp>
    </p:spTree>
    <p:extLst>
      <p:ext uri="{BB962C8B-B14F-4D97-AF65-F5344CB8AC3E}">
        <p14:creationId xmlns:p14="http://schemas.microsoft.com/office/powerpoint/2010/main" val="15930317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fld id="{9FA40B0A-78CB-4CE2-8A98-F55436CAC0A7}" type="datetime4">
              <a:rPr lang="en-US" smtClean="0"/>
              <a:pPr/>
              <a:t>November 18, 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smtClean="0"/>
              <a:t>‹#›</a:t>
            </a:fld>
            <a:endParaRPr lang="de-DE" dirty="0"/>
          </a:p>
        </p:txBody>
      </p:sp>
    </p:spTree>
    <p:extLst>
      <p:ext uri="{BB962C8B-B14F-4D97-AF65-F5344CB8AC3E}">
        <p14:creationId xmlns:p14="http://schemas.microsoft.com/office/powerpoint/2010/main" val="24941792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elfolie mit Bild (individuell)">
    <p:spTree>
      <p:nvGrpSpPr>
        <p:cNvPr id="1" name=""/>
        <p:cNvGrpSpPr/>
        <p:nvPr/>
      </p:nvGrpSpPr>
      <p:grpSpPr>
        <a:xfrm>
          <a:off x="0" y="0"/>
          <a:ext cx="0" cy="0"/>
          <a:chOff x="0" y="0"/>
          <a:chExt cx="0" cy="0"/>
        </a:xfrm>
      </p:grpSpPr>
      <p:sp>
        <p:nvSpPr>
          <p:cNvPr id="2" name="Titel 1"/>
          <p:cNvSpPr>
            <a:spLocks noGrp="1"/>
          </p:cNvSpPr>
          <p:nvPr>
            <p:ph type="ctrTitle"/>
          </p:nvPr>
        </p:nvSpPr>
        <p:spPr>
          <a:xfrm>
            <a:off x="912000" y="584684"/>
            <a:ext cx="7305600" cy="468000"/>
          </a:xfrm>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912000" y="1051200"/>
            <a:ext cx="7305600" cy="396000"/>
          </a:xfrm>
        </p:spPr>
        <p:txBody>
          <a:bodyPr/>
          <a:lstStyle>
            <a:lvl1pPr marL="0" indent="0" algn="l">
              <a:buNone/>
              <a:defRPr sz="2400">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lvl1pPr>
              <a:defRPr/>
            </a:lvl1pPr>
          </a:lstStyle>
          <a:p>
            <a:fld id="{CA32C5C4-7564-4BA3-9D24-F10B5A874B1B}" type="datetime4">
              <a:rPr lang="en-US" smtClean="0"/>
              <a:pPr/>
              <a:t>November 18, 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smtClean="0"/>
              <a:t>‹#›</a:t>
            </a:fld>
            <a:endParaRPr lang="de-DE" dirty="0"/>
          </a:p>
        </p:txBody>
      </p:sp>
      <p:sp>
        <p:nvSpPr>
          <p:cNvPr id="10" name="Bildplatzhalter 2"/>
          <p:cNvSpPr>
            <a:spLocks noGrp="1"/>
          </p:cNvSpPr>
          <p:nvPr>
            <p:ph type="pic" idx="13"/>
          </p:nvPr>
        </p:nvSpPr>
        <p:spPr>
          <a:xfrm>
            <a:off x="912000" y="2059200"/>
            <a:ext cx="10368000" cy="376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3669322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2712584"/>
            <a:ext cx="10363200" cy="468000"/>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828800" y="3569060"/>
            <a:ext cx="8534400" cy="396000"/>
          </a:xfrm>
        </p:spPr>
        <p:txBody>
          <a:bodyPr/>
          <a:lstStyle>
            <a:lvl1pPr marL="0" indent="0" algn="ctr">
              <a:buNone/>
              <a:defRPr>
                <a:solidFill>
                  <a:srgbClr val="0030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lvl1pPr>
              <a:defRPr/>
            </a:lvl1pPr>
          </a:lstStyle>
          <a:p>
            <a:fld id="{6ED4A1CA-A787-4F8C-9EB4-E1128943F57B}" type="datetime4">
              <a:rPr lang="en-US" smtClean="0"/>
              <a:pPr/>
              <a:t>November 18, 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smtClean="0"/>
              <a:t>‹#›</a:t>
            </a:fld>
            <a:endParaRPr lang="de-DE" dirty="0"/>
          </a:p>
        </p:txBody>
      </p:sp>
    </p:spTree>
    <p:extLst>
      <p:ext uri="{BB962C8B-B14F-4D97-AF65-F5344CB8AC3E}">
        <p14:creationId xmlns:p14="http://schemas.microsoft.com/office/powerpoint/2010/main" val="3803861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Zwei Beliebige Inhalte (1:1) mit Überschrift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912000" y="1983600"/>
            <a:ext cx="5083200" cy="3597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912000" y="2348556"/>
            <a:ext cx="50832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7" y="1983600"/>
            <a:ext cx="5083200" cy="3597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7" y="2348556"/>
            <a:ext cx="5083200" cy="3474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lvl1pPr>
              <a:defRPr/>
            </a:lvl1pPr>
          </a:lstStyle>
          <a:p>
            <a:fld id="{EE9003F4-B734-47FB-A7F6-1A363A525176}" type="datetime4">
              <a:rPr lang="en-US" smtClean="0"/>
              <a:pPr/>
              <a:t>November 18, 2022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FC0CC166-4E39-43B8-AB91-BDD1C4C9E224}" type="slidenum">
              <a:rPr lang="de-DE" smtClean="0"/>
              <a:t>‹#›</a:t>
            </a:fld>
            <a:endParaRPr lang="de-DE" dirty="0"/>
          </a:p>
        </p:txBody>
      </p:sp>
    </p:spTree>
    <p:extLst>
      <p:ext uri="{BB962C8B-B14F-4D97-AF65-F5344CB8AC3E}">
        <p14:creationId xmlns:p14="http://schemas.microsoft.com/office/powerpoint/2010/main" val="317505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RS-Foundation-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4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F193FB3A-7CED-C8AD-CB67-466497A1583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479C337-C085-1ED9-8272-3A0B524D6F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33621779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2000" y="1983600"/>
            <a:ext cx="50832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lvl1pPr>
              <a:defRPr/>
            </a:lvl1pPr>
          </a:lstStyle>
          <a:p>
            <a:fld id="{AF07A759-CC00-4004-9D6A-2FF6A2747854}" type="datetime4">
              <a:rPr lang="en-US" smtClean="0"/>
              <a:pPr/>
              <a:t>November 18, 2022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C0CC166-4E39-43B8-AB91-BDD1C4C9E224}" type="slidenum">
              <a:rPr lang="de-DE" smtClean="0"/>
              <a:t>‹#›</a:t>
            </a:fld>
            <a:endParaRPr lang="de-DE" dirty="0"/>
          </a:p>
        </p:txBody>
      </p:sp>
      <p:sp>
        <p:nvSpPr>
          <p:cNvPr id="8" name="Bildplatzhalter 2"/>
          <p:cNvSpPr>
            <a:spLocks noGrp="1"/>
          </p:cNvSpPr>
          <p:nvPr>
            <p:ph type="pic" idx="13"/>
          </p:nvPr>
        </p:nvSpPr>
        <p:spPr>
          <a:xfrm>
            <a:off x="6196800" y="1983600"/>
            <a:ext cx="50832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96045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und Bild (asymmetris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2000" y="1983600"/>
            <a:ext cx="7305600" cy="38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lvl1pPr>
              <a:defRPr/>
            </a:lvl1pPr>
          </a:lstStyle>
          <a:p>
            <a:fld id="{C033E362-8F56-4DDB-9F09-B19F49EEAA58}" type="datetime4">
              <a:rPr lang="en-US" smtClean="0"/>
              <a:pPr/>
              <a:t>November 18, 2022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C0CC166-4E39-43B8-AB91-BDD1C4C9E224}" type="slidenum">
              <a:rPr lang="de-DE" smtClean="0"/>
              <a:t>‹#›</a:t>
            </a:fld>
            <a:endParaRPr lang="de-DE" dirty="0"/>
          </a:p>
        </p:txBody>
      </p:sp>
      <p:sp>
        <p:nvSpPr>
          <p:cNvPr id="8" name="Bildplatzhalter 2"/>
          <p:cNvSpPr>
            <a:spLocks noGrp="1"/>
          </p:cNvSpPr>
          <p:nvPr>
            <p:ph type="pic" idx="13"/>
          </p:nvPr>
        </p:nvSpPr>
        <p:spPr>
          <a:xfrm>
            <a:off x="8476800" y="1983600"/>
            <a:ext cx="2793600" cy="38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Tree>
    <p:extLst>
      <p:ext uri="{BB962C8B-B14F-4D97-AF65-F5344CB8AC3E}">
        <p14:creationId xmlns:p14="http://schemas.microsoft.com/office/powerpoint/2010/main" val="407482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RS-Foundation-Quote page-1">
    <p:bg>
      <p:bgPr>
        <a:solidFill>
          <a:srgbClr val="B31E3B"/>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055A4EF8-20D8-B46E-DF61-11D09BE21E18}"/>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84C4F081-94D3-8B46-4092-EADB9ED8AEA5}"/>
              </a:ext>
            </a:extLst>
          </p:cNvPr>
          <p:cNvPicPr>
            <a:picLocks noChangeAspect="1"/>
          </p:cNvPicPr>
          <p:nvPr userDrawn="1"/>
        </p:nvPicPr>
        <p:blipFill>
          <a:blip r:embed="rId2"/>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238450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RS-Foundation-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5" name="Text Placeholder 17">
            <a:extLst>
              <a:ext uri="{FF2B5EF4-FFF2-40B4-BE49-F238E27FC236}">
                <a16:creationId xmlns:a16="http://schemas.microsoft.com/office/drawing/2014/main" id="{F0748B83-974C-1FDF-D8CA-C0138B6F0554}"/>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2">
            <a:extLst>
              <a:ext uri="{FF2B5EF4-FFF2-40B4-BE49-F238E27FC236}">
                <a16:creationId xmlns:a16="http://schemas.microsoft.com/office/drawing/2014/main" id="{68CE25A6-ECFB-B78A-DCC1-FCF0512A9C44}"/>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15">
            <a:extLst>
              <a:ext uri="{FF2B5EF4-FFF2-40B4-BE49-F238E27FC236}">
                <a16:creationId xmlns:a16="http://schemas.microsoft.com/office/drawing/2014/main" id="{DDB99E73-BD0E-D729-DA89-858F948A9C37}"/>
              </a:ext>
            </a:extLst>
          </p:cNvPr>
          <p:cNvSpPr>
            <a:spLocks noGrp="1"/>
          </p:cNvSpPr>
          <p:nvPr>
            <p:ph type="body" sz="quarter" idx="15"/>
          </p:nvPr>
        </p:nvSpPr>
        <p:spPr>
          <a:xfrm>
            <a:off x="912461" y="103347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4" name="Footer Placeholder 14">
            <a:extLst>
              <a:ext uri="{FF2B5EF4-FFF2-40B4-BE49-F238E27FC236}">
                <a16:creationId xmlns:a16="http://schemas.microsoft.com/office/drawing/2014/main" id="{F670368C-EA2C-F13A-0106-ECC27B0B193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ext Placeholder 6">
            <a:extLst>
              <a:ext uri="{FF2B5EF4-FFF2-40B4-BE49-F238E27FC236}">
                <a16:creationId xmlns:a16="http://schemas.microsoft.com/office/drawing/2014/main" id="{952F3DDF-7798-22A5-F20A-50104C2FD5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93981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RS-Foundation-Quote 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7">
            <a:extLst>
              <a:ext uri="{FF2B5EF4-FFF2-40B4-BE49-F238E27FC236}">
                <a16:creationId xmlns:a16="http://schemas.microsoft.com/office/drawing/2014/main" id="{27EC5F9F-14D9-6DBD-FD2C-A422633421DA}"/>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tx1"/>
                </a:solidFill>
              </a:defRPr>
            </a:lvl1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Footer Placeholder 14">
            <a:extLst>
              <a:ext uri="{FF2B5EF4-FFF2-40B4-BE49-F238E27FC236}">
                <a16:creationId xmlns:a16="http://schemas.microsoft.com/office/drawing/2014/main" id="{1F0DBBDA-F26D-466E-4184-536EB101B35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7646530-A85D-7470-84FB-B21B6DF0F4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57088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RS-Foundation-Quote-page-4">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B43B0A76-50E1-195D-C482-2F475EFC0F2E}"/>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21" name="Text Placeholder 4">
            <a:extLst>
              <a:ext uri="{FF2B5EF4-FFF2-40B4-BE49-F238E27FC236}">
                <a16:creationId xmlns:a16="http://schemas.microsoft.com/office/drawing/2014/main" id="{084D1844-9F39-1C22-7AB9-2AD5D08DB338}"/>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6B5DFBDE-2CFB-5247-7149-39BFC8F0D04E}"/>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629B5A05-E4D3-D580-8EFF-13DDA322EC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332551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RS-Foundation-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63348FA4-305B-2C3B-8E17-8F61AE58B037}"/>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4029EC76-F6BB-64BA-92EA-2BB7E67A10E3}"/>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69A5584A-5A14-B77E-3927-147418773E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5444C445-2B19-62FB-157F-11BFCBAD3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270403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7E73A2A8-EA37-D2C4-D603-D9706F143E6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D457C54F-3B7E-8803-D947-13EC34BA07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79098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undation-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0AD1D1-59CB-6302-E723-F0AC3B58B29A}"/>
              </a:ext>
            </a:extLst>
          </p:cNvPr>
          <p:cNvPicPr>
            <a:picLocks noChangeAspect="1"/>
          </p:cNvPicPr>
          <p:nvPr userDrawn="1"/>
        </p:nvPicPr>
        <p:blipFill>
          <a:blip r:embed="rId2"/>
          <a:stretch>
            <a:fillRect/>
          </a:stretch>
        </p:blipFill>
        <p:spPr>
          <a:xfrm>
            <a:off x="0" y="376029"/>
            <a:ext cx="2077111" cy="608529"/>
          </a:xfrm>
          <a:prstGeom prst="rect">
            <a:avLst/>
          </a:prstGeom>
        </p:spPr>
      </p:pic>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307E48A4-02E6-76E9-C06C-89B86BB53B9B}"/>
              </a:ext>
            </a:extLst>
          </p:cNvPr>
          <p:cNvPicPr>
            <a:picLocks noChangeAspect="1"/>
          </p:cNvPicPr>
          <p:nvPr userDrawn="1"/>
        </p:nvPicPr>
        <p:blipFill rotWithShape="1">
          <a:blip r:embed="rId3"/>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964368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52930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FRS-Foundation-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97536"/>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1004824-9417-AF5E-72E4-89D94C1B95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08529"/>
          </a:xfrm>
          <a:prstGeom prst="rect">
            <a:avLst/>
          </a:prstGeom>
        </p:spPr>
      </p:pic>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1FBF11BE-1B76-65CF-C921-9DBD2D8B87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764916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685247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24321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968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297273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2"/>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3329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6358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271173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75693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67078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2809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RS-Foundation-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chemeClr val="tx1"/>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document is prepared for discussion of a public meeting of the IFRS Foundation Trustees’ Due Process Oversight Committee (DPOC). The Trustees are responsible for governance of the IFRS Foundation, oversight of the International Accounting Standards Board (IASB) and International Sustainability Standards Board (ISSB), and for delivery of the IFRS Foundation’s objectives as set out in the IFRS Foundation Constitution.</a:t>
            </a:r>
          </a:p>
        </p:txBody>
      </p:sp>
    </p:spTree>
    <p:extLst>
      <p:ext uri="{BB962C8B-B14F-4D97-AF65-F5344CB8AC3E}">
        <p14:creationId xmlns:p14="http://schemas.microsoft.com/office/powerpoint/2010/main" val="1858195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6157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4092901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65992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27446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47822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3" y="1351313"/>
            <a:ext cx="8706717" cy="485800"/>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16509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8130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rontpage">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hasCustomPrompt="1"/>
          </p:nvPr>
        </p:nvSpPr>
        <p:spPr>
          <a:xfrm>
            <a:off x="1295467" y="1355630"/>
            <a:ext cx="7905805" cy="523220"/>
          </a:xfrm>
        </p:spPr>
        <p:txBody>
          <a:bodyPr wrap="square" anchor="ctr">
            <a:noAutofit/>
          </a:bodyPr>
          <a:lstStyle>
            <a:lvl1pPr marL="0" indent="0" algn="l">
              <a:spcBef>
                <a:spcPts val="0"/>
              </a:spcBef>
              <a:buNone/>
              <a:defRPr sz="2800" b="0" i="0" baseline="0">
                <a:solidFill>
                  <a:srgbClr val="1F497D"/>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TITLE GOES HERE </a:t>
            </a:r>
          </a:p>
        </p:txBody>
      </p:sp>
      <p:sp>
        <p:nvSpPr>
          <p:cNvPr id="14" name="Text Placeholder 3"/>
          <p:cNvSpPr>
            <a:spLocks noGrp="1"/>
          </p:cNvSpPr>
          <p:nvPr>
            <p:ph type="body" sz="half" idx="2" hasCustomPrompt="1"/>
          </p:nvPr>
        </p:nvSpPr>
        <p:spPr>
          <a:xfrm>
            <a:off x="1297306" y="2240904"/>
            <a:ext cx="7905805" cy="324000"/>
          </a:xfrm>
        </p:spPr>
        <p:txBody>
          <a:bodyPr anchor="ctr">
            <a:noAutofit/>
          </a:bodyPr>
          <a:lstStyle>
            <a:lvl1pPr marL="0" indent="0">
              <a:spcBef>
                <a:spcPts val="0"/>
              </a:spcBef>
              <a:buNone/>
              <a:defRPr lang="en-GB" sz="1600" b="0" i="0" kern="1200" baseline="0" noProof="0" dirty="0" smtClean="0">
                <a:solidFill>
                  <a:srgbClr val="1F497D"/>
                </a:solidFill>
                <a:latin typeface="Arial MT Lt"/>
                <a:ea typeface="+mn-ea"/>
                <a:cs typeface="Arial MT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Date (optional)</a:t>
            </a:r>
          </a:p>
        </p:txBody>
      </p:sp>
      <p:sp>
        <p:nvSpPr>
          <p:cNvPr id="9" name="Text Placeholder 3"/>
          <p:cNvSpPr>
            <a:spLocks noGrp="1"/>
          </p:cNvSpPr>
          <p:nvPr>
            <p:ph type="body" sz="half" idx="10" hasCustomPrompt="1"/>
          </p:nvPr>
        </p:nvSpPr>
        <p:spPr>
          <a:xfrm>
            <a:off x="1295467" y="1873233"/>
            <a:ext cx="7905805" cy="324000"/>
          </a:xfrm>
        </p:spPr>
        <p:txBody>
          <a:bodyPr anchor="ctr">
            <a:noAutofit/>
          </a:bodyPr>
          <a:lstStyle>
            <a:lvl1pPr marL="0" indent="0">
              <a:spcBef>
                <a:spcPts val="0"/>
              </a:spcBef>
              <a:buNone/>
              <a:defRPr sz="1800" b="0" i="0" baseline="0">
                <a:solidFill>
                  <a:schemeClr val="accent6">
                    <a:lumMod val="75000"/>
                  </a:schemeClr>
                </a:solidFill>
                <a:latin typeface="Arial MT Lt"/>
                <a:cs typeface="Arial MT 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SUBTITLE (OPTIONAL) </a:t>
            </a:r>
          </a:p>
        </p:txBody>
      </p:sp>
    </p:spTree>
    <p:extLst>
      <p:ext uri="{BB962C8B-B14F-4D97-AF65-F5344CB8AC3E}">
        <p14:creationId xmlns:p14="http://schemas.microsoft.com/office/powerpoint/2010/main" val="3825738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12204205" cy="6864865"/>
          </a:xfrm>
          <a:prstGeom prst="rect">
            <a:avLst/>
          </a:prstGeom>
        </p:spPr>
      </p:pic>
      <p:sp>
        <p:nvSpPr>
          <p:cNvPr id="10" name="Subtitle 2"/>
          <p:cNvSpPr>
            <a:spLocks noGrp="1"/>
          </p:cNvSpPr>
          <p:nvPr>
            <p:ph type="subTitle" idx="1" hasCustomPrompt="1"/>
          </p:nvPr>
        </p:nvSpPr>
        <p:spPr>
          <a:xfrm>
            <a:off x="974504" y="735087"/>
            <a:ext cx="7905805" cy="461665"/>
          </a:xfrm>
        </p:spPr>
        <p:txBody>
          <a:bodyPr wrap="square" anchor="b" anchorCtr="0">
            <a:noAutofit/>
          </a:bodyPr>
          <a:lstStyle>
            <a:lvl1pPr marL="0" indent="0" algn="l">
              <a:spcBef>
                <a:spcPts val="0"/>
              </a:spcBef>
              <a:buNone/>
              <a:defRPr sz="2800" b="0" i="0">
                <a:solidFill>
                  <a:srgbClr val="1F497D"/>
                </a:solidFill>
                <a:latin typeface="Arial MT Lt"/>
                <a:cs typeface="Arial MT 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INSERT TITLE</a:t>
            </a:r>
          </a:p>
        </p:txBody>
      </p:sp>
      <p:cxnSp>
        <p:nvCxnSpPr>
          <p:cNvPr id="11" name="Rechte verbindingslijn 10"/>
          <p:cNvCxnSpPr/>
          <p:nvPr userDrawn="1"/>
        </p:nvCxnSpPr>
        <p:spPr>
          <a:xfrm>
            <a:off x="1103445" y="1268760"/>
            <a:ext cx="9793088" cy="0"/>
          </a:xfrm>
          <a:prstGeom prst="line">
            <a:avLst/>
          </a:prstGeom>
          <a:ln w="19050">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5" name="Date Placeholder 3"/>
          <p:cNvSpPr>
            <a:spLocks noGrp="1"/>
          </p:cNvSpPr>
          <p:nvPr>
            <p:ph type="dt" sz="half" idx="2"/>
          </p:nvPr>
        </p:nvSpPr>
        <p:spPr>
          <a:xfrm>
            <a:off x="1276355" y="6232228"/>
            <a:ext cx="1104869" cy="365125"/>
          </a:xfrm>
          <a:prstGeom prst="rect">
            <a:avLst/>
          </a:prstGeom>
        </p:spPr>
        <p:txBody>
          <a:bodyPr vert="horz" lIns="91440" tIns="45720" rIns="91440" bIns="45720" rtlCol="0" anchor="ctr" anchorCtr="0"/>
          <a:lstStyle>
            <a:lvl1pPr marL="0" algn="l" defTabSz="457200" rtl="0" eaLnBrk="1" latinLnBrk="0" hangingPunct="1">
              <a:defRPr lang="en-US" sz="1000" kern="1200" smtClean="0">
                <a:solidFill>
                  <a:srgbClr val="535353"/>
                </a:solidFill>
                <a:latin typeface="Arial MT Lt"/>
                <a:ea typeface="+mn-ea"/>
                <a:cs typeface="Arial" pitchFamily="34" charset="0"/>
              </a:defRPr>
            </a:lvl1pPr>
          </a:lstStyle>
          <a:p>
            <a:r>
              <a:rPr lang="en-GB"/>
              <a:t> </a:t>
            </a:r>
          </a:p>
          <a:p>
            <a:r>
              <a:rPr lang="en-GB"/>
              <a:t>Date</a:t>
            </a:r>
            <a:endParaRPr lang="en-GB">
              <a:solidFill>
                <a:srgbClr val="595959"/>
              </a:solidFill>
            </a:endParaRPr>
          </a:p>
        </p:txBody>
      </p:sp>
      <p:sp>
        <p:nvSpPr>
          <p:cNvPr id="6" name="Footer Placeholder 4"/>
          <p:cNvSpPr>
            <a:spLocks noGrp="1"/>
          </p:cNvSpPr>
          <p:nvPr>
            <p:ph type="ftr" sz="quarter" idx="3"/>
          </p:nvPr>
        </p:nvSpPr>
        <p:spPr>
          <a:xfrm>
            <a:off x="2381224" y="6232228"/>
            <a:ext cx="6381795" cy="365125"/>
          </a:xfrm>
          <a:prstGeom prst="rect">
            <a:avLst/>
          </a:prstGeom>
        </p:spPr>
        <p:txBody>
          <a:bodyPr vert="horz" lIns="91440" tIns="45720" rIns="91440" bIns="45720" rtlCol="0" anchor="b" anchorCtr="0"/>
          <a:lstStyle>
            <a:lvl1pPr marL="0" algn="l" defTabSz="457200" rtl="0" eaLnBrk="1" latinLnBrk="0" hangingPunct="1">
              <a:defRPr lang="en-GB" sz="1000" kern="1200" smtClean="0">
                <a:solidFill>
                  <a:srgbClr val="595959"/>
                </a:solidFill>
                <a:latin typeface="Arial MT Lt"/>
                <a:ea typeface="+mn-ea"/>
                <a:cs typeface="Arial" pitchFamily="34" charset="0"/>
              </a:defRPr>
            </a:lvl1pPr>
          </a:lstStyle>
          <a:p>
            <a:r>
              <a:rPr lang="en-GB"/>
              <a:t>The Title of the Presentation - The Name of the Meeting</a:t>
            </a:r>
          </a:p>
        </p:txBody>
      </p:sp>
      <p:sp>
        <p:nvSpPr>
          <p:cNvPr id="7" name="Slide Number Placeholder 5"/>
          <p:cNvSpPr>
            <a:spLocks noGrp="1"/>
          </p:cNvSpPr>
          <p:nvPr>
            <p:ph type="sldNum" sz="quarter" idx="4"/>
          </p:nvPr>
        </p:nvSpPr>
        <p:spPr>
          <a:xfrm>
            <a:off x="11088555" y="6232228"/>
            <a:ext cx="558784" cy="365125"/>
          </a:xfrm>
          <a:prstGeom prst="rect">
            <a:avLst/>
          </a:prstGeom>
        </p:spPr>
        <p:txBody>
          <a:bodyPr vert="horz" lIns="91440" tIns="45720" rIns="91440" bIns="45720" rtlCol="0" anchor="ctr" anchorCtr="0"/>
          <a:lstStyle>
            <a:lvl1pPr algn="r">
              <a:defRPr lang="en-GB" sz="1000" kern="1200" smtClean="0">
                <a:solidFill>
                  <a:srgbClr val="595959"/>
                </a:solidFill>
                <a:latin typeface="Arial MT Lt"/>
                <a:ea typeface="+mn-ea"/>
                <a:cs typeface="Arial" pitchFamily="34" charset="0"/>
              </a:defRPr>
            </a:lvl1pPr>
          </a:lstStyle>
          <a:p>
            <a:pPr algn="ctr"/>
            <a:endParaRPr lang="en-GB"/>
          </a:p>
          <a:p>
            <a:pPr algn="ctr"/>
            <a:fld id="{CEFBDD81-1F9F-1A44-BAE5-EA9B5A3AE313}" type="slidenum">
              <a:rPr smtClean="0"/>
              <a:pPr algn="ctr"/>
              <a:t>‹#›</a:t>
            </a:fld>
            <a:endParaRPr/>
          </a:p>
        </p:txBody>
      </p:sp>
    </p:spTree>
    <p:extLst>
      <p:ext uri="{BB962C8B-B14F-4D97-AF65-F5344CB8AC3E}">
        <p14:creationId xmlns:p14="http://schemas.microsoft.com/office/powerpoint/2010/main" val="3886168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9" name="Afbeelding 8" descr="background.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42429"/>
            <a:ext cx="12279633" cy="6907294"/>
          </a:xfrm>
          <a:prstGeom prst="rect">
            <a:avLst/>
          </a:prstGeom>
        </p:spPr>
      </p:pic>
      <p:sp>
        <p:nvSpPr>
          <p:cNvPr id="3" name="Date Placeholder 3"/>
          <p:cNvSpPr>
            <a:spLocks noGrp="1"/>
          </p:cNvSpPr>
          <p:nvPr>
            <p:ph type="dt" sz="half" idx="2"/>
          </p:nvPr>
        </p:nvSpPr>
        <p:spPr>
          <a:xfrm>
            <a:off x="1276355" y="6232228"/>
            <a:ext cx="1104869" cy="365125"/>
          </a:xfrm>
          <a:prstGeom prst="rect">
            <a:avLst/>
          </a:prstGeom>
        </p:spPr>
        <p:txBody>
          <a:bodyPr vert="horz" lIns="91440" tIns="45720" rIns="91440" bIns="45720" rtlCol="0" anchor="ctr" anchorCtr="0"/>
          <a:lstStyle>
            <a:lvl1pPr marL="0" algn="l" defTabSz="457200" rtl="0" eaLnBrk="1" latinLnBrk="0" hangingPunct="1">
              <a:defRPr lang="en-US" sz="1000" kern="1200" smtClean="0">
                <a:solidFill>
                  <a:srgbClr val="535353"/>
                </a:solidFill>
                <a:latin typeface="Arial MT Lt"/>
                <a:ea typeface="+mn-ea"/>
                <a:cs typeface="Arial" pitchFamily="34" charset="0"/>
              </a:defRPr>
            </a:lvl1pPr>
          </a:lstStyle>
          <a:p>
            <a:endParaRPr lang="en-GB"/>
          </a:p>
          <a:p>
            <a:r>
              <a:rPr lang="en-GB"/>
              <a:t> Date</a:t>
            </a:r>
            <a:endParaRPr lang="en-GB">
              <a:solidFill>
                <a:srgbClr val="595959"/>
              </a:solidFill>
            </a:endParaRPr>
          </a:p>
        </p:txBody>
      </p:sp>
      <p:sp>
        <p:nvSpPr>
          <p:cNvPr id="4" name="Footer Placeholder 4"/>
          <p:cNvSpPr>
            <a:spLocks noGrp="1"/>
          </p:cNvSpPr>
          <p:nvPr>
            <p:ph type="ftr" sz="quarter" idx="3"/>
          </p:nvPr>
        </p:nvSpPr>
        <p:spPr>
          <a:xfrm>
            <a:off x="2381224" y="6232228"/>
            <a:ext cx="6381795" cy="365125"/>
          </a:xfrm>
          <a:prstGeom prst="rect">
            <a:avLst/>
          </a:prstGeom>
        </p:spPr>
        <p:txBody>
          <a:bodyPr vert="horz" lIns="91440" tIns="45720" rIns="91440" bIns="45720" rtlCol="0" anchor="b" anchorCtr="0"/>
          <a:lstStyle>
            <a:lvl1pPr marL="0" algn="l" defTabSz="457200" rtl="0" eaLnBrk="1" latinLnBrk="0" hangingPunct="1">
              <a:defRPr lang="en-GB" sz="1000" kern="1200" smtClean="0">
                <a:solidFill>
                  <a:srgbClr val="595959"/>
                </a:solidFill>
                <a:latin typeface="Arial MT Lt"/>
                <a:ea typeface="+mn-ea"/>
                <a:cs typeface="Arial" pitchFamily="34" charset="0"/>
              </a:defRPr>
            </a:lvl1pPr>
          </a:lstStyle>
          <a:p>
            <a:r>
              <a:rPr lang="en-GB"/>
              <a:t>The Title of the Presentation - The Name of the Meeting</a:t>
            </a:r>
          </a:p>
        </p:txBody>
      </p:sp>
      <p:sp>
        <p:nvSpPr>
          <p:cNvPr id="5" name="Slide Number Placeholder 5"/>
          <p:cNvSpPr>
            <a:spLocks noGrp="1"/>
          </p:cNvSpPr>
          <p:nvPr>
            <p:ph type="sldNum" sz="quarter" idx="4"/>
          </p:nvPr>
        </p:nvSpPr>
        <p:spPr>
          <a:xfrm>
            <a:off x="11088555" y="6232228"/>
            <a:ext cx="558784" cy="365125"/>
          </a:xfrm>
          <a:prstGeom prst="rect">
            <a:avLst/>
          </a:prstGeom>
        </p:spPr>
        <p:txBody>
          <a:bodyPr vert="horz" lIns="91440" tIns="45720" rIns="91440" bIns="45720" rtlCol="0" anchor="ctr" anchorCtr="0"/>
          <a:lstStyle>
            <a:lvl1pPr algn="r">
              <a:defRPr lang="en-GB" sz="1000" kern="1200" smtClean="0">
                <a:solidFill>
                  <a:srgbClr val="595959"/>
                </a:solidFill>
                <a:latin typeface="Arial MT Lt"/>
                <a:ea typeface="+mn-ea"/>
                <a:cs typeface="Arial" pitchFamily="34" charset="0"/>
              </a:defRPr>
            </a:lvl1pPr>
          </a:lstStyle>
          <a:p>
            <a:pPr algn="ctr"/>
            <a:endParaRPr lang="en-GB"/>
          </a:p>
          <a:p>
            <a:pPr algn="ctr"/>
            <a:fld id="{CEFBDD81-1F9F-1A44-BAE5-EA9B5A3AE313}" type="slidenum">
              <a:rPr smtClean="0"/>
              <a:pPr algn="ctr"/>
              <a:t>‹#›</a:t>
            </a:fld>
            <a:endParaRPr/>
          </a:p>
        </p:txBody>
      </p:sp>
    </p:spTree>
    <p:extLst>
      <p:ext uri="{BB962C8B-B14F-4D97-AF65-F5344CB8AC3E}">
        <p14:creationId xmlns:p14="http://schemas.microsoft.com/office/powerpoint/2010/main" val="318850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FRS-Foundation-Divider Slide-1">
    <p:bg>
      <p:bgPr>
        <a:solidFill>
          <a:srgbClr val="B31E3B"/>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Foundation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FEBEF0F-4862-DBD6-9F06-3E4FA98BE0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3" name="Footer Placeholder 14">
            <a:extLst>
              <a:ext uri="{FF2B5EF4-FFF2-40B4-BE49-F238E27FC236}">
                <a16:creationId xmlns:a16="http://schemas.microsoft.com/office/drawing/2014/main" id="{FB469ACC-28B9-79A0-15F1-CBDF5FA8D23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74D103FB-CDE7-1545-0AC1-A4F41435F208}"/>
              </a:ext>
            </a:extLst>
          </p:cNvPr>
          <p:cNvPicPr>
            <a:picLocks noChangeAspect="1"/>
          </p:cNvPicPr>
          <p:nvPr userDrawn="1"/>
        </p:nvPicPr>
        <p:blipFill>
          <a:blip r:embed="rId3"/>
          <a:stretch>
            <a:fillRect/>
          </a:stretch>
        </p:blipFill>
        <p:spPr>
          <a:xfrm>
            <a:off x="1019173" y="378132"/>
            <a:ext cx="1371327" cy="396161"/>
          </a:xfrm>
          <a:prstGeom prst="rect">
            <a:avLst/>
          </a:prstGeom>
        </p:spPr>
      </p:pic>
    </p:spTree>
    <p:extLst>
      <p:ext uri="{BB962C8B-B14F-4D97-AF65-F5344CB8AC3E}">
        <p14:creationId xmlns:p14="http://schemas.microsoft.com/office/powerpoint/2010/main" val="1739586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1276355" y="6232228"/>
            <a:ext cx="1104869" cy="365125"/>
          </a:xfrm>
          <a:prstGeom prst="rect">
            <a:avLst/>
          </a:prstGeom>
        </p:spPr>
        <p:txBody>
          <a:bodyPr vert="horz" lIns="91440" tIns="45720" rIns="91440" bIns="45720" rtlCol="0" anchor="ctr" anchorCtr="0"/>
          <a:lstStyle>
            <a:lvl1pPr marL="0" algn="l" defTabSz="457200" rtl="0" eaLnBrk="1" latinLnBrk="0" hangingPunct="1">
              <a:defRPr lang="en-US" sz="1000" kern="1200" smtClean="0">
                <a:solidFill>
                  <a:srgbClr val="535353"/>
                </a:solidFill>
                <a:latin typeface="Arial MT Lt"/>
                <a:ea typeface="+mn-ea"/>
                <a:cs typeface="Arial" pitchFamily="34" charset="0"/>
              </a:defRPr>
            </a:lvl1pPr>
          </a:lstStyle>
          <a:p>
            <a:r>
              <a:rPr lang="en-GB"/>
              <a:t> </a:t>
            </a:r>
          </a:p>
          <a:p>
            <a:r>
              <a:rPr lang="en-GB"/>
              <a:t>Date</a:t>
            </a:r>
            <a:endParaRPr lang="en-GB">
              <a:solidFill>
                <a:srgbClr val="595959"/>
              </a:solidFill>
            </a:endParaRPr>
          </a:p>
        </p:txBody>
      </p:sp>
      <p:sp>
        <p:nvSpPr>
          <p:cNvPr id="3" name="Footer Placeholder 4"/>
          <p:cNvSpPr>
            <a:spLocks noGrp="1"/>
          </p:cNvSpPr>
          <p:nvPr>
            <p:ph type="ftr" sz="quarter" idx="3"/>
          </p:nvPr>
        </p:nvSpPr>
        <p:spPr>
          <a:xfrm>
            <a:off x="2381224" y="6232228"/>
            <a:ext cx="6381795" cy="365125"/>
          </a:xfrm>
          <a:prstGeom prst="rect">
            <a:avLst/>
          </a:prstGeom>
        </p:spPr>
        <p:txBody>
          <a:bodyPr vert="horz" lIns="91440" tIns="45720" rIns="91440" bIns="45720" rtlCol="0" anchor="b" anchorCtr="0"/>
          <a:lstStyle>
            <a:lvl1pPr marL="0" algn="l" defTabSz="457200" rtl="0" eaLnBrk="1" latinLnBrk="0" hangingPunct="1">
              <a:defRPr lang="en-GB" sz="1000" kern="1200" smtClean="0">
                <a:solidFill>
                  <a:srgbClr val="595959"/>
                </a:solidFill>
                <a:latin typeface="Arial MT Lt"/>
                <a:ea typeface="+mn-ea"/>
                <a:cs typeface="Arial" pitchFamily="34" charset="0"/>
              </a:defRPr>
            </a:lvl1pPr>
          </a:lstStyle>
          <a:p>
            <a:r>
              <a:rPr lang="en-GB"/>
              <a:t>The Title of the Presentation - The Name of the Meeting</a:t>
            </a:r>
          </a:p>
        </p:txBody>
      </p:sp>
      <p:sp>
        <p:nvSpPr>
          <p:cNvPr id="4" name="Slide Number Placeholder 5"/>
          <p:cNvSpPr>
            <a:spLocks noGrp="1"/>
          </p:cNvSpPr>
          <p:nvPr>
            <p:ph type="sldNum" sz="quarter" idx="4"/>
          </p:nvPr>
        </p:nvSpPr>
        <p:spPr>
          <a:xfrm>
            <a:off x="11088555" y="6232228"/>
            <a:ext cx="558784" cy="365125"/>
          </a:xfrm>
          <a:prstGeom prst="rect">
            <a:avLst/>
          </a:prstGeom>
        </p:spPr>
        <p:txBody>
          <a:bodyPr vert="horz" lIns="91440" tIns="45720" rIns="91440" bIns="45720" rtlCol="0" anchor="ctr" anchorCtr="0"/>
          <a:lstStyle>
            <a:lvl1pPr algn="r">
              <a:defRPr lang="en-GB" sz="1000" kern="1200" smtClean="0">
                <a:solidFill>
                  <a:srgbClr val="595959"/>
                </a:solidFill>
                <a:latin typeface="Arial MT Lt"/>
                <a:ea typeface="+mn-ea"/>
                <a:cs typeface="Arial" pitchFamily="34" charset="0"/>
              </a:defRPr>
            </a:lvl1pPr>
          </a:lstStyle>
          <a:p>
            <a:pPr algn="ctr"/>
            <a:endParaRPr lang="en-GB"/>
          </a:p>
          <a:p>
            <a:pPr algn="ctr"/>
            <a:fld id="{CEFBDD81-1F9F-1A44-BAE5-EA9B5A3AE313}" type="slidenum">
              <a:rPr smtClean="0"/>
              <a:pPr algn="ctr"/>
              <a:t>‹#›</a:t>
            </a:fld>
            <a:endParaRPr/>
          </a:p>
        </p:txBody>
      </p:sp>
    </p:spTree>
    <p:extLst>
      <p:ext uri="{BB962C8B-B14F-4D97-AF65-F5344CB8AC3E}">
        <p14:creationId xmlns:p14="http://schemas.microsoft.com/office/powerpoint/2010/main" val="2721239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056539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4163857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537013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spTree>
    <p:extLst>
      <p:ext uri="{BB962C8B-B14F-4D97-AF65-F5344CB8AC3E}">
        <p14:creationId xmlns:p14="http://schemas.microsoft.com/office/powerpoint/2010/main" val="3169744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143415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04377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577242"/>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2550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36984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552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FRS-Foundation-Divider-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15">
            <a:extLst>
              <a:ext uri="{FF2B5EF4-FFF2-40B4-BE49-F238E27FC236}">
                <a16:creationId xmlns:a16="http://schemas.microsoft.com/office/drawing/2014/main" id="{D9B48D1B-F99D-9F15-9772-3EA8945D213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3" name="Footer Placeholder 14">
            <a:extLst>
              <a:ext uri="{FF2B5EF4-FFF2-40B4-BE49-F238E27FC236}">
                <a16:creationId xmlns:a16="http://schemas.microsoft.com/office/drawing/2014/main" id="{DFD586D3-C5A1-B662-FC72-1F89CB146F4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7" name="Text Placeholder 6">
            <a:extLst>
              <a:ext uri="{FF2B5EF4-FFF2-40B4-BE49-F238E27FC236}">
                <a16:creationId xmlns:a16="http://schemas.microsoft.com/office/drawing/2014/main" id="{D0841799-B409-7CB1-6996-47154609D473}"/>
              </a:ext>
            </a:extLst>
          </p:cNvPr>
          <p:cNvSpPr>
            <a:spLocks noGrp="1"/>
          </p:cNvSpPr>
          <p:nvPr>
            <p:ph type="body" sz="quarter" idx="16" hasCustomPrompt="1"/>
          </p:nvPr>
        </p:nvSpPr>
        <p:spPr>
          <a:xfrm>
            <a:off x="1024751" y="378132"/>
            <a:ext cx="1371327" cy="395936"/>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142488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009040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12970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667205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Tree>
    <p:extLst>
      <p:ext uri="{BB962C8B-B14F-4D97-AF65-F5344CB8AC3E}">
        <p14:creationId xmlns:p14="http://schemas.microsoft.com/office/powerpoint/2010/main" val="4050418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847558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58721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83043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52808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634135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159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RS-Foundation-Text-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18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2" name="Text Placeholder 17">
            <a:extLst>
              <a:ext uri="{FF2B5EF4-FFF2-40B4-BE49-F238E27FC236}">
                <a16:creationId xmlns:a16="http://schemas.microsoft.com/office/drawing/2014/main" id="{87D166F0-7B1A-ABD6-059B-5AC949F46D8D}"/>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3" name="Footer Placeholder 14">
            <a:extLst>
              <a:ext uri="{FF2B5EF4-FFF2-40B4-BE49-F238E27FC236}">
                <a16:creationId xmlns:a16="http://schemas.microsoft.com/office/drawing/2014/main" id="{D604CABC-6767-F535-0A72-0D5C05AE430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0ED93907-86EE-1823-CA01-5F69D25169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32057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73757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7254280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366805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582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439663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2"/>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855570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74198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405936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05347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4812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RS-Foundation-Text-single colum smaller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3" name="Text Placeholder 7">
            <a:extLst>
              <a:ext uri="{FF2B5EF4-FFF2-40B4-BE49-F238E27FC236}">
                <a16:creationId xmlns:a16="http://schemas.microsoft.com/office/drawing/2014/main" id="{CA699759-1254-21E3-B9DE-18EFD198F7A2}"/>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rgbClr val="5F6062"/>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Text Placeholder 17">
            <a:extLst>
              <a:ext uri="{FF2B5EF4-FFF2-40B4-BE49-F238E27FC236}">
                <a16:creationId xmlns:a16="http://schemas.microsoft.com/office/drawing/2014/main" id="{8F7A669E-89C7-71A1-190E-87529BECD86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4" name="Footer Placeholder 14">
            <a:extLst>
              <a:ext uri="{FF2B5EF4-FFF2-40B4-BE49-F238E27FC236}">
                <a16:creationId xmlns:a16="http://schemas.microsoft.com/office/drawing/2014/main" id="{528BE06B-DDA9-BE68-1E2D-CD0C8A420727}"/>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806D92C7-E9C5-539D-312A-4F9F3FA334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2626712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609133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2366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503385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313272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50260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438215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33498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1398691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392" y="2057400"/>
            <a:ext cx="8736971" cy="795536"/>
          </a:xfrm>
          <a:prstGeom prst="rect">
            <a:avLst/>
          </a:prstGeom>
        </p:spPr>
        <p:txBody>
          <a:bodyPr/>
          <a:lstStyle>
            <a:lvl1pPr>
              <a:defRPr>
                <a:latin typeface="Georgia"/>
                <a:cs typeface="Georgia"/>
              </a:defRPr>
            </a:lvl1pPr>
          </a:lstStyle>
          <a:p>
            <a:r>
              <a:rPr lang="en-GB" dirty="0"/>
              <a:t>Click to edit Master title style</a:t>
            </a:r>
          </a:p>
        </p:txBody>
      </p:sp>
      <p:sp>
        <p:nvSpPr>
          <p:cNvPr id="5" name="Text Placeholder 4"/>
          <p:cNvSpPr>
            <a:spLocks noGrp="1"/>
          </p:cNvSpPr>
          <p:nvPr>
            <p:ph type="body" sz="quarter" idx="10" hasCustomPrompt="1"/>
          </p:nvPr>
        </p:nvSpPr>
        <p:spPr>
          <a:xfrm>
            <a:off x="624417" y="2948517"/>
            <a:ext cx="8735483" cy="480483"/>
          </a:xfrm>
          <a:prstGeom prst="rect">
            <a:avLst/>
          </a:prstGeom>
        </p:spPr>
        <p:txBody>
          <a:bodyPr/>
          <a:lstStyle>
            <a:lvl1pPr>
              <a:defRPr sz="2133" baseline="0"/>
            </a:lvl1pPr>
          </a:lstStyle>
          <a:p>
            <a:pPr lvl="0"/>
            <a:r>
              <a:rPr lang="en-GB" dirty="0"/>
              <a:t>Click to edit subtitle</a:t>
            </a:r>
          </a:p>
        </p:txBody>
      </p:sp>
    </p:spTree>
    <p:extLst>
      <p:ext uri="{BB962C8B-B14F-4D97-AF65-F5344CB8AC3E}">
        <p14:creationId xmlns:p14="http://schemas.microsoft.com/office/powerpoint/2010/main" val="170555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644691"/>
            <a:ext cx="10943431" cy="1143000"/>
          </a:xfrm>
          <a:prstGeom prst="rect">
            <a:avLst/>
          </a:prstGeom>
        </p:spPr>
        <p:txBody>
          <a:bodyPr/>
          <a:lstStyle>
            <a:lvl1pPr>
              <a:defRPr sz="3733">
                <a:solidFill>
                  <a:schemeClr val="bg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480001" y="1892829"/>
            <a:ext cx="10943431" cy="3840427"/>
          </a:xfrm>
          <a:prstGeom prst="rect">
            <a:avLst/>
          </a:prstGeom>
        </p:spPr>
        <p:txBody>
          <a:bodyPr/>
          <a:lstStyle>
            <a:lvl1pPr marL="0" indent="0">
              <a:buClr>
                <a:schemeClr val="bg1"/>
              </a:buClr>
              <a:buFont typeface="Wingdings" panose="05000000000000000000" pitchFamily="2" charset="2"/>
              <a:buNone/>
              <a:defRPr b="0" baseline="0">
                <a:solidFill>
                  <a:schemeClr val="bg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42639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ndation-Text-page-2-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19" name="Text Placeholder 7">
            <a:extLst>
              <a:ext uri="{FF2B5EF4-FFF2-40B4-BE49-F238E27FC236}">
                <a16:creationId xmlns:a16="http://schemas.microsoft.com/office/drawing/2014/main" id="{19F2C1B7-7AE5-5397-1E0D-894CD28D5502}"/>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1" name="Text Placeholder 7">
            <a:extLst>
              <a:ext uri="{FF2B5EF4-FFF2-40B4-BE49-F238E27FC236}">
                <a16:creationId xmlns:a16="http://schemas.microsoft.com/office/drawing/2014/main" id="{7A0950A9-BBC5-4E45-07E4-501491320404}"/>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7A614B1A-0CD8-0086-F162-6A4A7973CD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8F757929-7C1D-A115-57F1-CDF1CFDF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30507"/>
            <a:ext cx="1371327" cy="401756"/>
          </a:xfrm>
          <a:prstGeom prst="rect">
            <a:avLst/>
          </a:prstGeom>
        </p:spPr>
      </p:pic>
    </p:spTree>
    <p:extLst>
      <p:ext uri="{BB962C8B-B14F-4D97-AF65-F5344CB8AC3E}">
        <p14:creationId xmlns:p14="http://schemas.microsoft.com/office/powerpoint/2010/main" val="3830248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644691"/>
            <a:ext cx="10943431" cy="1143000"/>
          </a:xfrm>
          <a:prstGeom prst="rect">
            <a:avLst/>
          </a:prstGeom>
        </p:spPr>
        <p:txBody>
          <a:bodyPr/>
          <a:lstStyle>
            <a:lvl1pPr>
              <a:defRPr sz="3733">
                <a:solidFill>
                  <a:srgbClr val="489EBD"/>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480001" y="1892829"/>
            <a:ext cx="10943431" cy="3840427"/>
          </a:xfrm>
          <a:prstGeom prst="rect">
            <a:avLst/>
          </a:prstGeom>
        </p:spPr>
        <p:txBody>
          <a:bodyPr/>
          <a:lstStyle>
            <a:lvl1pPr marL="0" indent="0">
              <a:buClr>
                <a:schemeClr val="bg1"/>
              </a:buClr>
              <a:buFont typeface="Wingdings" panose="05000000000000000000" pitchFamily="2" charset="2"/>
              <a:buNone/>
              <a:defRPr b="0" baseline="0">
                <a:solidFill>
                  <a:schemeClr val="accent4"/>
                </a:solidFill>
              </a:defRPr>
            </a:lvl1pPr>
            <a:lvl2pPr>
              <a:defRPr b="0"/>
            </a:lvl2pPr>
            <a:lvl3pPr>
              <a:defRPr b="0"/>
            </a:lvl3pPr>
            <a:lvl4pPr>
              <a:defRPr b="0"/>
            </a:lvl4pPr>
            <a:lvl5pPr>
              <a:defRPr b="0"/>
            </a:lvl5pPr>
          </a:lstStyle>
          <a:p>
            <a:pPr lvl="0"/>
            <a:r>
              <a:rPr lang="en-US" dirty="0"/>
              <a:t>Click to add content</a:t>
            </a:r>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80001" y="5838395"/>
            <a:ext cx="2564903" cy="854968"/>
          </a:xfrm>
          <a:prstGeom prst="rect">
            <a:avLst/>
          </a:prstGeom>
        </p:spPr>
      </p:pic>
    </p:spTree>
    <p:extLst>
      <p:ext uri="{BB962C8B-B14F-4D97-AF65-F5344CB8AC3E}">
        <p14:creationId xmlns:p14="http://schemas.microsoft.com/office/powerpoint/2010/main" val="3489877292"/>
      </p:ext>
    </p:extLst>
  </p:cSld>
  <p:clrMapOvr>
    <a:overrideClrMapping bg1="lt1" tx1="dk1" bg2="lt2" tx2="dk2" accent1="accent1" accent2="accent2" accent3="accent3" accent4="accent4" accent5="accent5" accent6="accent6" hlink="hlink" folHlink="folHlink"/>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Blan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644691"/>
            <a:ext cx="10943431" cy="1143000"/>
          </a:xfrm>
          <a:prstGeom prst="rect">
            <a:avLst/>
          </a:prstGeom>
        </p:spPr>
        <p:txBody>
          <a:bodyPr/>
          <a:lstStyle>
            <a:lvl1pPr>
              <a:defRPr sz="3733">
                <a:solidFill>
                  <a:schemeClr val="tx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480001" y="1892829"/>
            <a:ext cx="10943431" cy="3840427"/>
          </a:xfrm>
          <a:prstGeom prst="rect">
            <a:avLst/>
          </a:prstGeom>
        </p:spPr>
        <p:txBody>
          <a:bodyPr/>
          <a:lstStyle>
            <a:lvl1pPr marL="0" indent="0">
              <a:buClr>
                <a:schemeClr val="bg1"/>
              </a:buClr>
              <a:buFont typeface="Wingdings" panose="05000000000000000000" pitchFamily="2" charset="2"/>
              <a:buNone/>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3579682599"/>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644691"/>
            <a:ext cx="10943431" cy="1143000"/>
          </a:xfrm>
          <a:prstGeom prst="rect">
            <a:avLst/>
          </a:prstGeom>
        </p:spPr>
        <p:txBody>
          <a:bodyPr/>
          <a:lstStyle>
            <a:lvl1pPr>
              <a:defRPr sz="3733">
                <a:solidFill>
                  <a:srgbClr val="489EBD"/>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480001" y="1892829"/>
            <a:ext cx="10943431" cy="3840427"/>
          </a:xfrm>
          <a:prstGeom prst="rect">
            <a:avLst/>
          </a:prstGeom>
        </p:spPr>
        <p:txBody>
          <a:bodyPr/>
          <a:lstStyle>
            <a:lvl1pPr marL="0" indent="0">
              <a:buClr>
                <a:schemeClr val="bg1"/>
              </a:buClr>
              <a:buFont typeface="Wingdings" panose="05000000000000000000" pitchFamily="2" charset="2"/>
              <a:buNone/>
              <a:defRPr b="0" baseline="0">
                <a:solidFill>
                  <a:schemeClr val="accent4"/>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18262523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7381" y="644691"/>
            <a:ext cx="10363200" cy="1143000"/>
          </a:xfrm>
          <a:prstGeom prst="rect">
            <a:avLst/>
          </a:prstGeom>
        </p:spPr>
        <p:txBody>
          <a:bodyPr/>
          <a:lstStyle>
            <a:lvl1pPr>
              <a:defRPr sz="3733">
                <a:solidFill>
                  <a:srgbClr val="489EBD"/>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527381" y="1892830"/>
            <a:ext cx="10363200" cy="3656012"/>
          </a:xfrm>
          <a:prstGeom prst="rect">
            <a:avLst/>
          </a:prstGeom>
        </p:spPr>
        <p:txBody>
          <a:bodyPr/>
          <a:lstStyle>
            <a:lvl1pPr marL="457189" indent="-457189">
              <a:buClr>
                <a:schemeClr val="tx1"/>
              </a:buClr>
              <a:buFont typeface="Wingdings" panose="05000000000000000000" pitchFamily="2" charset="2"/>
              <a:buChar char="§"/>
              <a:defRPr b="0" baseline="0">
                <a:solidFill>
                  <a:schemeClr val="tx1"/>
                </a:solidFill>
              </a:defRPr>
            </a:lvl1pPr>
            <a:lvl2pPr>
              <a:defRPr b="0"/>
            </a:lvl2pPr>
            <a:lvl3pPr>
              <a:defRPr b="0"/>
            </a:lvl3pPr>
            <a:lvl4pPr>
              <a:defRPr b="0"/>
            </a:lvl4pPr>
            <a:lvl5pPr>
              <a:defRPr b="0"/>
            </a:lvl5pPr>
          </a:lstStyle>
          <a:p>
            <a:pPr lvl="0"/>
            <a:r>
              <a:rPr lang="en-US" dirty="0"/>
              <a:t>Click to add content</a:t>
            </a:r>
          </a:p>
        </p:txBody>
      </p:sp>
    </p:spTree>
    <p:extLst>
      <p:ext uri="{BB962C8B-B14F-4D97-AF65-F5344CB8AC3E}">
        <p14:creationId xmlns:p14="http://schemas.microsoft.com/office/powerpoint/2010/main" val="24430457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01" y="644691"/>
            <a:ext cx="6046887" cy="1224359"/>
          </a:xfrm>
          <a:prstGeom prst="rect">
            <a:avLst/>
          </a:prstGeom>
        </p:spPr>
        <p:txBody>
          <a:bodyPr/>
          <a:lstStyle>
            <a:lvl1pPr>
              <a:defRPr sz="3733">
                <a:solidFill>
                  <a:schemeClr val="bg1"/>
                </a:solidFill>
                <a:latin typeface="Georgia"/>
                <a:cs typeface="Georgia"/>
              </a:defRPr>
            </a:lvl1pPr>
          </a:lstStyle>
          <a:p>
            <a:r>
              <a:rPr lang="en-GB" dirty="0"/>
              <a:t>Click to edit slide heading</a:t>
            </a:r>
          </a:p>
        </p:txBody>
      </p:sp>
      <p:sp>
        <p:nvSpPr>
          <p:cNvPr id="3" name="Content Placeholder 2"/>
          <p:cNvSpPr>
            <a:spLocks noGrp="1"/>
          </p:cNvSpPr>
          <p:nvPr>
            <p:ph idx="1" hasCustomPrompt="1"/>
          </p:nvPr>
        </p:nvSpPr>
        <p:spPr>
          <a:xfrm>
            <a:off x="480001" y="2016291"/>
            <a:ext cx="6046887" cy="3242956"/>
          </a:xfrm>
          <a:prstGeom prst="rect">
            <a:avLst/>
          </a:prstGeom>
        </p:spPr>
        <p:txBody>
          <a:bodyPr/>
          <a:lstStyle>
            <a:lvl1pPr marL="457189" indent="-457189">
              <a:buClr>
                <a:schemeClr val="bg1"/>
              </a:buClr>
              <a:buFont typeface="Wingdings" panose="05000000000000000000" pitchFamily="2" charset="2"/>
              <a:buChar char="§"/>
              <a:defRPr b="0" baseline="0">
                <a:solidFill>
                  <a:schemeClr val="bg1"/>
                </a:solidFill>
              </a:defRPr>
            </a:lvl1pPr>
            <a:lvl2pPr>
              <a:defRPr b="0"/>
            </a:lvl2pPr>
            <a:lvl3pPr>
              <a:defRPr b="0"/>
            </a:lvl3pPr>
            <a:lvl4pPr>
              <a:defRPr b="0"/>
            </a:lvl4pPr>
            <a:lvl5pPr>
              <a:defRPr b="0"/>
            </a:lvl5pPr>
          </a:lstStyle>
          <a:p>
            <a:pPr lvl="0"/>
            <a:r>
              <a:rPr lang="en-US" dirty="0"/>
              <a:t>Click to add content</a:t>
            </a:r>
          </a:p>
        </p:txBody>
      </p:sp>
      <p:sp>
        <p:nvSpPr>
          <p:cNvPr id="5" name="Picture Placeholder 4"/>
          <p:cNvSpPr>
            <a:spLocks noGrp="1"/>
          </p:cNvSpPr>
          <p:nvPr>
            <p:ph type="pic" sz="quarter" idx="10"/>
          </p:nvPr>
        </p:nvSpPr>
        <p:spPr>
          <a:xfrm>
            <a:off x="6840495" y="676596"/>
            <a:ext cx="2209800" cy="2209800"/>
          </a:xfrm>
          <a:prstGeom prst="rect">
            <a:avLst/>
          </a:prstGeom>
        </p:spPr>
        <p:txBody>
          <a:bodyPr/>
          <a:lstStyle/>
          <a:p>
            <a:endParaRPr lang="en-GB" dirty="0"/>
          </a:p>
        </p:txBody>
      </p:sp>
      <p:sp>
        <p:nvSpPr>
          <p:cNvPr id="6" name="Picture Placeholder 4"/>
          <p:cNvSpPr>
            <a:spLocks noGrp="1"/>
          </p:cNvSpPr>
          <p:nvPr>
            <p:ph type="pic" sz="quarter" idx="11"/>
          </p:nvPr>
        </p:nvSpPr>
        <p:spPr>
          <a:xfrm>
            <a:off x="9264352" y="3089596"/>
            <a:ext cx="2209800" cy="2209800"/>
          </a:xfrm>
          <a:prstGeom prst="rect">
            <a:avLst/>
          </a:prstGeom>
        </p:spPr>
        <p:txBody>
          <a:bodyPr/>
          <a:lstStyle/>
          <a:p>
            <a:endParaRPr lang="en-GB"/>
          </a:p>
        </p:txBody>
      </p:sp>
      <p:sp>
        <p:nvSpPr>
          <p:cNvPr id="7" name="Picture Placeholder 4"/>
          <p:cNvSpPr>
            <a:spLocks noGrp="1"/>
          </p:cNvSpPr>
          <p:nvPr>
            <p:ph type="pic" sz="quarter" idx="12"/>
          </p:nvPr>
        </p:nvSpPr>
        <p:spPr>
          <a:xfrm>
            <a:off x="9264352" y="676596"/>
            <a:ext cx="2209800" cy="2209800"/>
          </a:xfrm>
          <a:prstGeom prst="rect">
            <a:avLst/>
          </a:prstGeom>
        </p:spPr>
        <p:txBody>
          <a:bodyPr/>
          <a:lstStyle/>
          <a:p>
            <a:endParaRPr lang="en-GB"/>
          </a:p>
        </p:txBody>
      </p:sp>
      <p:sp>
        <p:nvSpPr>
          <p:cNvPr id="8" name="Picture Placeholder 4"/>
          <p:cNvSpPr>
            <a:spLocks noGrp="1"/>
          </p:cNvSpPr>
          <p:nvPr>
            <p:ph type="pic" sz="quarter" idx="13"/>
          </p:nvPr>
        </p:nvSpPr>
        <p:spPr>
          <a:xfrm>
            <a:off x="6836657" y="3089596"/>
            <a:ext cx="2209800" cy="2209800"/>
          </a:xfrm>
          <a:prstGeom prst="rect">
            <a:avLst/>
          </a:prstGeom>
        </p:spPr>
        <p:txBody>
          <a:bodyPr/>
          <a:lstStyle/>
          <a:p>
            <a:endParaRPr lang="en-GB"/>
          </a:p>
        </p:txBody>
      </p:sp>
    </p:spTree>
    <p:extLst>
      <p:ext uri="{BB962C8B-B14F-4D97-AF65-F5344CB8AC3E}">
        <p14:creationId xmlns:p14="http://schemas.microsoft.com/office/powerpoint/2010/main" val="3849452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651FB7-AEBF-4B08-8B3F-8F3CDD93500A}"/>
              </a:ext>
            </a:extLst>
          </p:cNvPr>
          <p:cNvSpPr txBox="1"/>
          <p:nvPr userDrawn="1"/>
        </p:nvSpPr>
        <p:spPr>
          <a:xfrm>
            <a:off x="11425269" y="6452607"/>
            <a:ext cx="773635" cy="338554"/>
          </a:xfrm>
          <a:prstGeom prst="rect">
            <a:avLst/>
          </a:prstGeom>
          <a:noFill/>
        </p:spPr>
        <p:txBody>
          <a:bodyPr wrap="square">
            <a:spAutoFit/>
          </a:bodyPr>
          <a:lstStyle/>
          <a:p>
            <a:pPr algn="r"/>
            <a:fld id="{262141D0-5114-4620-B4B8-244CE0DEFFF6}" type="slidenum">
              <a:rPr lang="en-GB" sz="1600" smtClean="0">
                <a:solidFill>
                  <a:schemeClr val="accent4"/>
                </a:solidFill>
              </a:rPr>
              <a:pPr algn="r"/>
              <a:t>‹#›</a:t>
            </a:fld>
            <a:endParaRPr lang="en-GB" sz="2400" dirty="0">
              <a:solidFill>
                <a:schemeClr val="accent4"/>
              </a:solidFill>
            </a:endParaRPr>
          </a:p>
        </p:txBody>
      </p:sp>
      <p:sp>
        <p:nvSpPr>
          <p:cNvPr id="3" name="Content Placeholder 2"/>
          <p:cNvSpPr>
            <a:spLocks noGrp="1"/>
          </p:cNvSpPr>
          <p:nvPr>
            <p:ph idx="1"/>
          </p:nvPr>
        </p:nvSpPr>
        <p:spPr/>
        <p:txBody>
          <a:bodyPr/>
          <a:lstStyle>
            <a:lvl3pPr marL="1523962" marR="0" indent="-304792" algn="l" defTabSz="1219170" rtl="0" eaLnBrk="0" fontAlgn="base" latinLnBrk="0" hangingPunct="0">
              <a:lnSpc>
                <a:spcPct val="100000"/>
              </a:lnSpc>
              <a:spcBef>
                <a:spcPct val="20000"/>
              </a:spcBef>
              <a:spcAft>
                <a:spcPct val="0"/>
              </a:spcAft>
              <a:buClr>
                <a:srgbClr val="0A648F"/>
              </a:buClr>
              <a:buSzPct val="65000"/>
              <a:buFont typeface="Wingdings" pitchFamily="2" charset="2"/>
              <a:buChar char="o"/>
              <a:tabLst/>
              <a:defRPr/>
            </a:lvl3pPr>
            <a:lvl5pPr marL="2438339" indent="0">
              <a:buNone/>
              <a:defRPr sz="1333"/>
            </a:lvl5pPr>
          </a:lstStyle>
          <a:p>
            <a:pPr lvl="4"/>
            <a:endParaRPr lang="en-GB" dirty="0"/>
          </a:p>
        </p:txBody>
      </p:sp>
    </p:spTree>
    <p:extLst>
      <p:ext uri="{BB962C8B-B14F-4D97-AF65-F5344CB8AC3E}">
        <p14:creationId xmlns:p14="http://schemas.microsoft.com/office/powerpoint/2010/main" val="3669878225"/>
      </p:ext>
    </p:extLst>
  </p:cSld>
  <p:clrMapOvr>
    <a:masterClrMapping/>
  </p:clrMapOvr>
  <p:transition>
    <p:cover/>
    <p:sndAc>
      <p:end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818005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957022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1957025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spTree>
    <p:extLst>
      <p:ext uri="{BB962C8B-B14F-4D97-AF65-F5344CB8AC3E}">
        <p14:creationId xmlns:p14="http://schemas.microsoft.com/office/powerpoint/2010/main" val="166590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RS-Foundation-Text-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B3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Foundation text page</a:t>
            </a:r>
          </a:p>
        </p:txBody>
      </p:sp>
      <p:sp>
        <p:nvSpPr>
          <p:cNvPr id="2" name="Text Placeholder 7">
            <a:extLst>
              <a:ext uri="{FF2B5EF4-FFF2-40B4-BE49-F238E27FC236}">
                <a16:creationId xmlns:a16="http://schemas.microsoft.com/office/drawing/2014/main" id="{25D18CCE-9061-B50C-277B-79846083A069}"/>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Text Placeholder 7">
            <a:extLst>
              <a:ext uri="{FF2B5EF4-FFF2-40B4-BE49-F238E27FC236}">
                <a16:creationId xmlns:a16="http://schemas.microsoft.com/office/drawing/2014/main" id="{07BE6A09-84AC-B871-D104-4A47A3119A1E}"/>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4" name="Text Placeholder 7">
            <a:extLst>
              <a:ext uri="{FF2B5EF4-FFF2-40B4-BE49-F238E27FC236}">
                <a16:creationId xmlns:a16="http://schemas.microsoft.com/office/drawing/2014/main" id="{328B5AF6-79FF-F079-192F-DBB0C49E566A}"/>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10" name="Footer Placeholder 14">
            <a:extLst>
              <a:ext uri="{FF2B5EF4-FFF2-40B4-BE49-F238E27FC236}">
                <a16:creationId xmlns:a16="http://schemas.microsoft.com/office/drawing/2014/main" id="{1F984381-BCE2-850F-DED9-06FC4D9F547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8B8F00A0-17BF-C69B-26F2-60A554A76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3" y="378132"/>
            <a:ext cx="1371327" cy="401756"/>
          </a:xfrm>
          <a:prstGeom prst="rect">
            <a:avLst/>
          </a:prstGeom>
        </p:spPr>
      </p:pic>
    </p:spTree>
    <p:extLst>
      <p:ext uri="{BB962C8B-B14F-4D97-AF65-F5344CB8AC3E}">
        <p14:creationId xmlns:p14="http://schemas.microsoft.com/office/powerpoint/2010/main" val="10886079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63387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dirty="0"/>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518535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551963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4190146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58999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6172473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2864008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272520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552212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dirty="0">
              <a:cs typeface="Arial" panose="020B0604020202020204" pitchFamily="34" charset="0"/>
            </a:endParaRPr>
          </a:p>
        </p:txBody>
      </p:sp>
    </p:spTree>
    <p:extLst>
      <p:ext uri="{BB962C8B-B14F-4D97-AF65-F5344CB8AC3E}">
        <p14:creationId xmlns:p14="http://schemas.microsoft.com/office/powerpoint/2010/main" val="222980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4.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theme" Target="../theme/theme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image" Target="../media/image15.jpeg"/><Relationship Id="rId4" Type="http://schemas.openxmlformats.org/officeDocument/2006/relationships/slideLayout" Target="../slideLayouts/slideLayout108.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92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6" r:id="rId3"/>
    <p:sldLayoutId id="2147483651" r:id="rId4"/>
    <p:sldLayoutId id="2147483727" r:id="rId5"/>
    <p:sldLayoutId id="2147483653" r:id="rId6"/>
    <p:sldLayoutId id="2147483706" r:id="rId7"/>
    <p:sldLayoutId id="2147483699" r:id="rId8"/>
    <p:sldLayoutId id="2147483705" r:id="rId9"/>
    <p:sldLayoutId id="2147483654" r:id="rId10"/>
    <p:sldLayoutId id="2147483658" r:id="rId11"/>
    <p:sldLayoutId id="2147483660" r:id="rId12"/>
    <p:sldLayoutId id="2147483729" r:id="rId13"/>
    <p:sldLayoutId id="2147483662" r:id="rId14"/>
    <p:sldLayoutId id="2147483663" r:id="rId15"/>
    <p:sldLayoutId id="2147483665" r:id="rId16"/>
    <p:sldLayoutId id="2147483655" r:id="rId17"/>
    <p:sldLayoutId id="2147483732"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52075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825" r:id="rId19"/>
    <p:sldLayoutId id="2147483826" r:id="rId20"/>
    <p:sldLayoutId id="2147483827" r:id="rId21"/>
    <p:sldLayoutId id="2147483828" r:id="rId22"/>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9895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95"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18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07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Lst>
  <p:hf hdr="0" dt="0"/>
  <p:txStyles>
    <p:titleStyle>
      <a:lvl1pPr algn="l" rtl="0" eaLnBrk="0" fontAlgn="base" hangingPunct="0">
        <a:spcBef>
          <a:spcPct val="0"/>
        </a:spcBef>
        <a:spcAft>
          <a:spcPct val="0"/>
        </a:spcAft>
        <a:defRPr sz="4800">
          <a:solidFill>
            <a:srgbClr val="489EBD"/>
          </a:solidFill>
          <a:latin typeface="Georgia"/>
          <a:ea typeface="ＭＳ Ｐゴシック" charset="0"/>
          <a:cs typeface="Georgia"/>
        </a:defRPr>
      </a:lvl1pPr>
      <a:lvl2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5333">
          <a:solidFill>
            <a:schemeClr val="bg1"/>
          </a:solidFill>
          <a:latin typeface="Georgia" charset="0"/>
          <a:ea typeface="ＭＳ Ｐゴシック" charset="0"/>
          <a:cs typeface="Georgia" panose="02040502050405020303" pitchFamily="18" charset="0"/>
        </a:defRPr>
      </a:lvl5pPr>
      <a:lvl6pPr marL="609585" algn="l" rtl="0" fontAlgn="base">
        <a:spcBef>
          <a:spcPct val="0"/>
        </a:spcBef>
        <a:spcAft>
          <a:spcPct val="0"/>
        </a:spcAft>
        <a:defRPr sz="5333">
          <a:solidFill>
            <a:schemeClr val="tx2"/>
          </a:solidFill>
          <a:latin typeface="Times New Roman" pitchFamily="18" charset="0"/>
        </a:defRPr>
      </a:lvl6pPr>
      <a:lvl7pPr marL="1219170" algn="l" rtl="0" fontAlgn="base">
        <a:spcBef>
          <a:spcPct val="0"/>
        </a:spcBef>
        <a:spcAft>
          <a:spcPct val="0"/>
        </a:spcAft>
        <a:defRPr sz="5333">
          <a:solidFill>
            <a:schemeClr val="tx2"/>
          </a:solidFill>
          <a:latin typeface="Times New Roman" pitchFamily="18" charset="0"/>
        </a:defRPr>
      </a:lvl7pPr>
      <a:lvl8pPr marL="1828754" algn="l" rtl="0" fontAlgn="base">
        <a:spcBef>
          <a:spcPct val="0"/>
        </a:spcBef>
        <a:spcAft>
          <a:spcPct val="0"/>
        </a:spcAft>
        <a:defRPr sz="5333">
          <a:solidFill>
            <a:schemeClr val="tx2"/>
          </a:solidFill>
          <a:latin typeface="Times New Roman" pitchFamily="18" charset="0"/>
        </a:defRPr>
      </a:lvl8pPr>
      <a:lvl9pPr marL="2438339" algn="l" rtl="0" fontAlgn="base">
        <a:spcBef>
          <a:spcPct val="0"/>
        </a:spcBef>
        <a:spcAft>
          <a:spcPct val="0"/>
        </a:spcAft>
        <a:defRPr sz="5333">
          <a:solidFill>
            <a:schemeClr val="tx2"/>
          </a:solidFill>
          <a:latin typeface="Times New Roman" pitchFamily="18" charset="0"/>
        </a:defRPr>
      </a:lvl9pPr>
    </p:titleStyle>
    <p:bodyStyle>
      <a:lvl1pPr marL="0" indent="0" algn="l" rtl="0" eaLnBrk="0" fontAlgn="base" hangingPunct="0">
        <a:spcBef>
          <a:spcPct val="20000"/>
        </a:spcBef>
        <a:spcAft>
          <a:spcPct val="0"/>
        </a:spcAft>
        <a:buClr>
          <a:srgbClr val="0A648F"/>
        </a:buClr>
        <a:buSzPct val="80000"/>
        <a:buFont typeface="Wingdings" pitchFamily="2" charset="2"/>
        <a:buNone/>
        <a:defRPr sz="2667" baseline="0">
          <a:solidFill>
            <a:schemeClr val="tx1"/>
          </a:solidFill>
          <a:latin typeface="+mn-lt"/>
          <a:ea typeface="ＭＳ Ｐゴシック" charset="0"/>
          <a:cs typeface="ＭＳ Ｐゴシック" charset="0"/>
        </a:defRPr>
      </a:lvl1pPr>
      <a:lvl2pPr marL="609585" indent="0" algn="l" rtl="0" eaLnBrk="0" fontAlgn="base" hangingPunct="0">
        <a:spcBef>
          <a:spcPct val="20000"/>
        </a:spcBef>
        <a:spcAft>
          <a:spcPct val="0"/>
        </a:spcAft>
        <a:buClr>
          <a:srgbClr val="0A648F"/>
        </a:buClr>
        <a:buNone/>
        <a:defRPr sz="2133">
          <a:solidFill>
            <a:schemeClr val="tx1"/>
          </a:solidFill>
          <a:latin typeface="+mn-lt"/>
          <a:ea typeface="ＭＳ Ｐゴシック" charset="0"/>
        </a:defRPr>
      </a:lvl2pPr>
      <a:lvl3pPr marL="1523962" indent="-304792" algn="l" rtl="0" eaLnBrk="0" fontAlgn="base" hangingPunct="0">
        <a:spcBef>
          <a:spcPct val="20000"/>
        </a:spcBef>
        <a:spcAft>
          <a:spcPct val="0"/>
        </a:spcAft>
        <a:buClr>
          <a:srgbClr val="0A648F"/>
        </a:buClr>
        <a:buSzPct val="65000"/>
        <a:buFont typeface="Wingdings" pitchFamily="2" charset="2"/>
        <a:buChar char="o"/>
        <a:defRPr sz="3733">
          <a:solidFill>
            <a:schemeClr val="bg1"/>
          </a:solidFill>
          <a:latin typeface="+mn-lt"/>
          <a:ea typeface="ＭＳ Ｐゴシック" charset="0"/>
        </a:defRPr>
      </a:lvl3pPr>
      <a:lvl4pPr marL="2133547" indent="-304792" algn="l" rtl="0" eaLnBrk="0" fontAlgn="base" hangingPunct="0">
        <a:spcBef>
          <a:spcPct val="20000"/>
        </a:spcBef>
        <a:spcAft>
          <a:spcPct val="0"/>
        </a:spcAft>
        <a:buClr>
          <a:srgbClr val="0A648F"/>
        </a:buClr>
        <a:buSzPct val="80000"/>
        <a:buChar char="–"/>
        <a:defRPr sz="3733">
          <a:solidFill>
            <a:schemeClr val="bg1"/>
          </a:solidFill>
          <a:latin typeface="+mn-lt"/>
          <a:ea typeface="ＭＳ Ｐゴシック" charset="0"/>
        </a:defRPr>
      </a:lvl4pPr>
      <a:lvl5pPr marL="2743131" indent="-304792" algn="l" rtl="0" eaLnBrk="0" fontAlgn="base" hangingPunct="0">
        <a:spcBef>
          <a:spcPct val="20000"/>
        </a:spcBef>
        <a:spcAft>
          <a:spcPct val="0"/>
        </a:spcAft>
        <a:buClr>
          <a:srgbClr val="0A648F"/>
        </a:buClr>
        <a:buSzPct val="90000"/>
        <a:buChar char="»"/>
        <a:defRPr sz="3733">
          <a:solidFill>
            <a:schemeClr val="bg1"/>
          </a:solidFill>
          <a:latin typeface="+mn-lt"/>
          <a:ea typeface="ＭＳ Ｐゴシック" charset="0"/>
        </a:defRPr>
      </a:lvl5pPr>
      <a:lvl6pPr marL="3352716" indent="-304792" algn="l" rtl="0" fontAlgn="base">
        <a:spcBef>
          <a:spcPct val="20000"/>
        </a:spcBef>
        <a:spcAft>
          <a:spcPct val="0"/>
        </a:spcAft>
        <a:buClr>
          <a:srgbClr val="CCFFFF"/>
        </a:buClr>
        <a:buSzPct val="90000"/>
        <a:buChar char="»"/>
        <a:defRPr sz="3733" b="1">
          <a:solidFill>
            <a:schemeClr val="tx1"/>
          </a:solidFill>
          <a:latin typeface="+mn-lt"/>
        </a:defRPr>
      </a:lvl6pPr>
      <a:lvl7pPr marL="3962301" indent="-304792" algn="l" rtl="0" fontAlgn="base">
        <a:spcBef>
          <a:spcPct val="20000"/>
        </a:spcBef>
        <a:spcAft>
          <a:spcPct val="0"/>
        </a:spcAft>
        <a:buClr>
          <a:srgbClr val="CCFFFF"/>
        </a:buClr>
        <a:buSzPct val="90000"/>
        <a:buChar char="»"/>
        <a:defRPr sz="3733" b="1">
          <a:solidFill>
            <a:schemeClr val="tx1"/>
          </a:solidFill>
          <a:latin typeface="+mn-lt"/>
        </a:defRPr>
      </a:lvl7pPr>
      <a:lvl8pPr marL="4571886" indent="-304792" algn="l" rtl="0" fontAlgn="base">
        <a:spcBef>
          <a:spcPct val="20000"/>
        </a:spcBef>
        <a:spcAft>
          <a:spcPct val="0"/>
        </a:spcAft>
        <a:buClr>
          <a:srgbClr val="CCFFFF"/>
        </a:buClr>
        <a:buSzPct val="90000"/>
        <a:buChar char="»"/>
        <a:defRPr sz="3733" b="1">
          <a:solidFill>
            <a:schemeClr val="tx1"/>
          </a:solidFill>
          <a:latin typeface="+mn-lt"/>
        </a:defRPr>
      </a:lvl8pPr>
      <a:lvl9pPr marL="5181470" indent="-304792" algn="l" rtl="0" fontAlgn="base">
        <a:spcBef>
          <a:spcPct val="20000"/>
        </a:spcBef>
        <a:spcAft>
          <a:spcPct val="0"/>
        </a:spcAft>
        <a:buClr>
          <a:srgbClr val="CCFFFF"/>
        </a:buClr>
        <a:buSzPct val="90000"/>
        <a:buChar char="»"/>
        <a:defRPr sz="3733" b="1">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30824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2000" y="584684"/>
            <a:ext cx="7305600" cy="1141200"/>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912000" y="1982490"/>
            <a:ext cx="10368000" cy="3834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911424" y="6386400"/>
            <a:ext cx="2844800" cy="180000"/>
          </a:xfrm>
          <a:prstGeom prst="rect">
            <a:avLst/>
          </a:prstGeom>
        </p:spPr>
        <p:txBody>
          <a:bodyPr vert="horz" lIns="0" tIns="0" rIns="0" bIns="0" rtlCol="0" anchor="t">
            <a:noAutofit/>
          </a:bodyPr>
          <a:lstStyle>
            <a:lvl1pPr algn="l">
              <a:defRPr sz="1200">
                <a:solidFill>
                  <a:srgbClr val="003056"/>
                </a:solidFill>
              </a:defRPr>
            </a:lvl1pPr>
          </a:lstStyle>
          <a:p>
            <a:r>
              <a:rPr lang="de-DE" dirty="0"/>
              <a:t>19.12.2017</a:t>
            </a:r>
          </a:p>
        </p:txBody>
      </p:sp>
      <p:sp>
        <p:nvSpPr>
          <p:cNvPr id="5" name="Fußzeilenplatzhalter 4"/>
          <p:cNvSpPr>
            <a:spLocks noGrp="1"/>
          </p:cNvSpPr>
          <p:nvPr>
            <p:ph type="ftr" sz="quarter" idx="3"/>
          </p:nvPr>
        </p:nvSpPr>
        <p:spPr>
          <a:xfrm>
            <a:off x="912000" y="6134400"/>
            <a:ext cx="3860800" cy="180000"/>
          </a:xfrm>
          <a:prstGeom prst="rect">
            <a:avLst/>
          </a:prstGeom>
        </p:spPr>
        <p:txBody>
          <a:bodyPr vert="horz" lIns="0" tIns="0" rIns="0" bIns="0" rtlCol="0" anchor="t">
            <a:noAutofit/>
          </a:bodyPr>
          <a:lstStyle>
            <a:lvl1pPr algn="l">
              <a:defRPr sz="1200">
                <a:solidFill>
                  <a:srgbClr val="003056"/>
                </a:solidFill>
              </a:defRPr>
            </a:lvl1pPr>
          </a:lstStyle>
          <a:p>
            <a:r>
              <a:rPr lang="de-DE" dirty="0"/>
              <a:t>Beispiel-Fußzeile</a:t>
            </a:r>
          </a:p>
        </p:txBody>
      </p:sp>
      <p:sp>
        <p:nvSpPr>
          <p:cNvPr id="6" name="Foliennummernplatzhalter 5"/>
          <p:cNvSpPr>
            <a:spLocks noGrp="1"/>
          </p:cNvSpPr>
          <p:nvPr>
            <p:ph type="sldNum" sz="quarter" idx="4"/>
          </p:nvPr>
        </p:nvSpPr>
        <p:spPr>
          <a:xfrm>
            <a:off x="9874629" y="6134400"/>
            <a:ext cx="1405947" cy="180000"/>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a:t>
            </a:fld>
            <a:endParaRPr lang="de-DE" dirty="0"/>
          </a:p>
        </p:txBody>
      </p:sp>
      <p:pic>
        <p:nvPicPr>
          <p:cNvPr id="8" name="Grafik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05711" y="352800"/>
            <a:ext cx="2942099" cy="928800"/>
          </a:xfrm>
          <a:prstGeom prst="rect">
            <a:avLst/>
          </a:prstGeom>
        </p:spPr>
      </p:pic>
      <p:pic>
        <p:nvPicPr>
          <p:cNvPr id="10" name="Grafik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505307" y="6307937"/>
            <a:ext cx="2774693" cy="336927"/>
          </a:xfrm>
          <a:prstGeom prst="rect">
            <a:avLst/>
          </a:prstGeom>
        </p:spPr>
      </p:pic>
    </p:spTree>
    <p:extLst>
      <p:ext uri="{BB962C8B-B14F-4D97-AF65-F5344CB8AC3E}">
        <p14:creationId xmlns:p14="http://schemas.microsoft.com/office/powerpoint/2010/main" val="384809018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Lst>
  <p:hf hdr="0"/>
  <p:txStyles>
    <p:titleStyle>
      <a:lvl1pPr algn="l" defTabSz="914400" rtl="0" eaLnBrk="1" latinLnBrk="0" hangingPunct="1">
        <a:spcBef>
          <a:spcPct val="0"/>
        </a:spcBef>
        <a:buNone/>
        <a:defRPr sz="3000" b="1" kern="1200" baseline="0">
          <a:solidFill>
            <a:srgbClr val="00305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5.xml"/><Relationship Id="rId6" Type="http://schemas.openxmlformats.org/officeDocument/2006/relationships/chart" Target="../charts/chart1.xml"/><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5.xml"/><Relationship Id="rId4" Type="http://schemas.openxmlformats.org/officeDocument/2006/relationships/image" Target="../media/image51.sv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hyperlink" Target="https://www.ifrs.org/news-and-events/news/2020/07/digital-reporting-questions/" TargetMode="External"/><Relationship Id="rId2" Type="http://schemas.openxmlformats.org/officeDocument/2006/relationships/image" Target="../media/image53.png"/><Relationship Id="rId16" Type="http://schemas.openxmlformats.org/officeDocument/2006/relationships/hyperlink" Target="https://www.sec.gov/news/speech/crenshaw-lessons-structured-data-111021" TargetMode="External"/><Relationship Id="rId1" Type="http://schemas.openxmlformats.org/officeDocument/2006/relationships/slideLayout" Target="../slideLayouts/slideLayout35.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6.xml"/><Relationship Id="rId5" Type="http://schemas.openxmlformats.org/officeDocument/2006/relationships/image" Target="../media/image70.sv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72.sv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7" Type="http://schemas.openxmlformats.org/officeDocument/2006/relationships/hyperlink" Target="https://twitter.com/EFRAG_Org"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notesSlide" Target="../notesSlides/notesSlide16.xml"/><Relationship Id="rId1" Type="http://schemas.openxmlformats.org/officeDocument/2006/relationships/slideLayout" Target="../slideLayouts/slideLayout106.xml"/><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6.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3" Type="http://schemas.openxmlformats.org/officeDocument/2006/relationships/hyperlink" Target="https://authoritysoftware.co.uk/" TargetMode="External"/><Relationship Id="rId2" Type="http://schemas.openxmlformats.org/officeDocument/2006/relationships/notesSlide" Target="../notesSlides/notesSlide20.xml"/><Relationship Id="rId1" Type="http://schemas.openxmlformats.org/officeDocument/2006/relationships/slideLayout" Target="../slideLayouts/slideLayout106.xml"/><Relationship Id="rId6" Type="http://schemas.openxmlformats.org/officeDocument/2006/relationships/hyperlink" Target="https://amana-esef.com/" TargetMode="External"/><Relationship Id="rId5" Type="http://schemas.openxmlformats.org/officeDocument/2006/relationships/hyperlink" Target="https://easyx.dk/" TargetMode="External"/><Relationship Id="rId4" Type="http://schemas.openxmlformats.org/officeDocument/2006/relationships/hyperlink" Target="https://www.workiva.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workiva.com/" TargetMode="External"/><Relationship Id="rId2" Type="http://schemas.openxmlformats.org/officeDocument/2006/relationships/notesSlide" Target="../notesSlides/notesSlide21.xml"/><Relationship Id="rId1" Type="http://schemas.openxmlformats.org/officeDocument/2006/relationships/slideLayout" Target="../slideLayouts/slideLayout106.xml"/><Relationship Id="rId5" Type="http://schemas.openxmlformats.org/officeDocument/2006/relationships/hyperlink" Target="https://amana-esef.com/" TargetMode="External"/><Relationship Id="rId4" Type="http://schemas.openxmlformats.org/officeDocument/2006/relationships/hyperlink" Target="https://www.xbrl.org/news/workiva-are-unlocking-the-value-of-data/?utm_source=Master+List&amp;utm_campaign=8d5ddb44bc-EMAIL_CAMPAIGN_2018_09_27_12_11_COPY_01&amp;utm_medium=email&amp;utm_term=0_da5920711b-8d5ddb44bc-18333184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s://filings.xbrl.org/about.html" TargetMode="Externa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06.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beta.openai.com/playground" TargetMode="External"/><Relationship Id="rId1" Type="http://schemas.openxmlformats.org/officeDocument/2006/relationships/slideLayout" Target="../slideLayouts/slideLayout106.xml"/><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3" Type="http://schemas.openxmlformats.org/officeDocument/2006/relationships/hyperlink" Target="https://github.com/manusimidt/py-xbrl" TargetMode="External"/><Relationship Id="rId2" Type="http://schemas.openxmlformats.org/officeDocument/2006/relationships/hyperlink" Target="https://cran.r-project.org/web/packages/XBRL/XBRL.pdf" TargetMode="External"/><Relationship Id="rId1" Type="http://schemas.openxmlformats.org/officeDocument/2006/relationships/slideLayout" Target="../slideLayouts/slideLayout106.xml"/><Relationship Id="rId5" Type="http://schemas.openxmlformats.org/officeDocument/2006/relationships/image" Target="../media/image94.png"/><Relationship Id="rId4" Type="http://schemas.openxmlformats.org/officeDocument/2006/relationships/hyperlink" Target="https://github.com/greedo/python-xbr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3" Type="http://schemas.openxmlformats.org/officeDocument/2006/relationships/hyperlink" Target="https://bit.ly/3WQl2Tq" TargetMode="External"/><Relationship Id="rId2" Type="http://schemas.openxmlformats.org/officeDocument/2006/relationships/notesSlide" Target="../notesSlides/notesSlide29.xml"/><Relationship Id="rId1" Type="http://schemas.openxmlformats.org/officeDocument/2006/relationships/slideLayout" Target="../slideLayouts/slideLayout80.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3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5214E-CC95-9C63-8152-D5B2E0AFF7DD}"/>
              </a:ext>
            </a:extLst>
          </p:cNvPr>
          <p:cNvSpPr>
            <a:spLocks noGrp="1"/>
          </p:cNvSpPr>
          <p:nvPr>
            <p:ph type="body" sz="quarter" idx="10"/>
          </p:nvPr>
        </p:nvSpPr>
        <p:spPr/>
        <p:txBody>
          <a:bodyPr/>
          <a:lstStyle/>
          <a:p>
            <a:r>
              <a:rPr lang="en-US" err="1">
                <a:ea typeface="Helvetica Neue" panose="02000503000000020004" pitchFamily="2" charset="0"/>
              </a:rPr>
              <a:t>Digitalisation</a:t>
            </a:r>
            <a:r>
              <a:rPr lang="en-US">
                <a:ea typeface="Helvetica Neue" panose="02000503000000020004" pitchFamily="2" charset="0"/>
              </a:rPr>
              <a:t> and Digital Reporting</a:t>
            </a:r>
          </a:p>
          <a:p>
            <a:endParaRPr lang="en-US">
              <a:ea typeface="Helvetica Neue" panose="02000503000000020004" pitchFamily="2" charset="0"/>
            </a:endParaRPr>
          </a:p>
          <a:p>
            <a:endParaRPr lang="en-US">
              <a:ea typeface="Helvetica Neue" panose="02000503000000020004" pitchFamily="2" charset="0"/>
            </a:endParaRPr>
          </a:p>
          <a:p>
            <a:pPr>
              <a:spcBef>
                <a:spcPts val="0"/>
              </a:spcBef>
            </a:pPr>
            <a:r>
              <a:rPr lang="en-GB" sz="2000"/>
              <a:t>EAA/EFRAG/IASB Financial Reporting Standards workshop</a:t>
            </a:r>
          </a:p>
          <a:p>
            <a:pPr>
              <a:spcBef>
                <a:spcPts val="0"/>
              </a:spcBef>
            </a:pPr>
            <a:endParaRPr lang="en-GB" sz="2000"/>
          </a:p>
          <a:p>
            <a:pPr>
              <a:spcBef>
                <a:spcPts val="0"/>
              </a:spcBef>
            </a:pPr>
            <a:r>
              <a:rPr lang="en-GB" sz="2000"/>
              <a:t>18 November 2022</a:t>
            </a:r>
          </a:p>
          <a:p>
            <a:endParaRPr lang="en-US">
              <a:ea typeface="Helvetica Neue" panose="02000503000000020004" pitchFamily="2" charset="0"/>
            </a:endParaRPr>
          </a:p>
        </p:txBody>
      </p:sp>
      <p:sp>
        <p:nvSpPr>
          <p:cNvPr id="3" name="Text Placeholder 2">
            <a:extLst>
              <a:ext uri="{FF2B5EF4-FFF2-40B4-BE49-F238E27FC236}">
                <a16:creationId xmlns:a16="http://schemas.microsoft.com/office/drawing/2014/main" id="{CE7F9E96-9D37-08F5-66F3-E5C08C0ED267}"/>
              </a:ext>
            </a:extLst>
          </p:cNvPr>
          <p:cNvSpPr>
            <a:spLocks noGrp="1"/>
          </p:cNvSpPr>
          <p:nvPr>
            <p:ph type="body" sz="quarter" idx="11"/>
          </p:nvPr>
        </p:nvSpPr>
        <p:spPr/>
        <p:txBody>
          <a:bodyPr/>
          <a:lstStyle/>
          <a:p>
            <a:r>
              <a:rPr lang="en-US">
                <a:ea typeface="Helvetica Neue" panose="02000503000000020004" pitchFamily="2" charset="0"/>
              </a:rPr>
              <a:t>The views expressed in this presentation are those of the presenter, not necessarily those of the IFRS </a:t>
            </a:r>
            <a:br>
              <a:rPr lang="en-US">
                <a:ea typeface="Helvetica Neue" panose="02000503000000020004" pitchFamily="2" charset="0"/>
              </a:rPr>
            </a:br>
            <a:r>
              <a:rPr lang="en-US">
                <a:ea typeface="Helvetica Neue" panose="02000503000000020004" pitchFamily="2" charset="0"/>
              </a:rPr>
              <a:t>Foundation, International Accounting Standards Board or the International Sustainability Standards Board. </a:t>
            </a:r>
            <a:br>
              <a:rPr lang="en-US">
                <a:ea typeface="Helvetica Neue" panose="02000503000000020004" pitchFamily="2" charset="0"/>
              </a:rPr>
            </a:br>
            <a:r>
              <a:rPr lang="en-US">
                <a:ea typeface="Helvetica Neue" panose="02000503000000020004" pitchFamily="2" charset="0"/>
              </a:rPr>
              <a:t>Copyright © 2022 IFRS Foundation. All rights reserved.</a:t>
            </a:r>
          </a:p>
        </p:txBody>
      </p:sp>
    </p:spTree>
    <p:extLst>
      <p:ext uri="{BB962C8B-B14F-4D97-AF65-F5344CB8AC3E}">
        <p14:creationId xmlns:p14="http://schemas.microsoft.com/office/powerpoint/2010/main" val="48199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p:txBody>
          <a:bodyPr/>
          <a:lstStyle/>
          <a:p>
            <a:r>
              <a:rPr lang="en-US" dirty="0">
                <a:solidFill>
                  <a:srgbClr val="5F6062"/>
                </a:solidFill>
              </a:rPr>
              <a:t>The need for a digital taxonomy</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10</a:t>
            </a:fld>
            <a:endParaRPr lang="en-US">
              <a:cs typeface="Arial" panose="020B0604020202020204" pitchFamily="34" charset="0"/>
            </a:endParaRPr>
          </a:p>
        </p:txBody>
      </p:sp>
      <p:sp>
        <p:nvSpPr>
          <p:cNvPr id="19" name="Rectangle 18">
            <a:extLst>
              <a:ext uri="{FF2B5EF4-FFF2-40B4-BE49-F238E27FC236}">
                <a16:creationId xmlns:a16="http://schemas.microsoft.com/office/drawing/2014/main" id="{10B57F09-6E41-53DC-810F-8AA063FF0ABF}"/>
              </a:ext>
            </a:extLst>
          </p:cNvPr>
          <p:cNvSpPr/>
          <p:nvPr/>
        </p:nvSpPr>
        <p:spPr>
          <a:xfrm>
            <a:off x="1019173" y="1921482"/>
            <a:ext cx="10188577" cy="1358374"/>
          </a:xfrm>
          <a:prstGeom prst="rect">
            <a:avLst/>
          </a:prstGeom>
          <a:noFill/>
          <a:ln w="19050" cap="flat" cmpd="sng" algn="ctr">
            <a:solidFill>
              <a:schemeClr val="accent2"/>
            </a:solidFill>
            <a:prstDash val="solid"/>
            <a:round/>
            <a:headEnd type="none" w="med" len="med"/>
            <a:tailEnd type="none" w="med" len="med"/>
          </a:ln>
          <a:effectLst/>
        </p:spPr>
        <p:txBody>
          <a:bodyPr spcFirstLastPara="0" vert="horz" wrap="square" lIns="72000" tIns="72000" rIns="72000" bIns="72000" numCol="1" spcCol="1270" anchor="ctr" anchorCtr="0">
            <a:noAutofit/>
          </a:bodyPr>
          <a:lstStyle/>
          <a:p>
            <a:pPr marL="0" marR="0" lvl="0" indent="0" defTabSz="66675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5F6062"/>
                </a:solidFill>
                <a:effectLst/>
                <a:uLnTx/>
                <a:uFillTx/>
                <a:latin typeface="Arial"/>
                <a:sym typeface="Arial" charset="0"/>
              </a:rPr>
              <a:t>A digital </a:t>
            </a:r>
            <a:r>
              <a:rPr kumimoji="0" lang="en-GB" sz="1600" i="0" u="none" strike="noStrike" kern="0" cap="none" spc="0" normalizeH="0" baseline="0" noProof="0" dirty="0">
                <a:ln>
                  <a:noFill/>
                </a:ln>
                <a:solidFill>
                  <a:srgbClr val="5F6062"/>
                </a:solidFill>
                <a:effectLst/>
                <a:uLnTx/>
                <a:uFillTx/>
                <a:latin typeface="Arial"/>
                <a:sym typeface="Arial" charset="0"/>
              </a:rPr>
              <a:t>taxonomy is a system for </a:t>
            </a:r>
            <a:r>
              <a:rPr kumimoji="0" lang="en-GB" sz="1600" i="0" u="sng" strike="noStrike" kern="0" cap="none" spc="0" normalizeH="0" baseline="0" noProof="0" dirty="0">
                <a:ln>
                  <a:noFill/>
                </a:ln>
                <a:solidFill>
                  <a:schemeClr val="accent1"/>
                </a:solidFill>
                <a:effectLst/>
                <a:uLnTx/>
                <a:uFillTx/>
                <a:latin typeface="Arial"/>
                <a:sym typeface="Arial" charset="0"/>
              </a:rPr>
              <a:t>classifying and structuring</a:t>
            </a:r>
            <a:r>
              <a:rPr kumimoji="0" lang="en-GB" sz="1600" i="0" u="none" strike="noStrike" kern="0" cap="none" spc="0" normalizeH="0" baseline="0" noProof="0" dirty="0">
                <a:ln>
                  <a:noFill/>
                </a:ln>
                <a:solidFill>
                  <a:schemeClr val="accent1"/>
                </a:solidFill>
                <a:effectLst/>
                <a:uLnTx/>
                <a:uFillTx/>
                <a:latin typeface="Arial"/>
                <a:sym typeface="Arial" charset="0"/>
              </a:rPr>
              <a:t> </a:t>
            </a:r>
            <a:r>
              <a:rPr kumimoji="0" lang="en-GB" sz="1600" i="0" u="none" strike="noStrike" kern="0" cap="none" spc="0" normalizeH="0" baseline="0" noProof="0" dirty="0">
                <a:ln>
                  <a:noFill/>
                </a:ln>
                <a:solidFill>
                  <a:srgbClr val="5F6062"/>
                </a:solidFill>
                <a:effectLst/>
                <a:uLnTx/>
                <a:uFillTx/>
                <a:latin typeface="Arial"/>
                <a:sym typeface="Arial" charset="0"/>
              </a:rPr>
              <a:t>data points in a manner which:</a:t>
            </a:r>
          </a:p>
          <a:p>
            <a:pPr marL="342900" marR="0" lvl="0" indent="-342900" defTabSz="66675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en-GB" sz="1600" i="0" u="none" strike="noStrike" kern="0" cap="none" spc="0" normalizeH="0" baseline="0" noProof="0" dirty="0">
                <a:ln>
                  <a:noFill/>
                </a:ln>
                <a:solidFill>
                  <a:srgbClr val="5F6062"/>
                </a:solidFill>
                <a:effectLst/>
                <a:uLnTx/>
                <a:uFillTx/>
                <a:latin typeface="Arial"/>
                <a:sym typeface="Arial" charset="0"/>
              </a:rPr>
              <a:t>makes the data </a:t>
            </a:r>
            <a:r>
              <a:rPr kumimoji="0" lang="en-GB" sz="1600" i="0" u="sng" strike="noStrike" kern="0" cap="none" spc="0" normalizeH="0" baseline="0" noProof="0" dirty="0">
                <a:ln>
                  <a:noFill/>
                </a:ln>
                <a:solidFill>
                  <a:schemeClr val="accent1"/>
                </a:solidFill>
                <a:effectLst/>
                <a:uLnTx/>
                <a:uFillTx/>
                <a:latin typeface="Arial"/>
                <a:sym typeface="Arial" charset="0"/>
              </a:rPr>
              <a:t>machine-readable</a:t>
            </a:r>
            <a:r>
              <a:rPr lang="en-GB" sz="1600" kern="0" dirty="0">
                <a:solidFill>
                  <a:srgbClr val="5F6062"/>
                </a:solidFill>
                <a:latin typeface="Arial"/>
                <a:sym typeface="Arial" charset="0"/>
              </a:rPr>
              <a:t>,</a:t>
            </a:r>
            <a:r>
              <a:rPr kumimoji="0" lang="en-GB" sz="1600" i="0" u="none" strike="noStrike" kern="0" cap="none" spc="0" normalizeH="0" baseline="0" noProof="0" dirty="0">
                <a:ln>
                  <a:noFill/>
                </a:ln>
                <a:solidFill>
                  <a:srgbClr val="5F6062"/>
                </a:solidFill>
                <a:effectLst/>
                <a:uLnTx/>
                <a:uFillTx/>
                <a:latin typeface="Arial"/>
                <a:sym typeface="Arial" charset="0"/>
              </a:rPr>
              <a:t> and</a:t>
            </a:r>
          </a:p>
          <a:p>
            <a:pPr marL="342900" marR="0" lvl="0" indent="-342900" defTabSz="66675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en-GB" sz="1600" i="0" u="none" strike="noStrike" kern="0" cap="none" spc="0" normalizeH="0" baseline="0" noProof="0" dirty="0">
                <a:ln>
                  <a:noFill/>
                </a:ln>
                <a:solidFill>
                  <a:srgbClr val="5F6062"/>
                </a:solidFill>
                <a:effectLst/>
                <a:uLnTx/>
                <a:uFillTx/>
                <a:latin typeface="Arial"/>
                <a:sym typeface="Arial" charset="0"/>
              </a:rPr>
              <a:t>aids users in </a:t>
            </a:r>
            <a:r>
              <a:rPr kumimoji="0" lang="en-GB" sz="1600" i="0" u="sng" strike="noStrike" kern="0" cap="none" spc="0" normalizeH="0" baseline="0" noProof="0" dirty="0">
                <a:ln>
                  <a:noFill/>
                </a:ln>
                <a:solidFill>
                  <a:schemeClr val="accent1"/>
                </a:solidFill>
                <a:effectLst/>
                <a:uLnTx/>
                <a:uFillTx/>
                <a:latin typeface="Arial"/>
                <a:sym typeface="Arial" charset="0"/>
              </a:rPr>
              <a:t>finding, understanding and comparing</a:t>
            </a:r>
            <a:r>
              <a:rPr kumimoji="0" lang="en-GB" sz="1600" i="0" u="none" strike="noStrike" kern="0" cap="none" spc="0" normalizeH="0" baseline="0" noProof="0" dirty="0">
                <a:ln>
                  <a:noFill/>
                </a:ln>
                <a:solidFill>
                  <a:schemeClr val="accent1"/>
                </a:solidFill>
                <a:effectLst/>
                <a:uLnTx/>
                <a:uFillTx/>
                <a:latin typeface="Arial"/>
                <a:sym typeface="Arial" charset="0"/>
              </a:rPr>
              <a:t> </a:t>
            </a:r>
            <a:r>
              <a:rPr kumimoji="0" lang="en-GB" sz="1600" i="0" u="none" strike="noStrike" kern="0" cap="none" spc="0" normalizeH="0" baseline="0" noProof="0" dirty="0">
                <a:ln>
                  <a:noFill/>
                </a:ln>
                <a:solidFill>
                  <a:srgbClr val="5F6062"/>
                </a:solidFill>
                <a:effectLst/>
                <a:uLnTx/>
                <a:uFillTx/>
                <a:latin typeface="Arial"/>
                <a:sym typeface="Arial" charset="0"/>
              </a:rPr>
              <a:t>large amounts of information to facilitate efficient financial analysis</a:t>
            </a:r>
          </a:p>
        </p:txBody>
      </p:sp>
      <p:sp>
        <p:nvSpPr>
          <p:cNvPr id="50" name="Rectangle 49">
            <a:extLst>
              <a:ext uri="{FF2B5EF4-FFF2-40B4-BE49-F238E27FC236}">
                <a16:creationId xmlns:a16="http://schemas.microsoft.com/office/drawing/2014/main" id="{5BB832D9-FA2B-9DAC-6A29-077ED20EA8ED}"/>
              </a:ext>
            </a:extLst>
          </p:cNvPr>
          <p:cNvSpPr/>
          <p:nvPr/>
        </p:nvSpPr>
        <p:spPr bwMode="auto">
          <a:xfrm>
            <a:off x="4910721" y="3440303"/>
            <a:ext cx="3063567" cy="2598174"/>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5F6062">
                  <a:lumMod val="20000"/>
                  <a:lumOff val="80000"/>
                </a:srgbClr>
              </a:solidFill>
              <a:effectLst/>
              <a:uLnTx/>
              <a:uFillTx/>
              <a:ea typeface="ヒラギノ角ゴ ProN W3" charset="0"/>
              <a:cs typeface="ヒラギノ角ゴ ProN W3" charset="0"/>
              <a:sym typeface="Arial" charset="0"/>
            </a:endParaRPr>
          </a:p>
        </p:txBody>
      </p:sp>
      <p:grpSp>
        <p:nvGrpSpPr>
          <p:cNvPr id="51" name="Group 50">
            <a:extLst>
              <a:ext uri="{FF2B5EF4-FFF2-40B4-BE49-F238E27FC236}">
                <a16:creationId xmlns:a16="http://schemas.microsoft.com/office/drawing/2014/main" id="{9F0D8F9F-BA17-EAC1-8DA4-135CC4A91472}"/>
              </a:ext>
            </a:extLst>
          </p:cNvPr>
          <p:cNvGrpSpPr/>
          <p:nvPr/>
        </p:nvGrpSpPr>
        <p:grpSpPr>
          <a:xfrm>
            <a:off x="1388759" y="3429002"/>
            <a:ext cx="5374676" cy="2609474"/>
            <a:chOff x="1238928" y="3122652"/>
            <a:chExt cx="5374676" cy="2685660"/>
          </a:xfrm>
        </p:grpSpPr>
        <p:sp>
          <p:nvSpPr>
            <p:cNvPr id="52" name="Rectangle 51">
              <a:extLst>
                <a:ext uri="{FF2B5EF4-FFF2-40B4-BE49-F238E27FC236}">
                  <a16:creationId xmlns:a16="http://schemas.microsoft.com/office/drawing/2014/main" id="{4B0C02F7-B6C7-C29E-05E4-284C076ABD77}"/>
                </a:ext>
              </a:extLst>
            </p:cNvPr>
            <p:cNvSpPr/>
            <p:nvPr/>
          </p:nvSpPr>
          <p:spPr bwMode="auto">
            <a:xfrm>
              <a:off x="1238928" y="3122652"/>
              <a:ext cx="3063566" cy="2685660"/>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5F6062">
                    <a:lumMod val="20000"/>
                    <a:lumOff val="80000"/>
                  </a:srgbClr>
                </a:solidFill>
                <a:effectLst/>
                <a:uLnTx/>
                <a:uFillTx/>
                <a:ea typeface="ヒラギノ角ゴ ProN W3" charset="0"/>
                <a:cs typeface="ヒラギノ角ゴ ProN W3" charset="0"/>
                <a:sym typeface="Arial" charset="0"/>
              </a:endParaRPr>
            </a:p>
          </p:txBody>
        </p:sp>
        <p:sp>
          <p:nvSpPr>
            <p:cNvPr id="53" name="Rectangle 52">
              <a:extLst>
                <a:ext uri="{FF2B5EF4-FFF2-40B4-BE49-F238E27FC236}">
                  <a16:creationId xmlns:a16="http://schemas.microsoft.com/office/drawing/2014/main" id="{22FF8B53-CF39-A912-6ED6-675BF4901683}"/>
                </a:ext>
              </a:extLst>
            </p:cNvPr>
            <p:cNvSpPr/>
            <p:nvPr/>
          </p:nvSpPr>
          <p:spPr bwMode="auto">
            <a:xfrm>
              <a:off x="1330404" y="4188359"/>
              <a:ext cx="5283200" cy="27699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B31E3B"/>
                  </a:solidFill>
                  <a:effectLst/>
                  <a:uLnTx/>
                  <a:uFillTx/>
                  <a:latin typeface="Arial"/>
                  <a:ea typeface="ヒラギノ角ゴ ProN W3" charset="0"/>
                  <a:cs typeface="ヒラギノ角ゴ ProN W3" charset="0"/>
                  <a:sym typeface="Arial" charset="0"/>
                </a:rPr>
                <a:t>Co. A:</a:t>
              </a:r>
              <a:r>
                <a:rPr kumimoji="0" lang="en-GB" sz="1200" b="1" i="0" u="none" strike="noStrike" kern="0" cap="none" spc="0" normalizeH="0" baseline="0" noProof="0">
                  <a:ln>
                    <a:noFill/>
                  </a:ln>
                  <a:solidFill>
                    <a:srgbClr val="E8E8E8">
                      <a:lumMod val="10000"/>
                    </a:srgbClr>
                  </a:solidFill>
                  <a:effectLst/>
                  <a:uLnTx/>
                  <a:uFillTx/>
                  <a:latin typeface="Arial"/>
                  <a:ea typeface="ヒラギノ角ゴ ProN W3" charset="0"/>
                  <a:cs typeface="ヒラギノ角ゴ ProN W3" charset="0"/>
                  <a:sym typeface="Arial" charset="0"/>
                </a:rPr>
                <a:t> </a:t>
              </a:r>
              <a:r>
                <a:rPr kumimoji="0" lang="en-GB"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Profit for the year	     xxx</a:t>
              </a:r>
            </a:p>
          </p:txBody>
        </p:sp>
        <p:sp>
          <p:nvSpPr>
            <p:cNvPr id="54" name="Rectangle 53">
              <a:extLst>
                <a:ext uri="{FF2B5EF4-FFF2-40B4-BE49-F238E27FC236}">
                  <a16:creationId xmlns:a16="http://schemas.microsoft.com/office/drawing/2014/main" id="{C6E06970-474D-1BCF-604C-D56CACB53D47}"/>
                </a:ext>
              </a:extLst>
            </p:cNvPr>
            <p:cNvSpPr/>
            <p:nvPr/>
          </p:nvSpPr>
          <p:spPr bwMode="auto">
            <a:xfrm>
              <a:off x="1330404" y="4518246"/>
              <a:ext cx="5283200" cy="27699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B31E3B"/>
                  </a:solidFill>
                  <a:effectLst/>
                  <a:uLnTx/>
                  <a:uFillTx/>
                  <a:latin typeface="Arial"/>
                  <a:ea typeface="ヒラギノ角ゴ ProN W3" charset="0"/>
                  <a:cs typeface="ヒラギノ角ゴ ProN W3" charset="0"/>
                  <a:sym typeface="Arial" charset="0"/>
                </a:rPr>
                <a:t>Co. B:</a:t>
              </a:r>
              <a:r>
                <a:rPr kumimoji="0" lang="en-GB" sz="1200" b="1" i="0" u="none" strike="noStrike" kern="0" cap="none" spc="0" normalizeH="0" baseline="0" noProof="0">
                  <a:ln>
                    <a:noFill/>
                  </a:ln>
                  <a:solidFill>
                    <a:srgbClr val="E8E8E8">
                      <a:lumMod val="10000"/>
                    </a:srgbClr>
                  </a:solidFill>
                  <a:effectLst/>
                  <a:uLnTx/>
                  <a:uFillTx/>
                  <a:latin typeface="Arial"/>
                  <a:ea typeface="ヒラギノ角ゴ ProN W3" charset="0"/>
                  <a:cs typeface="ヒラギノ角ゴ ProN W3" charset="0"/>
                  <a:sym typeface="Arial" charset="0"/>
                </a:rPr>
                <a:t> </a:t>
              </a:r>
              <a:r>
                <a:rPr kumimoji="0" lang="en-GB"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Profit after tax	     xxx</a:t>
              </a:r>
            </a:p>
          </p:txBody>
        </p:sp>
        <p:sp>
          <p:nvSpPr>
            <p:cNvPr id="55" name="Rectangle 54">
              <a:extLst>
                <a:ext uri="{FF2B5EF4-FFF2-40B4-BE49-F238E27FC236}">
                  <a16:creationId xmlns:a16="http://schemas.microsoft.com/office/drawing/2014/main" id="{0BFE704A-A246-999C-E9CB-E43815D5BB62}"/>
                </a:ext>
              </a:extLst>
            </p:cNvPr>
            <p:cNvSpPr/>
            <p:nvPr/>
          </p:nvSpPr>
          <p:spPr bwMode="auto">
            <a:xfrm>
              <a:off x="1330403" y="4848133"/>
              <a:ext cx="5283200" cy="27699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B31E3B"/>
                  </a:solidFill>
                  <a:effectLst/>
                  <a:uLnTx/>
                  <a:uFillTx/>
                  <a:latin typeface="Arial"/>
                  <a:ea typeface="ヒラギノ角ゴ ProN W3" charset="0"/>
                  <a:cs typeface="ヒラギノ角ゴ ProN W3" charset="0"/>
                  <a:sym typeface="Arial" charset="0"/>
                </a:rPr>
                <a:t>Co. C:</a:t>
              </a:r>
              <a:r>
                <a:rPr kumimoji="0" lang="en-GB" sz="1200" b="1" i="0" u="none" strike="noStrike" kern="0" cap="none" spc="0" normalizeH="0" baseline="0" noProof="0">
                  <a:ln>
                    <a:noFill/>
                  </a:ln>
                  <a:solidFill>
                    <a:srgbClr val="E8E8E8">
                      <a:lumMod val="10000"/>
                    </a:srgbClr>
                  </a:solidFill>
                  <a:effectLst/>
                  <a:uLnTx/>
                  <a:uFillTx/>
                  <a:latin typeface="Arial"/>
                  <a:ea typeface="ヒラギノ角ゴ ProN W3" charset="0"/>
                  <a:cs typeface="ヒラギノ角ゴ ProN W3" charset="0"/>
                  <a:sym typeface="Arial" charset="0"/>
                </a:rPr>
                <a:t> </a:t>
              </a:r>
              <a:r>
                <a:rPr kumimoji="0" lang="en-GB"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Net earnings	     xxx</a:t>
              </a:r>
            </a:p>
          </p:txBody>
        </p:sp>
        <p:sp>
          <p:nvSpPr>
            <p:cNvPr id="56" name="Rectangle 55">
              <a:extLst>
                <a:ext uri="{FF2B5EF4-FFF2-40B4-BE49-F238E27FC236}">
                  <a16:creationId xmlns:a16="http://schemas.microsoft.com/office/drawing/2014/main" id="{710C7BF7-7030-DF1C-5861-EC6E4EE94E2B}"/>
                </a:ext>
              </a:extLst>
            </p:cNvPr>
            <p:cNvSpPr/>
            <p:nvPr/>
          </p:nvSpPr>
          <p:spPr bwMode="auto">
            <a:xfrm>
              <a:off x="1330403" y="5178020"/>
              <a:ext cx="5283200" cy="27699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srgbClr val="B31E3B"/>
                  </a:solidFill>
                  <a:effectLst/>
                  <a:uLnTx/>
                  <a:uFillTx/>
                  <a:latin typeface="Arial"/>
                  <a:ea typeface="ヒラギノ角ゴ ProN W3" charset="0"/>
                  <a:cs typeface="ヒラギノ角ゴ ProN W3" charset="0"/>
                  <a:sym typeface="Arial" charset="0"/>
                </a:rPr>
                <a:t>Co. D:</a:t>
              </a:r>
              <a:r>
                <a:rPr kumimoji="0" lang="en-GB" sz="1200" b="1" i="0" u="none" strike="noStrike" kern="0" cap="none" spc="0" normalizeH="0" baseline="0" noProof="0">
                  <a:ln>
                    <a:noFill/>
                  </a:ln>
                  <a:solidFill>
                    <a:srgbClr val="E8E8E8">
                      <a:lumMod val="10000"/>
                    </a:srgbClr>
                  </a:solidFill>
                  <a:effectLst/>
                  <a:uLnTx/>
                  <a:uFillTx/>
                  <a:latin typeface="Arial"/>
                  <a:ea typeface="ヒラギノ角ゴ ProN W3" charset="0"/>
                  <a:cs typeface="ヒラギノ角ゴ ProN W3" charset="0"/>
                  <a:sym typeface="Arial" charset="0"/>
                </a:rPr>
                <a:t> </a:t>
              </a:r>
              <a:r>
                <a:rPr kumimoji="0" lang="en-GB"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Loss for the period    (xxx)</a:t>
              </a:r>
            </a:p>
          </p:txBody>
        </p:sp>
        <p:sp>
          <p:nvSpPr>
            <p:cNvPr id="57" name="Rectangle 56">
              <a:extLst>
                <a:ext uri="{FF2B5EF4-FFF2-40B4-BE49-F238E27FC236}">
                  <a16:creationId xmlns:a16="http://schemas.microsoft.com/office/drawing/2014/main" id="{F27A7FDE-6BAF-3FCE-FA17-A3FE6A61976A}"/>
                </a:ext>
              </a:extLst>
            </p:cNvPr>
            <p:cNvSpPr/>
            <p:nvPr/>
          </p:nvSpPr>
          <p:spPr bwMode="auto">
            <a:xfrm>
              <a:off x="1330403" y="5498369"/>
              <a:ext cx="5283199" cy="27699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a:ln>
                    <a:noFill/>
                  </a:ln>
                  <a:solidFill>
                    <a:srgbClr val="B31E3B"/>
                  </a:solidFill>
                  <a:effectLst/>
                  <a:uLnTx/>
                  <a:uFillTx/>
                  <a:latin typeface="Arial"/>
                  <a:ea typeface="ヒラギノ角ゴ ProN W3" charset="0"/>
                  <a:cs typeface="ヒラギノ角ゴ ProN W3" charset="0"/>
                  <a:sym typeface="Arial" charset="0"/>
                </a:rPr>
                <a:t>Co. E:</a:t>
              </a:r>
              <a:r>
                <a:rPr kumimoji="0" lang="en-GB" altLang="ja-JP" sz="1200" b="1" i="0" u="none" strike="noStrike" kern="0" cap="none" spc="0" normalizeH="0" baseline="0" noProof="0">
                  <a:ln>
                    <a:noFill/>
                  </a:ln>
                  <a:solidFill>
                    <a:srgbClr val="E8E8E8">
                      <a:lumMod val="10000"/>
                    </a:srgbClr>
                  </a:solidFill>
                  <a:effectLst/>
                  <a:uLnTx/>
                  <a:uFillTx/>
                  <a:latin typeface="Arial"/>
                  <a:ea typeface="ヒラギノ角ゴ ProN W3" charset="0"/>
                  <a:cs typeface="ヒラギノ角ゴ ProN W3" charset="0"/>
                  <a:sym typeface="Arial" charset="0"/>
                </a:rPr>
                <a:t> </a:t>
              </a:r>
              <a:r>
                <a:rPr kumimoji="0" lang="ja-JP" altLang="en-US"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純利益</a:t>
              </a:r>
              <a:r>
                <a:rPr kumimoji="0" lang="en-GB" altLang="ja-JP"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	     xxx</a:t>
              </a:r>
              <a:endParaRPr kumimoji="0" lang="en-GB" sz="12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endParaRPr>
            </a:p>
          </p:txBody>
        </p:sp>
        <p:grpSp>
          <p:nvGrpSpPr>
            <p:cNvPr id="58" name="Group 57">
              <a:extLst>
                <a:ext uri="{FF2B5EF4-FFF2-40B4-BE49-F238E27FC236}">
                  <a16:creationId xmlns:a16="http://schemas.microsoft.com/office/drawing/2014/main" id="{0878018B-2806-767B-04E9-A12CE37C5C67}"/>
                </a:ext>
              </a:extLst>
            </p:cNvPr>
            <p:cNvGrpSpPr/>
            <p:nvPr/>
          </p:nvGrpSpPr>
          <p:grpSpPr>
            <a:xfrm>
              <a:off x="2111315" y="3186870"/>
              <a:ext cx="1001621" cy="989335"/>
              <a:chOff x="2573321" y="3735117"/>
              <a:chExt cx="504939" cy="503573"/>
            </a:xfrm>
          </p:grpSpPr>
          <p:pic>
            <p:nvPicPr>
              <p:cNvPr id="59" name="Graphic 58" descr="Document">
                <a:extLst>
                  <a:ext uri="{FF2B5EF4-FFF2-40B4-BE49-F238E27FC236}">
                    <a16:creationId xmlns:a16="http://schemas.microsoft.com/office/drawing/2014/main" id="{046D7269-0542-D1FF-C55F-5BDB8D0A8F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4687" y="3735117"/>
                <a:ext cx="503573" cy="503573"/>
              </a:xfrm>
              <a:prstGeom prst="rect">
                <a:avLst/>
              </a:prstGeom>
            </p:spPr>
          </p:pic>
          <p:sp>
            <p:nvSpPr>
              <p:cNvPr id="60" name="Rectangle 59">
                <a:extLst>
                  <a:ext uri="{FF2B5EF4-FFF2-40B4-BE49-F238E27FC236}">
                    <a16:creationId xmlns:a16="http://schemas.microsoft.com/office/drawing/2014/main" id="{FCC6B7C4-612E-35EC-A5D6-BA0D39AEB18F}"/>
                  </a:ext>
                </a:extLst>
              </p:cNvPr>
              <p:cNvSpPr/>
              <p:nvPr/>
            </p:nvSpPr>
            <p:spPr bwMode="auto">
              <a:xfrm>
                <a:off x="2573321" y="3936140"/>
                <a:ext cx="243014" cy="140993"/>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PDF</a:t>
                </a:r>
              </a:p>
            </p:txBody>
          </p:sp>
        </p:grpSp>
      </p:grpSp>
      <p:grpSp>
        <p:nvGrpSpPr>
          <p:cNvPr id="61" name="Group 60">
            <a:extLst>
              <a:ext uri="{FF2B5EF4-FFF2-40B4-BE49-F238E27FC236}">
                <a16:creationId xmlns:a16="http://schemas.microsoft.com/office/drawing/2014/main" id="{2E38573F-1F17-A4E8-6CA3-85FB3188EEBD}"/>
              </a:ext>
            </a:extLst>
          </p:cNvPr>
          <p:cNvGrpSpPr/>
          <p:nvPr/>
        </p:nvGrpSpPr>
        <p:grpSpPr>
          <a:xfrm>
            <a:off x="5819580" y="3439958"/>
            <a:ext cx="1557620" cy="1016291"/>
            <a:chOff x="9560059" y="2093709"/>
            <a:chExt cx="1066416" cy="715120"/>
          </a:xfrm>
        </p:grpSpPr>
        <p:sp>
          <p:nvSpPr>
            <p:cNvPr id="62" name="Rectangle 61">
              <a:extLst>
                <a:ext uri="{FF2B5EF4-FFF2-40B4-BE49-F238E27FC236}">
                  <a16:creationId xmlns:a16="http://schemas.microsoft.com/office/drawing/2014/main" id="{6DE3BB47-1AE9-AA3D-8F0F-69A53566D996}"/>
                </a:ext>
              </a:extLst>
            </p:cNvPr>
            <p:cNvSpPr/>
            <p:nvPr/>
          </p:nvSpPr>
          <p:spPr bwMode="auto">
            <a:xfrm>
              <a:off x="9560059" y="2577098"/>
              <a:ext cx="1066416" cy="231731"/>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Taxonomy ‘Tag’</a:t>
              </a:r>
            </a:p>
          </p:txBody>
        </p:sp>
        <p:pic>
          <p:nvPicPr>
            <p:cNvPr id="63" name="Graphic 62" descr="Tag with solid fill">
              <a:extLst>
                <a:ext uri="{FF2B5EF4-FFF2-40B4-BE49-F238E27FC236}">
                  <a16:creationId xmlns:a16="http://schemas.microsoft.com/office/drawing/2014/main" id="{A032F0F5-C88E-E463-F545-4728BC9D3A5A}"/>
                </a:ext>
              </a:extLst>
            </p:cNvPr>
            <p:cNvPicPr>
              <a:picLocks noChangeAspect="1"/>
            </p:cNvPicPr>
            <p:nvPr/>
          </p:nvPicPr>
          <p:blipFill>
            <a:blip r:embed="rId4">
              <a:extLst>
                <a:ext uri="{96DAC541-7B7A-43D3-8B79-37D633B846F1}">
                  <asvg:svgBlip xmlns:asvg="http://schemas.microsoft.com/office/drawing/2016/SVG/main" r:embed="rId5"/>
                </a:ext>
              </a:extLst>
            </a:blip>
            <a:srcRect t="14313" b="14313"/>
            <a:stretch/>
          </p:blipFill>
          <p:spPr>
            <a:xfrm>
              <a:off x="9662419" y="2093709"/>
              <a:ext cx="658140" cy="482787"/>
            </a:xfrm>
            <a:prstGeom prst="rect">
              <a:avLst/>
            </a:prstGeom>
          </p:spPr>
        </p:pic>
      </p:grpSp>
      <p:graphicFrame>
        <p:nvGraphicFramePr>
          <p:cNvPr id="64" name="Table 24">
            <a:extLst>
              <a:ext uri="{FF2B5EF4-FFF2-40B4-BE49-F238E27FC236}">
                <a16:creationId xmlns:a16="http://schemas.microsoft.com/office/drawing/2014/main" id="{1CC4BFF2-F13D-3C74-C516-FCEE58CDC3A4}"/>
              </a:ext>
            </a:extLst>
          </p:cNvPr>
          <p:cNvGraphicFramePr>
            <a:graphicFrameLocks noGrp="1"/>
          </p:cNvGraphicFramePr>
          <p:nvPr>
            <p:extLst>
              <p:ext uri="{D42A27DB-BD31-4B8C-83A1-F6EECF244321}">
                <p14:modId xmlns:p14="http://schemas.microsoft.com/office/powerpoint/2010/main" val="700379778"/>
              </p:ext>
            </p:extLst>
          </p:nvPr>
        </p:nvGraphicFramePr>
        <p:xfrm>
          <a:off x="5019820" y="4566114"/>
          <a:ext cx="2859825" cy="1295400"/>
        </p:xfrm>
        <a:graphic>
          <a:graphicData uri="http://schemas.openxmlformats.org/drawingml/2006/table">
            <a:tbl>
              <a:tblPr bandRow="1"/>
              <a:tblGrid>
                <a:gridCol w="863644">
                  <a:extLst>
                    <a:ext uri="{9D8B030D-6E8A-4147-A177-3AD203B41FA5}">
                      <a16:colId xmlns:a16="http://schemas.microsoft.com/office/drawing/2014/main" val="3278877138"/>
                    </a:ext>
                  </a:extLst>
                </a:gridCol>
                <a:gridCol w="1996181">
                  <a:extLst>
                    <a:ext uri="{9D8B030D-6E8A-4147-A177-3AD203B41FA5}">
                      <a16:colId xmlns:a16="http://schemas.microsoft.com/office/drawing/2014/main" val="1063541340"/>
                    </a:ext>
                  </a:extLst>
                </a:gridCol>
              </a:tblGrid>
              <a:tr h="229263">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b="1">
                          <a:solidFill>
                            <a:schemeClr val="tx2"/>
                          </a:solidFill>
                        </a:rPr>
                        <a:t>Name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a:t>ifrs-full:ProfitLoss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extLst>
                  <a:ext uri="{0D108BD9-81ED-4DB2-BD59-A6C34878D82A}">
                    <a16:rowId xmlns:a16="http://schemas.microsoft.com/office/drawing/2014/main" val="1381209735"/>
                  </a:ext>
                </a:extLst>
              </a:tr>
              <a:tr h="229263">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b="1">
                          <a:solidFill>
                            <a:schemeClr val="tx2"/>
                          </a:solidFill>
                        </a:rPr>
                        <a:t>Value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20000"/>
                      </a:srgbClr>
                    </a:solidFill>
                  </a:tcPr>
                </a:tc>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a:t>xxx,000,000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20000"/>
                      </a:srgbClr>
                    </a:solidFill>
                  </a:tcPr>
                </a:tc>
                <a:extLst>
                  <a:ext uri="{0D108BD9-81ED-4DB2-BD59-A6C34878D82A}">
                    <a16:rowId xmlns:a16="http://schemas.microsoft.com/office/drawing/2014/main" val="481753361"/>
                  </a:ext>
                </a:extLst>
              </a:tr>
              <a:tr h="229263">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b="1">
                          <a:solidFill>
                            <a:schemeClr val="tx2"/>
                          </a:solidFill>
                        </a:rPr>
                        <a:t>Units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a:t>CU</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extLst>
                  <a:ext uri="{0D108BD9-81ED-4DB2-BD59-A6C34878D82A}">
                    <a16:rowId xmlns:a16="http://schemas.microsoft.com/office/drawing/2014/main" val="1769183602"/>
                  </a:ext>
                </a:extLst>
              </a:tr>
              <a:tr h="229263">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b="1">
                          <a:solidFill>
                            <a:schemeClr val="tx2"/>
                          </a:solidFill>
                        </a:rPr>
                        <a:t>Period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20000"/>
                      </a:srgbClr>
                    </a:solidFill>
                  </a:tcPr>
                </a:tc>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a:t>2021-01-01 to 2021-12-31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20000"/>
                      </a:srgbClr>
                    </a:solidFill>
                  </a:tcPr>
                </a:tc>
                <a:extLst>
                  <a:ext uri="{0D108BD9-81ED-4DB2-BD59-A6C34878D82A}">
                    <a16:rowId xmlns:a16="http://schemas.microsoft.com/office/drawing/2014/main" val="2475393553"/>
                  </a:ext>
                </a:extLst>
              </a:tr>
              <a:tr h="229263">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b="1">
                          <a:solidFill>
                            <a:schemeClr val="tx2"/>
                          </a:solidFill>
                        </a:rPr>
                        <a:t>Decimals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tc>
                  <a:txBody>
                    <a:bodyPr/>
                    <a:lstStyle>
                      <a:lvl1pPr marL="0" algn="l" defTabSz="914400" rtl="0" eaLnBrk="1" latinLnBrk="0" hangingPunct="1">
                        <a:defRPr sz="1800" kern="1200">
                          <a:solidFill>
                            <a:schemeClr val="dk1"/>
                          </a:solidFill>
                          <a:latin typeface="Arial"/>
                          <a:ea typeface="ヒラギノ角ゴ ProN W3"/>
                          <a:cs typeface="ヒラギノ角ゴ ProN W3"/>
                        </a:defRPr>
                      </a:lvl1pPr>
                      <a:lvl2pPr marL="457200" algn="l" defTabSz="914400" rtl="0" eaLnBrk="1" latinLnBrk="0" hangingPunct="1">
                        <a:defRPr sz="1800" kern="1200">
                          <a:solidFill>
                            <a:schemeClr val="dk1"/>
                          </a:solidFill>
                          <a:latin typeface="Arial"/>
                          <a:ea typeface="ヒラギノ角ゴ ProN W3"/>
                          <a:cs typeface="ヒラギノ角ゴ ProN W3"/>
                        </a:defRPr>
                      </a:lvl2pPr>
                      <a:lvl3pPr marL="914400" algn="l" defTabSz="914400" rtl="0" eaLnBrk="1" latinLnBrk="0" hangingPunct="1">
                        <a:defRPr sz="1800" kern="1200">
                          <a:solidFill>
                            <a:schemeClr val="dk1"/>
                          </a:solidFill>
                          <a:latin typeface="Arial"/>
                          <a:ea typeface="ヒラギノ角ゴ ProN W3"/>
                          <a:cs typeface="ヒラギノ角ゴ ProN W3"/>
                        </a:defRPr>
                      </a:lvl3pPr>
                      <a:lvl4pPr marL="1371600" algn="l" defTabSz="914400" rtl="0" eaLnBrk="1" latinLnBrk="0" hangingPunct="1">
                        <a:defRPr sz="1800" kern="1200">
                          <a:solidFill>
                            <a:schemeClr val="dk1"/>
                          </a:solidFill>
                          <a:latin typeface="Arial"/>
                          <a:ea typeface="ヒラギノ角ゴ ProN W3"/>
                          <a:cs typeface="ヒラギノ角ゴ ProN W3"/>
                        </a:defRPr>
                      </a:lvl4pPr>
                      <a:lvl5pPr marL="1828800" algn="l" defTabSz="914400" rtl="0" eaLnBrk="1" latinLnBrk="0" hangingPunct="1">
                        <a:defRPr sz="1800" kern="1200">
                          <a:solidFill>
                            <a:schemeClr val="dk1"/>
                          </a:solidFill>
                          <a:latin typeface="Arial"/>
                          <a:ea typeface="ヒラギノ角ゴ ProN W3"/>
                          <a:cs typeface="ヒラギノ角ゴ ProN W3"/>
                        </a:defRPr>
                      </a:lvl5pPr>
                      <a:lvl6pPr marL="2286000" algn="l" defTabSz="914400" rtl="0" eaLnBrk="1" latinLnBrk="0" hangingPunct="1">
                        <a:defRPr sz="1800" kern="1200">
                          <a:solidFill>
                            <a:schemeClr val="dk1"/>
                          </a:solidFill>
                          <a:latin typeface="Arial"/>
                          <a:ea typeface="ヒラギノ角ゴ ProN W3"/>
                          <a:cs typeface="ヒラギノ角ゴ ProN W3"/>
                        </a:defRPr>
                      </a:lvl6pPr>
                      <a:lvl7pPr marL="2743200" algn="l" defTabSz="914400" rtl="0" eaLnBrk="1" latinLnBrk="0" hangingPunct="1">
                        <a:defRPr sz="1800" kern="1200">
                          <a:solidFill>
                            <a:schemeClr val="dk1"/>
                          </a:solidFill>
                          <a:latin typeface="Arial"/>
                          <a:ea typeface="ヒラギノ角ゴ ProN W3"/>
                          <a:cs typeface="ヒラギノ角ゴ ProN W3"/>
                        </a:defRPr>
                      </a:lvl7pPr>
                      <a:lvl8pPr marL="3200400" algn="l" defTabSz="914400" rtl="0" eaLnBrk="1" latinLnBrk="0" hangingPunct="1">
                        <a:defRPr sz="1800" kern="1200">
                          <a:solidFill>
                            <a:schemeClr val="dk1"/>
                          </a:solidFill>
                          <a:latin typeface="Arial"/>
                          <a:ea typeface="ヒラギノ角ゴ ProN W3"/>
                          <a:cs typeface="ヒラギノ角ゴ ProN W3"/>
                        </a:defRPr>
                      </a:lvl8pPr>
                      <a:lvl9pPr marL="3657600" algn="l" defTabSz="914400" rtl="0" eaLnBrk="1" latinLnBrk="0" hangingPunct="1">
                        <a:defRPr sz="1800" kern="1200">
                          <a:solidFill>
                            <a:schemeClr val="dk1"/>
                          </a:solidFill>
                          <a:latin typeface="Arial"/>
                          <a:ea typeface="ヒラギノ角ゴ ProN W3"/>
                          <a:cs typeface="ヒラギノ角ゴ ProN W3"/>
                        </a:defRPr>
                      </a:lvl9pPr>
                    </a:lstStyle>
                    <a:p>
                      <a:r>
                        <a:rPr lang="en-GB" sz="1100"/>
                        <a:t>-6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F6062">
                        <a:tint val="40000"/>
                      </a:srgbClr>
                    </a:solidFill>
                  </a:tcPr>
                </a:tc>
                <a:extLst>
                  <a:ext uri="{0D108BD9-81ED-4DB2-BD59-A6C34878D82A}">
                    <a16:rowId xmlns:a16="http://schemas.microsoft.com/office/drawing/2014/main" val="261077205"/>
                  </a:ext>
                </a:extLst>
              </a:tr>
            </a:tbl>
          </a:graphicData>
        </a:graphic>
      </p:graphicFrame>
      <p:sp>
        <p:nvSpPr>
          <p:cNvPr id="65" name="Rectangle 64">
            <a:extLst>
              <a:ext uri="{FF2B5EF4-FFF2-40B4-BE49-F238E27FC236}">
                <a16:creationId xmlns:a16="http://schemas.microsoft.com/office/drawing/2014/main" id="{EDC6419C-00D7-AB33-1A27-E787FDA6E177}"/>
              </a:ext>
            </a:extLst>
          </p:cNvPr>
          <p:cNvSpPr/>
          <p:nvPr/>
        </p:nvSpPr>
        <p:spPr bwMode="auto">
          <a:xfrm>
            <a:off x="8470603" y="3954784"/>
            <a:ext cx="2615289" cy="1906048"/>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5F6062">
                  <a:lumMod val="20000"/>
                  <a:lumOff val="80000"/>
                </a:srgbClr>
              </a:solidFill>
              <a:effectLst/>
              <a:uLnTx/>
              <a:uFillTx/>
              <a:ea typeface="ヒラギノ角ゴ ProN W3" charset="0"/>
              <a:cs typeface="ヒラギノ角ゴ ProN W3" charset="0"/>
              <a:sym typeface="Arial" charset="0"/>
            </a:endParaRPr>
          </a:p>
        </p:txBody>
      </p:sp>
      <p:graphicFrame>
        <p:nvGraphicFramePr>
          <p:cNvPr id="66" name="Chart 65">
            <a:extLst>
              <a:ext uri="{FF2B5EF4-FFF2-40B4-BE49-F238E27FC236}">
                <a16:creationId xmlns:a16="http://schemas.microsoft.com/office/drawing/2014/main" id="{D8C3E9D3-52E4-79A1-FF22-24E87E7F852F}"/>
              </a:ext>
            </a:extLst>
          </p:cNvPr>
          <p:cNvGraphicFramePr/>
          <p:nvPr>
            <p:extLst>
              <p:ext uri="{D42A27DB-BD31-4B8C-83A1-F6EECF244321}">
                <p14:modId xmlns:p14="http://schemas.microsoft.com/office/powerpoint/2010/main" val="4232598534"/>
              </p:ext>
            </p:extLst>
          </p:nvPr>
        </p:nvGraphicFramePr>
        <p:xfrm>
          <a:off x="8382452" y="4032784"/>
          <a:ext cx="2703440" cy="1828048"/>
        </p:xfrm>
        <a:graphic>
          <a:graphicData uri="http://schemas.openxmlformats.org/drawingml/2006/chart">
            <c:chart xmlns:c="http://schemas.openxmlformats.org/drawingml/2006/chart" xmlns:r="http://schemas.openxmlformats.org/officeDocument/2006/relationships" r:id="rId6"/>
          </a:graphicData>
        </a:graphic>
      </p:graphicFrame>
      <p:sp>
        <p:nvSpPr>
          <p:cNvPr id="67" name="Arrow: Right 66">
            <a:extLst>
              <a:ext uri="{FF2B5EF4-FFF2-40B4-BE49-F238E27FC236}">
                <a16:creationId xmlns:a16="http://schemas.microsoft.com/office/drawing/2014/main" id="{F9FB3AB1-9EC4-F17C-31B6-07150050CF66}"/>
              </a:ext>
            </a:extLst>
          </p:cNvPr>
          <p:cNvSpPr/>
          <p:nvPr/>
        </p:nvSpPr>
        <p:spPr bwMode="auto">
          <a:xfrm>
            <a:off x="4377332" y="5038498"/>
            <a:ext cx="533389" cy="408367"/>
          </a:xfrm>
          <a:prstGeom prst="rightArrow">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69" name="Rectangle 68">
            <a:extLst>
              <a:ext uri="{FF2B5EF4-FFF2-40B4-BE49-F238E27FC236}">
                <a16:creationId xmlns:a16="http://schemas.microsoft.com/office/drawing/2014/main" id="{DE22684E-D2CC-DA66-FD66-688D52EC6CF6}"/>
              </a:ext>
            </a:extLst>
          </p:cNvPr>
          <p:cNvSpPr/>
          <p:nvPr/>
        </p:nvSpPr>
        <p:spPr>
          <a:xfrm>
            <a:off x="1019173" y="6123752"/>
            <a:ext cx="10188577" cy="636815"/>
          </a:xfrm>
          <a:prstGeom prst="rect">
            <a:avLst/>
          </a:prstGeom>
          <a:noFill/>
          <a:ln w="19050" cap="flat" cmpd="sng" algn="ctr">
            <a:solidFill>
              <a:schemeClr val="accent2"/>
            </a:solidFill>
            <a:prstDash val="solid"/>
            <a:round/>
            <a:headEnd type="none" w="med" len="med"/>
            <a:tailEnd type="none" w="med" len="med"/>
          </a:ln>
          <a:effectLst/>
        </p:spPr>
        <p:txBody>
          <a:bodyPr spcFirstLastPara="0" vert="horz" wrap="square" lIns="72000" tIns="72000" rIns="72000" bIns="72000" numCol="1" spcCol="1270" anchor="ctr" anchorCtr="0">
            <a:noAutofit/>
          </a:bodyPr>
          <a:lstStyle/>
          <a:p>
            <a:pPr marL="0" marR="0" lvl="0" indent="0" defTabSz="666750" eaLnBrk="1" fontAlgn="base" latinLnBrk="0" hangingPunct="1">
              <a:lnSpc>
                <a:spcPct val="90000"/>
              </a:lnSpc>
              <a:spcBef>
                <a:spcPct val="0"/>
              </a:spcBef>
              <a:spcAft>
                <a:spcPct val="35000"/>
              </a:spcAft>
              <a:buClrTx/>
              <a:buSzTx/>
              <a:buFontTx/>
              <a:buNone/>
              <a:tabLst/>
              <a:defRPr/>
            </a:pPr>
            <a:r>
              <a:rPr lang="en-GB" sz="1600" kern="0">
                <a:solidFill>
                  <a:srgbClr val="5F6062"/>
                </a:solidFill>
                <a:latin typeface="Arial"/>
                <a:sym typeface="Arial" charset="0"/>
              </a:rPr>
              <a:t>By using a common taxonomy to tag quantitative and qualitative disclosures, computers have the context needed to determine whether disclosures with different descriptions are comparable disclosures</a:t>
            </a:r>
            <a:endParaRPr kumimoji="0" lang="en-GB" sz="1600" i="0" u="none" strike="noStrike" kern="0" cap="none" spc="0" normalizeH="0" baseline="0" noProof="0">
              <a:ln>
                <a:noFill/>
              </a:ln>
              <a:solidFill>
                <a:srgbClr val="5F6062"/>
              </a:solidFill>
              <a:effectLst/>
              <a:uLnTx/>
              <a:uFillTx/>
              <a:latin typeface="Arial"/>
              <a:sym typeface="Arial" charset="0"/>
            </a:endParaRPr>
          </a:p>
        </p:txBody>
      </p:sp>
      <p:sp>
        <p:nvSpPr>
          <p:cNvPr id="70" name="Arrow: Right 69">
            <a:extLst>
              <a:ext uri="{FF2B5EF4-FFF2-40B4-BE49-F238E27FC236}">
                <a16:creationId xmlns:a16="http://schemas.microsoft.com/office/drawing/2014/main" id="{7032ED34-3FE6-0971-8950-CCD90EDE5FD7}"/>
              </a:ext>
            </a:extLst>
          </p:cNvPr>
          <p:cNvSpPr/>
          <p:nvPr/>
        </p:nvSpPr>
        <p:spPr bwMode="auto">
          <a:xfrm>
            <a:off x="7959301" y="5035921"/>
            <a:ext cx="533389" cy="408367"/>
          </a:xfrm>
          <a:prstGeom prst="rightArrow">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291968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p:txBody>
          <a:bodyPr/>
          <a:lstStyle/>
          <a:p>
            <a:r>
              <a:rPr lang="en-US">
                <a:solidFill>
                  <a:srgbClr val="5F6062"/>
                </a:solidFill>
              </a:rPr>
              <a:t>The IFRS Accounting Taxonomy</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11</a:t>
            </a:fld>
            <a:endParaRPr lang="en-US">
              <a:cs typeface="Arial" panose="020B0604020202020204" pitchFamily="34" charset="0"/>
            </a:endParaRPr>
          </a:p>
        </p:txBody>
      </p:sp>
      <p:sp>
        <p:nvSpPr>
          <p:cNvPr id="10" name="Rectangle 9">
            <a:extLst>
              <a:ext uri="{FF2B5EF4-FFF2-40B4-BE49-F238E27FC236}">
                <a16:creationId xmlns:a16="http://schemas.microsoft.com/office/drawing/2014/main" id="{E936CB54-96D7-36C6-CD11-9B198F456751}"/>
              </a:ext>
            </a:extLst>
          </p:cNvPr>
          <p:cNvSpPr/>
          <p:nvPr/>
        </p:nvSpPr>
        <p:spPr bwMode="auto">
          <a:xfrm>
            <a:off x="1019173" y="1955956"/>
            <a:ext cx="10450572" cy="1473044"/>
          </a:xfrm>
          <a:prstGeom prst="rect">
            <a:avLst/>
          </a:prstGeom>
          <a:solidFill>
            <a:schemeClr val="bg1"/>
          </a:solidFill>
          <a:ln w="19050"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80000" tIns="108000" rIns="6480000" bIns="45720" numCol="1" rtlCol="0" anchor="t" anchorCtr="0" compatLnSpc="1">
            <a:prstTxWarp prst="textNoShape">
              <a:avLst/>
            </a:prstTxWarp>
          </a:bodyPr>
          <a:lstStyle/>
          <a:p>
            <a:pPr defTabSz="457200" fontAlgn="auto">
              <a:spcBef>
                <a:spcPts val="0"/>
              </a:spcBef>
              <a:spcAft>
                <a:spcPts val="600"/>
              </a:spcAft>
              <a:defRPr/>
            </a:pPr>
            <a:r>
              <a:rPr lang="en-GB" sz="1600" b="1" kern="1200">
                <a:solidFill>
                  <a:schemeClr val="accent1"/>
                </a:solidFill>
                <a:sym typeface="Wingdings" panose="05000000000000000000" pitchFamily="2" charset="2"/>
              </a:rPr>
              <a:t> </a:t>
            </a:r>
            <a:r>
              <a:rPr lang="en-GB" sz="1600" b="1">
                <a:solidFill>
                  <a:schemeClr val="accent1"/>
                </a:solidFill>
                <a:sym typeface="Wingdings" panose="05000000000000000000" pitchFamily="2" charset="2"/>
              </a:rPr>
              <a:t>Identification</a:t>
            </a:r>
            <a:r>
              <a:rPr lang="en-GB" sz="1600" b="1">
                <a:solidFill>
                  <a:schemeClr val="accent1"/>
                </a:solidFill>
              </a:rPr>
              <a:t> </a:t>
            </a:r>
          </a:p>
          <a:p>
            <a:pPr lvl="0" defTabSz="457200" fontAlgn="auto">
              <a:spcBef>
                <a:spcPts val="0"/>
              </a:spcBef>
              <a:spcAft>
                <a:spcPts val="600"/>
              </a:spcAft>
              <a:defRPr/>
            </a:pPr>
            <a:r>
              <a:rPr lang="en-GB" sz="1400"/>
              <a:t>The IFRS Accounting Taxonomy lists the globally agreed </a:t>
            </a:r>
            <a:r>
              <a:rPr lang="en-GB" sz="1400" b="1">
                <a:solidFill>
                  <a:schemeClr val="accent1"/>
                </a:solidFill>
              </a:rPr>
              <a:t>computer codes (elements) </a:t>
            </a:r>
            <a:r>
              <a:rPr lang="en-GB" sz="1400"/>
              <a:t>that preparers can use </a:t>
            </a:r>
            <a:r>
              <a:rPr lang="en-GB" sz="1400" b="1">
                <a:solidFill>
                  <a:schemeClr val="accent1"/>
                </a:solidFill>
              </a:rPr>
              <a:t>to identify (tag) </a:t>
            </a:r>
            <a:r>
              <a:rPr lang="en-GB" sz="1400"/>
              <a:t>disclosures in IFRS financial statements</a:t>
            </a:r>
          </a:p>
        </p:txBody>
      </p:sp>
      <p:sp>
        <p:nvSpPr>
          <p:cNvPr id="11" name="Rectangle 10">
            <a:extLst>
              <a:ext uri="{FF2B5EF4-FFF2-40B4-BE49-F238E27FC236}">
                <a16:creationId xmlns:a16="http://schemas.microsoft.com/office/drawing/2014/main" id="{C54F7075-694A-DAD3-3012-90B41EA42E43}"/>
              </a:ext>
            </a:extLst>
          </p:cNvPr>
          <p:cNvSpPr/>
          <p:nvPr/>
        </p:nvSpPr>
        <p:spPr bwMode="auto">
          <a:xfrm>
            <a:off x="1019173" y="3509808"/>
            <a:ext cx="10450572" cy="1325815"/>
          </a:xfrm>
          <a:prstGeom prst="rect">
            <a:avLst/>
          </a:prstGeom>
          <a:solidFill>
            <a:schemeClr val="bg1"/>
          </a:solidFill>
          <a:ln w="19050"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80000" tIns="108000" rIns="6480000" bIns="45720" numCol="1" rtlCol="0" anchor="t" anchorCtr="0" compatLnSpc="1">
            <a:prstTxWarp prst="textNoShape">
              <a:avLst/>
            </a:prstTxWarp>
          </a:bodyPr>
          <a:lstStyle/>
          <a:p>
            <a:pPr marL="285750" indent="-285750" defTabSz="457200" fontAlgn="auto">
              <a:spcBef>
                <a:spcPts val="0"/>
              </a:spcBef>
              <a:spcAft>
                <a:spcPts val="600"/>
              </a:spcAft>
              <a:buFont typeface="Wingdings" panose="05000000000000000000" pitchFamily="2" charset="2"/>
              <a:buChar char=""/>
              <a:defRPr/>
            </a:pPr>
            <a:r>
              <a:rPr lang="en-GB" sz="1600" b="1" kern="1200">
                <a:solidFill>
                  <a:schemeClr val="accent1"/>
                </a:solidFill>
                <a:sym typeface="Wingdings" panose="05000000000000000000" pitchFamily="2" charset="2"/>
              </a:rPr>
              <a:t>References</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400"/>
              <a:t>The IFRS Accounting Taxonomy </a:t>
            </a:r>
            <a:r>
              <a:rPr lang="en-GB" sz="1400" b="1">
                <a:solidFill>
                  <a:schemeClr val="accent1"/>
                </a:solidFill>
              </a:rPr>
              <a:t>describes the accounting meaning of each element and provides references to the IFRS Accounting Standards </a:t>
            </a:r>
          </a:p>
        </p:txBody>
      </p:sp>
      <p:graphicFrame>
        <p:nvGraphicFramePr>
          <p:cNvPr id="12" name="Table 5">
            <a:extLst>
              <a:ext uri="{FF2B5EF4-FFF2-40B4-BE49-F238E27FC236}">
                <a16:creationId xmlns:a16="http://schemas.microsoft.com/office/drawing/2014/main" id="{97B8B6AC-8893-422A-C890-4C36A1AFB0B6}"/>
              </a:ext>
            </a:extLst>
          </p:cNvPr>
          <p:cNvGraphicFramePr>
            <a:graphicFrameLocks noGrp="1"/>
          </p:cNvGraphicFramePr>
          <p:nvPr>
            <p:extLst>
              <p:ext uri="{D42A27DB-BD31-4B8C-83A1-F6EECF244321}">
                <p14:modId xmlns:p14="http://schemas.microsoft.com/office/powerpoint/2010/main" val="893478343"/>
              </p:ext>
            </p:extLst>
          </p:nvPr>
        </p:nvGraphicFramePr>
        <p:xfrm>
          <a:off x="5713721" y="3560021"/>
          <a:ext cx="5005634" cy="1005840"/>
        </p:xfrm>
        <a:graphic>
          <a:graphicData uri="http://schemas.openxmlformats.org/drawingml/2006/table">
            <a:tbl>
              <a:tblPr>
                <a:tableStyleId>{21E4AEA4-8DFA-4A89-87EB-49C32662AFE0}</a:tableStyleId>
              </a:tblPr>
              <a:tblGrid>
                <a:gridCol w="1553512">
                  <a:extLst>
                    <a:ext uri="{9D8B030D-6E8A-4147-A177-3AD203B41FA5}">
                      <a16:colId xmlns:a16="http://schemas.microsoft.com/office/drawing/2014/main" val="1157642595"/>
                    </a:ext>
                  </a:extLst>
                </a:gridCol>
                <a:gridCol w="3452122">
                  <a:extLst>
                    <a:ext uri="{9D8B030D-6E8A-4147-A177-3AD203B41FA5}">
                      <a16:colId xmlns:a16="http://schemas.microsoft.com/office/drawing/2014/main" val="1298409733"/>
                    </a:ext>
                  </a:extLst>
                </a:gridCol>
              </a:tblGrid>
              <a:tr h="238657">
                <a:tc>
                  <a:txBody>
                    <a:bodyPr/>
                    <a:lstStyle/>
                    <a:p>
                      <a:r>
                        <a:rPr lang="en-GB" sz="1200" b="1">
                          <a:solidFill>
                            <a:schemeClr val="tx2"/>
                          </a:solidFill>
                        </a:rPr>
                        <a:t>Label</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GB" sz="1200"/>
                        <a:t>Gross Profit</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026772488"/>
                  </a:ext>
                </a:extLst>
              </a:tr>
              <a:tr h="238657">
                <a:tc>
                  <a:txBody>
                    <a:bodyPr/>
                    <a:lstStyle/>
                    <a:p>
                      <a:r>
                        <a:rPr lang="en-GB" sz="1200" b="1">
                          <a:solidFill>
                            <a:schemeClr val="tx2"/>
                          </a:solidFill>
                        </a:rPr>
                        <a:t>References</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GB" sz="1200"/>
                        <a:t>IAS 1.103 Example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257985644"/>
                  </a:ext>
                </a:extLst>
              </a:tr>
              <a:tr h="397762">
                <a:tc>
                  <a:txBody>
                    <a:bodyPr/>
                    <a:lstStyle/>
                    <a:p>
                      <a:r>
                        <a:rPr lang="en-GB" sz="1200" b="1">
                          <a:solidFill>
                            <a:schemeClr val="tx2"/>
                          </a:solidFill>
                        </a:rPr>
                        <a:t>Documentation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r>
                        <a:rPr lang="en-GB" sz="1200" dirty="0"/>
                        <a:t>The amount of revenues less cost of sales. [Refer: Cost of sales; Revenue]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907917136"/>
                  </a:ext>
                </a:extLst>
              </a:tr>
            </a:tbl>
          </a:graphicData>
        </a:graphic>
      </p:graphicFrame>
      <p:sp>
        <p:nvSpPr>
          <p:cNvPr id="13" name="Rectangle 12">
            <a:extLst>
              <a:ext uri="{FF2B5EF4-FFF2-40B4-BE49-F238E27FC236}">
                <a16:creationId xmlns:a16="http://schemas.microsoft.com/office/drawing/2014/main" id="{B7133D73-6479-7320-6004-7CC2CBB4AE1D}"/>
              </a:ext>
            </a:extLst>
          </p:cNvPr>
          <p:cNvSpPr/>
          <p:nvPr/>
        </p:nvSpPr>
        <p:spPr bwMode="auto">
          <a:xfrm>
            <a:off x="1019173" y="4911782"/>
            <a:ext cx="10450572" cy="1822429"/>
          </a:xfrm>
          <a:prstGeom prst="rect">
            <a:avLst/>
          </a:prstGeom>
          <a:solidFill>
            <a:schemeClr val="bg1"/>
          </a:solidFill>
          <a:ln w="19050"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80000" tIns="108000" rIns="6480000" bIns="45720" numCol="1" rtlCol="0" anchor="t" anchorCtr="0" compatLnSpc="1">
            <a:prstTxWarp prst="textNoShape">
              <a:avLst/>
            </a:prstTxWarp>
          </a:bodyPr>
          <a:lstStyle/>
          <a:p>
            <a:pPr>
              <a:spcAft>
                <a:spcPts val="600"/>
              </a:spcAft>
            </a:pPr>
            <a:r>
              <a:rPr lang="en-GB" sz="1600" b="1">
                <a:solidFill>
                  <a:schemeClr val="accent1"/>
                </a:solidFill>
                <a:sym typeface="Wingdings" panose="05000000000000000000" pitchFamily="2" charset="2"/>
              </a:rPr>
              <a:t> Classification</a:t>
            </a:r>
            <a:endParaRPr lang="en-GB" sz="1600" b="1">
              <a:solidFill>
                <a:schemeClr val="accent1"/>
              </a:solidFill>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400"/>
              <a:t>The </a:t>
            </a:r>
            <a:r>
              <a:rPr lang="en-GB" sz="1400" kern="1200">
                <a:solidFill>
                  <a:schemeClr val="tx1"/>
                </a:solidFill>
              </a:rPr>
              <a:t>IFRS Accounting Taxonomy organises </a:t>
            </a:r>
            <a:r>
              <a:rPr lang="en-GB" sz="1400"/>
              <a:t>elements into </a:t>
            </a:r>
            <a:r>
              <a:rPr lang="en-GB" sz="1400" b="1">
                <a:solidFill>
                  <a:schemeClr val="accent1"/>
                </a:solidFill>
              </a:rPr>
              <a:t>groups</a:t>
            </a:r>
            <a:r>
              <a:rPr lang="en-GB" sz="1400"/>
              <a:t> and defines </a:t>
            </a:r>
            <a:r>
              <a:rPr lang="en-GB" sz="1400" b="1">
                <a:solidFill>
                  <a:schemeClr val="accent1"/>
                </a:solidFill>
              </a:rPr>
              <a:t>relationships</a:t>
            </a:r>
            <a:r>
              <a:rPr lang="en-GB" sz="1400"/>
              <a:t> between them to help preparers and users of tagged financial statements find elements more easily</a:t>
            </a:r>
          </a:p>
        </p:txBody>
      </p:sp>
      <p:grpSp>
        <p:nvGrpSpPr>
          <p:cNvPr id="14" name="Group 13">
            <a:extLst>
              <a:ext uri="{FF2B5EF4-FFF2-40B4-BE49-F238E27FC236}">
                <a16:creationId xmlns:a16="http://schemas.microsoft.com/office/drawing/2014/main" id="{9501D574-109F-83BC-8A44-F3C687F630D9}"/>
              </a:ext>
            </a:extLst>
          </p:cNvPr>
          <p:cNvGrpSpPr/>
          <p:nvPr/>
        </p:nvGrpSpPr>
        <p:grpSpPr>
          <a:xfrm>
            <a:off x="5971767" y="4925668"/>
            <a:ext cx="4552977" cy="1771968"/>
            <a:chOff x="5542429" y="4389946"/>
            <a:chExt cx="5243335" cy="2040648"/>
          </a:xfrm>
        </p:grpSpPr>
        <p:pic>
          <p:nvPicPr>
            <p:cNvPr id="15" name="Picture 14">
              <a:extLst>
                <a:ext uri="{FF2B5EF4-FFF2-40B4-BE49-F238E27FC236}">
                  <a16:creationId xmlns:a16="http://schemas.microsoft.com/office/drawing/2014/main" id="{97817EB3-B235-80BF-C59B-A1FA419E1248}"/>
                </a:ext>
              </a:extLst>
            </p:cNvPr>
            <p:cNvPicPr>
              <a:picLocks noChangeAspect="1"/>
            </p:cNvPicPr>
            <p:nvPr/>
          </p:nvPicPr>
          <p:blipFill rotWithShape="1">
            <a:blip r:embed="rId2"/>
            <a:srcRect t="77814" r="28145"/>
            <a:stretch/>
          </p:blipFill>
          <p:spPr>
            <a:xfrm>
              <a:off x="5542430" y="5819008"/>
              <a:ext cx="5243334" cy="611586"/>
            </a:xfrm>
            <a:prstGeom prst="rect">
              <a:avLst/>
            </a:prstGeom>
          </p:spPr>
        </p:pic>
        <p:pic>
          <p:nvPicPr>
            <p:cNvPr id="16" name="Picture 15">
              <a:extLst>
                <a:ext uri="{FF2B5EF4-FFF2-40B4-BE49-F238E27FC236}">
                  <a16:creationId xmlns:a16="http://schemas.microsoft.com/office/drawing/2014/main" id="{74C5B08E-DA2C-98B7-9CAA-EE716FACE9C8}"/>
                </a:ext>
              </a:extLst>
            </p:cNvPr>
            <p:cNvPicPr>
              <a:picLocks noChangeAspect="1"/>
            </p:cNvPicPr>
            <p:nvPr/>
          </p:nvPicPr>
          <p:blipFill rotWithShape="1">
            <a:blip r:embed="rId2"/>
            <a:srcRect t="49616" r="28145" b="26227"/>
            <a:stretch/>
          </p:blipFill>
          <p:spPr>
            <a:xfrm>
              <a:off x="5542429" y="5163809"/>
              <a:ext cx="5243334" cy="665913"/>
            </a:xfrm>
            <a:prstGeom prst="rect">
              <a:avLst/>
            </a:prstGeom>
          </p:spPr>
        </p:pic>
        <p:pic>
          <p:nvPicPr>
            <p:cNvPr id="17" name="Picture 16">
              <a:extLst>
                <a:ext uri="{FF2B5EF4-FFF2-40B4-BE49-F238E27FC236}">
                  <a16:creationId xmlns:a16="http://schemas.microsoft.com/office/drawing/2014/main" id="{0BF2101C-1468-E88B-3F49-E29FB620AAB2}"/>
                </a:ext>
              </a:extLst>
            </p:cNvPr>
            <p:cNvPicPr>
              <a:picLocks noChangeAspect="1"/>
            </p:cNvPicPr>
            <p:nvPr/>
          </p:nvPicPr>
          <p:blipFill rotWithShape="1">
            <a:blip r:embed="rId2"/>
            <a:srcRect r="28145" b="70315"/>
            <a:stretch/>
          </p:blipFill>
          <p:spPr>
            <a:xfrm>
              <a:off x="5542429" y="4389946"/>
              <a:ext cx="5243334" cy="818313"/>
            </a:xfrm>
            <a:prstGeom prst="rect">
              <a:avLst/>
            </a:prstGeom>
          </p:spPr>
        </p:pic>
      </p:grpSp>
      <p:graphicFrame>
        <p:nvGraphicFramePr>
          <p:cNvPr id="18" name="Table 17">
            <a:extLst>
              <a:ext uri="{FF2B5EF4-FFF2-40B4-BE49-F238E27FC236}">
                <a16:creationId xmlns:a16="http://schemas.microsoft.com/office/drawing/2014/main" id="{EE1A5206-0F3F-5D37-1D63-8E3E355B61C1}"/>
              </a:ext>
            </a:extLst>
          </p:cNvPr>
          <p:cNvGraphicFramePr>
            <a:graphicFrameLocks noGrp="1"/>
          </p:cNvGraphicFramePr>
          <p:nvPr>
            <p:extLst>
              <p:ext uri="{D42A27DB-BD31-4B8C-83A1-F6EECF244321}">
                <p14:modId xmlns:p14="http://schemas.microsoft.com/office/powerpoint/2010/main" val="2157692978"/>
              </p:ext>
            </p:extLst>
          </p:nvPr>
        </p:nvGraphicFramePr>
        <p:xfrm>
          <a:off x="5713721" y="2072682"/>
          <a:ext cx="3945737" cy="1280160"/>
        </p:xfrm>
        <a:graphic>
          <a:graphicData uri="http://schemas.openxmlformats.org/drawingml/2006/table">
            <a:tbl>
              <a:tblPr firstRow="1">
                <a:tableStyleId>{00A15C55-8517-42AA-B614-E9B94910E393}</a:tableStyleId>
              </a:tblPr>
              <a:tblGrid>
                <a:gridCol w="2593208">
                  <a:extLst>
                    <a:ext uri="{9D8B030D-6E8A-4147-A177-3AD203B41FA5}">
                      <a16:colId xmlns:a16="http://schemas.microsoft.com/office/drawing/2014/main" val="4249495249"/>
                    </a:ext>
                  </a:extLst>
                </a:gridCol>
                <a:gridCol w="1352529">
                  <a:extLst>
                    <a:ext uri="{9D8B030D-6E8A-4147-A177-3AD203B41FA5}">
                      <a16:colId xmlns:a16="http://schemas.microsoft.com/office/drawing/2014/main" val="2626295423"/>
                    </a:ext>
                  </a:extLst>
                </a:gridCol>
              </a:tblGrid>
              <a:tr h="442934">
                <a:tc gridSpan="2">
                  <a:txBody>
                    <a:bodyPr/>
                    <a:lstStyle/>
                    <a:p>
                      <a:r>
                        <a:rPr lang="en-GB" sz="1200" b="0">
                          <a:solidFill>
                            <a:schemeClr val="bg1"/>
                          </a:solidFill>
                        </a:rPr>
                        <a:t>Consolidated statement of comprehensive income (extract)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GB"/>
                    </a:p>
                  </a:txBody>
                  <a:tcPr/>
                </a:tc>
                <a:extLst>
                  <a:ext uri="{0D108BD9-81ED-4DB2-BD59-A6C34878D82A}">
                    <a16:rowId xmlns:a16="http://schemas.microsoft.com/office/drawing/2014/main" val="3546579627"/>
                  </a:ext>
                </a:extLst>
              </a:tr>
              <a:tr h="272792">
                <a:tc>
                  <a:txBody>
                    <a:bodyPr/>
                    <a:lstStyle/>
                    <a:p>
                      <a:r>
                        <a:rPr lang="en-GB" sz="1200"/>
                        <a:t>Revenue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GB" sz="1200"/>
                        <a:t>30,650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688797387"/>
                  </a:ext>
                </a:extLst>
              </a:tr>
              <a:tr h="272792">
                <a:tc>
                  <a:txBody>
                    <a:bodyPr/>
                    <a:lstStyle/>
                    <a:p>
                      <a:r>
                        <a:rPr lang="en-GB" sz="1200"/>
                        <a:t>Cost of sales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GB" sz="1200"/>
                        <a:t>(26,000)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302300969"/>
                  </a:ext>
                </a:extLst>
              </a:tr>
              <a:tr h="272792">
                <a:tc>
                  <a:txBody>
                    <a:bodyPr/>
                    <a:lstStyle/>
                    <a:p>
                      <a:r>
                        <a:rPr lang="en-GB" sz="1200"/>
                        <a:t>Gross profit</a:t>
                      </a:r>
                    </a:p>
                  </a:txBody>
                  <a:tcPr>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r>
                        <a:rPr lang="en-GB" sz="1200" b="1"/>
                        <a:t>4,650</a:t>
                      </a: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522969306"/>
                  </a:ext>
                </a:extLst>
              </a:tr>
            </a:tbl>
          </a:graphicData>
        </a:graphic>
      </p:graphicFrame>
      <p:grpSp>
        <p:nvGrpSpPr>
          <p:cNvPr id="20" name="Group 19">
            <a:extLst>
              <a:ext uri="{FF2B5EF4-FFF2-40B4-BE49-F238E27FC236}">
                <a16:creationId xmlns:a16="http://schemas.microsoft.com/office/drawing/2014/main" id="{CA03109D-BEC2-4665-D0BB-850C1C1BD279}"/>
              </a:ext>
            </a:extLst>
          </p:cNvPr>
          <p:cNvGrpSpPr/>
          <p:nvPr/>
        </p:nvGrpSpPr>
        <p:grpSpPr>
          <a:xfrm>
            <a:off x="9286834" y="2574926"/>
            <a:ext cx="2153216" cy="710252"/>
            <a:chOff x="9357891" y="1658587"/>
            <a:chExt cx="2153216" cy="710252"/>
          </a:xfrm>
          <a:solidFill>
            <a:schemeClr val="accent1">
              <a:lumMod val="20000"/>
              <a:lumOff val="80000"/>
            </a:schemeClr>
          </a:solidFill>
        </p:grpSpPr>
        <p:sp>
          <p:nvSpPr>
            <p:cNvPr id="21" name="Freeform: Shape 20">
              <a:extLst>
                <a:ext uri="{FF2B5EF4-FFF2-40B4-BE49-F238E27FC236}">
                  <a16:creationId xmlns:a16="http://schemas.microsoft.com/office/drawing/2014/main" id="{EE883638-D179-FA6D-4B3E-48FC24E1083B}"/>
                </a:ext>
              </a:extLst>
            </p:cNvPr>
            <p:cNvSpPr/>
            <p:nvPr/>
          </p:nvSpPr>
          <p:spPr bwMode="auto">
            <a:xfrm>
              <a:off x="9357891" y="1658587"/>
              <a:ext cx="2153216" cy="710252"/>
            </a:xfrm>
            <a:custGeom>
              <a:avLst/>
              <a:gdLst>
                <a:gd name="connsiteX0" fmla="*/ 0 w 1711325"/>
                <a:gd name="connsiteY0" fmla="*/ 831850 h 1146175"/>
                <a:gd name="connsiteX1" fmla="*/ 260350 w 1711325"/>
                <a:gd name="connsiteY1" fmla="*/ 0 h 1146175"/>
                <a:gd name="connsiteX2" fmla="*/ 1711325 w 1711325"/>
                <a:gd name="connsiteY2" fmla="*/ 0 h 1146175"/>
                <a:gd name="connsiteX3" fmla="*/ 1711325 w 1711325"/>
                <a:gd name="connsiteY3" fmla="*/ 854075 h 1146175"/>
                <a:gd name="connsiteX4" fmla="*/ 260350 w 1711325"/>
                <a:gd name="connsiteY4" fmla="*/ 854075 h 1146175"/>
                <a:gd name="connsiteX5" fmla="*/ 9525 w 1711325"/>
                <a:gd name="connsiteY5" fmla="*/ 1146175 h 1146175"/>
                <a:gd name="connsiteX6" fmla="*/ 0 w 1711325"/>
                <a:gd name="connsiteY6" fmla="*/ 831850 h 1146175"/>
                <a:gd name="connsiteX0" fmla="*/ 0 w 2145434"/>
                <a:gd name="connsiteY0" fmla="*/ 979632 h 1146175"/>
                <a:gd name="connsiteX1" fmla="*/ 694459 w 2145434"/>
                <a:gd name="connsiteY1" fmla="*/ 0 h 1146175"/>
                <a:gd name="connsiteX2" fmla="*/ 2145434 w 2145434"/>
                <a:gd name="connsiteY2" fmla="*/ 0 h 1146175"/>
                <a:gd name="connsiteX3" fmla="*/ 2145434 w 2145434"/>
                <a:gd name="connsiteY3" fmla="*/ 854075 h 1146175"/>
                <a:gd name="connsiteX4" fmla="*/ 694459 w 2145434"/>
                <a:gd name="connsiteY4" fmla="*/ 854075 h 1146175"/>
                <a:gd name="connsiteX5" fmla="*/ 443634 w 2145434"/>
                <a:gd name="connsiteY5" fmla="*/ 1146175 h 1146175"/>
                <a:gd name="connsiteX6" fmla="*/ 0 w 2145434"/>
                <a:gd name="connsiteY6" fmla="*/ 979632 h 1146175"/>
                <a:gd name="connsiteX0" fmla="*/ 0 w 2145434"/>
                <a:gd name="connsiteY0" fmla="*/ 979632 h 989157"/>
                <a:gd name="connsiteX1" fmla="*/ 694459 w 2145434"/>
                <a:gd name="connsiteY1" fmla="*/ 0 h 989157"/>
                <a:gd name="connsiteX2" fmla="*/ 2145434 w 2145434"/>
                <a:gd name="connsiteY2" fmla="*/ 0 h 989157"/>
                <a:gd name="connsiteX3" fmla="*/ 2145434 w 2145434"/>
                <a:gd name="connsiteY3" fmla="*/ 854075 h 989157"/>
                <a:gd name="connsiteX4" fmla="*/ 694459 w 2145434"/>
                <a:gd name="connsiteY4" fmla="*/ 854075 h 989157"/>
                <a:gd name="connsiteX5" fmla="*/ 18761 w 2145434"/>
                <a:gd name="connsiteY5" fmla="*/ 989157 h 989157"/>
                <a:gd name="connsiteX6" fmla="*/ 0 w 2145434"/>
                <a:gd name="connsiteY6" fmla="*/ 979632 h 989157"/>
                <a:gd name="connsiteX0" fmla="*/ 0 w 2200852"/>
                <a:gd name="connsiteY0" fmla="*/ 711778 h 989157"/>
                <a:gd name="connsiteX1" fmla="*/ 749877 w 2200852"/>
                <a:gd name="connsiteY1" fmla="*/ 0 h 989157"/>
                <a:gd name="connsiteX2" fmla="*/ 2200852 w 2200852"/>
                <a:gd name="connsiteY2" fmla="*/ 0 h 989157"/>
                <a:gd name="connsiteX3" fmla="*/ 2200852 w 2200852"/>
                <a:gd name="connsiteY3" fmla="*/ 854075 h 989157"/>
                <a:gd name="connsiteX4" fmla="*/ 749877 w 2200852"/>
                <a:gd name="connsiteY4" fmla="*/ 854075 h 989157"/>
                <a:gd name="connsiteX5" fmla="*/ 74179 w 2200852"/>
                <a:gd name="connsiteY5" fmla="*/ 989157 h 989157"/>
                <a:gd name="connsiteX6" fmla="*/ 0 w 2200852"/>
                <a:gd name="connsiteY6" fmla="*/ 711778 h 989157"/>
                <a:gd name="connsiteX0" fmla="*/ 0 w 2200852"/>
                <a:gd name="connsiteY0" fmla="*/ 711778 h 854075"/>
                <a:gd name="connsiteX1" fmla="*/ 749877 w 2200852"/>
                <a:gd name="connsiteY1" fmla="*/ 0 h 854075"/>
                <a:gd name="connsiteX2" fmla="*/ 2200852 w 2200852"/>
                <a:gd name="connsiteY2" fmla="*/ 0 h 854075"/>
                <a:gd name="connsiteX3" fmla="*/ 2200852 w 2200852"/>
                <a:gd name="connsiteY3" fmla="*/ 854075 h 854075"/>
                <a:gd name="connsiteX4" fmla="*/ 749877 w 2200852"/>
                <a:gd name="connsiteY4" fmla="*/ 854075 h 854075"/>
                <a:gd name="connsiteX5" fmla="*/ 18760 w 2200852"/>
                <a:gd name="connsiteY5" fmla="*/ 730539 h 854075"/>
                <a:gd name="connsiteX6" fmla="*/ 0 w 2200852"/>
                <a:gd name="connsiteY6" fmla="*/ 711778 h 854075"/>
                <a:gd name="connsiteX0" fmla="*/ 38992 w 2182092"/>
                <a:gd name="connsiteY0" fmla="*/ 615525 h 854075"/>
                <a:gd name="connsiteX1" fmla="*/ 731117 w 2182092"/>
                <a:gd name="connsiteY1" fmla="*/ 0 h 854075"/>
                <a:gd name="connsiteX2" fmla="*/ 2182092 w 2182092"/>
                <a:gd name="connsiteY2" fmla="*/ 0 h 854075"/>
                <a:gd name="connsiteX3" fmla="*/ 2182092 w 2182092"/>
                <a:gd name="connsiteY3" fmla="*/ 854075 h 854075"/>
                <a:gd name="connsiteX4" fmla="*/ 731117 w 2182092"/>
                <a:gd name="connsiteY4" fmla="*/ 854075 h 854075"/>
                <a:gd name="connsiteX5" fmla="*/ 0 w 2182092"/>
                <a:gd name="connsiteY5" fmla="*/ 730539 h 854075"/>
                <a:gd name="connsiteX6" fmla="*/ 38992 w 2182092"/>
                <a:gd name="connsiteY6" fmla="*/ 615525 h 854075"/>
                <a:gd name="connsiteX0" fmla="*/ 10116 w 2153216"/>
                <a:gd name="connsiteY0" fmla="*/ 615525 h 854075"/>
                <a:gd name="connsiteX1" fmla="*/ 702241 w 2153216"/>
                <a:gd name="connsiteY1" fmla="*/ 0 h 854075"/>
                <a:gd name="connsiteX2" fmla="*/ 2153216 w 2153216"/>
                <a:gd name="connsiteY2" fmla="*/ 0 h 854075"/>
                <a:gd name="connsiteX3" fmla="*/ 2153216 w 2153216"/>
                <a:gd name="connsiteY3" fmla="*/ 854075 h 854075"/>
                <a:gd name="connsiteX4" fmla="*/ 702241 w 2153216"/>
                <a:gd name="connsiteY4" fmla="*/ 854075 h 854075"/>
                <a:gd name="connsiteX5" fmla="*/ 0 w 2153216"/>
                <a:gd name="connsiteY5" fmla="*/ 653537 h 854075"/>
                <a:gd name="connsiteX6" fmla="*/ 10116 w 2153216"/>
                <a:gd name="connsiteY6" fmla="*/ 615525 h 85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216" h="854075">
                  <a:moveTo>
                    <a:pt x="10116" y="615525"/>
                  </a:moveTo>
                  <a:lnTo>
                    <a:pt x="702241" y="0"/>
                  </a:lnTo>
                  <a:lnTo>
                    <a:pt x="2153216" y="0"/>
                  </a:lnTo>
                  <a:lnTo>
                    <a:pt x="2153216" y="854075"/>
                  </a:lnTo>
                  <a:lnTo>
                    <a:pt x="702241" y="854075"/>
                  </a:lnTo>
                  <a:lnTo>
                    <a:pt x="0" y="653537"/>
                  </a:lnTo>
                  <a:lnTo>
                    <a:pt x="10116" y="615525"/>
                  </a:ln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grpSp>
          <p:nvGrpSpPr>
            <p:cNvPr id="22" name="Group 21">
              <a:extLst>
                <a:ext uri="{FF2B5EF4-FFF2-40B4-BE49-F238E27FC236}">
                  <a16:creationId xmlns:a16="http://schemas.microsoft.com/office/drawing/2014/main" id="{F260EA68-C9D8-B717-215D-5A22F413F2F5}"/>
                </a:ext>
              </a:extLst>
            </p:cNvPr>
            <p:cNvGrpSpPr/>
            <p:nvPr/>
          </p:nvGrpSpPr>
          <p:grpSpPr>
            <a:xfrm>
              <a:off x="10116616" y="1702623"/>
              <a:ext cx="1316639" cy="651200"/>
              <a:chOff x="6188437" y="4855255"/>
              <a:chExt cx="1846796" cy="913412"/>
            </a:xfrm>
            <a:grpFill/>
          </p:grpSpPr>
          <p:sp>
            <p:nvSpPr>
              <p:cNvPr id="23" name="TextBox 22">
                <a:extLst>
                  <a:ext uri="{FF2B5EF4-FFF2-40B4-BE49-F238E27FC236}">
                    <a16:creationId xmlns:a16="http://schemas.microsoft.com/office/drawing/2014/main" id="{539F8B86-E1FC-CC12-8666-024763006649}"/>
                  </a:ext>
                </a:extLst>
              </p:cNvPr>
              <p:cNvSpPr txBox="1"/>
              <p:nvPr/>
            </p:nvSpPr>
            <p:spPr>
              <a:xfrm>
                <a:off x="6188437" y="5542021"/>
                <a:ext cx="1846796" cy="226646"/>
              </a:xfrm>
              <a:prstGeom prst="rect">
                <a:avLst/>
              </a:prstGeom>
              <a:grpFill/>
            </p:spPr>
            <p:txBody>
              <a:bodyPr wrap="square" lIns="0" tIns="0" rIns="0" bIns="0" rtlCol="0">
                <a:spAutoFit/>
              </a:bodyPr>
              <a:lstStyle/>
              <a:p>
                <a:pPr algn="ctr"/>
                <a:r>
                  <a:rPr lang="en-GB" sz="1050" b="1">
                    <a:solidFill>
                      <a:schemeClr val="tx2"/>
                    </a:solidFill>
                  </a:rPr>
                  <a:t>ifrs-full:GrossProfit</a:t>
                </a:r>
              </a:p>
            </p:txBody>
          </p:sp>
          <p:pic>
            <p:nvPicPr>
              <p:cNvPr id="24" name="Graphic 23" descr="Tag with solid fill">
                <a:extLst>
                  <a:ext uri="{FF2B5EF4-FFF2-40B4-BE49-F238E27FC236}">
                    <a16:creationId xmlns:a16="http://schemas.microsoft.com/office/drawing/2014/main" id="{60874178-2A29-5BBE-62B5-80D6B34C9E9B}"/>
                  </a:ext>
                </a:extLst>
              </p:cNvPr>
              <p:cNvPicPr>
                <a:picLocks noChangeAspect="1"/>
              </p:cNvPicPr>
              <p:nvPr/>
            </p:nvPicPr>
            <p:blipFill>
              <a:blip r:embed="rId3">
                <a:extLst>
                  <a:ext uri="{96DAC541-7B7A-43D3-8B79-37D633B846F1}">
                    <asvg:svgBlip xmlns:asvg="http://schemas.microsoft.com/office/drawing/2016/SVG/main" r:embed="rId4"/>
                  </a:ext>
                </a:extLst>
              </a:blip>
              <a:srcRect t="8431" b="8431"/>
              <a:stretch/>
            </p:blipFill>
            <p:spPr>
              <a:xfrm>
                <a:off x="6473800" y="4855255"/>
                <a:ext cx="885354" cy="736072"/>
              </a:xfrm>
              <a:prstGeom prst="rect">
                <a:avLst/>
              </a:prstGeom>
            </p:spPr>
          </p:pic>
        </p:grpSp>
      </p:grpSp>
    </p:spTree>
    <p:extLst>
      <p:ext uri="{BB962C8B-B14F-4D97-AF65-F5344CB8AC3E}">
        <p14:creationId xmlns:p14="http://schemas.microsoft.com/office/powerpoint/2010/main" val="12735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p:txBody>
          <a:bodyPr/>
          <a:lstStyle/>
          <a:p>
            <a:r>
              <a:rPr lang="en-US">
                <a:solidFill>
                  <a:srgbClr val="5F6062"/>
                </a:solidFill>
              </a:rPr>
              <a:t>The IFRS Accounting Taxonomy</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12</a:t>
            </a:fld>
            <a:endParaRPr lang="en-US">
              <a:cs typeface="Arial" panose="020B0604020202020204" pitchFamily="34" charset="0"/>
            </a:endParaRPr>
          </a:p>
        </p:txBody>
      </p:sp>
      <p:sp>
        <p:nvSpPr>
          <p:cNvPr id="30" name="Rectangle 29">
            <a:extLst>
              <a:ext uri="{FF2B5EF4-FFF2-40B4-BE49-F238E27FC236}">
                <a16:creationId xmlns:a16="http://schemas.microsoft.com/office/drawing/2014/main" id="{8D7698B8-2783-F0B2-5943-FBFE6E9A752E}"/>
              </a:ext>
            </a:extLst>
          </p:cNvPr>
          <p:cNvSpPr/>
          <p:nvPr/>
        </p:nvSpPr>
        <p:spPr>
          <a:xfrm>
            <a:off x="1940729" y="2574727"/>
            <a:ext cx="4927005" cy="361285"/>
          </a:xfrm>
          <a:prstGeom prst="rect">
            <a:avLst/>
          </a:prstGeom>
          <a:solidFill>
            <a:schemeClr val="accent2"/>
          </a:solidFill>
          <a:ln w="25400" cap="flat" cmpd="sng" algn="ctr">
            <a:solidFill>
              <a:schemeClr val="accent2"/>
            </a:solidFill>
            <a:prstDash val="solid"/>
          </a:ln>
          <a:effectLst/>
        </p:spPr>
        <p:txBody>
          <a:bodyPr spcFirstLastPara="0" vert="horz" wrap="square" lIns="171057" tIns="171057" rIns="171057" bIns="171057" numCol="1" spcCol="1270" anchor="ctr" anchorCtr="0">
            <a:noAutofit/>
          </a:bodyPr>
          <a:lstStyle/>
          <a:p>
            <a:pPr marL="0" marR="0" lvl="0" indent="0" algn="ctr" defTabSz="155575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a:ln>
                  <a:noFill/>
                </a:ln>
                <a:solidFill>
                  <a:srgbClr val="FFFFFF"/>
                </a:solidFill>
                <a:effectLst/>
                <a:uLnTx/>
                <a:uFillTx/>
                <a:latin typeface="Arial"/>
                <a:sym typeface="Arial" charset="0"/>
              </a:rPr>
              <a:t>IFRS Accounting Standards</a:t>
            </a:r>
          </a:p>
        </p:txBody>
      </p:sp>
      <p:sp>
        <p:nvSpPr>
          <p:cNvPr id="31" name="Rectangle 30">
            <a:extLst>
              <a:ext uri="{FF2B5EF4-FFF2-40B4-BE49-F238E27FC236}">
                <a16:creationId xmlns:a16="http://schemas.microsoft.com/office/drawing/2014/main" id="{84E740CD-BBBE-C399-E4C4-9609CA63D597}"/>
              </a:ext>
            </a:extLst>
          </p:cNvPr>
          <p:cNvSpPr/>
          <p:nvPr/>
        </p:nvSpPr>
        <p:spPr>
          <a:xfrm>
            <a:off x="1948675" y="2968890"/>
            <a:ext cx="2387771" cy="1130981"/>
          </a:xfrm>
          <a:prstGeom prst="rect">
            <a:avLst/>
          </a:prstGeom>
          <a:solidFill>
            <a:schemeClr val="bg1"/>
          </a:solidFill>
          <a:ln w="25400" cap="flat" cmpd="sng" algn="ctr">
            <a:solidFill>
              <a:schemeClr val="bg1"/>
            </a:solidFill>
            <a:prstDash val="solid"/>
          </a:ln>
          <a:effectLst/>
        </p:spPr>
        <p:txBody>
          <a:bodyPr spcFirstLastPara="0" vert="horz" wrap="square" lIns="134230" tIns="134230" rIns="134230" bIns="134230" numCol="1" spcCol="1270" anchor="ctr" anchorCtr="0">
            <a:noAutofit/>
          </a:bodyPr>
          <a:lstStyle/>
          <a:p>
            <a:pPr marL="0" marR="0" lvl="0" indent="0" algn="ctr" defTabSz="97790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Arial"/>
                <a:sym typeface="Arial" charset="0"/>
              </a:rPr>
              <a:t>Presentation and disclosure requirements in IFRS Accounting Standards</a:t>
            </a:r>
          </a:p>
        </p:txBody>
      </p:sp>
      <p:sp>
        <p:nvSpPr>
          <p:cNvPr id="32" name="Rectangle 31">
            <a:extLst>
              <a:ext uri="{FF2B5EF4-FFF2-40B4-BE49-F238E27FC236}">
                <a16:creationId xmlns:a16="http://schemas.microsoft.com/office/drawing/2014/main" id="{B0614E1C-FF69-3B11-2BB2-02E688A1B904}"/>
              </a:ext>
            </a:extLst>
          </p:cNvPr>
          <p:cNvSpPr/>
          <p:nvPr/>
        </p:nvSpPr>
        <p:spPr>
          <a:xfrm>
            <a:off x="4479962" y="2968890"/>
            <a:ext cx="2387771" cy="1130982"/>
          </a:xfrm>
          <a:prstGeom prst="rect">
            <a:avLst/>
          </a:prstGeom>
          <a:solidFill>
            <a:schemeClr val="bg2"/>
          </a:solidFill>
          <a:ln w="25400" cap="flat" cmpd="sng" algn="ctr">
            <a:solidFill>
              <a:srgbClr val="FFFFFF">
                <a:hueOff val="0"/>
                <a:satOff val="0"/>
                <a:lumOff val="0"/>
                <a:alphaOff val="0"/>
              </a:srgbClr>
            </a:solidFill>
            <a:prstDash val="solid"/>
          </a:ln>
          <a:effectLst/>
        </p:spPr>
        <p:txBody>
          <a:bodyPr spcFirstLastPara="0" vert="horz" wrap="square" lIns="134230" tIns="134230" rIns="134230" bIns="134230" numCol="1" spcCol="1270" anchor="ctr" anchorCtr="0">
            <a:noAutofit/>
          </a:bodyPr>
          <a:lstStyle/>
          <a:p>
            <a:pPr marL="0" marR="0" lvl="0" indent="0" algn="ctr" defTabSz="97790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Arial"/>
                <a:sym typeface="Arial" charset="0"/>
              </a:rPr>
              <a:t>Illustrative examples and implementation guidance</a:t>
            </a:r>
          </a:p>
        </p:txBody>
      </p:sp>
      <p:sp>
        <p:nvSpPr>
          <p:cNvPr id="33" name="Rectangle 32">
            <a:extLst>
              <a:ext uri="{FF2B5EF4-FFF2-40B4-BE49-F238E27FC236}">
                <a16:creationId xmlns:a16="http://schemas.microsoft.com/office/drawing/2014/main" id="{9CDF0335-46EE-2175-FF1F-1955D94A99E8}"/>
              </a:ext>
            </a:extLst>
          </p:cNvPr>
          <p:cNvSpPr/>
          <p:nvPr/>
        </p:nvSpPr>
        <p:spPr>
          <a:xfrm>
            <a:off x="7011248" y="2574727"/>
            <a:ext cx="3062358" cy="361285"/>
          </a:xfrm>
          <a:prstGeom prst="rect">
            <a:avLst/>
          </a:prstGeom>
          <a:solidFill>
            <a:schemeClr val="tx2"/>
          </a:solidFill>
          <a:ln w="25400" cap="flat" cmpd="sng" algn="ctr">
            <a:solidFill>
              <a:srgbClr val="FFFFFF">
                <a:hueOff val="0"/>
                <a:satOff val="0"/>
                <a:lumOff val="0"/>
                <a:alphaOff val="0"/>
              </a:srgbClr>
            </a:solidFill>
            <a:prstDash val="solid"/>
          </a:ln>
          <a:effectLst/>
        </p:spPr>
        <p:txBody>
          <a:bodyPr spcFirstLastPara="0" vert="horz" wrap="square" lIns="186119" tIns="186119" rIns="186119" bIns="186119" numCol="1" spcCol="1270" anchor="ctr" anchorCtr="0">
            <a:noAutofit/>
          </a:bodyPr>
          <a:lstStyle/>
          <a:p>
            <a:pPr marL="0" marR="0" lvl="0" indent="0" algn="ctr" defTabSz="177800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a:ln>
                  <a:noFill/>
                </a:ln>
                <a:solidFill>
                  <a:srgbClr val="FFFFFF"/>
                </a:solidFill>
                <a:effectLst/>
                <a:uLnTx/>
                <a:uFillTx/>
                <a:latin typeface="Arial"/>
                <a:sym typeface="Arial" charset="0"/>
              </a:rPr>
              <a:t>Common reporting practice</a:t>
            </a:r>
          </a:p>
        </p:txBody>
      </p:sp>
      <p:sp>
        <p:nvSpPr>
          <p:cNvPr id="34" name="Rectangle 33">
            <a:extLst>
              <a:ext uri="{FF2B5EF4-FFF2-40B4-BE49-F238E27FC236}">
                <a16:creationId xmlns:a16="http://schemas.microsoft.com/office/drawing/2014/main" id="{64AC6AEB-8B50-9506-96AD-414DF25AA044}"/>
              </a:ext>
            </a:extLst>
          </p:cNvPr>
          <p:cNvSpPr/>
          <p:nvPr/>
        </p:nvSpPr>
        <p:spPr>
          <a:xfrm>
            <a:off x="7011249" y="2968891"/>
            <a:ext cx="3062358" cy="1130982"/>
          </a:xfrm>
          <a:prstGeom prst="rect">
            <a:avLst/>
          </a:prstGeom>
          <a:solidFill>
            <a:schemeClr val="bg1">
              <a:lumMod val="85000"/>
            </a:schemeClr>
          </a:solidFill>
          <a:ln w="25400" cap="flat" cmpd="sng" algn="ctr">
            <a:solidFill>
              <a:srgbClr val="FFFFFF">
                <a:hueOff val="0"/>
                <a:satOff val="0"/>
                <a:lumOff val="0"/>
                <a:alphaOff val="0"/>
              </a:srgbClr>
            </a:solidFill>
            <a:prstDash val="solid"/>
          </a:ln>
          <a:effectLst/>
        </p:spPr>
        <p:txBody>
          <a:bodyPr spcFirstLastPara="0" vert="horz" wrap="square" lIns="134230" tIns="134230" rIns="134230" bIns="134230" numCol="1" spcCol="1270" anchor="ctr" anchorCtr="0">
            <a:noAutofit/>
          </a:bodyPr>
          <a:lstStyle/>
          <a:p>
            <a:pPr marL="0" marR="0" lvl="0" indent="0" algn="ctr" defTabSz="977900" eaLnBrk="1" fontAlgn="base" latinLnBrk="0" hangingPunct="1">
              <a:lnSpc>
                <a:spcPct val="90000"/>
              </a:lnSpc>
              <a:spcBef>
                <a:spcPct val="0"/>
              </a:spcBef>
              <a:spcAft>
                <a:spcPct val="35000"/>
              </a:spcAft>
              <a:buClrTx/>
              <a:buSzTx/>
              <a:buFontTx/>
              <a:buNone/>
              <a:tabLst/>
              <a:defRPr/>
            </a:pPr>
            <a:r>
              <a:rPr kumimoji="0" lang="en-GB" sz="1600" b="0" i="0" u="none" strike="noStrike" kern="0" cap="none" spc="0" normalizeH="0" baseline="0" noProof="0" dirty="0">
                <a:ln>
                  <a:noFill/>
                </a:ln>
                <a:solidFill>
                  <a:schemeClr val="tx2"/>
                </a:solidFill>
                <a:effectLst/>
                <a:uLnTx/>
                <a:uFillTx/>
                <a:latin typeface="Arial"/>
                <a:sym typeface="Arial" charset="0"/>
              </a:rPr>
              <a:t>Commonly disclosed information not specifically mentioned in IFRS Accounting Standards </a:t>
            </a:r>
          </a:p>
        </p:txBody>
      </p:sp>
      <p:sp>
        <p:nvSpPr>
          <p:cNvPr id="35" name="TextBox 34">
            <a:extLst>
              <a:ext uri="{FF2B5EF4-FFF2-40B4-BE49-F238E27FC236}">
                <a16:creationId xmlns:a16="http://schemas.microsoft.com/office/drawing/2014/main" id="{6BB869EE-C417-FA3D-BF0B-8C8394BF2012}"/>
              </a:ext>
            </a:extLst>
          </p:cNvPr>
          <p:cNvSpPr txBox="1"/>
          <p:nvPr/>
        </p:nvSpPr>
        <p:spPr>
          <a:xfrm>
            <a:off x="1864722" y="2124175"/>
            <a:ext cx="8329101" cy="369332"/>
          </a:xfrm>
          <a:prstGeom prst="rect">
            <a:avLst/>
          </a:prstGeom>
          <a:solidFill>
            <a:schemeClr val="accent2"/>
          </a:solidFill>
          <a:ln w="19050">
            <a:solidFill>
              <a:schemeClr val="accent2"/>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sym typeface="Arial" charset="0"/>
              </a:rPr>
              <a:t>Sources of the IFRS Accounting Taxonomy content</a:t>
            </a:r>
            <a:endParaRPr kumimoji="0" lang="en-GB" sz="1800" b="0" i="0" u="none" strike="noStrike" kern="0" cap="none" spc="0" normalizeH="0" baseline="0" noProof="0">
              <a:ln>
                <a:noFill/>
              </a:ln>
              <a:solidFill>
                <a:srgbClr val="FFFFFF"/>
              </a:solidFill>
              <a:effectLst/>
              <a:uLnTx/>
              <a:uFillTx/>
              <a:sym typeface="Arial" charset="0"/>
            </a:endParaRPr>
          </a:p>
        </p:txBody>
      </p:sp>
      <p:sp>
        <p:nvSpPr>
          <p:cNvPr id="36" name="TextBox 35">
            <a:extLst>
              <a:ext uri="{FF2B5EF4-FFF2-40B4-BE49-F238E27FC236}">
                <a16:creationId xmlns:a16="http://schemas.microsoft.com/office/drawing/2014/main" id="{B8C8F14F-9A68-380C-5CD6-40C42DC85618}"/>
              </a:ext>
            </a:extLst>
          </p:cNvPr>
          <p:cNvSpPr txBox="1"/>
          <p:nvPr/>
        </p:nvSpPr>
        <p:spPr>
          <a:xfrm>
            <a:off x="1863147" y="4575257"/>
            <a:ext cx="8330676" cy="369332"/>
          </a:xfrm>
          <a:prstGeom prst="rect">
            <a:avLst/>
          </a:prstGeom>
          <a:solidFill>
            <a:schemeClr val="accent2"/>
          </a:solidFill>
          <a:ln w="19050">
            <a:solidFill>
              <a:schemeClr val="accent2"/>
            </a:solid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dirty="0">
                <a:ln>
                  <a:noFill/>
                </a:ln>
                <a:solidFill>
                  <a:srgbClr val="FFFFFF"/>
                </a:solidFill>
                <a:effectLst/>
                <a:uLnTx/>
                <a:uFillTx/>
                <a:sym typeface="Arial" charset="0"/>
              </a:rPr>
              <a:t>The Taxonomy reflects disclosure requirements in IFRS Accounting Standards</a:t>
            </a:r>
          </a:p>
        </p:txBody>
      </p:sp>
      <p:sp>
        <p:nvSpPr>
          <p:cNvPr id="37" name="TextBox 36">
            <a:extLst>
              <a:ext uri="{FF2B5EF4-FFF2-40B4-BE49-F238E27FC236}">
                <a16:creationId xmlns:a16="http://schemas.microsoft.com/office/drawing/2014/main" id="{ABB412BC-94EC-1EB4-2EDC-58BF5BAFC8EA}"/>
              </a:ext>
            </a:extLst>
          </p:cNvPr>
          <p:cNvSpPr txBox="1"/>
          <p:nvPr/>
        </p:nvSpPr>
        <p:spPr>
          <a:xfrm>
            <a:off x="1947100" y="5052564"/>
            <a:ext cx="2572846" cy="830997"/>
          </a:xfrm>
          <a:prstGeom prst="rect">
            <a:avLst/>
          </a:prstGeom>
          <a:solidFill>
            <a:schemeClr val="tx2"/>
          </a:solidFill>
          <a:ln w="19050">
            <a:noFill/>
          </a:ln>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FFFFFF"/>
                </a:solidFill>
                <a:effectLst/>
                <a:uLnTx/>
                <a:uFillTx/>
                <a:sym typeface="Arial" charset="0"/>
              </a:rPr>
              <a:t>It does not introduce new requirements</a:t>
            </a:r>
          </a:p>
        </p:txBody>
      </p:sp>
      <p:sp>
        <p:nvSpPr>
          <p:cNvPr id="38" name="TextBox 37">
            <a:extLst>
              <a:ext uri="{FF2B5EF4-FFF2-40B4-BE49-F238E27FC236}">
                <a16:creationId xmlns:a16="http://schemas.microsoft.com/office/drawing/2014/main" id="{FC47CB87-1140-DF28-49AB-4CECE21F7E41}"/>
              </a:ext>
            </a:extLst>
          </p:cNvPr>
          <p:cNvSpPr txBox="1"/>
          <p:nvPr/>
        </p:nvSpPr>
        <p:spPr>
          <a:xfrm>
            <a:off x="4660495" y="5035928"/>
            <a:ext cx="2605614" cy="830997"/>
          </a:xfrm>
          <a:prstGeom prst="rect">
            <a:avLst/>
          </a:prstGeom>
          <a:solidFill>
            <a:schemeClr val="tx2"/>
          </a:solidFill>
          <a:ln w="19050">
            <a:noFill/>
          </a:ln>
        </p:spPr>
        <p:txBody>
          <a:bodyPr wrap="square" anchor="ctr">
            <a:noAutofit/>
          </a:bodyPr>
          <a:lstStyle>
            <a:defPPr>
              <a:defRPr lang="en-US"/>
            </a:defPPr>
            <a:lvl1pPr>
              <a:defRPr sz="1600">
                <a:solidFill>
                  <a:schemeClr val="bg1"/>
                </a:solidFill>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FFFFFF"/>
                </a:solidFill>
                <a:effectLst/>
                <a:uLnTx/>
                <a:uFillTx/>
                <a:sym typeface="Arial" charset="0"/>
              </a:rPr>
              <a:t>It is not a disclosure checklist</a:t>
            </a:r>
          </a:p>
        </p:txBody>
      </p:sp>
      <p:sp>
        <p:nvSpPr>
          <p:cNvPr id="39" name="TextBox 38">
            <a:extLst>
              <a:ext uri="{FF2B5EF4-FFF2-40B4-BE49-F238E27FC236}">
                <a16:creationId xmlns:a16="http://schemas.microsoft.com/office/drawing/2014/main" id="{AC6C7B11-0335-4882-2D8B-4A98E5D3109F}"/>
              </a:ext>
            </a:extLst>
          </p:cNvPr>
          <p:cNvSpPr txBox="1"/>
          <p:nvPr/>
        </p:nvSpPr>
        <p:spPr>
          <a:xfrm>
            <a:off x="7406658" y="5035928"/>
            <a:ext cx="2665374" cy="830997"/>
          </a:xfrm>
          <a:prstGeom prst="rect">
            <a:avLst/>
          </a:prstGeom>
          <a:solidFill>
            <a:schemeClr val="tx2"/>
          </a:solidFill>
          <a:ln w="19050">
            <a:noFill/>
          </a:ln>
        </p:spPr>
        <p:txBody>
          <a:bodyPr wrap="square" anchor="ctr">
            <a:noAutofit/>
          </a:bodyPr>
          <a:lstStyle>
            <a:defPPr>
              <a:defRPr lang="en-US"/>
            </a:defPPr>
            <a:lvl1pPr>
              <a:defRPr sz="1600">
                <a:solidFill>
                  <a:schemeClr val="bg1"/>
                </a:solidFill>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FFFFFF"/>
                </a:solidFill>
                <a:effectLst/>
                <a:uLnTx/>
                <a:uFillTx/>
                <a:sym typeface="Arial" charset="0"/>
              </a:rPr>
              <a:t>It does not dictate how preparers should present their reports</a:t>
            </a:r>
          </a:p>
        </p:txBody>
      </p:sp>
      <p:sp>
        <p:nvSpPr>
          <p:cNvPr id="40" name="Rectangle 39">
            <a:extLst>
              <a:ext uri="{FF2B5EF4-FFF2-40B4-BE49-F238E27FC236}">
                <a16:creationId xmlns:a16="http://schemas.microsoft.com/office/drawing/2014/main" id="{F59539F7-F00C-D7B4-97FC-08F2B00E3A35}"/>
              </a:ext>
            </a:extLst>
          </p:cNvPr>
          <p:cNvSpPr/>
          <p:nvPr/>
        </p:nvSpPr>
        <p:spPr bwMode="auto">
          <a:xfrm>
            <a:off x="1864722" y="2493507"/>
            <a:ext cx="8329101" cy="1746482"/>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41" name="Rectangle 40">
            <a:extLst>
              <a:ext uri="{FF2B5EF4-FFF2-40B4-BE49-F238E27FC236}">
                <a16:creationId xmlns:a16="http://schemas.microsoft.com/office/drawing/2014/main" id="{4D5F1D42-D5C6-7D0D-E26E-A49E09A511EF}"/>
              </a:ext>
            </a:extLst>
          </p:cNvPr>
          <p:cNvSpPr/>
          <p:nvPr/>
        </p:nvSpPr>
        <p:spPr bwMode="auto">
          <a:xfrm>
            <a:off x="1863147" y="4937983"/>
            <a:ext cx="8329101" cy="1054642"/>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3" name="Freeform: Shape 2">
            <a:extLst>
              <a:ext uri="{FF2B5EF4-FFF2-40B4-BE49-F238E27FC236}">
                <a16:creationId xmlns:a16="http://schemas.microsoft.com/office/drawing/2014/main" id="{8DD80D41-CF64-2CF5-2381-4A823C4A5F5E}"/>
              </a:ext>
            </a:extLst>
          </p:cNvPr>
          <p:cNvSpPr/>
          <p:nvPr/>
        </p:nvSpPr>
        <p:spPr>
          <a:xfrm>
            <a:off x="6462655" y="420573"/>
            <a:ext cx="3360670" cy="369332"/>
          </a:xfrm>
          <a:custGeom>
            <a:avLst/>
            <a:gdLst>
              <a:gd name="connsiteX0" fmla="*/ 0 w 5733908"/>
              <a:gd name="connsiteY0" fmla="*/ 0 h 911489"/>
              <a:gd name="connsiteX1" fmla="*/ 5733908 w 5733908"/>
              <a:gd name="connsiteY1" fmla="*/ 0 h 911489"/>
              <a:gd name="connsiteX2" fmla="*/ 5733908 w 5733908"/>
              <a:gd name="connsiteY2" fmla="*/ 911489 h 911489"/>
              <a:gd name="connsiteX3" fmla="*/ 0 w 5733908"/>
              <a:gd name="connsiteY3" fmla="*/ 911489 h 911489"/>
              <a:gd name="connsiteX4" fmla="*/ 0 w 5733908"/>
              <a:gd name="connsiteY4" fmla="*/ 0 h 911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3908" h="911489">
                <a:moveTo>
                  <a:pt x="0" y="0"/>
                </a:moveTo>
                <a:lnTo>
                  <a:pt x="5733908" y="0"/>
                </a:lnTo>
                <a:lnTo>
                  <a:pt x="5733908" y="911489"/>
                </a:lnTo>
                <a:lnTo>
                  <a:pt x="0" y="911489"/>
                </a:lnTo>
                <a:lnTo>
                  <a:pt x="0" y="0"/>
                </a:lnTo>
                <a:close/>
              </a:path>
            </a:pathLst>
          </a:custGeom>
          <a:noFill/>
          <a:ln w="19050">
            <a:solidFill>
              <a:schemeClr val="accent2"/>
            </a:solidFill>
          </a:ln>
        </p:spPr>
        <p:txBody>
          <a:bodyPr wrap="square">
            <a:spAutoFit/>
          </a:bodyPr>
          <a:lstStyle/>
          <a:p>
            <a:pPr algn="ctr"/>
            <a:r>
              <a:rPr lang="en-GB" sz="1800" dirty="0">
                <a:solidFill>
                  <a:srgbClr val="002060"/>
                </a:solidFill>
                <a:latin typeface="Arial" charset="0"/>
              </a:rPr>
              <a:t>Subject to due process</a:t>
            </a:r>
          </a:p>
        </p:txBody>
      </p:sp>
      <p:pic>
        <p:nvPicPr>
          <p:cNvPr id="4" name="Content Placeholder 4">
            <a:extLst>
              <a:ext uri="{FF2B5EF4-FFF2-40B4-BE49-F238E27FC236}">
                <a16:creationId xmlns:a16="http://schemas.microsoft.com/office/drawing/2014/main" id="{F2773732-0127-262A-1597-FB30347373D8}"/>
              </a:ext>
            </a:extLst>
          </p:cNvPr>
          <p:cNvPicPr>
            <a:picLocks noChangeAspect="1"/>
          </p:cNvPicPr>
          <p:nvPr/>
        </p:nvPicPr>
        <p:blipFill rotWithShape="1">
          <a:blip r:embed="rId2"/>
          <a:srcRect r="822"/>
          <a:stretch/>
        </p:blipFill>
        <p:spPr bwMode="auto">
          <a:xfrm>
            <a:off x="9818133" y="234144"/>
            <a:ext cx="1231405" cy="1749916"/>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50568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icture containing ceiling, building, roof&#10;&#10;Description automatically generated">
            <a:extLst>
              <a:ext uri="{FF2B5EF4-FFF2-40B4-BE49-F238E27FC236}">
                <a16:creationId xmlns:a16="http://schemas.microsoft.com/office/drawing/2014/main" id="{173F5DDA-B623-D3D8-3C3D-FE836F9A3C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chemeClr val="tx1"/>
          </a:solidFill>
        </p:spPr>
      </p:pic>
      <p:sp>
        <p:nvSpPr>
          <p:cNvPr id="3" name="Text Placeholder 2">
            <a:extLst>
              <a:ext uri="{FF2B5EF4-FFF2-40B4-BE49-F238E27FC236}">
                <a16:creationId xmlns:a16="http://schemas.microsoft.com/office/drawing/2014/main" id="{4A121A63-4A1F-C554-6F60-CD6321AB5CCC}"/>
              </a:ext>
            </a:extLst>
          </p:cNvPr>
          <p:cNvSpPr>
            <a:spLocks noGrp="1"/>
          </p:cNvSpPr>
          <p:nvPr>
            <p:ph type="body" sz="quarter" idx="12"/>
          </p:nvPr>
        </p:nvSpPr>
        <p:spPr>
          <a:xfrm>
            <a:off x="1024751" y="3429000"/>
            <a:ext cx="5072400" cy="2437658"/>
          </a:xfrm>
        </p:spPr>
        <p:txBody>
          <a:bodyPr/>
          <a:lstStyle/>
          <a:p>
            <a:r>
              <a:rPr lang="en-GB" sz="3200" dirty="0">
                <a:latin typeface="Arial"/>
                <a:cs typeface="Arial"/>
              </a:rPr>
              <a:t>Digital financial reporting and standard-setting</a:t>
            </a:r>
            <a:endParaRPr lang="en-US" sz="3200" dirty="0">
              <a:latin typeface="Arial"/>
              <a:cs typeface="Arial"/>
            </a:endParaRPr>
          </a:p>
          <a:p>
            <a:endParaRPr lang="en-US" dirty="0">
              <a:ea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8587292A-ECFA-A4A1-98BD-500DD2905472}"/>
              </a:ext>
            </a:extLst>
          </p:cNvPr>
          <p:cNvSpPr>
            <a:spLocks noGrp="1"/>
          </p:cNvSpPr>
          <p:nvPr>
            <p:ph type="body" sz="quarter" idx="15"/>
          </p:nvPr>
        </p:nvSpPr>
        <p:spPr>
          <a:xfrm>
            <a:off x="868710" y="3167105"/>
            <a:ext cx="5384481" cy="261895"/>
          </a:xfrm>
        </p:spPr>
        <p:txBody>
          <a:bodyPr/>
          <a:lstStyle/>
          <a:p>
            <a:endParaRPr lang="en-US" dirty="0"/>
          </a:p>
        </p:txBody>
      </p:sp>
      <p:sp>
        <p:nvSpPr>
          <p:cNvPr id="5" name="Footer Placeholder 4">
            <a:extLst>
              <a:ext uri="{FF2B5EF4-FFF2-40B4-BE49-F238E27FC236}">
                <a16:creationId xmlns:a16="http://schemas.microsoft.com/office/drawing/2014/main" id="{A2C6AF01-32A9-0093-866F-1D356A15C2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0E60173E-2D2E-29AC-9257-08D3E7CA02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74258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p:txBody>
          <a:bodyPr/>
          <a:lstStyle/>
          <a:p>
            <a:r>
              <a:rPr lang="en-US">
                <a:solidFill>
                  <a:srgbClr val="5F6062"/>
                </a:solidFill>
              </a:rPr>
              <a:t>Benefits of digital financial reporting</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14</a:t>
            </a:fld>
            <a:endParaRPr lang="en-US">
              <a:cs typeface="Arial" panose="020B0604020202020204" pitchFamily="34" charset="0"/>
            </a:endParaRPr>
          </a:p>
        </p:txBody>
      </p:sp>
      <p:sp>
        <p:nvSpPr>
          <p:cNvPr id="3" name="Rectangle 2">
            <a:extLst>
              <a:ext uri="{FF2B5EF4-FFF2-40B4-BE49-F238E27FC236}">
                <a16:creationId xmlns:a16="http://schemas.microsoft.com/office/drawing/2014/main" id="{BBC18902-DDF2-C28D-2360-8259CF30E8FE}"/>
              </a:ext>
            </a:extLst>
          </p:cNvPr>
          <p:cNvSpPr/>
          <p:nvPr/>
        </p:nvSpPr>
        <p:spPr bwMode="auto">
          <a:xfrm>
            <a:off x="950389" y="1680371"/>
            <a:ext cx="11041386" cy="7443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spcAft>
                <a:spcPts val="600"/>
              </a:spcAft>
              <a:buFont typeface="Arial" panose="020B0604020202020204" pitchFamily="34" charset="0"/>
              <a:buChar char="•"/>
            </a:pPr>
            <a:r>
              <a:rPr lang="en-GB">
                <a:solidFill>
                  <a:schemeClr val="tx1"/>
                </a:solidFill>
              </a:rPr>
              <a:t>Provides opportunities to improve capital market efficiency and reduce firms’ cost of capital </a:t>
            </a:r>
          </a:p>
        </p:txBody>
      </p:sp>
      <p:grpSp>
        <p:nvGrpSpPr>
          <p:cNvPr id="26" name="Group 25">
            <a:extLst>
              <a:ext uri="{FF2B5EF4-FFF2-40B4-BE49-F238E27FC236}">
                <a16:creationId xmlns:a16="http://schemas.microsoft.com/office/drawing/2014/main" id="{C256EA1E-4CD4-C4A6-63C1-33ED851629A3}"/>
              </a:ext>
            </a:extLst>
          </p:cNvPr>
          <p:cNvGrpSpPr/>
          <p:nvPr/>
        </p:nvGrpSpPr>
        <p:grpSpPr>
          <a:xfrm>
            <a:off x="1795233" y="2380780"/>
            <a:ext cx="2143798" cy="1262960"/>
            <a:chOff x="1308634" y="1430497"/>
            <a:chExt cx="3802011" cy="2142177"/>
          </a:xfrm>
        </p:grpSpPr>
        <p:sp>
          <p:nvSpPr>
            <p:cNvPr id="27" name="Rectangle 26">
              <a:extLst>
                <a:ext uri="{FF2B5EF4-FFF2-40B4-BE49-F238E27FC236}">
                  <a16:creationId xmlns:a16="http://schemas.microsoft.com/office/drawing/2014/main" id="{5588CB5F-15D2-DCB6-D6D4-E7D1F12441F6}"/>
                </a:ext>
              </a:extLst>
            </p:cNvPr>
            <p:cNvSpPr/>
            <p:nvPr/>
          </p:nvSpPr>
          <p:spPr bwMode="auto">
            <a:xfrm>
              <a:off x="1586143" y="1677944"/>
              <a:ext cx="3524502" cy="189473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sym typeface="Arial" charset="0"/>
                </a:rPr>
                <a:t>Reduced search costs</a:t>
              </a:r>
            </a:p>
          </p:txBody>
        </p:sp>
        <p:sp>
          <p:nvSpPr>
            <p:cNvPr id="28" name="Flowchart: Connector 27">
              <a:extLst>
                <a:ext uri="{FF2B5EF4-FFF2-40B4-BE49-F238E27FC236}">
                  <a16:creationId xmlns:a16="http://schemas.microsoft.com/office/drawing/2014/main" id="{C7F3BCAB-FE8E-BD3F-3A93-BF0CAD7CD864}"/>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29" name="Content Placeholder 8" descr="Magnifying glass with solid fill">
            <a:extLst>
              <a:ext uri="{FF2B5EF4-FFF2-40B4-BE49-F238E27FC236}">
                <a16:creationId xmlns:a16="http://schemas.microsoft.com/office/drawing/2014/main" id="{C968354E-40DA-489C-7F77-38000E7DBEE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auto">
          <a:xfrm>
            <a:off x="1847520" y="2415351"/>
            <a:ext cx="381620" cy="38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34" name="Group 33">
            <a:extLst>
              <a:ext uri="{FF2B5EF4-FFF2-40B4-BE49-F238E27FC236}">
                <a16:creationId xmlns:a16="http://schemas.microsoft.com/office/drawing/2014/main" id="{2ABF52AF-810B-0C87-7BDB-8369367EDFC6}"/>
              </a:ext>
            </a:extLst>
          </p:cNvPr>
          <p:cNvGrpSpPr/>
          <p:nvPr/>
        </p:nvGrpSpPr>
        <p:grpSpPr>
          <a:xfrm>
            <a:off x="4108189" y="2384733"/>
            <a:ext cx="2143798" cy="1253476"/>
            <a:chOff x="1308634" y="1430497"/>
            <a:chExt cx="3802011" cy="2126091"/>
          </a:xfrm>
        </p:grpSpPr>
        <p:sp>
          <p:nvSpPr>
            <p:cNvPr id="35" name="Rectangle 34">
              <a:extLst>
                <a:ext uri="{FF2B5EF4-FFF2-40B4-BE49-F238E27FC236}">
                  <a16:creationId xmlns:a16="http://schemas.microsoft.com/office/drawing/2014/main" id="{CFAC1965-FC27-A096-1937-1CC6278447B0}"/>
                </a:ext>
              </a:extLst>
            </p:cNvPr>
            <p:cNvSpPr/>
            <p:nvPr/>
          </p:nvSpPr>
          <p:spPr bwMode="auto">
            <a:xfrm>
              <a:off x="1586143" y="1677944"/>
              <a:ext cx="3524502" cy="187864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charset="0"/>
                  <a:sym typeface="Arial" charset="0"/>
                </a:rPr>
                <a:t>Increased analyst coverage</a:t>
              </a:r>
            </a:p>
          </p:txBody>
        </p:sp>
        <p:sp>
          <p:nvSpPr>
            <p:cNvPr id="36" name="Flowchart: Connector 35">
              <a:extLst>
                <a:ext uri="{FF2B5EF4-FFF2-40B4-BE49-F238E27FC236}">
                  <a16:creationId xmlns:a16="http://schemas.microsoft.com/office/drawing/2014/main" id="{08DFAF55-8E9E-3B52-7C06-E6946FE06A68}"/>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37" name="Content Placeholder 8" descr="Upward trend with solid fill">
            <a:extLst>
              <a:ext uri="{FF2B5EF4-FFF2-40B4-BE49-F238E27FC236}">
                <a16:creationId xmlns:a16="http://schemas.microsoft.com/office/drawing/2014/main" id="{D9A1587E-6C73-160C-D915-00DBFC36392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bwMode="auto">
          <a:xfrm>
            <a:off x="4160476" y="2419304"/>
            <a:ext cx="381620" cy="38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38" name="Group 37">
            <a:extLst>
              <a:ext uri="{FF2B5EF4-FFF2-40B4-BE49-F238E27FC236}">
                <a16:creationId xmlns:a16="http://schemas.microsoft.com/office/drawing/2014/main" id="{4C221745-F2FC-0562-5A5A-163982F512CA}"/>
              </a:ext>
            </a:extLst>
          </p:cNvPr>
          <p:cNvGrpSpPr/>
          <p:nvPr/>
        </p:nvGrpSpPr>
        <p:grpSpPr>
          <a:xfrm>
            <a:off x="6439321" y="2380780"/>
            <a:ext cx="2143798" cy="1253476"/>
            <a:chOff x="1308634" y="1430497"/>
            <a:chExt cx="3802011" cy="2126091"/>
          </a:xfrm>
        </p:grpSpPr>
        <p:sp>
          <p:nvSpPr>
            <p:cNvPr id="39" name="Rectangle 38">
              <a:extLst>
                <a:ext uri="{FF2B5EF4-FFF2-40B4-BE49-F238E27FC236}">
                  <a16:creationId xmlns:a16="http://schemas.microsoft.com/office/drawing/2014/main" id="{9375C8F9-54F4-728D-D6F6-07ADA642D466}"/>
                </a:ext>
              </a:extLst>
            </p:cNvPr>
            <p:cNvSpPr/>
            <p:nvPr/>
          </p:nvSpPr>
          <p:spPr bwMode="auto">
            <a:xfrm>
              <a:off x="1586143" y="1677944"/>
              <a:ext cx="3524502" cy="187864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charset="0"/>
                  <a:sym typeface="Arial" charset="0"/>
                </a:rPr>
                <a:t>Increased access to capital</a:t>
              </a:r>
            </a:p>
          </p:txBody>
        </p:sp>
        <p:sp>
          <p:nvSpPr>
            <p:cNvPr id="40" name="Flowchart: Connector 39">
              <a:extLst>
                <a:ext uri="{FF2B5EF4-FFF2-40B4-BE49-F238E27FC236}">
                  <a16:creationId xmlns:a16="http://schemas.microsoft.com/office/drawing/2014/main" id="{64E47E6E-2768-8B7A-CD7D-266FC449A9C9}"/>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41" name="Content Placeholder 8" descr="Money with solid fill">
            <a:extLst>
              <a:ext uri="{FF2B5EF4-FFF2-40B4-BE49-F238E27FC236}">
                <a16:creationId xmlns:a16="http://schemas.microsoft.com/office/drawing/2014/main" id="{697B55E5-961F-CC3F-DF6F-91ACCDA7D71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bwMode="auto">
          <a:xfrm>
            <a:off x="6500844" y="2424587"/>
            <a:ext cx="358967" cy="358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42" name="Group 41">
            <a:extLst>
              <a:ext uri="{FF2B5EF4-FFF2-40B4-BE49-F238E27FC236}">
                <a16:creationId xmlns:a16="http://schemas.microsoft.com/office/drawing/2014/main" id="{B4E1DA92-7EA2-EC38-8F19-CB5062123D3E}"/>
              </a:ext>
            </a:extLst>
          </p:cNvPr>
          <p:cNvGrpSpPr/>
          <p:nvPr/>
        </p:nvGrpSpPr>
        <p:grpSpPr>
          <a:xfrm>
            <a:off x="7801739" y="3943452"/>
            <a:ext cx="2143797" cy="1199083"/>
            <a:chOff x="1308634" y="1430497"/>
            <a:chExt cx="3802009" cy="2126567"/>
          </a:xfrm>
        </p:grpSpPr>
        <p:sp>
          <p:nvSpPr>
            <p:cNvPr id="43" name="Rectangle 42">
              <a:extLst>
                <a:ext uri="{FF2B5EF4-FFF2-40B4-BE49-F238E27FC236}">
                  <a16:creationId xmlns:a16="http://schemas.microsoft.com/office/drawing/2014/main" id="{E7334146-8973-8318-734B-729F1A940C9E}"/>
                </a:ext>
              </a:extLst>
            </p:cNvPr>
            <p:cNvSpPr/>
            <p:nvPr/>
          </p:nvSpPr>
          <p:spPr bwMode="auto">
            <a:xfrm>
              <a:off x="1586143" y="1677944"/>
              <a:ext cx="3524500" cy="187912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charset="0"/>
                  <a:sym typeface="Arial" charset="0"/>
                </a:rPr>
                <a:t>Reduced language barrier</a:t>
              </a:r>
            </a:p>
          </p:txBody>
        </p:sp>
        <p:sp>
          <p:nvSpPr>
            <p:cNvPr id="44" name="Flowchart: Connector 43">
              <a:extLst>
                <a:ext uri="{FF2B5EF4-FFF2-40B4-BE49-F238E27FC236}">
                  <a16:creationId xmlns:a16="http://schemas.microsoft.com/office/drawing/2014/main" id="{8D2D6AFE-B4B4-1CA9-ED81-0911D5B2BC06}"/>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45" name="Content Placeholder 8" descr="Questions with solid fill">
            <a:extLst>
              <a:ext uri="{FF2B5EF4-FFF2-40B4-BE49-F238E27FC236}">
                <a16:creationId xmlns:a16="http://schemas.microsoft.com/office/drawing/2014/main" id="{A228BFA3-43E2-BE76-14D1-54AB180A00B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bwMode="auto">
          <a:xfrm>
            <a:off x="7844790" y="3996495"/>
            <a:ext cx="381620" cy="38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15" name="Group 14">
            <a:extLst>
              <a:ext uri="{FF2B5EF4-FFF2-40B4-BE49-F238E27FC236}">
                <a16:creationId xmlns:a16="http://schemas.microsoft.com/office/drawing/2014/main" id="{09AD1DEC-5B96-DC09-B5CC-447C3640424D}"/>
              </a:ext>
            </a:extLst>
          </p:cNvPr>
          <p:cNvGrpSpPr/>
          <p:nvPr/>
        </p:nvGrpSpPr>
        <p:grpSpPr>
          <a:xfrm>
            <a:off x="3201197" y="3913335"/>
            <a:ext cx="2143796" cy="1229200"/>
            <a:chOff x="1308634" y="1430497"/>
            <a:chExt cx="3802007" cy="2084915"/>
          </a:xfrm>
        </p:grpSpPr>
        <p:sp>
          <p:nvSpPr>
            <p:cNvPr id="16" name="Rectangle 15">
              <a:extLst>
                <a:ext uri="{FF2B5EF4-FFF2-40B4-BE49-F238E27FC236}">
                  <a16:creationId xmlns:a16="http://schemas.microsoft.com/office/drawing/2014/main" id="{A1186042-D0D3-A31B-E6D5-A1FCA0F4BB4D}"/>
                </a:ext>
              </a:extLst>
            </p:cNvPr>
            <p:cNvSpPr/>
            <p:nvPr/>
          </p:nvSpPr>
          <p:spPr bwMode="auto">
            <a:xfrm>
              <a:off x="1586141" y="1677944"/>
              <a:ext cx="3524500" cy="1837468"/>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FFFFFF"/>
                  </a:solidFill>
                  <a:effectLst/>
                  <a:uLnTx/>
                  <a:uFillTx/>
                  <a:sym typeface="Arial" charset="0"/>
                </a:rPr>
                <a:t>Capital market</a:t>
              </a:r>
              <a:r>
                <a:rPr lang="en-GB" sz="1600" kern="0">
                  <a:solidFill>
                    <a:srgbClr val="FFFFFF"/>
                  </a:solidFill>
                  <a:sym typeface="Arial" charset="0"/>
                </a:rPr>
                <a:t> transparency</a:t>
              </a:r>
              <a:endParaRPr kumimoji="0" lang="en-GB" sz="1600" b="0" i="0" u="none" strike="noStrike" kern="0" cap="none" spc="0" normalizeH="0" baseline="0" noProof="0">
                <a:ln>
                  <a:noFill/>
                </a:ln>
                <a:solidFill>
                  <a:srgbClr val="FFFFFF"/>
                </a:solidFill>
                <a:effectLst/>
                <a:uLnTx/>
                <a:uFillTx/>
                <a:sym typeface="Arial" charset="0"/>
              </a:endParaRPr>
            </a:p>
          </p:txBody>
        </p:sp>
        <p:sp>
          <p:nvSpPr>
            <p:cNvPr id="17" name="Flowchart: Connector 16">
              <a:extLst>
                <a:ext uri="{FF2B5EF4-FFF2-40B4-BE49-F238E27FC236}">
                  <a16:creationId xmlns:a16="http://schemas.microsoft.com/office/drawing/2014/main" id="{19008AC3-5098-732A-F11E-80E909588819}"/>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18" name="Content Placeholder 8" descr="City with solid fill">
            <a:extLst>
              <a:ext uri="{FF2B5EF4-FFF2-40B4-BE49-F238E27FC236}">
                <a16:creationId xmlns:a16="http://schemas.microsoft.com/office/drawing/2014/main" id="{64967D3D-D3C4-22BC-D99F-7DA93A32C8A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bwMode="auto">
          <a:xfrm>
            <a:off x="3253484" y="3947906"/>
            <a:ext cx="381620" cy="38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23" name="Group 22">
            <a:extLst>
              <a:ext uri="{FF2B5EF4-FFF2-40B4-BE49-F238E27FC236}">
                <a16:creationId xmlns:a16="http://schemas.microsoft.com/office/drawing/2014/main" id="{D71AD3EB-6728-A0EB-3F10-D1C2F9515ADB}"/>
              </a:ext>
            </a:extLst>
          </p:cNvPr>
          <p:cNvGrpSpPr/>
          <p:nvPr/>
        </p:nvGrpSpPr>
        <p:grpSpPr>
          <a:xfrm>
            <a:off x="5501468" y="3950934"/>
            <a:ext cx="2143797" cy="1191601"/>
            <a:chOff x="1308634" y="1430497"/>
            <a:chExt cx="3802009" cy="2021141"/>
          </a:xfrm>
        </p:grpSpPr>
        <p:sp>
          <p:nvSpPr>
            <p:cNvPr id="24" name="Rectangle 23">
              <a:extLst>
                <a:ext uri="{FF2B5EF4-FFF2-40B4-BE49-F238E27FC236}">
                  <a16:creationId xmlns:a16="http://schemas.microsoft.com/office/drawing/2014/main" id="{ADB8CCDA-7E78-4E8D-3631-C02846F623A5}"/>
                </a:ext>
              </a:extLst>
            </p:cNvPr>
            <p:cNvSpPr/>
            <p:nvPr/>
          </p:nvSpPr>
          <p:spPr bwMode="auto">
            <a:xfrm>
              <a:off x="1586143" y="1677944"/>
              <a:ext cx="3524500" cy="177369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sym typeface="Arial" charset="0"/>
                </a:rPr>
                <a:t>Increased information processing efficiency </a:t>
              </a:r>
            </a:p>
          </p:txBody>
        </p:sp>
        <p:sp>
          <p:nvSpPr>
            <p:cNvPr id="25" name="Flowchart: Connector 24">
              <a:extLst>
                <a:ext uri="{FF2B5EF4-FFF2-40B4-BE49-F238E27FC236}">
                  <a16:creationId xmlns:a16="http://schemas.microsoft.com/office/drawing/2014/main" id="{375B2657-1F72-8C0D-1E2A-BCACD6BBD9C9}"/>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30" name="Content Placeholder 8" descr="Gauge with solid fill">
            <a:extLst>
              <a:ext uri="{FF2B5EF4-FFF2-40B4-BE49-F238E27FC236}">
                <a16:creationId xmlns:a16="http://schemas.microsoft.com/office/drawing/2014/main" id="{62F12ACF-61B8-5849-5FFC-82C9BB332233}"/>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bwMode="auto">
          <a:xfrm>
            <a:off x="5553755" y="3947405"/>
            <a:ext cx="381620" cy="38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grpSp>
        <p:nvGrpSpPr>
          <p:cNvPr id="31" name="Group 30">
            <a:extLst>
              <a:ext uri="{FF2B5EF4-FFF2-40B4-BE49-F238E27FC236}">
                <a16:creationId xmlns:a16="http://schemas.microsoft.com/office/drawing/2014/main" id="{98718BD2-8FC4-B313-7872-10B5192F4986}"/>
              </a:ext>
            </a:extLst>
          </p:cNvPr>
          <p:cNvGrpSpPr/>
          <p:nvPr/>
        </p:nvGrpSpPr>
        <p:grpSpPr>
          <a:xfrm>
            <a:off x="8745279" y="2357733"/>
            <a:ext cx="2143798" cy="1253476"/>
            <a:chOff x="1308634" y="1430497"/>
            <a:chExt cx="3802011" cy="2126091"/>
          </a:xfrm>
        </p:grpSpPr>
        <p:sp>
          <p:nvSpPr>
            <p:cNvPr id="32" name="Rectangle 31">
              <a:extLst>
                <a:ext uri="{FF2B5EF4-FFF2-40B4-BE49-F238E27FC236}">
                  <a16:creationId xmlns:a16="http://schemas.microsoft.com/office/drawing/2014/main" id="{26E86E79-C989-FA03-D2FC-84A06D9680B2}"/>
                </a:ext>
              </a:extLst>
            </p:cNvPr>
            <p:cNvSpPr/>
            <p:nvPr/>
          </p:nvSpPr>
          <p:spPr bwMode="auto">
            <a:xfrm>
              <a:off x="1586143" y="1677944"/>
              <a:ext cx="3524502" cy="187864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000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charset="0"/>
                  <a:sym typeface="Arial" charset="0"/>
                </a:rPr>
                <a:t>Level playing field for investors</a:t>
              </a:r>
            </a:p>
          </p:txBody>
        </p:sp>
        <p:sp>
          <p:nvSpPr>
            <p:cNvPr id="33" name="Flowchart: Connector 32">
              <a:extLst>
                <a:ext uri="{FF2B5EF4-FFF2-40B4-BE49-F238E27FC236}">
                  <a16:creationId xmlns:a16="http://schemas.microsoft.com/office/drawing/2014/main" id="{A0574382-ECE2-5C08-0099-3AE5026A8AB4}"/>
                </a:ext>
              </a:extLst>
            </p:cNvPr>
            <p:cNvSpPr/>
            <p:nvPr/>
          </p:nvSpPr>
          <p:spPr bwMode="auto">
            <a:xfrm>
              <a:off x="1308634" y="1430497"/>
              <a:ext cx="862261" cy="830179"/>
            </a:xfrm>
            <a:prstGeom prst="flowChartConnector">
              <a:avLst/>
            </a:prstGeom>
            <a:solidFill>
              <a:srgbClr val="FFFFFF"/>
            </a:solidFill>
            <a:ln w="63500"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endParaRPr>
            </a:p>
          </p:txBody>
        </p:sp>
      </p:grpSp>
      <p:pic>
        <p:nvPicPr>
          <p:cNvPr id="46" name="Content Placeholder 8" descr="Scales of justice with solid fill">
            <a:extLst>
              <a:ext uri="{FF2B5EF4-FFF2-40B4-BE49-F238E27FC236}">
                <a16:creationId xmlns:a16="http://schemas.microsoft.com/office/drawing/2014/main" id="{DF269EC2-1011-8908-2662-339F650A0EF1}"/>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bwMode="auto">
          <a:xfrm>
            <a:off x="8806802" y="2401540"/>
            <a:ext cx="358967" cy="358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47" name="Rectangle 46">
            <a:extLst>
              <a:ext uri="{FF2B5EF4-FFF2-40B4-BE49-F238E27FC236}">
                <a16:creationId xmlns:a16="http://schemas.microsoft.com/office/drawing/2014/main" id="{05D241E6-C6BB-D3D7-D6F4-ABB8F172D166}"/>
              </a:ext>
            </a:extLst>
          </p:cNvPr>
          <p:cNvSpPr/>
          <p:nvPr/>
        </p:nvSpPr>
        <p:spPr bwMode="auto">
          <a:xfrm>
            <a:off x="1019172" y="5288422"/>
            <a:ext cx="10188577" cy="1282567"/>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Aft>
                <a:spcPts val="600"/>
              </a:spcAft>
            </a:pPr>
            <a:r>
              <a:rPr lang="en-GB">
                <a:solidFill>
                  <a:schemeClr val="tx1"/>
                </a:solidFill>
              </a:rPr>
              <a:t>Over 90% of global market capitalisation now require some form of digital financial reporting </a:t>
            </a:r>
            <a:br>
              <a:rPr lang="en-GB">
                <a:solidFill>
                  <a:schemeClr val="tx1"/>
                </a:solidFill>
              </a:rPr>
            </a:br>
            <a:r>
              <a:rPr lang="pt-BR"/>
              <a:t>(e.g. US, EU, UK, China, India, Japan)</a:t>
            </a:r>
            <a:endParaRPr lang="en-GB">
              <a:solidFill>
                <a:schemeClr val="tx1"/>
              </a:solidFill>
            </a:endParaRPr>
          </a:p>
          <a:p>
            <a:pPr marL="518400" lvl="1" indent="-259200">
              <a:spcAft>
                <a:spcPts val="600"/>
              </a:spcAft>
              <a:buFont typeface="Arial" panose="020B0604020202020204" pitchFamily="34" charset="0"/>
              <a:buChar char="•"/>
            </a:pPr>
            <a:r>
              <a:rPr lang="en-GB">
                <a:solidFill>
                  <a:schemeClr val="tx1"/>
                </a:solidFill>
              </a:rPr>
              <a:t>However, the current global approach to digital financial reporting is </a:t>
            </a:r>
            <a:r>
              <a:rPr lang="en-GB">
                <a:solidFill>
                  <a:schemeClr val="accent1"/>
                </a:solidFill>
              </a:rPr>
              <a:t>fragmented</a:t>
            </a:r>
            <a:r>
              <a:rPr lang="en-GB">
                <a:solidFill>
                  <a:schemeClr val="tx1"/>
                </a:solidFill>
              </a:rPr>
              <a:t> and, in our view</a:t>
            </a:r>
            <a:r>
              <a:rPr lang="en-GB">
                <a:solidFill>
                  <a:schemeClr val="tx2"/>
                </a:solidFill>
              </a:rPr>
              <a:t>, does not realise the full benefits</a:t>
            </a:r>
          </a:p>
        </p:txBody>
      </p:sp>
      <p:sp>
        <p:nvSpPr>
          <p:cNvPr id="4" name="TextBox 3">
            <a:extLst>
              <a:ext uri="{FF2B5EF4-FFF2-40B4-BE49-F238E27FC236}">
                <a16:creationId xmlns:a16="http://schemas.microsoft.com/office/drawing/2014/main" id="{AAE5F409-D3CE-40D2-45E3-328120EAF3FD}"/>
              </a:ext>
            </a:extLst>
          </p:cNvPr>
          <p:cNvSpPr txBox="1"/>
          <p:nvPr/>
        </p:nvSpPr>
        <p:spPr>
          <a:xfrm>
            <a:off x="2710703" y="34900"/>
            <a:ext cx="8429624" cy="1045653"/>
          </a:xfrm>
          <a:prstGeom prst="rect">
            <a:avLst/>
          </a:prstGeom>
          <a:noFill/>
          <a:ln>
            <a:solidFill>
              <a:schemeClr val="accent2"/>
            </a:solidFill>
          </a:ln>
        </p:spPr>
        <p:txBody>
          <a:bodyPr wrap="square" lIns="72000" tIns="72000" rIns="72000" bIns="72000">
            <a:spAutoFit/>
          </a:bodyPr>
          <a:lstStyle>
            <a:defPPr>
              <a:defRPr lang="en-US"/>
            </a:defPPr>
            <a:lvl1pPr>
              <a:spcAft>
                <a:spcPts val="600"/>
              </a:spcAft>
              <a:defRPr sz="1600">
                <a:solidFill>
                  <a:schemeClr val="accent1"/>
                </a:solidFill>
              </a:defRPr>
            </a:lvl1pPr>
          </a:lstStyle>
          <a:p>
            <a:pPr>
              <a:spcBef>
                <a:spcPts val="300"/>
              </a:spcBef>
              <a:spcAft>
                <a:spcPts val="300"/>
              </a:spcAft>
            </a:pPr>
            <a:r>
              <a:rPr lang="en-GB" sz="1400" dirty="0">
                <a:solidFill>
                  <a:srgbClr val="002060"/>
                </a:solidFill>
                <a:effectLst/>
                <a:latin typeface="Arial" panose="020B0604020202020204" pitchFamily="34" charset="0"/>
                <a:ea typeface="Arial" panose="020B0604020202020204" pitchFamily="34" charset="0"/>
              </a:rPr>
              <a:t>For a summary of academic evidence, see </a:t>
            </a:r>
            <a:r>
              <a:rPr lang="en-GB" sz="1400" dirty="0" err="1">
                <a:solidFill>
                  <a:srgbClr val="002060"/>
                </a:solidFill>
                <a:effectLst/>
                <a:latin typeface="Arial" panose="020B0604020202020204" pitchFamily="34" charset="0"/>
                <a:ea typeface="Arial" panose="020B0604020202020204" pitchFamily="34" charset="0"/>
              </a:rPr>
              <a:t>Troshani</a:t>
            </a:r>
            <a:r>
              <a:rPr lang="en-GB" sz="1400" dirty="0">
                <a:solidFill>
                  <a:srgbClr val="002060"/>
                </a:solidFill>
                <a:effectLst/>
                <a:latin typeface="Arial" panose="020B0604020202020204" pitchFamily="34" charset="0"/>
                <a:ea typeface="Arial" panose="020B0604020202020204" pitchFamily="34" charset="0"/>
              </a:rPr>
              <a:t>, I. and Rowbottom, N., 2021. Digital corporate reporting: research developments and implications. </a:t>
            </a:r>
            <a:r>
              <a:rPr lang="en-GB" sz="1400" i="1" dirty="0">
                <a:solidFill>
                  <a:srgbClr val="002060"/>
                </a:solidFill>
                <a:effectLst/>
                <a:latin typeface="Arial" panose="020B0604020202020204" pitchFamily="34" charset="0"/>
                <a:ea typeface="Arial" panose="020B0604020202020204" pitchFamily="34" charset="0"/>
              </a:rPr>
              <a:t>Australian Accounting Review</a:t>
            </a:r>
            <a:r>
              <a:rPr lang="en-GB" sz="1400" dirty="0">
                <a:solidFill>
                  <a:srgbClr val="002060"/>
                </a:solidFill>
                <a:effectLst/>
                <a:latin typeface="Arial" panose="020B0604020202020204" pitchFamily="34" charset="0"/>
                <a:ea typeface="Arial" panose="020B0604020202020204" pitchFamily="34" charset="0"/>
              </a:rPr>
              <a:t>, 31(3), pp.213-232</a:t>
            </a:r>
          </a:p>
          <a:p>
            <a:r>
              <a:rPr lang="en-GB" sz="1400" dirty="0">
                <a:solidFill>
                  <a:srgbClr val="002060"/>
                </a:solidFill>
                <a:effectLst/>
                <a:latin typeface="Arial" panose="020B0604020202020204" pitchFamily="34" charset="0"/>
                <a:ea typeface="Arial" panose="020B0604020202020204" pitchFamily="34" charset="0"/>
              </a:rPr>
              <a:t>Additionally, the following speeches include citations to supporting research, see </a:t>
            </a:r>
            <a:r>
              <a:rPr lang="en-GB" sz="1400" u="sng" dirty="0">
                <a:solidFill>
                  <a:srgbClr val="002060"/>
                </a:solidFill>
                <a:effectLst/>
                <a:latin typeface="Arial" panose="020B0604020202020204" pitchFamily="34" charset="0"/>
                <a:ea typeface="Arial" panose="020B0604020202020204" pitchFamily="34" charset="0"/>
                <a:hlinkClick r:id="rId16">
                  <a:extLst>
                    <a:ext uri="{A12FA001-AC4F-418D-AE19-62706E023703}">
                      <ahyp:hlinkClr xmlns:ahyp="http://schemas.microsoft.com/office/drawing/2018/hyperlinkcolor" val="tx"/>
                    </a:ext>
                  </a:extLst>
                </a:hlinkClick>
              </a:rPr>
              <a:t>speech</a:t>
            </a:r>
            <a:r>
              <a:rPr lang="en-GB" sz="1400" dirty="0">
                <a:solidFill>
                  <a:srgbClr val="002060"/>
                </a:solidFill>
                <a:effectLst/>
                <a:latin typeface="Arial" panose="020B0604020202020204" pitchFamily="34" charset="0"/>
                <a:ea typeface="Arial" panose="020B0604020202020204" pitchFamily="34" charset="0"/>
              </a:rPr>
              <a:t> by US SEC Commissioner Caroline A. Crenshaw; </a:t>
            </a:r>
            <a:r>
              <a:rPr lang="en-GB" sz="1400" u="sng" dirty="0">
                <a:solidFill>
                  <a:srgbClr val="002060"/>
                </a:solidFill>
                <a:effectLst/>
                <a:latin typeface="Arial" panose="020B0604020202020204" pitchFamily="34" charset="0"/>
                <a:ea typeface="Arial" panose="020B0604020202020204" pitchFamily="34" charset="0"/>
                <a:hlinkClick r:id="rId17">
                  <a:extLst>
                    <a:ext uri="{A12FA001-AC4F-418D-AE19-62706E023703}">
                      <ahyp:hlinkClr xmlns:ahyp="http://schemas.microsoft.com/office/drawing/2018/hyperlinkcolor" val="tx"/>
                    </a:ext>
                  </a:extLst>
                </a:hlinkClick>
              </a:rPr>
              <a:t>speech</a:t>
            </a:r>
            <a:r>
              <a:rPr lang="en-GB" sz="1400" dirty="0">
                <a:solidFill>
                  <a:srgbClr val="002060"/>
                </a:solidFill>
                <a:effectLst/>
                <a:latin typeface="Arial" panose="020B0604020202020204" pitchFamily="34" charset="0"/>
                <a:ea typeface="Arial" panose="020B0604020202020204" pitchFamily="34" charset="0"/>
              </a:rPr>
              <a:t> by IASB member Ann Tarca</a:t>
            </a:r>
            <a:endParaRPr lang="en-GB" sz="1200" dirty="0">
              <a:solidFill>
                <a:srgbClr val="002060"/>
              </a:solidFill>
            </a:endParaRPr>
          </a:p>
        </p:txBody>
      </p:sp>
    </p:spTree>
    <p:extLst>
      <p:ext uri="{BB962C8B-B14F-4D97-AF65-F5344CB8AC3E}">
        <p14:creationId xmlns:p14="http://schemas.microsoft.com/office/powerpoint/2010/main" val="271847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7FA045-B202-6CCD-8D9B-D31F431D70D8}"/>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15</a:t>
            </a:fld>
            <a:endParaRPr lang="en-US">
              <a:cs typeface="Arial" panose="020B0604020202020204" pitchFamily="34" charset="0"/>
            </a:endParaRPr>
          </a:p>
        </p:txBody>
      </p:sp>
      <p:sp>
        <p:nvSpPr>
          <p:cNvPr id="3" name="Text Placeholder 6">
            <a:extLst>
              <a:ext uri="{FF2B5EF4-FFF2-40B4-BE49-F238E27FC236}">
                <a16:creationId xmlns:a16="http://schemas.microsoft.com/office/drawing/2014/main" id="{5BD2FD8D-6D0A-B511-7E71-2CB417EDCE7B}"/>
              </a:ext>
            </a:extLst>
          </p:cNvPr>
          <p:cNvSpPr txBox="1">
            <a:spLocks/>
          </p:cNvSpPr>
          <p:nvPr/>
        </p:nvSpPr>
        <p:spPr>
          <a:xfrm>
            <a:off x="945159" y="814577"/>
            <a:ext cx="10477501" cy="114219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5F6062"/>
                </a:solidFill>
              </a:rPr>
              <a:t>Opportunities to enhance financial reporting</a:t>
            </a:r>
          </a:p>
        </p:txBody>
      </p:sp>
      <p:sp>
        <p:nvSpPr>
          <p:cNvPr id="4" name="Rectangle 3">
            <a:extLst>
              <a:ext uri="{FF2B5EF4-FFF2-40B4-BE49-F238E27FC236}">
                <a16:creationId xmlns:a16="http://schemas.microsoft.com/office/drawing/2014/main" id="{262EEF89-F546-72CC-0D44-5B14AAE37D13}"/>
              </a:ext>
            </a:extLst>
          </p:cNvPr>
          <p:cNvSpPr/>
          <p:nvPr/>
        </p:nvSpPr>
        <p:spPr bwMode="auto">
          <a:xfrm>
            <a:off x="945159" y="1517139"/>
            <a:ext cx="10606357" cy="1228364"/>
          </a:xfrm>
          <a:prstGeom prst="rect">
            <a:avLst/>
          </a:prstGeom>
          <a:noFill/>
          <a:ln w="190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180000" indent="-180000" fontAlgn="base">
              <a:spcBef>
                <a:spcPts val="300"/>
              </a:spcBef>
              <a:spcAft>
                <a:spcPts val="300"/>
              </a:spcAft>
              <a:buFont typeface="Arial" panose="020B0604020202020204" pitchFamily="34" charset="0"/>
              <a:buChar char="•"/>
            </a:pPr>
            <a:r>
              <a:rPr lang="en-GB" sz="1600" kern="0">
                <a:solidFill>
                  <a:srgbClr val="5F6062"/>
                </a:solidFill>
              </a:rPr>
              <a:t>Digitalisation offers new opportunities to enhance financial reporting. Possible opportunities include:</a:t>
            </a:r>
          </a:p>
          <a:p>
            <a:pPr lvl="1" fontAlgn="base">
              <a:spcBef>
                <a:spcPts val="300"/>
              </a:spcBef>
              <a:spcAft>
                <a:spcPts val="300"/>
              </a:spcAft>
            </a:pPr>
            <a:endParaRPr lang="en-GB" sz="1600" kern="0">
              <a:solidFill>
                <a:srgbClr val="5F6062"/>
              </a:solidFill>
            </a:endParaRPr>
          </a:p>
          <a:p>
            <a:pPr lvl="1" fontAlgn="base">
              <a:spcBef>
                <a:spcPts val="300"/>
              </a:spcBef>
              <a:spcAft>
                <a:spcPts val="300"/>
              </a:spcAft>
            </a:pPr>
            <a:endParaRPr lang="en-GB" sz="1600" kern="0">
              <a:solidFill>
                <a:srgbClr val="5F6062"/>
              </a:solidFill>
            </a:endParaRPr>
          </a:p>
          <a:p>
            <a:pPr marL="342900" indent="-342900" fontAlgn="base">
              <a:spcBef>
                <a:spcPts val="300"/>
              </a:spcBef>
              <a:spcAft>
                <a:spcPts val="300"/>
              </a:spcAft>
              <a:buFont typeface="Arial" panose="020B0604020202020204" pitchFamily="34" charset="0"/>
              <a:buChar char="•"/>
            </a:pPr>
            <a:endParaRPr lang="en-GB" sz="1600" kern="0">
              <a:solidFill>
                <a:srgbClr val="5F6062"/>
              </a:solidFill>
            </a:endParaRPr>
          </a:p>
        </p:txBody>
      </p:sp>
      <p:sp>
        <p:nvSpPr>
          <p:cNvPr id="5" name="Rectangle 4">
            <a:extLst>
              <a:ext uri="{FF2B5EF4-FFF2-40B4-BE49-F238E27FC236}">
                <a16:creationId xmlns:a16="http://schemas.microsoft.com/office/drawing/2014/main" id="{917588A9-2931-DF07-C018-C19817BF56F6}"/>
              </a:ext>
            </a:extLst>
          </p:cNvPr>
          <p:cNvSpPr/>
          <p:nvPr/>
        </p:nvSpPr>
        <p:spPr bwMode="auto">
          <a:xfrm>
            <a:off x="4708293" y="1956770"/>
            <a:ext cx="3340658" cy="874819"/>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algn="ctr" defTabSz="914400" eaLnBrk="1" fontAlgn="base" latinLnBrk="0" hangingPunct="1">
              <a:lnSpc>
                <a:spcPct val="100000"/>
              </a:lnSpc>
              <a:spcBef>
                <a:spcPct val="0"/>
              </a:spcBef>
              <a:spcAft>
                <a:spcPct val="0"/>
              </a:spcAft>
              <a:buClrTx/>
              <a:buSzTx/>
              <a:buFontTx/>
              <a:buNone/>
              <a:tabLst/>
              <a:defRPr/>
            </a:pPr>
            <a:r>
              <a:rPr lang="en-GB" sz="1600" kern="0" dirty="0">
                <a:solidFill>
                  <a:srgbClr val="FFFFFF"/>
                </a:solidFill>
                <a:sym typeface="Arial" charset="0"/>
              </a:rPr>
              <a:t>Interactive financial reports that allow investors to toggle between different measurement bases</a:t>
            </a:r>
            <a:endParaRPr kumimoji="0" lang="en-GB" sz="1600" b="0" i="0" u="none" strike="noStrike" kern="0" cap="none" spc="0" normalizeH="0" baseline="0" noProof="0" dirty="0">
              <a:ln>
                <a:noFill/>
              </a:ln>
              <a:solidFill>
                <a:srgbClr val="FFFFFF"/>
              </a:solidFill>
              <a:effectLst/>
              <a:uLnTx/>
              <a:uFillTx/>
              <a:sym typeface="Arial" charset="0"/>
            </a:endParaRPr>
          </a:p>
        </p:txBody>
      </p:sp>
      <p:sp>
        <p:nvSpPr>
          <p:cNvPr id="6" name="Rectangle 5">
            <a:extLst>
              <a:ext uri="{FF2B5EF4-FFF2-40B4-BE49-F238E27FC236}">
                <a16:creationId xmlns:a16="http://schemas.microsoft.com/office/drawing/2014/main" id="{54CE1635-BA19-2ACA-896D-6A84E9C9A058}"/>
              </a:ext>
            </a:extLst>
          </p:cNvPr>
          <p:cNvSpPr/>
          <p:nvPr/>
        </p:nvSpPr>
        <p:spPr bwMode="auto">
          <a:xfrm>
            <a:off x="1240052" y="1962552"/>
            <a:ext cx="3340657" cy="87133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sym typeface="Arial" charset="0"/>
              </a:rPr>
              <a:t>The ability for investors to </a:t>
            </a:r>
            <a:r>
              <a:rPr lang="en-GB" sz="1600" kern="0" dirty="0">
                <a:solidFill>
                  <a:srgbClr val="FFFFFF"/>
                </a:solidFill>
                <a:sym typeface="Arial" charset="0"/>
              </a:rPr>
              <a:t>tailor</a:t>
            </a:r>
            <a:r>
              <a:rPr kumimoji="0" lang="en-GB" sz="1600" b="0" i="0" u="none" strike="noStrike" kern="0" cap="none" spc="0" normalizeH="0" baseline="0" noProof="0" dirty="0">
                <a:ln>
                  <a:noFill/>
                </a:ln>
                <a:solidFill>
                  <a:srgbClr val="FFFFFF"/>
                </a:solidFill>
                <a:effectLst/>
                <a:uLnTx/>
                <a:uFillTx/>
                <a:sym typeface="Arial" charset="0"/>
              </a:rPr>
              <a:t> the presentation of financial reports to meet </a:t>
            </a:r>
            <a:r>
              <a:rPr lang="en-GB" sz="1600" kern="0" dirty="0">
                <a:solidFill>
                  <a:srgbClr val="FFFFFF"/>
                </a:solidFill>
                <a:sym typeface="Arial" charset="0"/>
              </a:rPr>
              <a:t>their </a:t>
            </a:r>
            <a:r>
              <a:rPr kumimoji="0" lang="en-GB" sz="1600" b="0" i="0" u="none" strike="noStrike" kern="0" cap="none" spc="0" normalizeH="0" baseline="0" noProof="0" dirty="0">
                <a:ln>
                  <a:noFill/>
                </a:ln>
                <a:solidFill>
                  <a:srgbClr val="FFFFFF"/>
                </a:solidFill>
                <a:effectLst/>
                <a:uLnTx/>
                <a:uFillTx/>
                <a:sym typeface="Arial" charset="0"/>
              </a:rPr>
              <a:t>decision-making needs </a:t>
            </a:r>
          </a:p>
        </p:txBody>
      </p:sp>
      <p:sp>
        <p:nvSpPr>
          <p:cNvPr id="7" name="Rectangle 6">
            <a:extLst>
              <a:ext uri="{FF2B5EF4-FFF2-40B4-BE49-F238E27FC236}">
                <a16:creationId xmlns:a16="http://schemas.microsoft.com/office/drawing/2014/main" id="{1F68922E-7826-A81F-9935-D8DAD7879546}"/>
              </a:ext>
            </a:extLst>
          </p:cNvPr>
          <p:cNvSpPr/>
          <p:nvPr/>
        </p:nvSpPr>
        <p:spPr bwMode="auto">
          <a:xfrm>
            <a:off x="8173478" y="1956770"/>
            <a:ext cx="3340659" cy="86674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FFFF"/>
                </a:solidFill>
                <a:effectLst/>
                <a:uLnTx/>
                <a:uFillTx/>
                <a:sym typeface="Arial" charset="0"/>
              </a:rPr>
              <a:t>Enhanced ability to reflect relationships between items/disclosures</a:t>
            </a:r>
          </a:p>
        </p:txBody>
      </p:sp>
      <p:sp>
        <p:nvSpPr>
          <p:cNvPr id="9" name="Rectangle 8">
            <a:extLst>
              <a:ext uri="{FF2B5EF4-FFF2-40B4-BE49-F238E27FC236}">
                <a16:creationId xmlns:a16="http://schemas.microsoft.com/office/drawing/2014/main" id="{AD5CDDF6-0A65-F40F-855E-F0E2B2DA4882}"/>
              </a:ext>
            </a:extLst>
          </p:cNvPr>
          <p:cNvSpPr/>
          <p:nvPr/>
        </p:nvSpPr>
        <p:spPr bwMode="auto">
          <a:xfrm>
            <a:off x="7620702" y="2979478"/>
            <a:ext cx="4199822" cy="3159740"/>
          </a:xfrm>
          <a:prstGeom prst="rect">
            <a:avLst/>
          </a:prstGeom>
          <a:noFill/>
          <a:ln w="19050" cap="flat" cmpd="sng" algn="ctr">
            <a:solidFill>
              <a:schemeClr val="accent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180000" lvl="2" indent="-180000" fontAlgn="base">
              <a:spcBef>
                <a:spcPts val="300"/>
              </a:spcBef>
              <a:spcAft>
                <a:spcPts val="300"/>
              </a:spcAft>
              <a:buFont typeface="Arial" panose="020B0604020202020204" pitchFamily="34" charset="0"/>
              <a:buChar char="•"/>
            </a:pPr>
            <a:r>
              <a:rPr lang="en-GB" sz="1600" kern="0">
                <a:solidFill>
                  <a:srgbClr val="5F6062"/>
                </a:solidFill>
              </a:rPr>
              <a:t>A pro-digital approach may involve challenges</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Implications for materiality</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Ensuring contextual information remains visible</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Costs for preparers  </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Challenges for less sophisticated investors </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May require changes to existing regulatory/legislative filing requirements</a:t>
            </a:r>
          </a:p>
        </p:txBody>
      </p:sp>
      <p:sp>
        <p:nvSpPr>
          <p:cNvPr id="10" name="Rectangle 9">
            <a:extLst>
              <a:ext uri="{FF2B5EF4-FFF2-40B4-BE49-F238E27FC236}">
                <a16:creationId xmlns:a16="http://schemas.microsoft.com/office/drawing/2014/main" id="{CD185D3D-242A-D0D0-C420-1DE978ABEFDA}"/>
              </a:ext>
            </a:extLst>
          </p:cNvPr>
          <p:cNvSpPr/>
          <p:nvPr/>
        </p:nvSpPr>
        <p:spPr bwMode="auto">
          <a:xfrm>
            <a:off x="945159" y="2847979"/>
            <a:ext cx="6564005" cy="3625177"/>
          </a:xfrm>
          <a:prstGeom prst="rect">
            <a:avLst/>
          </a:prstGeom>
          <a:noFill/>
          <a:ln w="1905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180000" indent="-180000" fontAlgn="base">
              <a:spcBef>
                <a:spcPts val="300"/>
              </a:spcBef>
              <a:spcAft>
                <a:spcPts val="300"/>
              </a:spcAft>
              <a:buFont typeface="Arial" panose="020B0604020202020204" pitchFamily="34" charset="0"/>
              <a:buChar char="•"/>
            </a:pPr>
            <a:r>
              <a:rPr lang="en-GB" sz="1600" kern="0">
                <a:solidFill>
                  <a:srgbClr val="5F6062"/>
                </a:solidFill>
              </a:rPr>
              <a:t>Leveraging digital opportunities may require a ‘pro-digital’ standard-setting approach</a:t>
            </a:r>
          </a:p>
          <a:p>
            <a:pPr marL="180000" indent="-180000" fontAlgn="base">
              <a:spcBef>
                <a:spcPts val="300"/>
              </a:spcBef>
              <a:spcAft>
                <a:spcPts val="300"/>
              </a:spcAft>
              <a:buFont typeface="Arial" panose="020B0604020202020204" pitchFamily="34" charset="0"/>
              <a:buChar char="•"/>
            </a:pPr>
            <a:r>
              <a:rPr lang="en-GB" sz="1600" kern="0">
                <a:solidFill>
                  <a:srgbClr val="5F6062"/>
                </a:solidFill>
              </a:rPr>
              <a:t>There is a wide spectrum of what a ‘pro-digital’ approach might entail.  Some examples are:</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Re-thinking the cost/benefit analysis of disclosure requirements</a:t>
            </a:r>
          </a:p>
          <a:p>
            <a:pPr marL="540000" lvl="2" indent="-180000" fontAlgn="base">
              <a:spcBef>
                <a:spcPts val="300"/>
              </a:spcBef>
              <a:buFont typeface="Arial" panose="020B0604020202020204" pitchFamily="34" charset="0"/>
              <a:buChar char="–"/>
            </a:pPr>
            <a:r>
              <a:rPr lang="en-GB" sz="1400" kern="0">
                <a:solidFill>
                  <a:srgbClr val="5F6062"/>
                </a:solidFill>
              </a:rPr>
              <a:t>R</a:t>
            </a:r>
            <a:r>
              <a:rPr lang="en-GB" sz="1400"/>
              <a:t>eporting more granular information may no longer be as costly</a:t>
            </a:r>
          </a:p>
          <a:p>
            <a:pPr marL="540000" lvl="2" indent="-180000" fontAlgn="base">
              <a:spcBef>
                <a:spcPts val="300"/>
              </a:spcBef>
              <a:spcAft>
                <a:spcPts val="300"/>
              </a:spcAft>
              <a:buFont typeface="Arial" panose="020B0604020202020204" pitchFamily="34" charset="0"/>
              <a:buChar char="–"/>
            </a:pPr>
            <a:r>
              <a:rPr lang="en-GB" sz="1400"/>
              <a:t>Consuming larger quantities of data may be easier</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Re-thinking the balance between comparability and entity-specific information</a:t>
            </a:r>
          </a:p>
          <a:p>
            <a:pPr marL="360000" lvl="1" indent="-180000" fontAlgn="base">
              <a:spcBef>
                <a:spcPts val="300"/>
              </a:spcBef>
              <a:spcAft>
                <a:spcPts val="300"/>
              </a:spcAft>
              <a:buFont typeface="Arial" panose="020B0604020202020204" pitchFamily="34" charset="0"/>
              <a:buChar char="–"/>
            </a:pPr>
            <a:r>
              <a:rPr lang="en-GB" sz="1600" kern="0">
                <a:solidFill>
                  <a:srgbClr val="5F6062"/>
                </a:solidFill>
              </a:rPr>
              <a:t>Thinking beyond the constraints of a static paper-based format </a:t>
            </a:r>
          </a:p>
          <a:p>
            <a:pPr marL="540000" lvl="2" indent="-180000" fontAlgn="base">
              <a:spcBef>
                <a:spcPts val="300"/>
              </a:spcBef>
              <a:buFont typeface="Arial" panose="020B0604020202020204" pitchFamily="34" charset="0"/>
              <a:buChar char="–"/>
            </a:pPr>
            <a:r>
              <a:rPr lang="en-GB" sz="1400" kern="0">
                <a:solidFill>
                  <a:srgbClr val="5F6062"/>
                </a:solidFill>
              </a:rPr>
              <a:t>Location of where information is presented/disclosed may be less of an issue</a:t>
            </a:r>
          </a:p>
          <a:p>
            <a:pPr marL="0" lvl="1" fontAlgn="base">
              <a:spcBef>
                <a:spcPts val="300"/>
              </a:spcBef>
              <a:spcAft>
                <a:spcPts val="300"/>
              </a:spcAft>
            </a:pPr>
            <a:endParaRPr lang="en-GB" sz="1400" kern="0">
              <a:solidFill>
                <a:srgbClr val="5F6062"/>
              </a:solidFill>
            </a:endParaRPr>
          </a:p>
        </p:txBody>
      </p:sp>
      <p:sp>
        <p:nvSpPr>
          <p:cNvPr id="8" name="TextBox 7">
            <a:extLst>
              <a:ext uri="{FF2B5EF4-FFF2-40B4-BE49-F238E27FC236}">
                <a16:creationId xmlns:a16="http://schemas.microsoft.com/office/drawing/2014/main" id="{CE831ED9-1824-FFE8-E928-D9BF7C94884F}"/>
              </a:ext>
            </a:extLst>
          </p:cNvPr>
          <p:cNvSpPr txBox="1"/>
          <p:nvPr/>
        </p:nvSpPr>
        <p:spPr>
          <a:xfrm>
            <a:off x="4580709" y="222505"/>
            <a:ext cx="6486169" cy="637849"/>
          </a:xfrm>
          <a:prstGeom prst="rect">
            <a:avLst/>
          </a:prstGeom>
          <a:noFill/>
          <a:ln>
            <a:solidFill>
              <a:schemeClr val="accent2"/>
            </a:solidFill>
          </a:ln>
        </p:spPr>
        <p:txBody>
          <a:bodyPr wrap="square" lIns="72000" tIns="72000" rIns="72000" bIns="72000">
            <a:spAutoFit/>
          </a:bodyPr>
          <a:lstStyle>
            <a:defPPr>
              <a:defRPr lang="en-US"/>
            </a:defPPr>
            <a:lvl1pPr>
              <a:spcAft>
                <a:spcPts val="600"/>
              </a:spcAft>
              <a:defRPr sz="1600">
                <a:solidFill>
                  <a:schemeClr val="accent1"/>
                </a:solidFill>
              </a:defRPr>
            </a:lvl1pPr>
          </a:lstStyle>
          <a:p>
            <a:pPr algn="ctr"/>
            <a:r>
              <a:rPr lang="en-GB" dirty="0">
                <a:solidFill>
                  <a:srgbClr val="002060"/>
                </a:solidFill>
              </a:rPr>
              <a:t>The IASB currently takes a ‘digital-neutral’ approach to standard-setting. </a:t>
            </a:r>
          </a:p>
        </p:txBody>
      </p:sp>
    </p:spTree>
    <p:extLst>
      <p:ext uri="{BB962C8B-B14F-4D97-AF65-F5344CB8AC3E}">
        <p14:creationId xmlns:p14="http://schemas.microsoft.com/office/powerpoint/2010/main" val="306137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9AE666-A8C1-1B39-A2CC-B657A081EBAB}"/>
              </a:ext>
            </a:extLst>
          </p:cNvPr>
          <p:cNvSpPr/>
          <p:nvPr/>
        </p:nvSpPr>
        <p:spPr>
          <a:xfrm>
            <a:off x="933443" y="879675"/>
            <a:ext cx="5937812" cy="531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a:xfrm>
            <a:off x="1036636" y="878116"/>
            <a:ext cx="10477501" cy="423072"/>
          </a:xfrm>
        </p:spPr>
        <p:txBody>
          <a:bodyPr/>
          <a:lstStyle/>
          <a:p>
            <a:r>
              <a:rPr lang="en-GB" sz="2800">
                <a:solidFill>
                  <a:srgbClr val="5F6062"/>
                </a:solidFill>
              </a:rPr>
              <a:t>Myths about digital reporting persist</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16</a:t>
            </a:fld>
            <a:endParaRPr lang="en-US">
              <a:cs typeface="Arial" panose="020B0604020202020204" pitchFamily="34" charset="0"/>
            </a:endParaRPr>
          </a:p>
        </p:txBody>
      </p:sp>
      <p:sp>
        <p:nvSpPr>
          <p:cNvPr id="5" name="Rectangle 4">
            <a:extLst>
              <a:ext uri="{FF2B5EF4-FFF2-40B4-BE49-F238E27FC236}">
                <a16:creationId xmlns:a16="http://schemas.microsoft.com/office/drawing/2014/main" id="{E1B5B292-B8DF-CCBB-CDBA-B0C7F7B759AA}"/>
              </a:ext>
            </a:extLst>
          </p:cNvPr>
          <p:cNvSpPr/>
          <p:nvPr/>
        </p:nvSpPr>
        <p:spPr bwMode="auto">
          <a:xfrm>
            <a:off x="1371955" y="1378098"/>
            <a:ext cx="10011707" cy="423073"/>
          </a:xfrm>
          <a:prstGeom prst="rect">
            <a:avLst/>
          </a:prstGeom>
          <a:solidFill>
            <a:schemeClr val="accent2"/>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300"/>
              </a:spcBef>
              <a:spcAft>
                <a:spcPts val="300"/>
              </a:spcAft>
            </a:pPr>
            <a:r>
              <a:rPr lang="en-GB" sz="1600" dirty="0">
                <a:solidFill>
                  <a:schemeClr val="bg1"/>
                </a:solidFill>
                <a:latin typeface="+mj-lt"/>
              </a:rPr>
              <a:t>Myth #1:  </a:t>
            </a:r>
            <a:r>
              <a:rPr kumimoji="0" lang="en-GB" sz="1600" i="0" u="none" strike="noStrike" kern="0" cap="none" spc="0" normalizeH="0" baseline="0" noProof="0" dirty="0">
                <a:ln>
                  <a:noFill/>
                </a:ln>
                <a:solidFill>
                  <a:schemeClr val="bg1"/>
                </a:solidFill>
                <a:effectLst/>
                <a:uLnTx/>
                <a:uFillTx/>
                <a:sym typeface="Arial" charset="0"/>
              </a:rPr>
              <a:t>Artificial intelligence (AI) eliminates the need for the structure that taxonomies give to data</a:t>
            </a:r>
          </a:p>
        </p:txBody>
      </p:sp>
      <p:sp>
        <p:nvSpPr>
          <p:cNvPr id="3" name="Rectangle 2">
            <a:extLst>
              <a:ext uri="{FF2B5EF4-FFF2-40B4-BE49-F238E27FC236}">
                <a16:creationId xmlns:a16="http://schemas.microsoft.com/office/drawing/2014/main" id="{D9042C99-7C7D-2C2F-281C-59731600939E}"/>
              </a:ext>
            </a:extLst>
          </p:cNvPr>
          <p:cNvSpPr/>
          <p:nvPr/>
        </p:nvSpPr>
        <p:spPr bwMode="auto">
          <a:xfrm>
            <a:off x="1367775" y="1816878"/>
            <a:ext cx="10015888" cy="2137144"/>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defTabSz="914400" eaLnBrk="1" fontAlgn="base" latinLnBrk="0" hangingPunct="1">
              <a:spcBef>
                <a:spcPts val="300"/>
              </a:spcBef>
              <a:spcAft>
                <a:spcPts val="300"/>
              </a:spcAft>
              <a:buClrTx/>
              <a:buSzTx/>
              <a:tabLst/>
              <a:defRPr/>
            </a:pPr>
            <a:r>
              <a:rPr kumimoji="0" lang="en-GB" sz="1600" i="0" u="none" strike="noStrike" kern="0" cap="none" spc="0" normalizeH="0" baseline="0" noProof="0">
                <a:ln>
                  <a:noFill/>
                </a:ln>
                <a:solidFill>
                  <a:schemeClr val="tx2"/>
                </a:solidFill>
                <a:effectLst/>
                <a:uLnTx/>
                <a:uFillTx/>
                <a:sym typeface="Arial" charset="0"/>
              </a:rPr>
              <a:t>Our work indicates that </a:t>
            </a:r>
            <a:r>
              <a:rPr kumimoji="0" lang="en-GB" sz="1600" i="0" u="none" strike="noStrike" kern="0" cap="none" spc="0" normalizeH="0" baseline="0" noProof="0">
                <a:ln>
                  <a:noFill/>
                </a:ln>
                <a:solidFill>
                  <a:schemeClr val="accent1"/>
                </a:solidFill>
                <a:effectLst/>
                <a:uLnTx/>
                <a:uFillTx/>
                <a:sym typeface="Arial" charset="0"/>
              </a:rPr>
              <a:t>AI benefits from the structure </a:t>
            </a:r>
            <a:r>
              <a:rPr kumimoji="0" lang="en-GB" sz="1600" b="0" i="0" u="none" strike="noStrike" kern="0" cap="none" spc="0" normalizeH="0" baseline="0" noProof="0">
                <a:ln>
                  <a:noFill/>
                </a:ln>
                <a:solidFill>
                  <a:srgbClr val="5F6062"/>
                </a:solidFill>
                <a:effectLst/>
                <a:uLnTx/>
                <a:uFillTx/>
                <a:sym typeface="Arial" charset="0"/>
              </a:rPr>
              <a:t>provided by taxonomies</a:t>
            </a:r>
          </a:p>
          <a:p>
            <a:pPr marL="187325" indent="-187325" fontAlgn="base">
              <a:spcBef>
                <a:spcPts val="300"/>
              </a:spcBef>
              <a:spcAft>
                <a:spcPts val="300"/>
              </a:spcAft>
              <a:buFont typeface="Arial" panose="020B0604020202020204" pitchFamily="34" charset="0"/>
              <a:buChar char="•"/>
              <a:defRPr/>
            </a:pPr>
            <a:r>
              <a:rPr kumimoji="0" lang="en-GB" sz="1600" b="0" i="0" u="none" strike="noStrike" kern="0" cap="none" spc="0" normalizeH="0" baseline="0" noProof="0">
                <a:ln>
                  <a:noFill/>
                </a:ln>
                <a:solidFill>
                  <a:srgbClr val="5F6062"/>
                </a:solidFill>
                <a:effectLst/>
                <a:uLnTx/>
                <a:uFillTx/>
                <a:sym typeface="Arial" charset="0"/>
              </a:rPr>
              <a:t>Data providers that use AI need to create their own taxonomy</a:t>
            </a:r>
          </a:p>
          <a:p>
            <a:pPr marL="187325" indent="-187325" fontAlgn="base">
              <a:spcBef>
                <a:spcPts val="300"/>
              </a:spcBef>
              <a:spcAft>
                <a:spcPts val="300"/>
              </a:spcAft>
              <a:buFont typeface="Arial" panose="020B0604020202020204" pitchFamily="34" charset="0"/>
              <a:buChar char="•"/>
              <a:defRPr/>
            </a:pPr>
            <a:r>
              <a:rPr kumimoji="0" lang="en-GB" sz="1600" b="0" i="0" u="none" strike="noStrike" kern="0" cap="none" spc="0" normalizeH="0" baseline="0" noProof="0">
                <a:ln>
                  <a:noFill/>
                </a:ln>
                <a:solidFill>
                  <a:srgbClr val="5F6062"/>
                </a:solidFill>
                <a:effectLst/>
                <a:uLnTx/>
                <a:uFillTx/>
                <a:sym typeface="Arial" charset="0"/>
              </a:rPr>
              <a:t>These data providers prefer a globally applied taxonomy, updated at the same time Standards change</a:t>
            </a:r>
          </a:p>
          <a:p>
            <a:pPr marL="0" marR="0" lvl="0" indent="0" defTabSz="914400" eaLnBrk="1" fontAlgn="base" latinLnBrk="0" hangingPunct="1">
              <a:spcBef>
                <a:spcPts val="300"/>
              </a:spcBef>
              <a:spcAft>
                <a:spcPts val="30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AI provides only </a:t>
            </a:r>
            <a:r>
              <a:rPr kumimoji="0" lang="en-GB" sz="1600" i="0" u="none" strike="noStrike" kern="0" cap="none" spc="0" normalizeH="0" baseline="0" noProof="0">
                <a:ln>
                  <a:noFill/>
                </a:ln>
                <a:solidFill>
                  <a:schemeClr val="accent1"/>
                </a:solidFill>
                <a:effectLst/>
                <a:uLnTx/>
                <a:uFillTx/>
                <a:sym typeface="Arial" charset="0"/>
              </a:rPr>
              <a:t>limited comparability </a:t>
            </a:r>
            <a:r>
              <a:rPr kumimoji="0" lang="en-GB" sz="1600" b="0" i="0" u="none" strike="noStrike" kern="0" cap="none" spc="0" normalizeH="0" baseline="0" noProof="0">
                <a:ln>
                  <a:noFill/>
                </a:ln>
                <a:solidFill>
                  <a:srgbClr val="5F6062"/>
                </a:solidFill>
                <a:effectLst/>
                <a:uLnTx/>
                <a:uFillTx/>
                <a:sym typeface="Arial" charset="0"/>
              </a:rPr>
              <a:t>across companies. </a:t>
            </a:r>
            <a:r>
              <a:rPr kumimoji="0" lang="en-US" sz="1600" b="0" i="0" u="none" strike="noStrike" kern="0" cap="none" spc="0" normalizeH="0" baseline="0" noProof="0">
                <a:ln>
                  <a:noFill/>
                </a:ln>
                <a:solidFill>
                  <a:srgbClr val="5F6062"/>
                </a:solidFill>
                <a:effectLst/>
                <a:uLnTx/>
                <a:uFillTx/>
                <a:ea typeface="Times New Roman" panose="02020603050405020304" pitchFamily="18" charset="0"/>
                <a:sym typeface="Arial" charset="0"/>
              </a:rPr>
              <a:t>A taxonomy facilitates the identification, by a company, of exactly which information it has provided to satisfy a particular requirement in the Standards. </a:t>
            </a:r>
            <a:br>
              <a:rPr kumimoji="0" lang="en-US" sz="1600" b="0" i="0" u="none" strike="noStrike" kern="0" cap="none" spc="0" normalizeH="0" baseline="0" noProof="0">
                <a:ln>
                  <a:noFill/>
                </a:ln>
                <a:solidFill>
                  <a:srgbClr val="5F6062"/>
                </a:solidFill>
                <a:effectLst/>
                <a:uLnTx/>
                <a:uFillTx/>
                <a:ea typeface="Times New Roman" panose="02020603050405020304" pitchFamily="18" charset="0"/>
                <a:sym typeface="Arial" charset="0"/>
              </a:rPr>
            </a:br>
            <a:r>
              <a:rPr kumimoji="0" lang="en-US" sz="1600" b="0" i="0" u="none" strike="noStrike" kern="0" cap="none" spc="0" normalizeH="0" baseline="0" noProof="0">
                <a:ln>
                  <a:noFill/>
                </a:ln>
                <a:solidFill>
                  <a:srgbClr val="5F6062"/>
                </a:solidFill>
                <a:effectLst/>
                <a:uLnTx/>
                <a:uFillTx/>
                <a:ea typeface="Times New Roman" panose="02020603050405020304" pitchFamily="18" charset="0"/>
                <a:sym typeface="Arial" charset="0"/>
              </a:rPr>
              <a:t>In contrast, AI, in effect, makes educated guesses about this</a:t>
            </a:r>
          </a:p>
          <a:p>
            <a:pPr marL="0" marR="0" lvl="0" indent="0" defTabSz="914400" eaLnBrk="1" fontAlgn="base" latinLnBrk="0" hangingPunct="1">
              <a:spcBef>
                <a:spcPts val="300"/>
              </a:spcBef>
              <a:spcAft>
                <a:spcPts val="300"/>
              </a:spcAft>
              <a:buClrTx/>
              <a:buSzTx/>
              <a:buFontTx/>
              <a:buNone/>
              <a:tabLst/>
              <a:defRPr/>
            </a:pPr>
            <a:r>
              <a:rPr kumimoji="0" lang="en-US" sz="1600" b="0" i="0" u="none" strike="noStrike" kern="0" cap="none" spc="0" normalizeH="0" baseline="0" noProof="0">
                <a:ln>
                  <a:noFill/>
                </a:ln>
                <a:solidFill>
                  <a:srgbClr val="5F6062"/>
                </a:solidFill>
                <a:effectLst/>
                <a:uLnTx/>
                <a:uFillTx/>
                <a:ea typeface="Times New Roman" panose="02020603050405020304" pitchFamily="18" charset="0"/>
                <a:sym typeface="Arial" charset="0"/>
              </a:rPr>
              <a:t>However, once tagged data is available and extracted, AI can aid analysis</a:t>
            </a:r>
            <a:endParaRPr lang="en-GB" sz="1600" b="1" kern="0">
              <a:solidFill>
                <a:srgbClr val="5F6062"/>
              </a:solidFill>
              <a:sym typeface="Arial" charset="0"/>
            </a:endParaRPr>
          </a:p>
        </p:txBody>
      </p:sp>
      <p:sp>
        <p:nvSpPr>
          <p:cNvPr id="4" name="Rectangle 3">
            <a:extLst>
              <a:ext uri="{FF2B5EF4-FFF2-40B4-BE49-F238E27FC236}">
                <a16:creationId xmlns:a16="http://schemas.microsoft.com/office/drawing/2014/main" id="{16E7ADC4-CEDD-C38D-8C7E-6ED74ADB8F9B}"/>
              </a:ext>
            </a:extLst>
          </p:cNvPr>
          <p:cNvSpPr/>
          <p:nvPr/>
        </p:nvSpPr>
        <p:spPr bwMode="auto">
          <a:xfrm>
            <a:off x="1377777" y="4065879"/>
            <a:ext cx="10015888" cy="423073"/>
          </a:xfrm>
          <a:prstGeom prst="rect">
            <a:avLst/>
          </a:prstGeom>
          <a:solidFill>
            <a:schemeClr val="accent2"/>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300"/>
              </a:spcBef>
              <a:spcAft>
                <a:spcPts val="300"/>
              </a:spcAft>
            </a:pPr>
            <a:r>
              <a:rPr lang="en-GB" sz="1600">
                <a:solidFill>
                  <a:schemeClr val="bg1"/>
                </a:solidFill>
                <a:latin typeface="+mj-lt"/>
              </a:rPr>
              <a:t>Myth #2: </a:t>
            </a:r>
            <a:r>
              <a:rPr lang="en-GB" sz="1600" kern="0">
                <a:solidFill>
                  <a:schemeClr val="bg1"/>
                </a:solidFill>
                <a:latin typeface="+mj-lt"/>
                <a:sym typeface="Arial" charset="0"/>
              </a:rPr>
              <a:t>Data</a:t>
            </a:r>
            <a:r>
              <a:rPr kumimoji="0" lang="en-GB" sz="1600" i="0" u="none" strike="noStrike" kern="0" cap="none" spc="0" normalizeH="0" baseline="0" noProof="0">
                <a:ln>
                  <a:noFill/>
                </a:ln>
                <a:solidFill>
                  <a:schemeClr val="bg1"/>
                </a:solidFill>
                <a:effectLst/>
                <a:uLnTx/>
                <a:uFillTx/>
                <a:sym typeface="Arial" charset="0"/>
              </a:rPr>
              <a:t> aggregators already satisfy market needs for digital reports </a:t>
            </a:r>
          </a:p>
        </p:txBody>
      </p:sp>
      <p:sp>
        <p:nvSpPr>
          <p:cNvPr id="6" name="Rectangle 5">
            <a:extLst>
              <a:ext uri="{FF2B5EF4-FFF2-40B4-BE49-F238E27FC236}">
                <a16:creationId xmlns:a16="http://schemas.microsoft.com/office/drawing/2014/main" id="{04BFA008-8045-A22A-B333-B787A44ACA18}"/>
              </a:ext>
            </a:extLst>
          </p:cNvPr>
          <p:cNvSpPr/>
          <p:nvPr/>
        </p:nvSpPr>
        <p:spPr bwMode="auto">
          <a:xfrm>
            <a:off x="1373600" y="4488952"/>
            <a:ext cx="10015889" cy="1587753"/>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defTabSz="914400" eaLnBrk="1" fontAlgn="base" latinLnBrk="0" hangingPunct="1">
              <a:lnSpc>
                <a:spcPct val="100000"/>
              </a:lnSpc>
              <a:spcBef>
                <a:spcPts val="300"/>
              </a:spcBef>
              <a:spcAft>
                <a:spcPts val="300"/>
              </a:spcAft>
              <a:buClrTx/>
              <a:buSzTx/>
              <a:tabLst/>
              <a:defRPr/>
            </a:pPr>
            <a:r>
              <a:rPr kumimoji="0" lang="en-GB" sz="1600" b="0" i="0" u="none" strike="noStrike" kern="0" cap="none" spc="0" normalizeH="0" baseline="0" noProof="0">
                <a:ln>
                  <a:noFill/>
                </a:ln>
                <a:solidFill>
                  <a:srgbClr val="5F6062"/>
                </a:solidFill>
                <a:effectLst/>
                <a:uLnTx/>
                <a:uFillTx/>
                <a:sym typeface="Arial" charset="0"/>
              </a:rPr>
              <a:t>Data aggregators play an important role in providing information to capital markets. However:</a:t>
            </a:r>
          </a:p>
          <a:p>
            <a:pPr marL="180000" marR="0" lvl="0" indent="-180000" defTabSz="91440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5F6062"/>
                </a:solidFill>
                <a:effectLst/>
                <a:uLnTx/>
                <a:uFillTx/>
                <a:sym typeface="Arial" charset="0"/>
              </a:rPr>
              <a:t>data from data aggregators can be costly for investors </a:t>
            </a:r>
          </a:p>
          <a:p>
            <a:pPr marL="180000" marR="0" lvl="0" indent="-180000" defTabSz="91440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GB" sz="1600" kern="0">
                <a:solidFill>
                  <a:srgbClr val="5F6062"/>
                </a:solidFill>
                <a:sym typeface="Arial" charset="0"/>
              </a:rPr>
              <a:t>t</a:t>
            </a:r>
            <a:r>
              <a:rPr kumimoji="0" lang="en-GB" sz="1600" b="0" i="0" u="none" strike="noStrike" kern="0" cap="none" spc="0" normalizeH="0" baseline="0" noProof="0">
                <a:ln>
                  <a:noFill/>
                </a:ln>
                <a:solidFill>
                  <a:srgbClr val="5F6062"/>
                </a:solidFill>
                <a:effectLst/>
                <a:uLnTx/>
                <a:uFillTx/>
                <a:sym typeface="Arial" charset="0"/>
              </a:rPr>
              <a:t>he data may also be reformatted in a standardised way, but this presentation may differ from the underlying paper / PDF financial reports applying IFRS Accounting Standards</a:t>
            </a:r>
          </a:p>
          <a:p>
            <a:pPr marL="180000" marR="0" lvl="0" indent="-180000" defTabSz="91440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GB" sz="1600" b="0" i="0" u="none" strike="noStrike" kern="0" cap="none" spc="0" normalizeH="0" baseline="0" noProof="0">
                <a:ln>
                  <a:noFill/>
                </a:ln>
                <a:solidFill>
                  <a:srgbClr val="5F6062"/>
                </a:solidFill>
                <a:effectLst/>
                <a:uLnTx/>
                <a:uFillTx/>
                <a:sym typeface="Arial" charset="0"/>
              </a:rPr>
              <a:t>data aggregators often do not provide detailed information disclosed in the notes to the financial statements</a:t>
            </a:r>
          </a:p>
        </p:txBody>
      </p:sp>
      <p:sp>
        <p:nvSpPr>
          <p:cNvPr id="8" name="Rectangle 7">
            <a:extLst>
              <a:ext uri="{FF2B5EF4-FFF2-40B4-BE49-F238E27FC236}">
                <a16:creationId xmlns:a16="http://schemas.microsoft.com/office/drawing/2014/main" id="{84F215DF-999A-C643-457D-0FA63E8FED8F}"/>
              </a:ext>
            </a:extLst>
          </p:cNvPr>
          <p:cNvSpPr/>
          <p:nvPr/>
        </p:nvSpPr>
        <p:spPr bwMode="auto">
          <a:xfrm>
            <a:off x="1377777" y="6185491"/>
            <a:ext cx="10015888" cy="614633"/>
          </a:xfrm>
          <a:prstGeom prst="rect">
            <a:avLst/>
          </a:prstGeom>
          <a:solidFill>
            <a:schemeClr val="bg2"/>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84150" lvl="0" indent="-285750" fontAlgn="base">
              <a:spcBef>
                <a:spcPts val="300"/>
              </a:spcBef>
              <a:buFont typeface="Arial" panose="020B0604020202020204" pitchFamily="34" charset="0"/>
              <a:buChar char="•"/>
              <a:defRPr/>
            </a:pPr>
            <a:r>
              <a:rPr lang="en-GB" sz="1600" b="1" kern="0" dirty="0">
                <a:solidFill>
                  <a:srgbClr val="5F6062"/>
                </a:solidFill>
                <a:sym typeface="Arial" charset="0"/>
              </a:rPr>
              <a:t>Implication </a:t>
            </a:r>
          </a:p>
          <a:p>
            <a:pPr marL="623888" lvl="1" indent="-268288" fontAlgn="base">
              <a:spcBef>
                <a:spcPts val="300"/>
              </a:spcBef>
              <a:buFont typeface="Arial" panose="020B0604020202020204" pitchFamily="34" charset="0"/>
              <a:buChar char="–"/>
              <a:defRPr/>
            </a:pPr>
            <a:r>
              <a:rPr lang="en-GB" sz="1600" kern="0" dirty="0">
                <a:solidFill>
                  <a:srgbClr val="5F6062"/>
                </a:solidFill>
                <a:sym typeface="Arial" charset="0"/>
              </a:rPr>
              <a:t>Misinformation creates challenges in progressing towards global digital financial reporting</a:t>
            </a:r>
          </a:p>
        </p:txBody>
      </p:sp>
      <p:sp>
        <p:nvSpPr>
          <p:cNvPr id="12" name="Rectangle 11">
            <a:extLst>
              <a:ext uri="{FF2B5EF4-FFF2-40B4-BE49-F238E27FC236}">
                <a16:creationId xmlns:a16="http://schemas.microsoft.com/office/drawing/2014/main" id="{A581EA84-3488-16E5-CFFF-F9CBAE201E57}"/>
              </a:ext>
            </a:extLst>
          </p:cNvPr>
          <p:cNvSpPr/>
          <p:nvPr/>
        </p:nvSpPr>
        <p:spPr bwMode="auto">
          <a:xfrm>
            <a:off x="465277" y="1379420"/>
            <a:ext cx="895765" cy="941065"/>
          </a:xfrm>
          <a:prstGeom prst="rect">
            <a:avLst/>
          </a:prstGeom>
          <a:solidFill>
            <a:srgbClr val="FFFFFF"/>
          </a:solidFill>
          <a:ln w="28575" cap="flat" cmpd="sng" algn="ctr">
            <a:solidFill>
              <a:srgbClr val="B31E3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1" indent="0" defTabSz="914400" eaLnBrk="1" fontAlgn="base" latinLnBrk="0" hangingPunct="1">
              <a:lnSpc>
                <a:spcPct val="100000"/>
              </a:lnSpc>
              <a:spcBef>
                <a:spcPct val="0"/>
              </a:spcBef>
              <a:spcAft>
                <a:spcPct val="0"/>
              </a:spcAft>
              <a:buClrTx/>
              <a:buSzTx/>
              <a:buFontTx/>
              <a:buNone/>
              <a:tabLst>
                <a:tab pos="5743575" algn="l"/>
              </a:tabLst>
              <a:defRPr/>
            </a:pPr>
            <a:endParaRPr kumimoji="0" lang="en-GB" sz="2000" b="0" i="0" u="none" strike="noStrike" kern="0" cap="none" spc="0" normalizeH="0" baseline="0" noProof="0">
              <a:ln>
                <a:noFill/>
              </a:ln>
              <a:solidFill>
                <a:srgbClr val="FFFFFF"/>
              </a:solidFill>
              <a:effectLst/>
              <a:uLnTx/>
              <a:uFillTx/>
              <a:sym typeface="Arial" charset="0"/>
            </a:endParaRPr>
          </a:p>
        </p:txBody>
      </p:sp>
      <p:pic>
        <p:nvPicPr>
          <p:cNvPr id="13" name="Graphic 12" descr="Artificial Intelligence outline">
            <a:extLst>
              <a:ext uri="{FF2B5EF4-FFF2-40B4-BE49-F238E27FC236}">
                <a16:creationId xmlns:a16="http://schemas.microsoft.com/office/drawing/2014/main" id="{E54DF06A-DB06-2617-3922-15249297B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599" y="1504218"/>
            <a:ext cx="736847" cy="736847"/>
          </a:xfrm>
          <a:prstGeom prst="rect">
            <a:avLst/>
          </a:prstGeom>
        </p:spPr>
      </p:pic>
      <p:sp>
        <p:nvSpPr>
          <p:cNvPr id="14" name="Rectangle 13">
            <a:extLst>
              <a:ext uri="{FF2B5EF4-FFF2-40B4-BE49-F238E27FC236}">
                <a16:creationId xmlns:a16="http://schemas.microsoft.com/office/drawing/2014/main" id="{94F7F1AB-218E-ADEF-08A5-F65414A7F6C6}"/>
              </a:ext>
            </a:extLst>
          </p:cNvPr>
          <p:cNvSpPr/>
          <p:nvPr/>
        </p:nvSpPr>
        <p:spPr bwMode="auto">
          <a:xfrm>
            <a:off x="468143" y="4065879"/>
            <a:ext cx="895765" cy="941065"/>
          </a:xfrm>
          <a:prstGeom prst="rect">
            <a:avLst/>
          </a:prstGeom>
          <a:solidFill>
            <a:srgbClr val="FFFFFF"/>
          </a:solidFill>
          <a:ln w="28575" cap="flat" cmpd="sng" algn="ctr">
            <a:solidFill>
              <a:srgbClr val="B31E3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1" indent="0" defTabSz="914400" eaLnBrk="1" fontAlgn="base" latinLnBrk="0" hangingPunct="1">
              <a:lnSpc>
                <a:spcPct val="100000"/>
              </a:lnSpc>
              <a:spcBef>
                <a:spcPct val="0"/>
              </a:spcBef>
              <a:spcAft>
                <a:spcPct val="0"/>
              </a:spcAft>
              <a:buClrTx/>
              <a:buSzTx/>
              <a:buFontTx/>
              <a:buNone/>
              <a:tabLst>
                <a:tab pos="5743575" algn="l"/>
              </a:tabLst>
              <a:defRPr/>
            </a:pPr>
            <a:endParaRPr kumimoji="0" lang="en-GB" sz="2000" b="0" i="0" u="none" strike="noStrike" kern="0" cap="none" spc="0" normalizeH="0" baseline="0" noProof="0">
              <a:ln>
                <a:noFill/>
              </a:ln>
              <a:solidFill>
                <a:srgbClr val="FFFFFF"/>
              </a:solidFill>
              <a:effectLst/>
              <a:uLnTx/>
              <a:uFillTx/>
              <a:sym typeface="Arial" charset="0"/>
            </a:endParaRPr>
          </a:p>
        </p:txBody>
      </p:sp>
      <p:pic>
        <p:nvPicPr>
          <p:cNvPr id="15" name="Graphic 14" descr="Database outline">
            <a:extLst>
              <a:ext uri="{FF2B5EF4-FFF2-40B4-BE49-F238E27FC236}">
                <a16:creationId xmlns:a16="http://schemas.microsoft.com/office/drawing/2014/main" id="{CC40CE1E-245A-7FD9-1288-C9C63EAF34A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5599" y="4167987"/>
            <a:ext cx="736847" cy="736847"/>
          </a:xfrm>
          <a:prstGeom prst="rect">
            <a:avLst/>
          </a:prstGeom>
        </p:spPr>
      </p:pic>
    </p:spTree>
    <p:extLst>
      <p:ext uri="{BB962C8B-B14F-4D97-AF65-F5344CB8AC3E}">
        <p14:creationId xmlns:p14="http://schemas.microsoft.com/office/powerpoint/2010/main" val="358551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BF5EA-6910-4CF5-95D7-8AB2E34AC3DD}"/>
              </a:ext>
            </a:extLst>
          </p:cNvPr>
          <p:cNvSpPr>
            <a:spLocks noGrp="1"/>
          </p:cNvSpPr>
          <p:nvPr>
            <p:ph type="body" sz="quarter" idx="14"/>
          </p:nvPr>
        </p:nvSpPr>
        <p:spPr/>
        <p:txBody>
          <a:bodyPr/>
          <a:lstStyle/>
          <a:p>
            <a:r>
              <a:rPr lang="en-GB"/>
              <a:t>Our vision: staff view</a:t>
            </a:r>
          </a:p>
        </p:txBody>
      </p:sp>
      <p:sp>
        <p:nvSpPr>
          <p:cNvPr id="5" name="Footer Placeholder 4">
            <a:extLst>
              <a:ext uri="{FF2B5EF4-FFF2-40B4-BE49-F238E27FC236}">
                <a16:creationId xmlns:a16="http://schemas.microsoft.com/office/drawing/2014/main" id="{D8AE3850-8368-65B5-4DAE-C99670DA10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17</a:t>
            </a:fld>
            <a:endParaRPr lang="en-US">
              <a:cs typeface="Arial" panose="020B0604020202020204" pitchFamily="34" charset="0"/>
            </a:endParaRPr>
          </a:p>
        </p:txBody>
      </p:sp>
      <p:grpSp>
        <p:nvGrpSpPr>
          <p:cNvPr id="30" name="Group 29">
            <a:extLst>
              <a:ext uri="{FF2B5EF4-FFF2-40B4-BE49-F238E27FC236}">
                <a16:creationId xmlns:a16="http://schemas.microsoft.com/office/drawing/2014/main" id="{3E493323-3626-CD60-E514-432BB5231CC3}"/>
              </a:ext>
            </a:extLst>
          </p:cNvPr>
          <p:cNvGrpSpPr/>
          <p:nvPr/>
        </p:nvGrpSpPr>
        <p:grpSpPr>
          <a:xfrm>
            <a:off x="679383" y="2082506"/>
            <a:ext cx="10833233" cy="3070264"/>
            <a:chOff x="678390" y="1406266"/>
            <a:chExt cx="10833233" cy="4462940"/>
          </a:xfrm>
        </p:grpSpPr>
        <p:sp>
          <p:nvSpPr>
            <p:cNvPr id="31" name="Freeform: Shape 30">
              <a:extLst>
                <a:ext uri="{FF2B5EF4-FFF2-40B4-BE49-F238E27FC236}">
                  <a16:creationId xmlns:a16="http://schemas.microsoft.com/office/drawing/2014/main" id="{011B45BD-A9F9-EA66-159C-55A5793BE810}"/>
                </a:ext>
              </a:extLst>
            </p:cNvPr>
            <p:cNvSpPr/>
            <p:nvPr/>
          </p:nvSpPr>
          <p:spPr>
            <a:xfrm>
              <a:off x="678390" y="1692152"/>
              <a:ext cx="10833233" cy="829735"/>
            </a:xfrm>
            <a:custGeom>
              <a:avLst/>
              <a:gdLst>
                <a:gd name="connsiteX0" fmla="*/ 0 w 10833233"/>
                <a:gd name="connsiteY0" fmla="*/ 0 h 941850"/>
                <a:gd name="connsiteX1" fmla="*/ 10833233 w 10833233"/>
                <a:gd name="connsiteY1" fmla="*/ 0 h 941850"/>
                <a:gd name="connsiteX2" fmla="*/ 10833233 w 10833233"/>
                <a:gd name="connsiteY2" fmla="*/ 941850 h 941850"/>
                <a:gd name="connsiteX3" fmla="*/ 0 w 10833233"/>
                <a:gd name="connsiteY3" fmla="*/ 941850 h 941850"/>
                <a:gd name="connsiteX4" fmla="*/ 0 w 10833233"/>
                <a:gd name="connsiteY4" fmla="*/ 0 h 941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233" h="941850">
                  <a:moveTo>
                    <a:pt x="0" y="0"/>
                  </a:moveTo>
                  <a:lnTo>
                    <a:pt x="10833233" y="0"/>
                  </a:lnTo>
                  <a:lnTo>
                    <a:pt x="10833233" y="941850"/>
                  </a:lnTo>
                  <a:lnTo>
                    <a:pt x="0" y="941850"/>
                  </a:lnTo>
                  <a:lnTo>
                    <a:pt x="0" y="0"/>
                  </a:lnTo>
                  <a:close/>
                </a:path>
              </a:pathLst>
            </a:custGeom>
            <a:solidFill>
              <a:schemeClr val="bg1">
                <a:alpha val="90000"/>
              </a:schemeClr>
            </a:solidFill>
            <a:ln w="25400" cap="flat" cmpd="sng" algn="ctr">
              <a:solidFill>
                <a:schemeClr val="accent2"/>
              </a:solidFill>
              <a:prstDash val="solid"/>
            </a:ln>
            <a:effectLst/>
          </p:spPr>
          <p:txBody>
            <a:bodyPr spcFirstLastPara="0" vert="horz" wrap="square" lIns="482400" tIns="216000" rIns="840779" bIns="142240" numCol="1" spcCol="1270" anchor="t" anchorCtr="0">
              <a:noAutofit/>
            </a:bodyPr>
            <a:lstStyle/>
            <a:p>
              <a:pPr marL="0" marR="0" lvl="1" indent="0" defTabSz="889000" eaLnBrk="1" fontAlgn="base" latinLnBrk="0" hangingPunct="1">
                <a:lnSpc>
                  <a:spcPct val="90000"/>
                </a:lnSpc>
                <a:spcBef>
                  <a:spcPct val="0"/>
                </a:spcBef>
                <a:spcAft>
                  <a:spcPct val="15000"/>
                </a:spcAft>
                <a:buClrTx/>
                <a:buSzTx/>
                <a:buFontTx/>
                <a:buNone/>
                <a:tabLst/>
                <a:defRPr/>
              </a:pPr>
              <a:r>
                <a:rPr kumimoji="0" lang="en-GB" b="0" i="0" u="none" strike="noStrike" kern="0" cap="none" spc="0" normalizeH="0" baseline="0" noProof="0" dirty="0">
                  <a:ln>
                    <a:noFill/>
                  </a:ln>
                  <a:solidFill>
                    <a:srgbClr val="5F6062">
                      <a:hueOff val="0"/>
                      <a:satOff val="0"/>
                      <a:lumOff val="0"/>
                      <a:alphaOff val="0"/>
                    </a:srgbClr>
                  </a:solidFill>
                  <a:effectLst/>
                  <a:uLnTx/>
                  <a:uFillTx/>
                  <a:latin typeface="Arial"/>
                  <a:sym typeface="Arial" charset="0"/>
                </a:rPr>
                <a:t>Decision-useful, high-quality, comparable and accessible global digital financial reports</a:t>
              </a:r>
            </a:p>
          </p:txBody>
        </p:sp>
        <p:sp>
          <p:nvSpPr>
            <p:cNvPr id="32" name="Freeform: Shape 31">
              <a:extLst>
                <a:ext uri="{FF2B5EF4-FFF2-40B4-BE49-F238E27FC236}">
                  <a16:creationId xmlns:a16="http://schemas.microsoft.com/office/drawing/2014/main" id="{859C772F-DEDC-BCE8-689B-0EA771076F57}"/>
                </a:ext>
              </a:extLst>
            </p:cNvPr>
            <p:cNvSpPr/>
            <p:nvPr/>
          </p:nvSpPr>
          <p:spPr>
            <a:xfrm>
              <a:off x="866205" y="1406266"/>
              <a:ext cx="7583263" cy="479168"/>
            </a:xfrm>
            <a:custGeom>
              <a:avLst/>
              <a:gdLst>
                <a:gd name="connsiteX0" fmla="*/ 0 w 7583263"/>
                <a:gd name="connsiteY0" fmla="*/ 63961 h 383760"/>
                <a:gd name="connsiteX1" fmla="*/ 63961 w 7583263"/>
                <a:gd name="connsiteY1" fmla="*/ 0 h 383760"/>
                <a:gd name="connsiteX2" fmla="*/ 7519302 w 7583263"/>
                <a:gd name="connsiteY2" fmla="*/ 0 h 383760"/>
                <a:gd name="connsiteX3" fmla="*/ 7583263 w 7583263"/>
                <a:gd name="connsiteY3" fmla="*/ 63961 h 383760"/>
                <a:gd name="connsiteX4" fmla="*/ 7583263 w 7583263"/>
                <a:gd name="connsiteY4" fmla="*/ 319799 h 383760"/>
                <a:gd name="connsiteX5" fmla="*/ 7519302 w 7583263"/>
                <a:gd name="connsiteY5" fmla="*/ 383760 h 383760"/>
                <a:gd name="connsiteX6" fmla="*/ 63961 w 7583263"/>
                <a:gd name="connsiteY6" fmla="*/ 383760 h 383760"/>
                <a:gd name="connsiteX7" fmla="*/ 0 w 7583263"/>
                <a:gd name="connsiteY7" fmla="*/ 319799 h 383760"/>
                <a:gd name="connsiteX8" fmla="*/ 0 w 7583263"/>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3263" h="383760">
                  <a:moveTo>
                    <a:pt x="0" y="63961"/>
                  </a:moveTo>
                  <a:cubicBezTo>
                    <a:pt x="0" y="28636"/>
                    <a:pt x="28636" y="0"/>
                    <a:pt x="63961" y="0"/>
                  </a:cubicBezTo>
                  <a:lnTo>
                    <a:pt x="7519302" y="0"/>
                  </a:lnTo>
                  <a:cubicBezTo>
                    <a:pt x="7554627" y="0"/>
                    <a:pt x="7583263" y="28636"/>
                    <a:pt x="7583263" y="63961"/>
                  </a:cubicBezTo>
                  <a:lnTo>
                    <a:pt x="7583263" y="319799"/>
                  </a:lnTo>
                  <a:cubicBezTo>
                    <a:pt x="7583263" y="355124"/>
                    <a:pt x="7554627" y="383760"/>
                    <a:pt x="7519302" y="383760"/>
                  </a:cubicBezTo>
                  <a:lnTo>
                    <a:pt x="63961" y="383760"/>
                  </a:lnTo>
                  <a:cubicBezTo>
                    <a:pt x="28636" y="383760"/>
                    <a:pt x="0" y="355124"/>
                    <a:pt x="0" y="319799"/>
                  </a:cubicBezTo>
                  <a:lnTo>
                    <a:pt x="0" y="63961"/>
                  </a:lnTo>
                  <a:close/>
                </a:path>
              </a:pathLst>
            </a:custGeom>
            <a:solidFill>
              <a:schemeClr val="accent2"/>
            </a:solidFill>
            <a:ln w="25400" cap="flat" cmpd="sng" algn="ctr">
              <a:solidFill>
                <a:srgbClr val="E8E8E8">
                  <a:hueOff val="0"/>
                  <a:satOff val="0"/>
                  <a:lumOff val="0"/>
                  <a:alphaOff val="0"/>
                </a:srgbClr>
              </a:solidFill>
              <a:prstDash val="solid"/>
            </a:ln>
            <a:effectLst/>
          </p:spPr>
          <p:txBody>
            <a:bodyPr spcFirstLastPara="0" vert="horz" wrap="square" lIns="305363" tIns="18734" rIns="305363" bIns="18734" numCol="1" spcCol="1270" anchor="ctr" anchorCtr="0">
              <a:noAutofit/>
            </a:bodyPr>
            <a:lstStyle/>
            <a:p>
              <a:pPr marL="0" marR="0" lvl="0" indent="0" defTabSz="889000" eaLnBrk="1" fontAlgn="base" latinLnBrk="0" hangingPunct="1">
                <a:lnSpc>
                  <a:spcPct val="90000"/>
                </a:lnSpc>
                <a:spcBef>
                  <a:spcPct val="0"/>
                </a:spcBef>
                <a:spcAft>
                  <a:spcPct val="35000"/>
                </a:spcAft>
                <a:buClrTx/>
                <a:buSzTx/>
                <a:buFontTx/>
                <a:buNone/>
                <a:tabLst/>
                <a:defRPr/>
              </a:pPr>
              <a:r>
                <a:rPr kumimoji="0" lang="en-GB" b="0" i="0" u="none" strike="noStrike" kern="0" cap="none" spc="0" normalizeH="0" baseline="0" noProof="0">
                  <a:ln>
                    <a:noFill/>
                  </a:ln>
                  <a:solidFill>
                    <a:srgbClr val="FFFFFF"/>
                  </a:solidFill>
                  <a:effectLst/>
                  <a:uLnTx/>
                  <a:uFillTx/>
                  <a:latin typeface="Arial"/>
                  <a:sym typeface="Arial" charset="0"/>
                </a:rPr>
                <a:t>Vision</a:t>
              </a:r>
            </a:p>
          </p:txBody>
        </p:sp>
        <p:sp>
          <p:nvSpPr>
            <p:cNvPr id="33" name="Freeform: Shape 32">
              <a:extLst>
                <a:ext uri="{FF2B5EF4-FFF2-40B4-BE49-F238E27FC236}">
                  <a16:creationId xmlns:a16="http://schemas.microsoft.com/office/drawing/2014/main" id="{37AFA99A-7FB0-E39F-4174-64E5B8EAC750}"/>
                </a:ext>
              </a:extLst>
            </p:cNvPr>
            <p:cNvSpPr/>
            <p:nvPr/>
          </p:nvSpPr>
          <p:spPr>
            <a:xfrm>
              <a:off x="678390" y="3051111"/>
              <a:ext cx="10833233" cy="2818095"/>
            </a:xfrm>
            <a:custGeom>
              <a:avLst/>
              <a:gdLst>
                <a:gd name="connsiteX0" fmla="*/ 0 w 10833233"/>
                <a:gd name="connsiteY0" fmla="*/ 0 h 2866500"/>
                <a:gd name="connsiteX1" fmla="*/ 10833233 w 10833233"/>
                <a:gd name="connsiteY1" fmla="*/ 0 h 2866500"/>
                <a:gd name="connsiteX2" fmla="*/ 10833233 w 10833233"/>
                <a:gd name="connsiteY2" fmla="*/ 2866500 h 2866500"/>
                <a:gd name="connsiteX3" fmla="*/ 0 w 10833233"/>
                <a:gd name="connsiteY3" fmla="*/ 2866500 h 2866500"/>
                <a:gd name="connsiteX4" fmla="*/ 0 w 10833233"/>
                <a:gd name="connsiteY4" fmla="*/ 0 h 286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233" h="2866500">
                  <a:moveTo>
                    <a:pt x="0" y="0"/>
                  </a:moveTo>
                  <a:lnTo>
                    <a:pt x="10833233" y="0"/>
                  </a:lnTo>
                  <a:lnTo>
                    <a:pt x="10833233" y="2866500"/>
                  </a:lnTo>
                  <a:lnTo>
                    <a:pt x="0" y="2866500"/>
                  </a:lnTo>
                  <a:lnTo>
                    <a:pt x="0" y="0"/>
                  </a:lnTo>
                  <a:close/>
                </a:path>
              </a:pathLst>
            </a:custGeom>
            <a:solidFill>
              <a:schemeClr val="bg1">
                <a:alpha val="90000"/>
              </a:schemeClr>
            </a:solidFill>
            <a:ln w="25400" cap="flat" cmpd="sng" algn="ctr">
              <a:solidFill>
                <a:schemeClr val="accent2"/>
              </a:solidFill>
              <a:prstDash val="solid"/>
            </a:ln>
            <a:effectLst/>
          </p:spPr>
          <p:txBody>
            <a:bodyPr spcFirstLastPara="0" vert="horz" wrap="square" lIns="840779" tIns="270764" rIns="840779" bIns="142240" numCol="1" spcCol="1270" anchor="t" anchorCtr="0">
              <a:noAutofit/>
            </a:bodyPr>
            <a:lstStyle/>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a:p>
              <a:pPr marL="228600" marR="0" lvl="1" indent="-228600" defTabSz="889000" eaLnBrk="1" fontAlgn="base" latinLnBrk="0" hangingPunct="1">
                <a:lnSpc>
                  <a:spcPct val="90000"/>
                </a:lnSpc>
                <a:spcBef>
                  <a:spcPct val="0"/>
                </a:spcBef>
                <a:spcAft>
                  <a:spcPct val="15000"/>
                </a:spcAft>
                <a:buClrTx/>
                <a:buSzTx/>
                <a:buFontTx/>
                <a:buChar char="•"/>
                <a:tabLst/>
                <a:defRPr/>
              </a:pPr>
              <a:endParaRPr kumimoji="0" lang="en-GB" sz="2000" b="0" i="0" u="none" strike="noStrike" kern="0" cap="none" spc="0" normalizeH="0" baseline="0" noProof="0">
                <a:ln>
                  <a:noFill/>
                </a:ln>
                <a:solidFill>
                  <a:srgbClr val="5F6062">
                    <a:hueOff val="0"/>
                    <a:satOff val="0"/>
                    <a:lumOff val="0"/>
                    <a:alphaOff val="0"/>
                  </a:srgbClr>
                </a:solidFill>
                <a:effectLst/>
                <a:uLnTx/>
                <a:uFillTx/>
                <a:latin typeface="Arial"/>
                <a:sym typeface="Arial" charset="0"/>
              </a:endParaRPr>
            </a:p>
          </p:txBody>
        </p:sp>
        <p:sp>
          <p:nvSpPr>
            <p:cNvPr id="34" name="Freeform: Shape 33">
              <a:extLst>
                <a:ext uri="{FF2B5EF4-FFF2-40B4-BE49-F238E27FC236}">
                  <a16:creationId xmlns:a16="http://schemas.microsoft.com/office/drawing/2014/main" id="{31D331DB-8D25-B51F-B93A-8DFD2B24309A}"/>
                </a:ext>
              </a:extLst>
            </p:cNvPr>
            <p:cNvSpPr/>
            <p:nvPr/>
          </p:nvSpPr>
          <p:spPr>
            <a:xfrm>
              <a:off x="866204" y="2661755"/>
              <a:ext cx="7583263" cy="510667"/>
            </a:xfrm>
            <a:custGeom>
              <a:avLst/>
              <a:gdLst>
                <a:gd name="connsiteX0" fmla="*/ 0 w 7583263"/>
                <a:gd name="connsiteY0" fmla="*/ 63961 h 383760"/>
                <a:gd name="connsiteX1" fmla="*/ 63961 w 7583263"/>
                <a:gd name="connsiteY1" fmla="*/ 0 h 383760"/>
                <a:gd name="connsiteX2" fmla="*/ 7519302 w 7583263"/>
                <a:gd name="connsiteY2" fmla="*/ 0 h 383760"/>
                <a:gd name="connsiteX3" fmla="*/ 7583263 w 7583263"/>
                <a:gd name="connsiteY3" fmla="*/ 63961 h 383760"/>
                <a:gd name="connsiteX4" fmla="*/ 7583263 w 7583263"/>
                <a:gd name="connsiteY4" fmla="*/ 319799 h 383760"/>
                <a:gd name="connsiteX5" fmla="*/ 7519302 w 7583263"/>
                <a:gd name="connsiteY5" fmla="*/ 383760 h 383760"/>
                <a:gd name="connsiteX6" fmla="*/ 63961 w 7583263"/>
                <a:gd name="connsiteY6" fmla="*/ 383760 h 383760"/>
                <a:gd name="connsiteX7" fmla="*/ 0 w 7583263"/>
                <a:gd name="connsiteY7" fmla="*/ 319799 h 383760"/>
                <a:gd name="connsiteX8" fmla="*/ 0 w 7583263"/>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3263" h="383760">
                  <a:moveTo>
                    <a:pt x="0" y="63961"/>
                  </a:moveTo>
                  <a:cubicBezTo>
                    <a:pt x="0" y="28636"/>
                    <a:pt x="28636" y="0"/>
                    <a:pt x="63961" y="0"/>
                  </a:cubicBezTo>
                  <a:lnTo>
                    <a:pt x="7519302" y="0"/>
                  </a:lnTo>
                  <a:cubicBezTo>
                    <a:pt x="7554627" y="0"/>
                    <a:pt x="7583263" y="28636"/>
                    <a:pt x="7583263" y="63961"/>
                  </a:cubicBezTo>
                  <a:lnTo>
                    <a:pt x="7583263" y="319799"/>
                  </a:lnTo>
                  <a:cubicBezTo>
                    <a:pt x="7583263" y="355124"/>
                    <a:pt x="7554627" y="383760"/>
                    <a:pt x="7519302" y="383760"/>
                  </a:cubicBezTo>
                  <a:lnTo>
                    <a:pt x="63961" y="383760"/>
                  </a:lnTo>
                  <a:cubicBezTo>
                    <a:pt x="28636" y="383760"/>
                    <a:pt x="0" y="355124"/>
                    <a:pt x="0" y="319799"/>
                  </a:cubicBezTo>
                  <a:lnTo>
                    <a:pt x="0" y="63961"/>
                  </a:lnTo>
                  <a:close/>
                </a:path>
              </a:pathLst>
            </a:custGeom>
            <a:solidFill>
              <a:schemeClr val="accent2"/>
            </a:solidFill>
            <a:ln w="25400" cap="flat" cmpd="sng" algn="ctr">
              <a:solidFill>
                <a:srgbClr val="E8E8E8">
                  <a:hueOff val="0"/>
                  <a:satOff val="0"/>
                  <a:lumOff val="0"/>
                  <a:alphaOff val="0"/>
                </a:srgbClr>
              </a:solidFill>
              <a:prstDash val="solid"/>
            </a:ln>
            <a:effectLst/>
          </p:spPr>
          <p:txBody>
            <a:bodyPr spcFirstLastPara="0" vert="horz" wrap="square" lIns="305363" tIns="18734" rIns="305363" bIns="18734" numCol="1" spcCol="1270" anchor="ctr" anchorCtr="0">
              <a:noAutofit/>
            </a:bodyPr>
            <a:lstStyle/>
            <a:p>
              <a:pPr marL="0" marR="0" lvl="0" indent="0" defTabSz="889000" eaLnBrk="1" fontAlgn="base" latinLnBrk="0" hangingPunct="1">
                <a:lnSpc>
                  <a:spcPct val="90000"/>
                </a:lnSpc>
                <a:spcBef>
                  <a:spcPct val="0"/>
                </a:spcBef>
                <a:spcAft>
                  <a:spcPct val="35000"/>
                </a:spcAft>
                <a:buClrTx/>
                <a:buSzTx/>
                <a:buFontTx/>
                <a:buNone/>
                <a:tabLst/>
                <a:defRPr/>
              </a:pPr>
              <a:r>
                <a:rPr kumimoji="0" lang="en-GB" b="0" i="0" u="none" strike="noStrike" kern="0" cap="none" spc="0" normalizeH="0" baseline="0" noProof="0">
                  <a:ln>
                    <a:noFill/>
                  </a:ln>
                  <a:solidFill>
                    <a:srgbClr val="FFFFFF"/>
                  </a:solidFill>
                  <a:effectLst/>
                  <a:uLnTx/>
                  <a:uFillTx/>
                  <a:latin typeface="Arial"/>
                  <a:sym typeface="Arial" charset="0"/>
                </a:rPr>
                <a:t>How we get there (staff view)</a:t>
              </a:r>
            </a:p>
          </p:txBody>
        </p:sp>
      </p:grpSp>
      <p:grpSp>
        <p:nvGrpSpPr>
          <p:cNvPr id="35" name="Group 34">
            <a:extLst>
              <a:ext uri="{FF2B5EF4-FFF2-40B4-BE49-F238E27FC236}">
                <a16:creationId xmlns:a16="http://schemas.microsoft.com/office/drawing/2014/main" id="{FD0FA6C0-C681-ECCE-8441-B609A40A2B68}"/>
              </a:ext>
            </a:extLst>
          </p:cNvPr>
          <p:cNvGrpSpPr/>
          <p:nvPr/>
        </p:nvGrpSpPr>
        <p:grpSpPr>
          <a:xfrm>
            <a:off x="7445965" y="3322835"/>
            <a:ext cx="3857000" cy="1735456"/>
            <a:chOff x="1460868" y="2688850"/>
            <a:chExt cx="4770365" cy="2690495"/>
          </a:xfrm>
        </p:grpSpPr>
        <p:grpSp>
          <p:nvGrpSpPr>
            <p:cNvPr id="36" name="Group 35">
              <a:extLst>
                <a:ext uri="{FF2B5EF4-FFF2-40B4-BE49-F238E27FC236}">
                  <a16:creationId xmlns:a16="http://schemas.microsoft.com/office/drawing/2014/main" id="{1326B348-034E-54FD-E7DF-DFDD5B2F2DB1}"/>
                </a:ext>
              </a:extLst>
            </p:cNvPr>
            <p:cNvGrpSpPr/>
            <p:nvPr/>
          </p:nvGrpSpPr>
          <p:grpSpPr>
            <a:xfrm>
              <a:off x="1460868" y="2688850"/>
              <a:ext cx="4770365" cy="2690495"/>
              <a:chOff x="1879088" y="1725159"/>
              <a:chExt cx="6815959" cy="3358445"/>
            </a:xfrm>
          </p:grpSpPr>
          <p:grpSp>
            <p:nvGrpSpPr>
              <p:cNvPr id="38" name="Group 37">
                <a:extLst>
                  <a:ext uri="{FF2B5EF4-FFF2-40B4-BE49-F238E27FC236}">
                    <a16:creationId xmlns:a16="http://schemas.microsoft.com/office/drawing/2014/main" id="{1FA8B3D3-0291-1696-C387-32748C2EE4A4}"/>
                  </a:ext>
                </a:extLst>
              </p:cNvPr>
              <p:cNvGrpSpPr/>
              <p:nvPr/>
            </p:nvGrpSpPr>
            <p:grpSpPr>
              <a:xfrm>
                <a:off x="1879088" y="1745330"/>
                <a:ext cx="2466332" cy="3338274"/>
                <a:chOff x="2773607" y="1745330"/>
                <a:chExt cx="2466332" cy="3338274"/>
              </a:xfrm>
            </p:grpSpPr>
            <p:sp>
              <p:nvSpPr>
                <p:cNvPr id="45" name="Rectangle 44">
                  <a:extLst>
                    <a:ext uri="{FF2B5EF4-FFF2-40B4-BE49-F238E27FC236}">
                      <a16:creationId xmlns:a16="http://schemas.microsoft.com/office/drawing/2014/main" id="{7F4D38DE-92FD-ABC9-D33A-9CDD1CDBE7BF}"/>
                    </a:ext>
                  </a:extLst>
                </p:cNvPr>
                <p:cNvSpPr/>
                <p:nvPr/>
              </p:nvSpPr>
              <p:spPr bwMode="auto">
                <a:xfrm>
                  <a:off x="2773607" y="1745330"/>
                  <a:ext cx="2466330" cy="1216714"/>
                </a:xfrm>
                <a:prstGeom prst="rect">
                  <a:avLst/>
                </a:prstGeom>
                <a:solidFill>
                  <a:srgbClr val="5F606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IFRS Accounting Standards</a:t>
                  </a:r>
                </a:p>
              </p:txBody>
            </p:sp>
            <p:sp>
              <p:nvSpPr>
                <p:cNvPr id="46" name="Rectangle 45">
                  <a:extLst>
                    <a:ext uri="{FF2B5EF4-FFF2-40B4-BE49-F238E27FC236}">
                      <a16:creationId xmlns:a16="http://schemas.microsoft.com/office/drawing/2014/main" id="{086B9C78-B981-CB0B-847C-0B4E76EA6687}"/>
                    </a:ext>
                  </a:extLst>
                </p:cNvPr>
                <p:cNvSpPr/>
                <p:nvPr/>
              </p:nvSpPr>
              <p:spPr bwMode="auto">
                <a:xfrm>
                  <a:off x="2773607" y="3889517"/>
                  <a:ext cx="2466332" cy="1194087"/>
                </a:xfrm>
                <a:prstGeom prst="rect">
                  <a:avLst/>
                </a:prstGeom>
                <a:solidFill>
                  <a:srgbClr val="5F606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IFRS Accounting Taxonomy</a:t>
                  </a:r>
                </a:p>
              </p:txBody>
            </p:sp>
            <p:sp>
              <p:nvSpPr>
                <p:cNvPr id="47" name="Arrow: Up-Down 46">
                  <a:extLst>
                    <a:ext uri="{FF2B5EF4-FFF2-40B4-BE49-F238E27FC236}">
                      <a16:creationId xmlns:a16="http://schemas.microsoft.com/office/drawing/2014/main" id="{009E5E10-4321-F10B-157B-C3A89E60D2D1}"/>
                    </a:ext>
                  </a:extLst>
                </p:cNvPr>
                <p:cNvSpPr/>
                <p:nvPr/>
              </p:nvSpPr>
              <p:spPr bwMode="auto">
                <a:xfrm>
                  <a:off x="3519026" y="2879261"/>
                  <a:ext cx="805536" cy="1089594"/>
                </a:xfrm>
                <a:prstGeom prst="upDownArrow">
                  <a:avLst/>
                </a:prstGeom>
                <a:solidFill>
                  <a:srgbClr val="B31E3B"/>
                </a:solidFill>
                <a:ln w="9525"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48" name="Rectangle 47">
                  <a:extLst>
                    <a:ext uri="{FF2B5EF4-FFF2-40B4-BE49-F238E27FC236}">
                      <a16:creationId xmlns:a16="http://schemas.microsoft.com/office/drawing/2014/main" id="{32A4D646-B335-E5C4-B1BF-96FADB77887E}"/>
                    </a:ext>
                  </a:extLst>
                </p:cNvPr>
                <p:cNvSpPr/>
                <p:nvPr/>
              </p:nvSpPr>
              <p:spPr bwMode="auto">
                <a:xfrm>
                  <a:off x="3028749" y="3229568"/>
                  <a:ext cx="1758103" cy="323053"/>
                </a:xfrm>
                <a:prstGeom prst="rect">
                  <a:avLst/>
                </a:prstGeom>
                <a:solidFill>
                  <a:srgbClr val="FFFFFF"/>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a:ln>
                        <a:noFill/>
                      </a:ln>
                      <a:solidFill>
                        <a:srgbClr val="5F6062"/>
                      </a:solidFill>
                      <a:effectLst/>
                      <a:uLnTx/>
                      <a:uFillTx/>
                      <a:sym typeface="Arial" charset="0"/>
                    </a:rPr>
                    <a:t>Connectivity</a:t>
                  </a:r>
                  <a:endParaRPr kumimoji="0" lang="en-GB" sz="9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endParaRPr>
                </a:p>
              </p:txBody>
            </p:sp>
          </p:grpSp>
          <p:grpSp>
            <p:nvGrpSpPr>
              <p:cNvPr id="39" name="Group 38">
                <a:extLst>
                  <a:ext uri="{FF2B5EF4-FFF2-40B4-BE49-F238E27FC236}">
                    <a16:creationId xmlns:a16="http://schemas.microsoft.com/office/drawing/2014/main" id="{BDB948B8-7CC3-2B50-657F-448FF856B144}"/>
                  </a:ext>
                </a:extLst>
              </p:cNvPr>
              <p:cNvGrpSpPr/>
              <p:nvPr/>
            </p:nvGrpSpPr>
            <p:grpSpPr>
              <a:xfrm>
                <a:off x="6228714" y="1725159"/>
                <a:ext cx="2466333" cy="3358444"/>
                <a:chOff x="5168540" y="1725159"/>
                <a:chExt cx="2466333" cy="3358444"/>
              </a:xfrm>
            </p:grpSpPr>
            <p:sp>
              <p:nvSpPr>
                <p:cNvPr id="41" name="Rectangle 40">
                  <a:extLst>
                    <a:ext uri="{FF2B5EF4-FFF2-40B4-BE49-F238E27FC236}">
                      <a16:creationId xmlns:a16="http://schemas.microsoft.com/office/drawing/2014/main" id="{42184438-AA9B-CD07-5611-CFFCA0E8B4A5}"/>
                    </a:ext>
                  </a:extLst>
                </p:cNvPr>
                <p:cNvSpPr/>
                <p:nvPr/>
              </p:nvSpPr>
              <p:spPr bwMode="auto">
                <a:xfrm>
                  <a:off x="5170835" y="1725159"/>
                  <a:ext cx="2464038" cy="1234697"/>
                </a:xfrm>
                <a:prstGeom prst="rect">
                  <a:avLst/>
                </a:prstGeom>
                <a:solidFill>
                  <a:srgbClr val="5F606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IFRS Sustainability Disclosure Standards</a:t>
                  </a:r>
                </a:p>
              </p:txBody>
            </p:sp>
            <p:sp>
              <p:nvSpPr>
                <p:cNvPr id="42" name="Rectangle 41">
                  <a:extLst>
                    <a:ext uri="{FF2B5EF4-FFF2-40B4-BE49-F238E27FC236}">
                      <a16:creationId xmlns:a16="http://schemas.microsoft.com/office/drawing/2014/main" id="{D515F423-BC34-F9DF-DB0F-DD70246B0E95}"/>
                    </a:ext>
                  </a:extLst>
                </p:cNvPr>
                <p:cNvSpPr/>
                <p:nvPr/>
              </p:nvSpPr>
              <p:spPr bwMode="auto">
                <a:xfrm>
                  <a:off x="5168540" y="3889517"/>
                  <a:ext cx="2466333" cy="1194086"/>
                </a:xfrm>
                <a:prstGeom prst="rect">
                  <a:avLst/>
                </a:prstGeom>
                <a:solidFill>
                  <a:srgbClr val="5F606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5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IFRS Sustainability Disclosure Taxonomy</a:t>
                  </a:r>
                </a:p>
              </p:txBody>
            </p:sp>
            <p:sp>
              <p:nvSpPr>
                <p:cNvPr id="43" name="Arrow: Up-Down 42">
                  <a:extLst>
                    <a:ext uri="{FF2B5EF4-FFF2-40B4-BE49-F238E27FC236}">
                      <a16:creationId xmlns:a16="http://schemas.microsoft.com/office/drawing/2014/main" id="{E1757FB1-1BF8-A94C-0B6E-36F2760D8C55}"/>
                    </a:ext>
                  </a:extLst>
                </p:cNvPr>
                <p:cNvSpPr/>
                <p:nvPr/>
              </p:nvSpPr>
              <p:spPr bwMode="auto">
                <a:xfrm>
                  <a:off x="6188470" y="2876435"/>
                  <a:ext cx="805535" cy="1088371"/>
                </a:xfrm>
                <a:prstGeom prst="upDownArrow">
                  <a:avLst/>
                </a:prstGeom>
                <a:solidFill>
                  <a:srgbClr val="B31E3B"/>
                </a:solidFill>
                <a:ln w="9525" cap="flat" cmpd="sng" algn="ctr">
                  <a:solidFill>
                    <a:srgbClr val="B31E3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44" name="Rectangle 43">
                  <a:extLst>
                    <a:ext uri="{FF2B5EF4-FFF2-40B4-BE49-F238E27FC236}">
                      <a16:creationId xmlns:a16="http://schemas.microsoft.com/office/drawing/2014/main" id="{D64B11EB-4291-CC71-DE5D-728AC96014B6}"/>
                    </a:ext>
                  </a:extLst>
                </p:cNvPr>
                <p:cNvSpPr/>
                <p:nvPr/>
              </p:nvSpPr>
              <p:spPr bwMode="auto">
                <a:xfrm>
                  <a:off x="5713348" y="3229568"/>
                  <a:ext cx="1682105" cy="323054"/>
                </a:xfrm>
                <a:prstGeom prst="rect">
                  <a:avLst/>
                </a:prstGeom>
                <a:solidFill>
                  <a:srgbClr val="FFFFFF"/>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a:ln>
                        <a:noFill/>
                      </a:ln>
                      <a:solidFill>
                        <a:srgbClr val="5F6062"/>
                      </a:solidFill>
                      <a:effectLst/>
                      <a:uLnTx/>
                      <a:uFillTx/>
                      <a:sym typeface="Arial" charset="0"/>
                    </a:rPr>
                    <a:t>Connectivity</a:t>
                  </a:r>
                  <a:endParaRPr kumimoji="0" lang="en-GB" sz="9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endParaRPr>
                </a:p>
              </p:txBody>
            </p:sp>
          </p:grpSp>
          <p:sp>
            <p:nvSpPr>
              <p:cNvPr id="40" name="Arrow: Left-Right 39">
                <a:extLst>
                  <a:ext uri="{FF2B5EF4-FFF2-40B4-BE49-F238E27FC236}">
                    <a16:creationId xmlns:a16="http://schemas.microsoft.com/office/drawing/2014/main" id="{2AF08BE8-A477-02E6-20A8-86C6322A9AA9}"/>
                  </a:ext>
                </a:extLst>
              </p:cNvPr>
              <p:cNvSpPr/>
              <p:nvPr/>
            </p:nvSpPr>
            <p:spPr bwMode="auto">
              <a:xfrm>
                <a:off x="4169089" y="2000655"/>
                <a:ext cx="2233198" cy="878607"/>
              </a:xfrm>
              <a:prstGeom prst="leftRightArrow">
                <a:avLst>
                  <a:gd name="adj1" fmla="val 50000"/>
                  <a:gd name="adj2" fmla="val 50000"/>
                </a:avLst>
              </a:prstGeom>
              <a:solidFill>
                <a:srgbClr val="B31E3B"/>
              </a:solidFill>
              <a:ln w="9525" cap="flat" cmpd="sng" algn="ctr">
                <a:solidFill>
                  <a:srgbClr val="B31E3B"/>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Connectivity</a:t>
                </a:r>
              </a:p>
            </p:txBody>
          </p:sp>
        </p:grpSp>
        <p:sp>
          <p:nvSpPr>
            <p:cNvPr id="37" name="Arrow: Left-Right 36">
              <a:extLst>
                <a:ext uri="{FF2B5EF4-FFF2-40B4-BE49-F238E27FC236}">
                  <a16:creationId xmlns:a16="http://schemas.microsoft.com/office/drawing/2014/main" id="{F365E46F-BD0C-93C2-8F38-ADE6F6B4BB05}"/>
                </a:ext>
              </a:extLst>
            </p:cNvPr>
            <p:cNvSpPr/>
            <p:nvPr/>
          </p:nvSpPr>
          <p:spPr bwMode="auto">
            <a:xfrm>
              <a:off x="3063597" y="4486304"/>
              <a:ext cx="1562975" cy="724053"/>
            </a:xfrm>
            <a:prstGeom prst="leftRightArrow">
              <a:avLst>
                <a:gd name="adj1" fmla="val 50000"/>
                <a:gd name="adj2" fmla="val 50000"/>
              </a:avLst>
            </a:prstGeom>
            <a:solidFill>
              <a:srgbClr val="B31E3B"/>
            </a:solidFill>
            <a:ln w="9525" cap="flat" cmpd="sng" algn="ctr">
              <a:solidFill>
                <a:srgbClr val="B31E3B"/>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Connectivity</a:t>
              </a:r>
            </a:p>
          </p:txBody>
        </p:sp>
      </p:grpSp>
      <p:sp>
        <p:nvSpPr>
          <p:cNvPr id="49" name="Rectangle 48">
            <a:extLst>
              <a:ext uri="{FF2B5EF4-FFF2-40B4-BE49-F238E27FC236}">
                <a16:creationId xmlns:a16="http://schemas.microsoft.com/office/drawing/2014/main" id="{2A514694-3FEE-DDE1-39FD-B9B1B9F71B3C}"/>
              </a:ext>
            </a:extLst>
          </p:cNvPr>
          <p:cNvSpPr/>
          <p:nvPr/>
        </p:nvSpPr>
        <p:spPr bwMode="auto">
          <a:xfrm>
            <a:off x="4041881" y="4259767"/>
            <a:ext cx="2941571" cy="705637"/>
          </a:xfrm>
          <a:prstGeom prst="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dirty="0">
                <a:ln>
                  <a:noFill/>
                </a:ln>
                <a:solidFill>
                  <a:srgbClr val="5F6062"/>
                </a:solidFill>
                <a:effectLst/>
                <a:uLnTx/>
                <a:uFillTx/>
                <a:sym typeface="Arial" charset="0"/>
              </a:rPr>
              <a:t>Accessibility, including platforms to access digital reports</a:t>
            </a:r>
            <a:endParaRPr kumimoji="0" lang="en-GB" sz="1200" i="0" u="none" strike="noStrike" kern="0" cap="none" spc="0" normalizeH="0" baseline="0" noProof="0" dirty="0">
              <a:ln>
                <a:noFill/>
              </a:ln>
              <a:solidFill>
                <a:srgbClr val="5F6062"/>
              </a:solidFill>
              <a:effectLst/>
              <a:uLnTx/>
              <a:uFillTx/>
              <a:ea typeface="ヒラギノ角ゴ ProN W3" charset="0"/>
              <a:cs typeface="ヒラギノ角ゴ ProN W3" charset="0"/>
              <a:sym typeface="Arial" charset="0"/>
            </a:endParaRPr>
          </a:p>
        </p:txBody>
      </p:sp>
      <p:sp>
        <p:nvSpPr>
          <p:cNvPr id="50" name="Rectangle 49">
            <a:extLst>
              <a:ext uri="{FF2B5EF4-FFF2-40B4-BE49-F238E27FC236}">
                <a16:creationId xmlns:a16="http://schemas.microsoft.com/office/drawing/2014/main" id="{4C9691AF-779B-3EF5-BD36-1A84F622EE2A}"/>
              </a:ext>
            </a:extLst>
          </p:cNvPr>
          <p:cNvSpPr/>
          <p:nvPr/>
        </p:nvSpPr>
        <p:spPr bwMode="auto">
          <a:xfrm>
            <a:off x="889035" y="4259768"/>
            <a:ext cx="3029415" cy="717450"/>
          </a:xfrm>
          <a:prstGeom prst="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dirty="0">
                <a:ln>
                  <a:noFill/>
                </a:ln>
                <a:solidFill>
                  <a:srgbClr val="5F6062"/>
                </a:solidFill>
                <a:effectLst/>
                <a:uLnTx/>
                <a:uFillTx/>
                <a:sym typeface="Arial" charset="0"/>
              </a:rPr>
              <a:t>Assurance requirements and enforcer reviews</a:t>
            </a:r>
          </a:p>
        </p:txBody>
      </p:sp>
      <p:sp>
        <p:nvSpPr>
          <p:cNvPr id="51" name="Rectangle 50">
            <a:extLst>
              <a:ext uri="{FF2B5EF4-FFF2-40B4-BE49-F238E27FC236}">
                <a16:creationId xmlns:a16="http://schemas.microsoft.com/office/drawing/2014/main" id="{EEBC29DF-4B5D-76AE-BF07-F53B673828D5}"/>
              </a:ext>
            </a:extLst>
          </p:cNvPr>
          <p:cNvSpPr/>
          <p:nvPr/>
        </p:nvSpPr>
        <p:spPr bwMode="auto">
          <a:xfrm>
            <a:off x="889035" y="3484945"/>
            <a:ext cx="3029415" cy="659313"/>
          </a:xfrm>
          <a:prstGeom prst="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dirty="0">
                <a:ln>
                  <a:noFill/>
                </a:ln>
                <a:solidFill>
                  <a:srgbClr val="5F6062"/>
                </a:solidFill>
                <a:effectLst/>
                <a:uLnTx/>
                <a:uFillTx/>
                <a:sym typeface="Arial" charset="0"/>
              </a:rPr>
              <a:t>Global adoption of IFRS Standards</a:t>
            </a:r>
            <a:r>
              <a:rPr kumimoji="0" lang="en-GB" sz="1400" i="0" u="none" strike="noStrike" kern="0" cap="none" spc="0" normalizeH="0" baseline="30000" noProof="0" dirty="0">
                <a:ln>
                  <a:noFill/>
                </a:ln>
                <a:solidFill>
                  <a:srgbClr val="5F6062"/>
                </a:solidFill>
                <a:effectLst/>
                <a:uLnTx/>
                <a:uFillTx/>
                <a:sym typeface="Arial" charset="0"/>
              </a:rPr>
              <a:t>1</a:t>
            </a:r>
          </a:p>
        </p:txBody>
      </p:sp>
      <p:sp>
        <p:nvSpPr>
          <p:cNvPr id="52" name="Rectangle 51">
            <a:extLst>
              <a:ext uri="{FF2B5EF4-FFF2-40B4-BE49-F238E27FC236}">
                <a16:creationId xmlns:a16="http://schemas.microsoft.com/office/drawing/2014/main" id="{1B7EAC74-1ECA-1B34-EF08-988A3DCE374E}"/>
              </a:ext>
            </a:extLst>
          </p:cNvPr>
          <p:cNvSpPr/>
          <p:nvPr/>
        </p:nvSpPr>
        <p:spPr bwMode="auto">
          <a:xfrm>
            <a:off x="4041881" y="3484945"/>
            <a:ext cx="2941571" cy="660617"/>
          </a:xfrm>
          <a:prstGeom prst="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i="0" u="none" strike="noStrike" kern="0" cap="none" spc="0" normalizeH="0" baseline="0" noProof="0" dirty="0">
                <a:ln>
                  <a:noFill/>
                </a:ln>
                <a:solidFill>
                  <a:srgbClr val="5F6062"/>
                </a:solidFill>
                <a:effectLst/>
                <a:uLnTx/>
                <a:uFillTx/>
                <a:sym typeface="Arial" charset="0"/>
              </a:rPr>
              <a:t>Global adoption of IFRS digital </a:t>
            </a:r>
            <a:r>
              <a:rPr lang="en-GB" sz="1400" kern="0" dirty="0">
                <a:solidFill>
                  <a:srgbClr val="5F6062"/>
                </a:solidFill>
                <a:sym typeface="Arial" charset="0"/>
              </a:rPr>
              <a:t>t</a:t>
            </a:r>
            <a:r>
              <a:rPr kumimoji="0" lang="en-GB" sz="1400" i="0" u="none" strike="noStrike" kern="0" cap="none" spc="0" normalizeH="0" baseline="0" noProof="0" dirty="0">
                <a:ln>
                  <a:noFill/>
                </a:ln>
                <a:solidFill>
                  <a:srgbClr val="5F6062"/>
                </a:solidFill>
                <a:effectLst/>
                <a:uLnTx/>
                <a:uFillTx/>
                <a:sym typeface="Arial" charset="0"/>
              </a:rPr>
              <a:t>axonomies</a:t>
            </a:r>
            <a:r>
              <a:rPr kumimoji="0" lang="en-GB" sz="1400" i="0" u="none" strike="noStrike" kern="0" cap="none" spc="0" normalizeH="0" baseline="30000" noProof="0" dirty="0">
                <a:ln>
                  <a:noFill/>
                </a:ln>
                <a:solidFill>
                  <a:srgbClr val="5F6062"/>
                </a:solidFill>
                <a:effectLst/>
                <a:uLnTx/>
                <a:uFillTx/>
                <a:sym typeface="Arial" charset="0"/>
              </a:rPr>
              <a:t>2</a:t>
            </a:r>
          </a:p>
        </p:txBody>
      </p:sp>
      <p:sp>
        <p:nvSpPr>
          <p:cNvPr id="53" name="TextBox 52">
            <a:extLst>
              <a:ext uri="{FF2B5EF4-FFF2-40B4-BE49-F238E27FC236}">
                <a16:creationId xmlns:a16="http://schemas.microsoft.com/office/drawing/2014/main" id="{9D08DC63-D494-2FE7-2135-A1D51B3429C0}"/>
              </a:ext>
            </a:extLst>
          </p:cNvPr>
          <p:cNvSpPr txBox="1"/>
          <p:nvPr/>
        </p:nvSpPr>
        <p:spPr>
          <a:xfrm>
            <a:off x="4591251" y="159175"/>
            <a:ext cx="6486169" cy="884070"/>
          </a:xfrm>
          <a:prstGeom prst="rect">
            <a:avLst/>
          </a:prstGeom>
          <a:noFill/>
          <a:ln>
            <a:solidFill>
              <a:schemeClr val="accent2"/>
            </a:solidFill>
          </a:ln>
        </p:spPr>
        <p:txBody>
          <a:bodyPr wrap="square" lIns="72000" tIns="72000" rIns="72000" bIns="72000">
            <a:spAutoFit/>
          </a:bodyPr>
          <a:lstStyle>
            <a:defPPr>
              <a:defRPr lang="en-US"/>
            </a:defPPr>
            <a:lvl1pPr>
              <a:spcAft>
                <a:spcPts val="600"/>
              </a:spcAft>
              <a:defRPr sz="1600">
                <a:solidFill>
                  <a:schemeClr val="accent1"/>
                </a:solidFill>
              </a:defRPr>
            </a:lvl1pPr>
          </a:lstStyle>
          <a:p>
            <a:pPr algn="ctr"/>
            <a:r>
              <a:rPr lang="en-GB" dirty="0">
                <a:solidFill>
                  <a:srgbClr val="002060"/>
                </a:solidFill>
              </a:rPr>
              <a:t>The vision has yet to be publicly discussed with the IASB or ISSB, but it is consistent with messaging in the IASB’s Feedback Statement on its Third Agenda Consultation (</a:t>
            </a:r>
            <a:r>
              <a:rPr lang="en-GB" i="1" dirty="0">
                <a:solidFill>
                  <a:srgbClr val="002060"/>
                </a:solidFill>
              </a:rPr>
              <a:t>see</a:t>
            </a:r>
            <a:r>
              <a:rPr lang="en-GB" dirty="0">
                <a:solidFill>
                  <a:srgbClr val="002060"/>
                </a:solidFill>
              </a:rPr>
              <a:t> Appendix A for relevant extracts) </a:t>
            </a:r>
          </a:p>
        </p:txBody>
      </p:sp>
      <p:sp>
        <p:nvSpPr>
          <p:cNvPr id="55" name="TextBox 54">
            <a:extLst>
              <a:ext uri="{FF2B5EF4-FFF2-40B4-BE49-F238E27FC236}">
                <a16:creationId xmlns:a16="http://schemas.microsoft.com/office/drawing/2014/main" id="{E630E39C-8AD6-067E-471B-D51C97831A80}"/>
              </a:ext>
            </a:extLst>
          </p:cNvPr>
          <p:cNvSpPr txBox="1"/>
          <p:nvPr/>
        </p:nvSpPr>
        <p:spPr>
          <a:xfrm>
            <a:off x="679382" y="6160216"/>
            <a:ext cx="10833233" cy="538609"/>
          </a:xfrm>
          <a:prstGeom prst="rect">
            <a:avLst/>
          </a:prstGeom>
          <a:noFill/>
        </p:spPr>
        <p:txBody>
          <a:bodyPr wrap="square">
            <a:spAutoFit/>
          </a:bodyPr>
          <a:lstStyle/>
          <a:p>
            <a:pPr>
              <a:spcBef>
                <a:spcPts val="300"/>
              </a:spcBef>
              <a:spcAft>
                <a:spcPts val="300"/>
              </a:spcAft>
              <a:tabLst>
                <a:tab pos="2865755" algn="ctr"/>
                <a:tab pos="5731510" algn="r"/>
              </a:tabLst>
            </a:pPr>
            <a:r>
              <a:rPr lang="en-GB" sz="1200" baseline="30000">
                <a:effectLst/>
                <a:ea typeface="Calibri" panose="020F0502020204030204" pitchFamily="34" charset="0"/>
                <a:cs typeface="Times New Roman" panose="02020603050405020304" pitchFamily="18" charset="0"/>
              </a:rPr>
              <a:t>1 </a:t>
            </a:r>
            <a:r>
              <a:rPr lang="en-GB" sz="1200">
                <a:effectLst/>
                <a:ea typeface="Calibri" panose="020F0502020204030204" pitchFamily="34" charset="0"/>
                <a:cs typeface="Times New Roman" panose="02020603050405020304" pitchFamily="18" charset="0"/>
              </a:rPr>
              <a:t>IFRS Standards refers to IFRS Accounting Standards and the forthcoming IFRS Sustainability Disclosure Standards</a:t>
            </a:r>
          </a:p>
          <a:p>
            <a:pPr>
              <a:spcBef>
                <a:spcPts val="300"/>
              </a:spcBef>
              <a:spcAft>
                <a:spcPts val="300"/>
              </a:spcAft>
              <a:tabLst>
                <a:tab pos="2865755" algn="ctr"/>
                <a:tab pos="5731510" algn="r"/>
              </a:tabLst>
            </a:pPr>
            <a:r>
              <a:rPr lang="en-GB" sz="1200" baseline="30000">
                <a:effectLst/>
                <a:ea typeface="Calibri" panose="020F0502020204030204" pitchFamily="34" charset="0"/>
                <a:cs typeface="Times New Roman" panose="02020603050405020304" pitchFamily="18" charset="0"/>
              </a:rPr>
              <a:t>2 </a:t>
            </a:r>
            <a:r>
              <a:rPr lang="en-GB" sz="1200">
                <a:effectLst/>
                <a:ea typeface="Calibri" panose="020F0502020204030204" pitchFamily="34" charset="0"/>
                <a:cs typeface="Times New Roman" panose="02020603050405020304" pitchFamily="18" charset="0"/>
              </a:rPr>
              <a:t>IFRS digital taxonomies refers to the IFRS Accounting Taxonomy and forthcoming IFRS Sustainability Disclosure Taxonomy </a:t>
            </a:r>
          </a:p>
        </p:txBody>
      </p:sp>
      <p:sp>
        <p:nvSpPr>
          <p:cNvPr id="56" name="Rectangle 55">
            <a:extLst>
              <a:ext uri="{FF2B5EF4-FFF2-40B4-BE49-F238E27FC236}">
                <a16:creationId xmlns:a16="http://schemas.microsoft.com/office/drawing/2014/main" id="{E8975278-0262-B3EF-80ED-DF26474026EB}"/>
              </a:ext>
            </a:extLst>
          </p:cNvPr>
          <p:cNvSpPr/>
          <p:nvPr/>
        </p:nvSpPr>
        <p:spPr bwMode="auto">
          <a:xfrm>
            <a:off x="8748038" y="3889150"/>
            <a:ext cx="1235201" cy="591010"/>
          </a:xfrm>
          <a:prstGeom prst="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i="0" u="none" strike="noStrike" kern="0" cap="none" spc="0" normalizeH="0" baseline="0" noProof="0" dirty="0">
                <a:ln>
                  <a:noFill/>
                </a:ln>
                <a:solidFill>
                  <a:srgbClr val="5F6062"/>
                </a:solidFill>
                <a:effectLst/>
                <a:uLnTx/>
                <a:uFillTx/>
                <a:sym typeface="Arial" charset="0"/>
              </a:rPr>
              <a:t>It’s all connected in a digital world</a:t>
            </a:r>
            <a:endParaRPr kumimoji="0" lang="en-GB" sz="1100" i="0" u="none" strike="noStrike" kern="0" cap="none" spc="0" normalizeH="0" baseline="30000" noProof="0" dirty="0">
              <a:ln>
                <a:noFill/>
              </a:ln>
              <a:solidFill>
                <a:srgbClr val="5F6062"/>
              </a:solidFill>
              <a:effectLst/>
              <a:uLnTx/>
              <a:uFillTx/>
              <a:sym typeface="Arial" charset="0"/>
            </a:endParaRPr>
          </a:p>
        </p:txBody>
      </p:sp>
      <p:sp>
        <p:nvSpPr>
          <p:cNvPr id="3" name="TextBox 2">
            <a:extLst>
              <a:ext uri="{FF2B5EF4-FFF2-40B4-BE49-F238E27FC236}">
                <a16:creationId xmlns:a16="http://schemas.microsoft.com/office/drawing/2014/main" id="{4BEC700D-9002-7792-24AB-469C06D185E1}"/>
              </a:ext>
            </a:extLst>
          </p:cNvPr>
          <p:cNvSpPr txBox="1"/>
          <p:nvPr/>
        </p:nvSpPr>
        <p:spPr>
          <a:xfrm>
            <a:off x="679381" y="5261534"/>
            <a:ext cx="10833233" cy="833357"/>
          </a:xfrm>
          <a:prstGeom prst="rect">
            <a:avLst/>
          </a:prstGeom>
          <a:solidFill>
            <a:schemeClr val="bg2">
              <a:alpha val="90000"/>
            </a:schemeClr>
          </a:solidFill>
          <a:ln w="25400" cap="flat" cmpd="sng" algn="ctr">
            <a:solidFill>
              <a:schemeClr val="accent2"/>
            </a:solidFill>
            <a:prstDash val="solid"/>
          </a:ln>
          <a:effectLst/>
        </p:spPr>
        <p:txBody>
          <a:bodyPr spcFirstLastPara="0" vert="horz" wrap="square" lIns="72000" tIns="72000" rIns="72000" bIns="72000" numCol="1" spcCol="1270" anchor="ctr" anchorCtr="0">
            <a:noAutofit/>
          </a:bodyPr>
          <a:lstStyle>
            <a:defPPr>
              <a:defRPr lang="en-US"/>
            </a:defPPr>
            <a:lvl1pPr>
              <a:spcAft>
                <a:spcPts val="600"/>
              </a:spcAft>
              <a:defRPr sz="1600">
                <a:solidFill>
                  <a:schemeClr val="accent1"/>
                </a:solidFill>
              </a:defRPr>
            </a:lvl1pPr>
            <a:lvl2pPr marL="0" marR="0" lvl="1" indent="0" defTabSz="889000" fontAlgn="base">
              <a:lnSpc>
                <a:spcPct val="90000"/>
              </a:lnSpc>
              <a:spcBef>
                <a:spcPct val="0"/>
              </a:spcBef>
              <a:spcAft>
                <a:spcPct val="15000"/>
              </a:spcAft>
              <a:buClrTx/>
              <a:buSzTx/>
              <a:buFontTx/>
              <a:buNone/>
              <a:tabLst/>
              <a:defRPr kumimoji="0" b="0" i="0" u="none" strike="noStrike" kern="0" cap="none" spc="0" normalizeH="0" baseline="0">
                <a:ln>
                  <a:noFill/>
                </a:ln>
                <a:solidFill>
                  <a:srgbClr val="5F6062">
                    <a:hueOff val="0"/>
                    <a:satOff val="0"/>
                    <a:lumOff val="0"/>
                    <a:alphaOff val="0"/>
                  </a:srgbClr>
                </a:solidFill>
                <a:effectLst/>
                <a:uLnTx/>
                <a:uFillTx/>
                <a:latin typeface="Arial"/>
              </a:defRPr>
            </a:lvl2pPr>
          </a:lstStyle>
          <a:p>
            <a:pPr marL="900000"/>
            <a:r>
              <a:rPr lang="en-GB">
                <a:solidFill>
                  <a:schemeClr val="tx1"/>
                </a:solidFill>
              </a:rPr>
              <a:t>Achieving this vision will require a coordinated effort by multiple players in the financial reporting ecosystem</a:t>
            </a:r>
          </a:p>
        </p:txBody>
      </p:sp>
      <p:pic>
        <p:nvPicPr>
          <p:cNvPr id="6" name="Graphic 5" descr="Connections outline">
            <a:extLst>
              <a:ext uri="{FF2B5EF4-FFF2-40B4-BE49-F238E27FC236}">
                <a16:creationId xmlns:a16="http://schemas.microsoft.com/office/drawing/2014/main" id="{21A691F6-09E6-2563-D7F0-1D5605435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224" y="5309520"/>
            <a:ext cx="785371" cy="785371"/>
          </a:xfrm>
          <a:prstGeom prst="rect">
            <a:avLst/>
          </a:prstGeom>
        </p:spPr>
      </p:pic>
    </p:spTree>
    <p:extLst>
      <p:ext uri="{BB962C8B-B14F-4D97-AF65-F5344CB8AC3E}">
        <p14:creationId xmlns:p14="http://schemas.microsoft.com/office/powerpoint/2010/main" val="322967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icture containing ceiling, building, roof&#10;&#10;Description automatically generated">
            <a:extLst>
              <a:ext uri="{FF2B5EF4-FFF2-40B4-BE49-F238E27FC236}">
                <a16:creationId xmlns:a16="http://schemas.microsoft.com/office/drawing/2014/main" id="{173F5DDA-B623-D3D8-3C3D-FE836F9A3C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chemeClr val="tx1"/>
          </a:solidFill>
        </p:spPr>
      </p:pic>
      <p:sp>
        <p:nvSpPr>
          <p:cNvPr id="3" name="Text Placeholder 2">
            <a:extLst>
              <a:ext uri="{FF2B5EF4-FFF2-40B4-BE49-F238E27FC236}">
                <a16:creationId xmlns:a16="http://schemas.microsoft.com/office/drawing/2014/main" id="{4A121A63-4A1F-C554-6F60-CD6321AB5CCC}"/>
              </a:ext>
            </a:extLst>
          </p:cNvPr>
          <p:cNvSpPr>
            <a:spLocks noGrp="1"/>
          </p:cNvSpPr>
          <p:nvPr>
            <p:ph type="body" sz="quarter" idx="12"/>
          </p:nvPr>
        </p:nvSpPr>
        <p:spPr>
          <a:xfrm>
            <a:off x="1024751" y="3429000"/>
            <a:ext cx="5072400" cy="2437658"/>
          </a:xfrm>
        </p:spPr>
        <p:txBody>
          <a:bodyPr/>
          <a:lstStyle/>
          <a:p>
            <a:r>
              <a:rPr lang="en-GB" sz="3200" dirty="0"/>
              <a:t>Appendix A: 3AC </a:t>
            </a:r>
          </a:p>
          <a:p>
            <a:r>
              <a:rPr lang="en-GB" sz="3200" dirty="0"/>
              <a:t>Feedback Statement extract: Digital Financial Reporting</a:t>
            </a:r>
            <a:endParaRPr lang="en-US" sz="3200" dirty="0"/>
          </a:p>
          <a:p>
            <a:endParaRPr lang="en-US" dirty="0">
              <a:ea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8587292A-ECFA-A4A1-98BD-500DD2905472}"/>
              </a:ext>
            </a:extLst>
          </p:cNvPr>
          <p:cNvSpPr>
            <a:spLocks noGrp="1"/>
          </p:cNvSpPr>
          <p:nvPr>
            <p:ph type="body" sz="quarter" idx="15"/>
          </p:nvPr>
        </p:nvSpPr>
        <p:spPr>
          <a:xfrm>
            <a:off x="868710" y="3167105"/>
            <a:ext cx="5384481" cy="261895"/>
          </a:xfrm>
        </p:spPr>
        <p:txBody>
          <a:bodyPr/>
          <a:lstStyle/>
          <a:p>
            <a:endParaRPr lang="en-US" dirty="0"/>
          </a:p>
        </p:txBody>
      </p:sp>
      <p:sp>
        <p:nvSpPr>
          <p:cNvPr id="5" name="Footer Placeholder 4">
            <a:extLst>
              <a:ext uri="{FF2B5EF4-FFF2-40B4-BE49-F238E27FC236}">
                <a16:creationId xmlns:a16="http://schemas.microsoft.com/office/drawing/2014/main" id="{A2C6AF01-32A9-0093-866F-1D356A15C2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0E60173E-2D2E-29AC-9257-08D3E7CA02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7767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a:xfrm>
            <a:off x="1019173" y="1351313"/>
            <a:ext cx="9953627" cy="485800"/>
          </a:xfrm>
        </p:spPr>
        <p:txBody>
          <a:bodyPr/>
          <a:lstStyle/>
          <a:p>
            <a:r>
              <a:rPr lang="en-GB" sz="2800" dirty="0">
                <a:solidFill>
                  <a:srgbClr val="5F6062"/>
                </a:solidFill>
              </a:rPr>
              <a:t>3AC Feedback Statement extract: Digital Financial Reporting</a:t>
            </a:r>
            <a:endParaRPr lang="en-US" sz="2800" dirty="0">
              <a:solidFill>
                <a:srgbClr val="5F6062"/>
              </a:solidFill>
            </a:endParaRP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19</a:t>
            </a:fld>
            <a:endParaRPr lang="en-US">
              <a:cs typeface="Arial" panose="020B0604020202020204" pitchFamily="34" charset="0"/>
            </a:endParaRPr>
          </a:p>
        </p:txBody>
      </p:sp>
      <p:graphicFrame>
        <p:nvGraphicFramePr>
          <p:cNvPr id="3" name="Table 2">
            <a:extLst>
              <a:ext uri="{FF2B5EF4-FFF2-40B4-BE49-F238E27FC236}">
                <a16:creationId xmlns:a16="http://schemas.microsoft.com/office/drawing/2014/main" id="{79E1A95B-5578-5467-585F-5F999D2993E1}"/>
              </a:ext>
            </a:extLst>
          </p:cNvPr>
          <p:cNvGraphicFramePr>
            <a:graphicFrameLocks noGrp="1"/>
          </p:cNvGraphicFramePr>
          <p:nvPr>
            <p:extLst>
              <p:ext uri="{D42A27DB-BD31-4B8C-83A1-F6EECF244321}">
                <p14:modId xmlns:p14="http://schemas.microsoft.com/office/powerpoint/2010/main" val="348045758"/>
              </p:ext>
            </p:extLst>
          </p:nvPr>
        </p:nvGraphicFramePr>
        <p:xfrm>
          <a:off x="1019174" y="1786903"/>
          <a:ext cx="10153652" cy="4950681"/>
        </p:xfrm>
        <a:graphic>
          <a:graphicData uri="http://schemas.openxmlformats.org/drawingml/2006/table">
            <a:tbl>
              <a:tblPr firstRow="1" firstCol="1" bandRow="1"/>
              <a:tblGrid>
                <a:gridCol w="10153652">
                  <a:extLst>
                    <a:ext uri="{9D8B030D-6E8A-4147-A177-3AD203B41FA5}">
                      <a16:colId xmlns:a16="http://schemas.microsoft.com/office/drawing/2014/main" val="2557031943"/>
                    </a:ext>
                  </a:extLst>
                </a:gridCol>
              </a:tblGrid>
              <a:tr h="287241">
                <a:tc>
                  <a:txBody>
                    <a:bodyPr/>
                    <a:lstStyle/>
                    <a:p>
                      <a:pPr>
                        <a:lnSpc>
                          <a:spcPct val="100000"/>
                        </a:lnSpc>
                        <a:spcBef>
                          <a:spcPts val="300"/>
                        </a:spcBef>
                        <a:spcAft>
                          <a:spcPts val="300"/>
                        </a:spcAft>
                      </a:pPr>
                      <a:r>
                        <a:rPr lang="en-GB" sz="1400">
                          <a:solidFill>
                            <a:srgbClr val="FFFFFF"/>
                          </a:solidFill>
                          <a:effectLst/>
                          <a:latin typeface="+mn-lt"/>
                          <a:ea typeface="Calibri" panose="020F0502020204030204" pitchFamily="34" charset="0"/>
                          <a:cs typeface="Times New Roman" panose="02020603050405020304" pitchFamily="18" charset="0"/>
                        </a:rPr>
                        <a:t>The IASB’s response</a:t>
                      </a:r>
                      <a:endParaRPr lang="en-GB" sz="1100">
                        <a:effectLst/>
                        <a:latin typeface="+mn-lt"/>
                        <a:ea typeface="Calibri" panose="020F0502020204030204" pitchFamily="34" charset="0"/>
                        <a:cs typeface="Times New Roman" panose="02020603050405020304" pitchFamily="18" charset="0"/>
                      </a:endParaRPr>
                    </a:p>
                  </a:txBody>
                  <a:tcPr marL="54575" marR="54575" marT="0" marB="0" anchor="ctr">
                    <a:lnL>
                      <a:noFill/>
                    </a:lnL>
                    <a:lnR>
                      <a:noFill/>
                    </a:lnR>
                    <a:lnT>
                      <a:noFill/>
                    </a:lnT>
                    <a:lnB w="38100" cap="flat" cmpd="sng" algn="ctr">
                      <a:solidFill>
                        <a:srgbClr val="FFFFFF"/>
                      </a:solidFill>
                      <a:prstDash val="solid"/>
                      <a:round/>
                      <a:headEnd type="none" w="med" len="med"/>
                      <a:tailEnd type="none" w="med" len="med"/>
                    </a:lnB>
                    <a:solidFill>
                      <a:srgbClr val="072171"/>
                    </a:solidFill>
                  </a:tcPr>
                </a:tc>
                <a:extLst>
                  <a:ext uri="{0D108BD9-81ED-4DB2-BD59-A6C34878D82A}">
                    <a16:rowId xmlns:a16="http://schemas.microsoft.com/office/drawing/2014/main" val="4164792592"/>
                  </a:ext>
                </a:extLst>
              </a:tr>
              <a:tr h="4490285">
                <a:tc>
                  <a:txBody>
                    <a:bodyPr/>
                    <a:lstStyle/>
                    <a:p>
                      <a:pPr>
                        <a:lnSpc>
                          <a:spcPct val="100000"/>
                        </a:lnSpc>
                        <a:spcBef>
                          <a:spcPts val="300"/>
                        </a:spcBef>
                        <a:spcAft>
                          <a:spcPts val="300"/>
                        </a:spcAft>
                      </a:pPr>
                      <a:r>
                        <a:rPr lang="en-GB" sz="1050">
                          <a:solidFill>
                            <a:srgbClr val="000000"/>
                          </a:solidFill>
                          <a:effectLst/>
                          <a:latin typeface="+mn-lt"/>
                          <a:ea typeface="Calibri" panose="020F0502020204030204" pitchFamily="34" charset="0"/>
                          <a:cs typeface="Times New Roman" panose="02020603050405020304" pitchFamily="18" charset="0"/>
                        </a:rPr>
                        <a:t>The IASB agreed with the many respondents who said it should focus more on digital financial reporting. The IASB decided to increase slightly its current level of focus because:</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digital consumption of financial reporting continues to increase.  </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the use of the IFRS Accounting Taxonomy is increasing but challenges, including inconsistent approaches to its adoption and data-quality issues, can undermine the usefulness, quality, accessibility and comparability of the reported information.  </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some resources may be needed to support collaboration between the IASB and the ISSB on digital reporting.  </a:t>
                      </a:r>
                      <a:endParaRPr lang="en-GB" sz="1000">
                        <a:effectLst/>
                        <a:latin typeface="+mn-lt"/>
                        <a:ea typeface="Calibri" panose="020F0502020204030204" pitchFamily="34" charset="0"/>
                        <a:cs typeface="Times New Roman" panose="02020603050405020304" pitchFamily="18" charset="0"/>
                      </a:endParaRPr>
                    </a:p>
                    <a:p>
                      <a:pPr>
                        <a:lnSpc>
                          <a:spcPct val="100000"/>
                        </a:lnSpc>
                        <a:spcBef>
                          <a:spcPts val="300"/>
                        </a:spcBef>
                        <a:spcAft>
                          <a:spcPts val="300"/>
                        </a:spcAft>
                      </a:pPr>
                      <a:r>
                        <a:rPr lang="en-GB" sz="1050">
                          <a:solidFill>
                            <a:srgbClr val="000000"/>
                          </a:solidFill>
                          <a:effectLst/>
                          <a:latin typeface="+mn-lt"/>
                          <a:ea typeface="Calibri" panose="020F0502020204030204" pitchFamily="34" charset="0"/>
                          <a:cs typeface="Times New Roman" panose="02020603050405020304" pitchFamily="18" charset="0"/>
                        </a:rPr>
                        <a:t>By slightly increasing its current level of focus, the IASB aims to improve the usefulness, quality, accessibility and comparability of digital financial information. To do so, the IASB plans:</a:t>
                      </a:r>
                      <a:endParaRPr lang="en-GB" sz="1000">
                        <a:solidFill>
                          <a:srgbClr val="000000"/>
                        </a:solidFill>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to consider the implications of increased consumption of digital financial information for Accounting Standards, which have historically been based on how much information can be presented and disclosed in a paper-based or PDF-based format.</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to continue to improve the IFRS Accounting Taxonomy by, for example:</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updating the IFRS Accounting Taxonomy to reflect new or amended requirements; </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updating the IFRS Accounting Taxonomy to reflect information (not referred to explicitly in Accounting Standards or the accompanying materials) that is commonly disclosed in practice by companies when applying Accounting Standards; </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publishing educational materials to help companies, regulators and others who use the IFRS Accounting Taxonomy; and</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identifying and resolving causes of errors and unnecessary extensions.</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to further engage with its partners in the digital ecosystem by, for example, working with regulators to support adoption of the IFRS Accounting Taxonomy and with preparers to support quality outcomes in applying the IFRS Accounting Taxonomy. </a:t>
                      </a:r>
                      <a:endParaRPr lang="en-GB" sz="1000">
                        <a:effectLst/>
                        <a:latin typeface="+mn-lt"/>
                        <a:ea typeface="Calibri" panose="020F0502020204030204" pitchFamily="34" charset="0"/>
                        <a:cs typeface="Times New Roman" panose="02020603050405020304" pitchFamily="18" charset="0"/>
                      </a:endParaRPr>
                    </a:p>
                    <a:p>
                      <a:pPr marL="342900" lvl="0" indent="-342900">
                        <a:lnSpc>
                          <a:spcPct val="100000"/>
                        </a:lnSpc>
                        <a:spcBef>
                          <a:spcPts val="300"/>
                        </a:spcBef>
                        <a:spcAft>
                          <a:spcPts val="300"/>
                        </a:spcAft>
                        <a:buClr>
                          <a:srgbClr val="072171"/>
                        </a:buClr>
                        <a:buFont typeface="Symbol" panose="05050102010706020507" pitchFamily="18" charset="2"/>
                        <a:buChar char=""/>
                      </a:pPr>
                      <a:r>
                        <a:rPr lang="en-GB" sz="1050">
                          <a:solidFill>
                            <a:srgbClr val="000000"/>
                          </a:solidFill>
                          <a:effectLst/>
                          <a:latin typeface="+mn-lt"/>
                          <a:ea typeface="Calibri" panose="020F0502020204030204" pitchFamily="34" charset="0"/>
                          <a:cs typeface="Times New Roman" panose="02020603050405020304" pitchFamily="18" charset="0"/>
                        </a:rPr>
                        <a:t>to work with the ISSB, for example:</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to develop consistent approaches and concepts for the IFRS Accounting Taxonomy and the to-be-developed IFRS Sustainability Disclosure Taxonomy; </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to develop technological compatibility, so companies can seamlessly use both taxonomies; and </a:t>
                      </a:r>
                      <a:endParaRPr lang="en-GB" sz="1000">
                        <a:effectLst/>
                        <a:latin typeface="+mn-lt"/>
                        <a:ea typeface="Calibri" panose="020F0502020204030204" pitchFamily="34" charset="0"/>
                        <a:cs typeface="Times New Roman" panose="02020603050405020304" pitchFamily="18" charset="0"/>
                      </a:endParaRPr>
                    </a:p>
                    <a:p>
                      <a:pPr marL="742950" lvl="1" indent="-285750">
                        <a:lnSpc>
                          <a:spcPct val="100000"/>
                        </a:lnSpc>
                        <a:spcBef>
                          <a:spcPts val="300"/>
                        </a:spcBef>
                        <a:spcAft>
                          <a:spcPts val="300"/>
                        </a:spcAft>
                        <a:buFont typeface="Courier New" panose="02070309020205020404" pitchFamily="49" charset="0"/>
                        <a:buChar char="o"/>
                      </a:pPr>
                      <a:r>
                        <a:rPr lang="en-GB" sz="1050">
                          <a:solidFill>
                            <a:srgbClr val="000000"/>
                          </a:solidFill>
                          <a:effectLst/>
                          <a:latin typeface="+mn-lt"/>
                          <a:ea typeface="Calibri" panose="020F0502020204030204" pitchFamily="34" charset="0"/>
                          <a:cs typeface="Times New Roman" panose="02020603050405020304" pitchFamily="18" charset="0"/>
                        </a:rPr>
                        <a:t>to jointly engage with the digital reporting ecosystem to facilitate the consumption of digital reports.</a:t>
                      </a:r>
                      <a:endParaRPr lang="en-GB" sz="1000">
                        <a:effectLst/>
                        <a:latin typeface="+mn-lt"/>
                        <a:ea typeface="Calibri" panose="020F0502020204030204" pitchFamily="34" charset="0"/>
                        <a:cs typeface="Times New Roman" panose="02020603050405020304" pitchFamily="18" charset="0"/>
                      </a:endParaRPr>
                    </a:p>
                  </a:txBody>
                  <a:tcPr marL="54575" marR="54575" marT="0" marB="0" anchor="ctr">
                    <a:lnL>
                      <a:noFill/>
                    </a:lnL>
                    <a:lnR>
                      <a:noFill/>
                    </a:lnR>
                    <a:lnT w="3810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687907299"/>
                  </a:ext>
                </a:extLst>
              </a:tr>
            </a:tbl>
          </a:graphicData>
        </a:graphic>
      </p:graphicFrame>
    </p:spTree>
    <p:extLst>
      <p:ext uri="{BB962C8B-B14F-4D97-AF65-F5344CB8AC3E}">
        <p14:creationId xmlns:p14="http://schemas.microsoft.com/office/powerpoint/2010/main" val="24248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8E07B2A-0A38-8594-EC61-F16A7D716B63}"/>
              </a:ext>
            </a:extLst>
          </p:cNvPr>
          <p:cNvSpPr>
            <a:spLocks noGrp="1"/>
          </p:cNvSpPr>
          <p:nvPr>
            <p:ph type="body" sz="quarter" idx="14"/>
          </p:nvPr>
        </p:nvSpPr>
        <p:spPr>
          <a:xfrm>
            <a:off x="1019174" y="1351313"/>
            <a:ext cx="5083608" cy="546284"/>
          </a:xfrm>
        </p:spPr>
        <p:txBody>
          <a:bodyPr/>
          <a:lstStyle/>
          <a:p>
            <a:r>
              <a:rPr lang="en-GB" dirty="0">
                <a:solidFill>
                  <a:schemeClr val="tx2"/>
                </a:solidFill>
              </a:rPr>
              <a:t>Overview</a:t>
            </a:r>
            <a:endParaRPr lang="en-US" dirty="0"/>
          </a:p>
        </p:txBody>
      </p:sp>
      <p:sp>
        <p:nvSpPr>
          <p:cNvPr id="25" name="Footer Placeholder 24">
            <a:extLst>
              <a:ext uri="{FF2B5EF4-FFF2-40B4-BE49-F238E27FC236}">
                <a16:creationId xmlns:a16="http://schemas.microsoft.com/office/drawing/2014/main" id="{2A16D81E-67E8-287A-D84B-A82ACCD75D3F}"/>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cs typeface="Arial" panose="020B0604020202020204" pitchFamily="34"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cs typeface="Arial" panose="020B0604020202020204" pitchFamily="34" charset="0"/>
              <a:sym typeface="Arial" charset="0"/>
            </a:endParaRPr>
          </a:p>
        </p:txBody>
      </p:sp>
      <p:sp>
        <p:nvSpPr>
          <p:cNvPr id="18" name="Text Placeholder 1">
            <a:extLst>
              <a:ext uri="{FF2B5EF4-FFF2-40B4-BE49-F238E27FC236}">
                <a16:creationId xmlns:a16="http://schemas.microsoft.com/office/drawing/2014/main" id="{56C48DE1-AFC5-13D5-E0AA-A9DA096834AA}"/>
              </a:ext>
            </a:extLst>
          </p:cNvPr>
          <p:cNvSpPr txBox="1">
            <a:spLocks/>
          </p:cNvSpPr>
          <p:nvPr/>
        </p:nvSpPr>
        <p:spPr>
          <a:xfrm>
            <a:off x="1019173" y="1897597"/>
            <a:ext cx="9103881" cy="973702"/>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Introduction to digital financial reporting </a:t>
            </a:r>
          </a:p>
          <a:p>
            <a:pPr marL="914400" lvl="1" indent="-457200">
              <a:spcBef>
                <a:spcPts val="1000"/>
              </a:spcBef>
              <a:buClr>
                <a:schemeClr val="accent2"/>
              </a:buClr>
              <a:buFont typeface="Courier New" panose="02070309020205020404" pitchFamily="49" charset="0"/>
              <a:buChar char="o"/>
            </a:pPr>
            <a:r>
              <a:rPr kumimoji="0" lang="en-GB" sz="187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Ann Tarca, IASB member</a:t>
            </a:r>
          </a:p>
        </p:txBody>
      </p:sp>
      <p:sp>
        <p:nvSpPr>
          <p:cNvPr id="19" name="Text Placeholder 6">
            <a:extLst>
              <a:ext uri="{FF2B5EF4-FFF2-40B4-BE49-F238E27FC236}">
                <a16:creationId xmlns:a16="http://schemas.microsoft.com/office/drawing/2014/main" id="{F8340638-7638-D698-7670-F7D648197A54}"/>
              </a:ext>
            </a:extLst>
          </p:cNvPr>
          <p:cNvSpPr txBox="1">
            <a:spLocks/>
          </p:cNvSpPr>
          <p:nvPr/>
        </p:nvSpPr>
        <p:spPr>
          <a:xfrm>
            <a:off x="1019172" y="4401546"/>
            <a:ext cx="8089657" cy="1352707"/>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Academic Commentary</a:t>
            </a:r>
          </a:p>
          <a:p>
            <a:pPr marL="914400" lvl="1" indent="-457200">
              <a:spcBef>
                <a:spcPts val="1000"/>
              </a:spcBef>
              <a:buClr>
                <a:schemeClr val="accent2"/>
              </a:buClr>
              <a:buFont typeface="Courier New" panose="02070309020205020404" pitchFamily="49" charset="0"/>
              <a:buChar char="o"/>
            </a:pPr>
            <a:r>
              <a:rPr kumimoji="0" lang="en-GB" sz="20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Holger Daske, University of Mannheim</a:t>
            </a:r>
          </a:p>
          <a:p>
            <a:pPr marL="914400" lvl="1" indent="-457200">
              <a:spcBef>
                <a:spcPts val="1000"/>
              </a:spcBef>
              <a:buClr>
                <a:schemeClr val="accent2"/>
              </a:buClr>
              <a:buFont typeface="Courier New" panose="02070309020205020404" pitchFamily="49" charset="0"/>
              <a:buChar char="o"/>
            </a:pPr>
            <a:r>
              <a:rPr kumimoji="0" lang="en-GB" sz="20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Nick Rowbottom, University of Birmingham</a:t>
            </a:r>
          </a:p>
          <a:p>
            <a:pPr marL="914400" lvl="1" indent="-457200">
              <a:spcBef>
                <a:spcPts val="1000"/>
              </a:spcBef>
              <a:buFont typeface="Courier New" panose="02070309020205020404" pitchFamily="49" charset="0"/>
              <a:buChar char="o"/>
            </a:pPr>
            <a:endParaRPr kumimoji="0" lang="en-GB" sz="187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endParaRPr>
          </a:p>
        </p:txBody>
      </p:sp>
      <p:sp>
        <p:nvSpPr>
          <p:cNvPr id="20" name="Text Placeholder 4">
            <a:extLst>
              <a:ext uri="{FF2B5EF4-FFF2-40B4-BE49-F238E27FC236}">
                <a16:creationId xmlns:a16="http://schemas.microsoft.com/office/drawing/2014/main" id="{F0B15797-FF09-E05A-5967-F4F802BA8DE6}"/>
              </a:ext>
            </a:extLst>
          </p:cNvPr>
          <p:cNvSpPr txBox="1">
            <a:spLocks/>
          </p:cNvSpPr>
          <p:nvPr/>
        </p:nvSpPr>
        <p:spPr>
          <a:xfrm>
            <a:off x="1019173" y="2950079"/>
            <a:ext cx="8089657" cy="568093"/>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EFRAG’s initial observations</a:t>
            </a:r>
          </a:p>
          <a:p>
            <a:pPr marL="914400" lvl="1" indent="-457200">
              <a:spcBef>
                <a:spcPts val="1000"/>
              </a:spcBef>
              <a:buClr>
                <a:schemeClr val="accent2"/>
              </a:buClr>
              <a:buFont typeface="Courier New" panose="02070309020205020404" pitchFamily="49" charset="0"/>
              <a:buChar char="o"/>
            </a:pPr>
            <a:r>
              <a:rPr lang="en-GB" sz="2000" dirty="0">
                <a:solidFill>
                  <a:srgbClr val="5F6061"/>
                </a:solidFill>
                <a:sym typeface="Arial" charset="0"/>
              </a:rPr>
              <a:t>Saskia Slomp, EFRAG CEO</a:t>
            </a:r>
          </a:p>
          <a:p>
            <a:pPr marL="914400" lvl="1" indent="-457200">
              <a:spcBef>
                <a:spcPts val="1000"/>
              </a:spcBef>
              <a:buClr>
                <a:schemeClr val="accent2"/>
              </a:buClr>
              <a:buFont typeface="Courier New" panose="02070309020205020404" pitchFamily="49" charset="0"/>
              <a:buChar char="o"/>
            </a:pPr>
            <a:r>
              <a:rPr kumimoji="0" lang="en-GB" sz="187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Didrik Thrane-Nielsen, EFRAG Project Director</a:t>
            </a:r>
          </a:p>
        </p:txBody>
      </p:sp>
      <p:sp>
        <p:nvSpPr>
          <p:cNvPr id="22" name="Text Placeholder 10">
            <a:extLst>
              <a:ext uri="{FF2B5EF4-FFF2-40B4-BE49-F238E27FC236}">
                <a16:creationId xmlns:a16="http://schemas.microsoft.com/office/drawing/2014/main" id="{5B647E59-E98D-846D-9C99-28DD29CCA5DA}"/>
              </a:ext>
            </a:extLst>
          </p:cNvPr>
          <p:cNvSpPr txBox="1">
            <a:spLocks/>
          </p:cNvSpPr>
          <p:nvPr/>
        </p:nvSpPr>
        <p:spPr>
          <a:xfrm>
            <a:off x="1019173" y="5823797"/>
            <a:ext cx="8089657" cy="568093"/>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Q&amp;A</a:t>
            </a:r>
          </a:p>
        </p:txBody>
      </p:sp>
    </p:spTree>
    <p:extLst>
      <p:ext uri="{BB962C8B-B14F-4D97-AF65-F5344CB8AC3E}">
        <p14:creationId xmlns:p14="http://schemas.microsoft.com/office/powerpoint/2010/main" val="66716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p:txBody>
          <a:bodyPr/>
          <a:lstStyle/>
          <a:p>
            <a:r>
              <a:rPr lang="en-GB" b="1"/>
              <a:t>Digitalisation and Digital Reporting</a:t>
            </a:r>
            <a:endParaRPr lang="en-GB"/>
          </a:p>
        </p:txBody>
      </p:sp>
      <p:sp>
        <p:nvSpPr>
          <p:cNvPr id="3" name="Tijdelijke aanduiding voor tekst 2"/>
          <p:cNvSpPr>
            <a:spLocks noGrp="1"/>
          </p:cNvSpPr>
          <p:nvPr>
            <p:ph type="body" sz="half" idx="2"/>
          </p:nvPr>
        </p:nvSpPr>
        <p:spPr>
          <a:xfrm>
            <a:off x="2496979" y="3014476"/>
            <a:ext cx="5929354" cy="324000"/>
          </a:xfrm>
        </p:spPr>
        <p:txBody>
          <a:bodyPr/>
          <a:lstStyle/>
          <a:p>
            <a:r>
              <a:rPr lang="nb-NO">
                <a:solidFill>
                  <a:srgbClr val="18427B"/>
                </a:solidFill>
              </a:rPr>
              <a:t>18 November</a:t>
            </a:r>
            <a:r>
              <a:rPr lang="en-DE">
                <a:solidFill>
                  <a:srgbClr val="18427B"/>
                </a:solidFill>
              </a:rPr>
              <a:t> </a:t>
            </a:r>
            <a:r>
              <a:rPr lang="en-GB">
                <a:solidFill>
                  <a:srgbClr val="18427B"/>
                </a:solidFill>
              </a:rPr>
              <a:t>2022</a:t>
            </a:r>
            <a:endParaRPr lang="en-US"/>
          </a:p>
        </p:txBody>
      </p:sp>
      <p:pic>
        <p:nvPicPr>
          <p:cNvPr id="7" name="Picture 6" descr="Logo&#10;&#10;Description automatically generated with medium confidence">
            <a:extLst>
              <a:ext uri="{FF2B5EF4-FFF2-40B4-BE49-F238E27FC236}">
                <a16:creationId xmlns:a16="http://schemas.microsoft.com/office/drawing/2014/main" id="{543FC1D1-909E-4D37-B813-996A4202F3D7}"/>
              </a:ext>
            </a:extLst>
          </p:cNvPr>
          <p:cNvPicPr>
            <a:picLocks noChangeAspect="1"/>
          </p:cNvPicPr>
          <p:nvPr/>
        </p:nvPicPr>
        <p:blipFill rotWithShape="1">
          <a:blip r:embed="rId3"/>
          <a:srcRect t="31931" b="37819"/>
          <a:stretch/>
        </p:blipFill>
        <p:spPr>
          <a:xfrm>
            <a:off x="2495600" y="4930157"/>
            <a:ext cx="3506132" cy="1064113"/>
          </a:xfrm>
          <a:prstGeom prst="rect">
            <a:avLst/>
          </a:prstGeom>
        </p:spPr>
      </p:pic>
    </p:spTree>
    <p:extLst>
      <p:ext uri="{BB962C8B-B14F-4D97-AF65-F5344CB8AC3E}">
        <p14:creationId xmlns:p14="http://schemas.microsoft.com/office/powerpoint/2010/main" val="322240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11"/>
          <p:cNvSpPr txBox="1">
            <a:spLocks noGrp="1"/>
          </p:cNvSpPr>
          <p:nvPr>
            <p:ph type="subTitle" idx="1"/>
          </p:nvPr>
        </p:nvSpPr>
        <p:spPr>
          <a:xfrm>
            <a:off x="2254878" y="772021"/>
            <a:ext cx="5929354" cy="387798"/>
          </a:xfrm>
          <a:prstGeom prst="rect">
            <a:avLst/>
          </a:prstGeom>
          <a:noFill/>
        </p:spPr>
        <p:txBody>
          <a:bodyPr wrap="square" rtlCol="0">
            <a:spAutoFit/>
          </a:bodyPr>
          <a:lstStyle/>
          <a:p>
            <a:pPr>
              <a:lnSpc>
                <a:spcPct val="80000"/>
              </a:lnSpc>
            </a:pPr>
            <a:r>
              <a:rPr lang="en-GB" sz="2400">
                <a:solidFill>
                  <a:schemeClr val="tx2"/>
                </a:solidFill>
              </a:rPr>
              <a:t>DISCLAIMER </a:t>
            </a:r>
            <a:endParaRPr lang="en-GB" sz="2400">
              <a:solidFill>
                <a:schemeClr val="accent6">
                  <a:lumMod val="75000"/>
                </a:schemeClr>
              </a:solidFill>
            </a:endParaRPr>
          </a:p>
        </p:txBody>
      </p:sp>
      <p:sp>
        <p:nvSpPr>
          <p:cNvPr id="7" name="Slide Number Placeholder 6"/>
          <p:cNvSpPr>
            <a:spLocks noGrp="1"/>
          </p:cNvSpPr>
          <p:nvPr>
            <p:ph type="sldNum" sz="quarter" idx="4"/>
          </p:nvPr>
        </p:nvSpPr>
        <p:spPr/>
        <p:txBody>
          <a:bodyPr/>
          <a:lstStyle/>
          <a:p>
            <a:pPr algn="ctr"/>
            <a:endParaRPr lang="en-GB"/>
          </a:p>
          <a:p>
            <a:pPr algn="ctr"/>
            <a:fld id="{CEFBDD81-1F9F-1A44-BAE5-EA9B5A3AE313}" type="slidenum">
              <a:rPr smtClean="0"/>
              <a:pPr algn="ctr"/>
              <a:t>21</a:t>
            </a:fld>
            <a:endParaRPr/>
          </a:p>
        </p:txBody>
      </p:sp>
      <p:sp>
        <p:nvSpPr>
          <p:cNvPr id="2" name="Tekstvak 3">
            <a:extLst>
              <a:ext uri="{FF2B5EF4-FFF2-40B4-BE49-F238E27FC236}">
                <a16:creationId xmlns:a16="http://schemas.microsoft.com/office/drawing/2014/main" id="{CD61779C-4F65-EE87-7BDA-0BB220111556}"/>
              </a:ext>
            </a:extLst>
          </p:cNvPr>
          <p:cNvSpPr txBox="1"/>
          <p:nvPr/>
        </p:nvSpPr>
        <p:spPr>
          <a:xfrm>
            <a:off x="2254878" y="1844824"/>
            <a:ext cx="7513530" cy="1569660"/>
          </a:xfrm>
          <a:prstGeom prst="rect">
            <a:avLst/>
          </a:prstGeom>
          <a:noFill/>
        </p:spPr>
        <p:txBody>
          <a:bodyPr wrap="square" lIns="91440" tIns="45720" rIns="91440" bIns="45720" rtlCol="0" anchor="t">
            <a:spAutoFit/>
          </a:bodyPr>
          <a:lstStyle/>
          <a:p>
            <a:pPr lvl="0" algn="just">
              <a:defRPr/>
            </a:pPr>
            <a:r>
              <a:rPr lang="en-GB" sz="1600" b="1">
                <a:solidFill>
                  <a:prstClr val="black">
                    <a:lumMod val="65000"/>
                    <a:lumOff val="35000"/>
                  </a:prstClr>
                </a:solidFill>
                <a:latin typeface="Arial"/>
                <a:cs typeface="Arial"/>
              </a:rPr>
              <a:t>The views expressed in this presentation are those of the presenter</a:t>
            </a:r>
            <a:r>
              <a:rPr lang="en-GB" sz="1600">
                <a:solidFill>
                  <a:prstClr val="black">
                    <a:lumMod val="65000"/>
                    <a:lumOff val="35000"/>
                  </a:prstClr>
                </a:solidFill>
                <a:latin typeface="Arial"/>
                <a:cs typeface="Arial"/>
              </a:rPr>
              <a:t>, except where indicated otherwise. They are not approved by: the EFRAG Administrative Board, the EFRAG Financial Reporting Board (FRB), the EFRAG Financial Reporting TEG (FR TEG), the EFRAG Sustainability Reporting Board (SRB) and the EFRAG Sustainability Reporting TEG (SR TEG)  or the European Lab Project Task Force on European sustainability reporting standards (PTF- ESRS)</a:t>
            </a:r>
          </a:p>
        </p:txBody>
      </p:sp>
    </p:spTree>
    <p:extLst>
      <p:ext uri="{BB962C8B-B14F-4D97-AF65-F5344CB8AC3E}">
        <p14:creationId xmlns:p14="http://schemas.microsoft.com/office/powerpoint/2010/main" val="4062033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9576" y="1526559"/>
            <a:ext cx="7272808" cy="4801314"/>
          </a:xfrm>
          <a:prstGeom prst="rect">
            <a:avLst/>
          </a:prstGeom>
          <a:noFill/>
        </p:spPr>
        <p:txBody>
          <a:bodyPr wrap="square" lIns="91440" tIns="45720" rIns="91440" bIns="45720" rtlCol="0" anchor="t">
            <a:spAutoFit/>
          </a:bodyPr>
          <a:lstStyle/>
          <a:p>
            <a:pPr algn="just"/>
            <a:r>
              <a:rPr lang="en-GB">
                <a:solidFill>
                  <a:srgbClr val="111F68"/>
                </a:solidFill>
                <a:latin typeface="Verdana"/>
                <a:ea typeface="Calibri" panose="020F0502020204030204" pitchFamily="34" charset="0"/>
                <a:cs typeface="Arial"/>
              </a:rPr>
              <a:t>Digital reporting to play a pivotal role and important initiatives are paving the way:</a:t>
            </a:r>
            <a:endParaRPr lang="en-GB">
              <a:latin typeface="Verdana"/>
              <a:ea typeface="Calibri" panose="020F0502020204030204" pitchFamily="34" charset="0"/>
              <a:cs typeface="Arial"/>
            </a:endParaRPr>
          </a:p>
          <a:p>
            <a:pPr algn="just"/>
            <a:endParaRPr lang="en-GB">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r>
              <a:rPr lang="en-GB">
                <a:solidFill>
                  <a:srgbClr val="E46C0A"/>
                </a:solidFill>
                <a:latin typeface="Verdana"/>
                <a:ea typeface="Verdana"/>
                <a:cs typeface="Arial"/>
              </a:rPr>
              <a:t>European Single Electronic Format (ESEF)</a:t>
            </a:r>
            <a:r>
              <a:rPr lang="en-GB">
                <a:solidFill>
                  <a:srgbClr val="111F68"/>
                </a:solidFill>
                <a:latin typeface="Verdana"/>
                <a:ea typeface="Calibri" panose="020F0502020204030204" pitchFamily="34" charset="0"/>
                <a:cs typeface="Arial"/>
              </a:rPr>
              <a:t>, has been mandatory applicable for the IFRS consolidated primary financial statements of listed entities since 2020. Block tagging of notes is mandatory as of 2022:</a:t>
            </a:r>
          </a:p>
          <a:p>
            <a:pPr algn="just"/>
            <a:endParaRPr lang="en-GB">
              <a:solidFill>
                <a:srgbClr val="111F68"/>
              </a:solidFill>
              <a:latin typeface="Verdana"/>
              <a:ea typeface="Calibri" panose="020F0502020204030204" pitchFamily="34" charset="0"/>
              <a:cs typeface="Arial"/>
            </a:endParaRPr>
          </a:p>
          <a:p>
            <a:pPr marL="285750" indent="-285750" algn="just">
              <a:buFont typeface="Arial" panose="020B0604020202020204" pitchFamily="34" charset="0"/>
              <a:buChar char="•"/>
            </a:pPr>
            <a:r>
              <a:rPr lang="en-GB">
                <a:solidFill>
                  <a:srgbClr val="111F68"/>
                </a:solidFill>
                <a:latin typeface="Verdana" panose="020B0604030504040204" pitchFamily="34" charset="0"/>
                <a:ea typeface="Calibri" panose="020F0502020204030204" pitchFamily="34" charset="0"/>
                <a:cs typeface="Arial" panose="020B0604020202020204" pitchFamily="34" charset="0"/>
              </a:rPr>
              <a:t>The tagging to be used is the ESEF taxonomy which is equal to the IFRS taxonomy with a small set of European Securities and Markets Authorities (ESMA) additions.</a:t>
            </a:r>
          </a:p>
          <a:p>
            <a:pPr algn="just"/>
            <a:endParaRPr lang="en-GB">
              <a:solidFill>
                <a:srgbClr val="111F68"/>
              </a:solidFill>
              <a:latin typeface="Verdana" panose="020B060403050404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en-GB">
                <a:solidFill>
                  <a:srgbClr val="111F68"/>
                </a:solidFill>
                <a:latin typeface="Verdana" panose="020B0604030504040204" pitchFamily="34" charset="0"/>
                <a:ea typeface="Calibri" panose="020F0502020204030204" pitchFamily="34" charset="0"/>
                <a:cs typeface="Arial" panose="020B0604020202020204" pitchFamily="34" charset="0"/>
              </a:rPr>
              <a:t>The ESEF taxonomy is developed by ESMA </a:t>
            </a:r>
            <a:r>
              <a:rPr lang="en-US">
                <a:solidFill>
                  <a:srgbClr val="111F68"/>
                </a:solidFill>
                <a:latin typeface="Verdana" panose="020B0604030504040204" pitchFamily="34" charset="0"/>
                <a:ea typeface="Calibri" panose="020F0502020204030204" pitchFamily="34" charset="0"/>
                <a:cs typeface="Arial" panose="020B0604020202020204" pitchFamily="34" charset="0"/>
              </a:rPr>
              <a:t>and is refreshed regularly to reflect changes in IFRS standards and ensure maximum comparability of reported data at the European and global level.</a:t>
            </a:r>
            <a:endParaRPr lang="en-GB">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r>
              <a:rPr lang="en-GB">
                <a:solidFill>
                  <a:srgbClr val="111F68"/>
                </a:solidFill>
                <a:latin typeface="Verdana" panose="020B0604030504040204" pitchFamily="34" charset="0"/>
                <a:ea typeface="Calibri" panose="020F0502020204030204" pitchFamily="34" charset="0"/>
                <a:cs typeface="Arial" panose="020B0604020202020204" pitchFamily="34" charset="0"/>
              </a:rPr>
              <a:t>	</a:t>
            </a:r>
          </a:p>
        </p:txBody>
      </p:sp>
      <p:sp>
        <p:nvSpPr>
          <p:cNvPr id="12" name="Tekstvak 11"/>
          <p:cNvSpPr txBox="1"/>
          <p:nvPr/>
        </p:nvSpPr>
        <p:spPr>
          <a:xfrm>
            <a:off x="2279576" y="815490"/>
            <a:ext cx="7200801" cy="387798"/>
          </a:xfrm>
          <a:prstGeom prst="rect">
            <a:avLst/>
          </a:prstGeom>
          <a:noFill/>
        </p:spPr>
        <p:txBody>
          <a:bodyPr wrap="square" rtlCol="0" anchor="b" anchorCtr="0">
            <a:spAutoFit/>
          </a:bodyPr>
          <a:lstStyle/>
          <a:p>
            <a:pPr>
              <a:lnSpc>
                <a:spcPct val="80000"/>
              </a:lnSpc>
            </a:pPr>
            <a:r>
              <a:rPr lang="en-GB" sz="2400">
                <a:solidFill>
                  <a:srgbClr val="18427B"/>
                </a:solidFill>
                <a:latin typeface="Arial MT Lt"/>
                <a:cs typeface="Arial MT Lt"/>
              </a:rPr>
              <a:t>The EU developments on digital reporting</a:t>
            </a:r>
            <a:endParaRPr lang="nl-NL" sz="2400">
              <a:solidFill>
                <a:srgbClr val="18427B"/>
              </a:solidFill>
              <a:latin typeface="Arial MT Lt"/>
              <a:cs typeface="Arial MT Lt"/>
            </a:endParaRP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22</a:t>
            </a:fld>
            <a:endParaRPr/>
          </a:p>
        </p:txBody>
      </p:sp>
    </p:spTree>
    <p:extLst>
      <p:ext uri="{BB962C8B-B14F-4D97-AF65-F5344CB8AC3E}">
        <p14:creationId xmlns:p14="http://schemas.microsoft.com/office/powerpoint/2010/main" val="55032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9576" y="1526560"/>
            <a:ext cx="7272808" cy="4739759"/>
          </a:xfrm>
          <a:prstGeom prst="rect">
            <a:avLst/>
          </a:prstGeom>
          <a:noFill/>
        </p:spPr>
        <p:txBody>
          <a:bodyPr wrap="square" lIns="91440" tIns="45720" rIns="91440" bIns="45720" rtlCol="0" anchor="t">
            <a:spAutoFit/>
          </a:bodyPr>
          <a:lstStyle/>
          <a:p>
            <a:pPr algn="just"/>
            <a:r>
              <a:rPr lang="en-GB" b="1">
                <a:solidFill>
                  <a:srgbClr val="111F68"/>
                </a:solidFill>
                <a:latin typeface="Verdana"/>
                <a:ea typeface="Verdana"/>
                <a:cs typeface="Arial"/>
              </a:rPr>
              <a:t>EC Capital Markets Action Plan 2020 – first action</a:t>
            </a:r>
          </a:p>
          <a:p>
            <a:pPr algn="just"/>
            <a:endParaRPr lang="en-GB" b="1">
              <a:solidFill>
                <a:srgbClr val="111F68"/>
              </a:solidFill>
              <a:latin typeface="Verdana" panose="020B0604030504040204" pitchFamily="34" charset="0"/>
              <a:cs typeface="Arial" panose="020B0604020202020204" pitchFamily="34" charset="0"/>
            </a:endParaRPr>
          </a:p>
          <a:p>
            <a:pPr algn="just"/>
            <a:r>
              <a:rPr lang="en-GB">
                <a:solidFill>
                  <a:srgbClr val="111F68"/>
                </a:solidFill>
                <a:latin typeface="Verdana"/>
                <a:ea typeface="Verdana"/>
                <a:cs typeface="Arial"/>
              </a:rPr>
              <a:t>EC Proposal for a Regulation November 2021</a:t>
            </a:r>
          </a:p>
          <a:p>
            <a:pPr algn="just"/>
            <a:endParaRPr lang="en-GB">
              <a:solidFill>
                <a:srgbClr val="111F68"/>
              </a:solidFill>
              <a:latin typeface="Verdana" panose="020B0604030504040204" pitchFamily="34" charset="0"/>
              <a:cs typeface="Arial" panose="020B0604020202020204" pitchFamily="34" charset="0"/>
            </a:endParaRPr>
          </a:p>
          <a:p>
            <a:pPr algn="just"/>
            <a:r>
              <a:rPr lang="en-GB">
                <a:solidFill>
                  <a:srgbClr val="111F68"/>
                </a:solidFill>
                <a:latin typeface="Verdana"/>
                <a:ea typeface="Verdana"/>
                <a:cs typeface="Arial"/>
              </a:rPr>
              <a:t>Digital corporate information will be accessible through the </a:t>
            </a:r>
            <a:r>
              <a:rPr lang="en-GB">
                <a:solidFill>
                  <a:srgbClr val="E46C0A"/>
                </a:solidFill>
                <a:latin typeface="Verdana"/>
                <a:ea typeface="Verdana"/>
                <a:cs typeface="Arial"/>
              </a:rPr>
              <a:t>European single access point (ESAP)</a:t>
            </a:r>
            <a:r>
              <a:rPr lang="en-GB">
                <a:solidFill>
                  <a:srgbClr val="111F68"/>
                </a:solidFill>
                <a:latin typeface="Verdana"/>
                <a:ea typeface="Verdana"/>
                <a:cs typeface="Arial"/>
              </a:rPr>
              <a:t> which is to be operational free of charge. In the Council June proposal it is envisaged that ESAP is available for users of financial reporting from 2026 and for users of sustainability reporting from 2027. </a:t>
            </a:r>
            <a:endParaRPr lang="en-GB">
              <a:solidFill>
                <a:srgbClr val="111F68"/>
              </a:solidFill>
              <a:latin typeface="Verdana" panose="020B0604030504040204" pitchFamily="34" charset="0"/>
              <a:ea typeface="Verdana"/>
              <a:cs typeface="Arial" panose="020B0604020202020204" pitchFamily="34" charset="0"/>
            </a:endParaRPr>
          </a:p>
          <a:p>
            <a:pPr algn="just"/>
            <a:endParaRPr lang="en-GB">
              <a:solidFill>
                <a:srgbClr val="111F68"/>
              </a:solidFill>
              <a:latin typeface="Verdana" panose="020B0604030504040204" pitchFamily="34" charset="0"/>
              <a:ea typeface="Verdana"/>
              <a:cs typeface="Arial" panose="020B0604020202020204" pitchFamily="34" charset="0"/>
            </a:endParaRPr>
          </a:p>
          <a:p>
            <a:pPr algn="just"/>
            <a:r>
              <a:rPr lang="en-GB">
                <a:solidFill>
                  <a:srgbClr val="111F68"/>
                </a:solidFill>
                <a:latin typeface="Verdana"/>
                <a:ea typeface="Verdana"/>
                <a:cs typeface="Arial"/>
              </a:rPr>
              <a:t>The EP is discussing the EC proposal. </a:t>
            </a:r>
            <a:endParaRPr lang="en-GB">
              <a:solidFill>
                <a:srgbClr val="111F68"/>
              </a:solidFill>
              <a:latin typeface="Verdana" panose="020B0604030504040204" pitchFamily="34" charset="0"/>
              <a:ea typeface="Verdana" panose="020B0604030504040204" pitchFamily="34" charset="0"/>
              <a:cs typeface="Arial" panose="020B0604020202020204" pitchFamily="34" charset="0"/>
            </a:endParaRPr>
          </a:p>
          <a:p>
            <a:pPr algn="just"/>
            <a:endParaRPr lang="en-GB">
              <a:solidFill>
                <a:srgbClr val="111F68"/>
              </a:solidFill>
              <a:latin typeface="Verdana" panose="020B0604030504040204" pitchFamily="34" charset="0"/>
              <a:ea typeface="Verdana" panose="020B0604030504040204" pitchFamily="34" charset="0"/>
              <a:cs typeface="Arial" panose="020B0604020202020204" pitchFamily="34" charset="0"/>
            </a:endParaRPr>
          </a:p>
          <a:p>
            <a:pPr algn="just"/>
            <a:r>
              <a:rPr lang="en-GB">
                <a:solidFill>
                  <a:srgbClr val="111F68"/>
                </a:solidFill>
                <a:latin typeface="Verdana"/>
                <a:ea typeface="Verdana"/>
                <a:cs typeface="Arial"/>
              </a:rPr>
              <a:t>Before these dates, digital corporate information will be accessible on entities web pages and in national repositories.</a:t>
            </a:r>
          </a:p>
          <a:p>
            <a:pPr algn="just"/>
            <a:endParaRPr lang="en-GB" sz="1600">
              <a:solidFill>
                <a:srgbClr val="111F68"/>
              </a:solidFill>
              <a:latin typeface="Verdana" panose="020B0604030504040204" pitchFamily="34" charset="0"/>
              <a:cs typeface="Arial" panose="020B0604020202020204" pitchFamily="34" charset="0"/>
            </a:endParaRPr>
          </a:p>
          <a:p>
            <a:pPr algn="just"/>
            <a:endParaRPr lang="en-GB" sz="1600">
              <a:solidFill>
                <a:srgbClr val="E46C0A"/>
              </a:solidFill>
              <a:latin typeface="Arial"/>
              <a:cs typeface="Arial"/>
            </a:endParaRPr>
          </a:p>
        </p:txBody>
      </p:sp>
      <p:sp>
        <p:nvSpPr>
          <p:cNvPr id="12" name="Tekstvak 11"/>
          <p:cNvSpPr txBox="1"/>
          <p:nvPr/>
        </p:nvSpPr>
        <p:spPr>
          <a:xfrm>
            <a:off x="2279576" y="520024"/>
            <a:ext cx="7200801" cy="683264"/>
          </a:xfrm>
          <a:prstGeom prst="rect">
            <a:avLst/>
          </a:prstGeom>
          <a:noFill/>
        </p:spPr>
        <p:txBody>
          <a:bodyPr wrap="square" lIns="91440" tIns="45720" rIns="91440" bIns="45720" rtlCol="0" anchor="b" anchorCtr="0">
            <a:spAutoFit/>
          </a:bodyPr>
          <a:lstStyle/>
          <a:p>
            <a:pPr>
              <a:lnSpc>
                <a:spcPct val="80000"/>
              </a:lnSpc>
            </a:pPr>
            <a:r>
              <a:rPr lang="en-GB" sz="2400">
                <a:solidFill>
                  <a:srgbClr val="18427B"/>
                </a:solidFill>
                <a:latin typeface="Arial MT Lt"/>
                <a:cs typeface="Arial MT Lt"/>
              </a:rPr>
              <a:t>The EU requirements for digital reporting is making access to digital data easier</a:t>
            </a:r>
            <a:endParaRPr lang="nl-NL" sz="2400">
              <a:solidFill>
                <a:srgbClr val="18427B"/>
              </a:solidFill>
              <a:latin typeface="Arial MT Lt"/>
              <a:cs typeface="Arial MT Lt"/>
            </a:endParaRP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23</a:t>
            </a:fld>
            <a:endParaRPr/>
          </a:p>
        </p:txBody>
      </p:sp>
    </p:spTree>
    <p:extLst>
      <p:ext uri="{BB962C8B-B14F-4D97-AF65-F5344CB8AC3E}">
        <p14:creationId xmlns:p14="http://schemas.microsoft.com/office/powerpoint/2010/main" val="239575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116668" y="1337739"/>
            <a:ext cx="8142837" cy="5078313"/>
          </a:xfrm>
          <a:prstGeom prst="rect">
            <a:avLst/>
          </a:prstGeom>
          <a:noFill/>
        </p:spPr>
        <p:txBody>
          <a:bodyPr wrap="square" lIns="91440" tIns="45720" rIns="91440" bIns="45720" rtlCol="0" anchor="t">
            <a:spAutoFit/>
          </a:bodyPr>
          <a:lstStyle/>
          <a:p>
            <a:pPr algn="just"/>
            <a:r>
              <a:rPr lang="en-GB">
                <a:solidFill>
                  <a:srgbClr val="111F68"/>
                </a:solidFill>
                <a:latin typeface="Verdana"/>
                <a:ea typeface="Calibri" panose="020F0502020204030204" pitchFamily="34" charset="0"/>
                <a:cs typeface="Arial"/>
              </a:rPr>
              <a:t>In </a:t>
            </a:r>
            <a:r>
              <a:rPr lang="en-GB">
                <a:solidFill>
                  <a:srgbClr val="E46C0A"/>
                </a:solidFill>
                <a:latin typeface="Verdana"/>
                <a:ea typeface="Verdana"/>
                <a:cs typeface="Arial"/>
              </a:rPr>
              <a:t>Sustainability Reporting</a:t>
            </a:r>
            <a:r>
              <a:rPr lang="en-GB">
                <a:solidFill>
                  <a:srgbClr val="111F68"/>
                </a:solidFill>
                <a:latin typeface="Verdana"/>
                <a:ea typeface="Calibri" panose="020F0502020204030204" pitchFamily="34" charset="0"/>
                <a:cs typeface="Arial"/>
              </a:rPr>
              <a:t>, the </a:t>
            </a:r>
            <a:r>
              <a:rPr lang="en-US">
                <a:solidFill>
                  <a:srgbClr val="111F68"/>
                </a:solidFill>
                <a:latin typeface="Verdana"/>
                <a:ea typeface="Calibri" panose="020F0502020204030204" pitchFamily="34" charset="0"/>
                <a:cs typeface="Arial"/>
              </a:rPr>
              <a:t>Corporate Sustainability Reporting Directive (CSRD) </a:t>
            </a:r>
            <a:r>
              <a:rPr lang="en-GB">
                <a:solidFill>
                  <a:srgbClr val="111F68"/>
                </a:solidFill>
                <a:latin typeface="Verdana"/>
                <a:ea typeface="Calibri" panose="020F0502020204030204" pitchFamily="34" charset="0"/>
                <a:cs typeface="Arial"/>
              </a:rPr>
              <a:t>requires undertakings to prepare their management report in electronic format. </a:t>
            </a:r>
          </a:p>
          <a:p>
            <a:pPr algn="just"/>
            <a:endParaRPr lang="en-GB">
              <a:solidFill>
                <a:srgbClr val="111F68"/>
              </a:solidFill>
              <a:latin typeface="Verdana"/>
              <a:ea typeface="Calibri" panose="020F0502020204030204" pitchFamily="34" charset="0"/>
              <a:cs typeface="Arial"/>
            </a:endParaRPr>
          </a:p>
          <a:p>
            <a:pPr algn="just"/>
            <a:r>
              <a:rPr lang="en-GB">
                <a:solidFill>
                  <a:srgbClr val="111F68"/>
                </a:solidFill>
                <a:latin typeface="Verdana"/>
                <a:ea typeface="Calibri" panose="020F0502020204030204" pitchFamily="34" charset="0"/>
                <a:cs typeface="Arial"/>
              </a:rPr>
              <a:t>EFRAG is requested to develop a ‘digital categorisation system’ for the EU sustainability reporting standards (ESRS- delegated acts). </a:t>
            </a:r>
            <a:endParaRPr lang="en-GB">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endParaRPr lang="en-GB">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r>
              <a:rPr lang="en-GB">
                <a:solidFill>
                  <a:srgbClr val="111F68"/>
                </a:solidFill>
                <a:latin typeface="Verdana" panose="020B0604030504040204" pitchFamily="34" charset="0"/>
                <a:ea typeface="Calibri" panose="020F0502020204030204" pitchFamily="34" charset="0"/>
                <a:cs typeface="Arial" panose="020B0604020202020204" pitchFamily="34" charset="0"/>
              </a:rPr>
              <a:t>EFRAG is required to deliver a draft </a:t>
            </a:r>
            <a:r>
              <a:rPr lang="en-US">
                <a:solidFill>
                  <a:srgbClr val="111F68"/>
                </a:solidFill>
                <a:latin typeface="Verdana" panose="020B0604030504040204" pitchFamily="34" charset="0"/>
                <a:ea typeface="Calibri" panose="020F0502020204030204" pitchFamily="34" charset="0"/>
                <a:cs typeface="Arial" panose="020B0604020202020204" pitchFamily="34" charset="0"/>
              </a:rPr>
              <a:t>ESRS XBRL taxonomy for each ESRS as well as the Illustrative Tagged Reports in the Inline XBRL format (</a:t>
            </a:r>
            <a:r>
              <a:rPr lang="en-US" err="1">
                <a:solidFill>
                  <a:srgbClr val="111F68"/>
                </a:solidFill>
                <a:latin typeface="Verdana" panose="020B0604030504040204" pitchFamily="34" charset="0"/>
                <a:ea typeface="Calibri" panose="020F0502020204030204" pitchFamily="34" charset="0"/>
                <a:cs typeface="Arial" panose="020B0604020202020204" pitchFamily="34" charset="0"/>
              </a:rPr>
              <a:t>iXBRL</a:t>
            </a:r>
            <a:r>
              <a:rPr lang="en-US">
                <a:solidFill>
                  <a:srgbClr val="111F68"/>
                </a:solidFill>
                <a:latin typeface="Verdana" panose="020B0604030504040204" pitchFamily="34" charset="0"/>
                <a:ea typeface="Calibri" panose="020F0502020204030204" pitchFamily="34" charset="0"/>
                <a:cs typeface="Arial" panose="020B0604020202020204" pitchFamily="34" charset="0"/>
              </a:rPr>
              <a:t>) to the European Commission no later than 30 September 2023.</a:t>
            </a:r>
          </a:p>
          <a:p>
            <a:pPr algn="just"/>
            <a:endParaRPr lang="en-US">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r>
              <a:rPr lang="en-US">
                <a:solidFill>
                  <a:srgbClr val="111F68"/>
                </a:solidFill>
                <a:latin typeface="Verdana" panose="020B0604030504040204" pitchFamily="34" charset="0"/>
                <a:ea typeface="Calibri" panose="020F0502020204030204" pitchFamily="34" charset="0"/>
                <a:cs typeface="Arial" panose="020B0604020202020204" pitchFamily="34" charset="0"/>
              </a:rPr>
              <a:t>EFRAG will set up a consultative forum of experts to help with the continuous development of the ESRS XBRL taxonomy. </a:t>
            </a:r>
          </a:p>
          <a:p>
            <a:pPr algn="just"/>
            <a:endParaRPr lang="en-US">
              <a:solidFill>
                <a:srgbClr val="111F68"/>
              </a:solidFill>
              <a:latin typeface="Verdana" panose="020B0604030504040204" pitchFamily="34" charset="0"/>
              <a:ea typeface="Calibri" panose="020F0502020204030204" pitchFamily="34" charset="0"/>
              <a:cs typeface="Arial" panose="020B0604020202020204" pitchFamily="34" charset="0"/>
            </a:endParaRPr>
          </a:p>
          <a:p>
            <a:pPr algn="just"/>
            <a:r>
              <a:rPr lang="en-US">
                <a:solidFill>
                  <a:srgbClr val="111F68"/>
                </a:solidFill>
                <a:latin typeface="Verdana" panose="020B0604030504040204" pitchFamily="34" charset="0"/>
                <a:ea typeface="Calibri" panose="020F0502020204030204" pitchFamily="34" charset="0"/>
                <a:cs typeface="Arial" panose="020B0604020202020204" pitchFamily="34" charset="0"/>
              </a:rPr>
              <a:t>Development of the XBRL taxonomy provides useful input for standard setting (learnings from the climate prototype in ED ESRS E1)</a:t>
            </a:r>
            <a:endParaRPr lang="en-GB" sz="1600">
              <a:solidFill>
                <a:srgbClr val="E46C0A"/>
              </a:solidFill>
              <a:latin typeface="Arial"/>
              <a:cs typeface="Arial"/>
            </a:endParaRPr>
          </a:p>
        </p:txBody>
      </p:sp>
      <p:sp>
        <p:nvSpPr>
          <p:cNvPr id="12" name="Tekstvak 11"/>
          <p:cNvSpPr txBox="1"/>
          <p:nvPr/>
        </p:nvSpPr>
        <p:spPr>
          <a:xfrm>
            <a:off x="2279577" y="513488"/>
            <a:ext cx="7560840" cy="683264"/>
          </a:xfrm>
          <a:prstGeom prst="rect">
            <a:avLst/>
          </a:prstGeom>
          <a:noFill/>
        </p:spPr>
        <p:txBody>
          <a:bodyPr wrap="square" rtlCol="0" anchor="b" anchorCtr="0">
            <a:spAutoFit/>
          </a:bodyPr>
          <a:lstStyle/>
          <a:p>
            <a:pPr>
              <a:lnSpc>
                <a:spcPct val="80000"/>
              </a:lnSpc>
            </a:pPr>
            <a:r>
              <a:rPr lang="en-GB" sz="2400">
                <a:solidFill>
                  <a:srgbClr val="18427B"/>
                </a:solidFill>
                <a:latin typeface="Arial MT Lt"/>
                <a:cs typeface="Arial MT Lt"/>
              </a:rPr>
              <a:t>The EU requirements for digital reporting extended to sustainability reporting</a:t>
            </a:r>
            <a:endParaRPr lang="nl-NL" sz="2400">
              <a:solidFill>
                <a:srgbClr val="18427B"/>
              </a:solidFill>
              <a:latin typeface="Arial MT Lt"/>
              <a:cs typeface="Arial MT Lt"/>
            </a:endParaRP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24</a:t>
            </a:fld>
            <a:endParaRPr/>
          </a:p>
        </p:txBody>
      </p:sp>
    </p:spTree>
    <p:extLst>
      <p:ext uri="{BB962C8B-B14F-4D97-AF65-F5344CB8AC3E}">
        <p14:creationId xmlns:p14="http://schemas.microsoft.com/office/powerpoint/2010/main" val="135882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9576" y="1526560"/>
            <a:ext cx="7272808" cy="615553"/>
          </a:xfrm>
          <a:prstGeom prst="rect">
            <a:avLst/>
          </a:prstGeom>
          <a:noFill/>
        </p:spPr>
        <p:txBody>
          <a:bodyPr wrap="square" lIns="91440" tIns="45720" rIns="91440" bIns="45720" rtlCol="0" anchor="t">
            <a:spAutoFit/>
          </a:bodyPr>
          <a:lstStyle/>
          <a:p>
            <a:pPr algn="just"/>
            <a:r>
              <a:rPr lang="en-GB">
                <a:solidFill>
                  <a:srgbClr val="111F68"/>
                </a:solidFill>
                <a:latin typeface="Verdana"/>
                <a:ea typeface="Calibri" panose="020F0502020204030204" pitchFamily="34" charset="0"/>
                <a:cs typeface="Arial"/>
              </a:rPr>
              <a:t>EFRAG’s planned activities in 2022/2023</a:t>
            </a:r>
            <a:endParaRPr lang="en-GB">
              <a:solidFill>
                <a:srgbClr val="111F68"/>
              </a:solidFill>
              <a:latin typeface="Verdana" panose="020B0604030504040204" pitchFamily="34" charset="0"/>
              <a:cs typeface="Arial" panose="020B0604020202020204" pitchFamily="34" charset="0"/>
            </a:endParaRPr>
          </a:p>
          <a:p>
            <a:pPr algn="just"/>
            <a:endParaRPr lang="en-GB" sz="1600">
              <a:solidFill>
                <a:srgbClr val="E46C0A"/>
              </a:solidFill>
              <a:latin typeface="Arial"/>
              <a:cs typeface="Arial"/>
            </a:endParaRPr>
          </a:p>
        </p:txBody>
      </p:sp>
      <p:sp>
        <p:nvSpPr>
          <p:cNvPr id="12" name="Tekstvak 11"/>
          <p:cNvSpPr txBox="1"/>
          <p:nvPr/>
        </p:nvSpPr>
        <p:spPr>
          <a:xfrm>
            <a:off x="2279576" y="520024"/>
            <a:ext cx="7200801" cy="683264"/>
          </a:xfrm>
          <a:prstGeom prst="rect">
            <a:avLst/>
          </a:prstGeom>
          <a:noFill/>
        </p:spPr>
        <p:txBody>
          <a:bodyPr wrap="square" rtlCol="0" anchor="b" anchorCtr="0">
            <a:spAutoFit/>
          </a:bodyPr>
          <a:lstStyle/>
          <a:p>
            <a:pPr>
              <a:lnSpc>
                <a:spcPct val="80000"/>
              </a:lnSpc>
            </a:pPr>
            <a:r>
              <a:rPr lang="en-GB" sz="2400">
                <a:solidFill>
                  <a:srgbClr val="18427B"/>
                </a:solidFill>
                <a:latin typeface="Arial MT Lt"/>
                <a:cs typeface="Arial MT Lt"/>
              </a:rPr>
              <a:t>The EU requirements for digital reporting extended to sustainability reporting</a:t>
            </a:r>
            <a:endParaRPr lang="nl-NL" sz="2400">
              <a:solidFill>
                <a:srgbClr val="18427B"/>
              </a:solidFill>
              <a:latin typeface="Arial MT Lt"/>
              <a:cs typeface="Arial MT Lt"/>
            </a:endParaRP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25</a:t>
            </a:fld>
            <a:endParaRPr/>
          </a:p>
        </p:txBody>
      </p:sp>
      <p:graphicFrame>
        <p:nvGraphicFramePr>
          <p:cNvPr id="4" name="Table 3">
            <a:extLst>
              <a:ext uri="{FF2B5EF4-FFF2-40B4-BE49-F238E27FC236}">
                <a16:creationId xmlns:a16="http://schemas.microsoft.com/office/drawing/2014/main" id="{6FD6C01F-AF4A-111B-71B7-03A98032852E}"/>
              </a:ext>
            </a:extLst>
          </p:cNvPr>
          <p:cNvGraphicFramePr>
            <a:graphicFrameLocks noGrp="1"/>
          </p:cNvGraphicFramePr>
          <p:nvPr/>
        </p:nvGraphicFramePr>
        <p:xfrm>
          <a:off x="2351584" y="2067076"/>
          <a:ext cx="7795306" cy="4676550"/>
        </p:xfrm>
        <a:graphic>
          <a:graphicData uri="http://schemas.openxmlformats.org/drawingml/2006/table">
            <a:tbl>
              <a:tblPr firstRow="1" firstCol="1" bandRow="1">
                <a:tableStyleId>{5C22544A-7EE6-4342-B048-85BDC9FD1C3A}</a:tableStyleId>
              </a:tblPr>
              <a:tblGrid>
                <a:gridCol w="3994858">
                  <a:extLst>
                    <a:ext uri="{9D8B030D-6E8A-4147-A177-3AD203B41FA5}">
                      <a16:colId xmlns:a16="http://schemas.microsoft.com/office/drawing/2014/main" val="207720763"/>
                    </a:ext>
                  </a:extLst>
                </a:gridCol>
                <a:gridCol w="3800448">
                  <a:extLst>
                    <a:ext uri="{9D8B030D-6E8A-4147-A177-3AD203B41FA5}">
                      <a16:colId xmlns:a16="http://schemas.microsoft.com/office/drawing/2014/main" val="2252643824"/>
                    </a:ext>
                  </a:extLst>
                </a:gridCol>
              </a:tblGrid>
              <a:tr h="251105">
                <a:tc>
                  <a:txBody>
                    <a:bodyPr/>
                    <a:lstStyle/>
                    <a:p>
                      <a:pPr algn="just">
                        <a:spcBef>
                          <a:spcPts val="600"/>
                        </a:spcBef>
                        <a:spcAft>
                          <a:spcPts val="600"/>
                        </a:spcAft>
                      </a:pPr>
                      <a:r>
                        <a:rPr lang="en-US" sz="1600">
                          <a:effectLst/>
                        </a:rPr>
                        <a:t>Activity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Period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6703082"/>
                  </a:ext>
                </a:extLst>
              </a:tr>
              <a:tr h="251105">
                <a:tc>
                  <a:txBody>
                    <a:bodyPr/>
                    <a:lstStyle/>
                    <a:p>
                      <a:pPr algn="just">
                        <a:spcBef>
                          <a:spcPts val="600"/>
                        </a:spcBef>
                        <a:spcAft>
                          <a:spcPts val="600"/>
                        </a:spcAft>
                      </a:pPr>
                      <a:r>
                        <a:rPr lang="en-US" sz="1600">
                          <a:effectLst/>
                        </a:rPr>
                        <a:t>Award of the contract to the selected contractor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Mid November 2022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4591358"/>
                  </a:ext>
                </a:extLst>
              </a:tr>
              <a:tr h="251105">
                <a:tc>
                  <a:txBody>
                    <a:bodyPr/>
                    <a:lstStyle/>
                    <a:p>
                      <a:pPr algn="just">
                        <a:spcBef>
                          <a:spcPts val="600"/>
                        </a:spcBef>
                        <a:spcAft>
                          <a:spcPts val="600"/>
                        </a:spcAft>
                      </a:pPr>
                      <a:r>
                        <a:rPr lang="en-US" sz="1600">
                          <a:effectLst/>
                        </a:rPr>
                        <a:t>Kick- off meeting with the selected contractor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Early November 2022</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9773309"/>
                  </a:ext>
                </a:extLst>
              </a:tr>
              <a:tr h="502210">
                <a:tc>
                  <a:txBody>
                    <a:bodyPr/>
                    <a:lstStyle/>
                    <a:p>
                      <a:pPr algn="just">
                        <a:spcBef>
                          <a:spcPts val="600"/>
                        </a:spcBef>
                        <a:spcAft>
                          <a:spcPts val="600"/>
                        </a:spcAft>
                      </a:pPr>
                      <a:r>
                        <a:rPr lang="en-US" sz="1600">
                          <a:effectLst/>
                        </a:rPr>
                        <a:t>Development of the XBRL Taxonomy based on EFRAG’s draft ESRS</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Mid-November 2022 – 10 April 2023 (about 5 months)</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4861442"/>
                  </a:ext>
                </a:extLst>
              </a:tr>
              <a:tr h="251105">
                <a:tc>
                  <a:txBody>
                    <a:bodyPr/>
                    <a:lstStyle/>
                    <a:p>
                      <a:pPr algn="just">
                        <a:spcBef>
                          <a:spcPts val="600"/>
                        </a:spcBef>
                        <a:spcAft>
                          <a:spcPts val="600"/>
                        </a:spcAft>
                      </a:pPr>
                      <a:r>
                        <a:rPr lang="en-US" sz="1600">
                          <a:effectLst/>
                        </a:rPr>
                        <a:t>EFRAG’s review and approval process,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April 2023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2189032"/>
                  </a:ext>
                </a:extLst>
              </a:tr>
              <a:tr h="251105">
                <a:tc>
                  <a:txBody>
                    <a:bodyPr/>
                    <a:lstStyle/>
                    <a:p>
                      <a:pPr algn="just">
                        <a:spcBef>
                          <a:spcPts val="600"/>
                        </a:spcBef>
                        <a:spcAft>
                          <a:spcPts val="600"/>
                        </a:spcAft>
                      </a:pPr>
                      <a:r>
                        <a:rPr lang="en-US" sz="1600">
                          <a:effectLst/>
                        </a:rPr>
                        <a:t>Public consultation on EFRAG’s draft Taxonomy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May – June 2023 (2 months)</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2271155"/>
                  </a:ext>
                </a:extLst>
              </a:tr>
              <a:tr h="753316">
                <a:tc>
                  <a:txBody>
                    <a:bodyPr/>
                    <a:lstStyle/>
                    <a:p>
                      <a:pPr algn="just">
                        <a:spcBef>
                          <a:spcPts val="600"/>
                        </a:spcBef>
                        <a:spcAft>
                          <a:spcPts val="600"/>
                        </a:spcAft>
                      </a:pPr>
                      <a:r>
                        <a:rPr lang="en-US" sz="1600">
                          <a:effectLst/>
                        </a:rPr>
                        <a:t>Revision of Taxonomy to reflect changes (if any) to final ESRS as approved by the EU and (2) changes (if any) arising from EFRAG’s public consultation.</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July - August 2023 (2 months)</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2365700"/>
                  </a:ext>
                </a:extLst>
              </a:tr>
              <a:tr h="251105">
                <a:tc>
                  <a:txBody>
                    <a:bodyPr/>
                    <a:lstStyle/>
                    <a:p>
                      <a:pPr algn="just">
                        <a:spcBef>
                          <a:spcPts val="600"/>
                        </a:spcBef>
                        <a:spcAft>
                          <a:spcPts val="600"/>
                        </a:spcAft>
                      </a:pPr>
                      <a:r>
                        <a:rPr lang="en-US" sz="1600">
                          <a:effectLst/>
                        </a:rPr>
                        <a:t>Final review and approval of changes by EFRAG</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September 2023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1073696"/>
                  </a:ext>
                </a:extLst>
              </a:tr>
              <a:tr h="502210">
                <a:tc>
                  <a:txBody>
                    <a:bodyPr/>
                    <a:lstStyle/>
                    <a:p>
                      <a:pPr algn="just">
                        <a:spcBef>
                          <a:spcPts val="600"/>
                        </a:spcBef>
                        <a:spcAft>
                          <a:spcPts val="600"/>
                        </a:spcAft>
                      </a:pPr>
                      <a:r>
                        <a:rPr lang="en-US" sz="1600">
                          <a:effectLst/>
                        </a:rPr>
                        <a:t>Final Draft Taxonomy (Digital guidance) – submission to the EC</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1600">
                          <a:effectLst/>
                        </a:rPr>
                        <a:t>No later than 30 September 2023 </a:t>
                      </a:r>
                      <a:endParaRPr lang="en-BE"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5177308"/>
                  </a:ext>
                </a:extLst>
              </a:tr>
            </a:tbl>
          </a:graphicData>
        </a:graphic>
      </p:graphicFrame>
    </p:spTree>
    <p:extLst>
      <p:ext uri="{BB962C8B-B14F-4D97-AF65-F5344CB8AC3E}">
        <p14:creationId xmlns:p14="http://schemas.microsoft.com/office/powerpoint/2010/main" val="1241224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03624" y="1302718"/>
            <a:ext cx="7834502" cy="5355312"/>
          </a:xfrm>
          <a:prstGeom prst="rect">
            <a:avLst/>
          </a:prstGeom>
          <a:noFill/>
        </p:spPr>
        <p:txBody>
          <a:bodyPr wrap="square" lIns="91440" tIns="45720" rIns="91440" bIns="45720" rtlCol="0" anchor="t">
            <a:spAutoFit/>
          </a:bodyPr>
          <a:lstStyle/>
          <a:p>
            <a:pPr algn="just"/>
            <a:r>
              <a:rPr lang="en-GB">
                <a:solidFill>
                  <a:srgbClr val="E46C0A"/>
                </a:solidFill>
                <a:latin typeface="Verdana"/>
                <a:cs typeface="Arial"/>
              </a:rPr>
              <a:t>Interoperability</a:t>
            </a:r>
            <a:r>
              <a:rPr lang="en-GB">
                <a:solidFill>
                  <a:srgbClr val="111F68"/>
                </a:solidFill>
                <a:latin typeface="Verdana"/>
                <a:ea typeface="Calibri" panose="020F0502020204030204" pitchFamily="34" charset="0"/>
                <a:cs typeface="Arial"/>
              </a:rPr>
              <a:t> between ESRS and IFRS sustainability reporting standards is important. Priority is to avoid double reporting. </a:t>
            </a:r>
          </a:p>
          <a:p>
            <a:pPr algn="just"/>
            <a:endParaRPr lang="en-GB">
              <a:solidFill>
                <a:srgbClr val="111F68"/>
              </a:solidFill>
              <a:latin typeface="Verdana"/>
              <a:ea typeface="Calibri" panose="020F0502020204030204" pitchFamily="34" charset="0"/>
              <a:cs typeface="Arial"/>
            </a:endParaRPr>
          </a:p>
          <a:p>
            <a:pPr algn="just"/>
            <a:r>
              <a:rPr lang="en-GB">
                <a:solidFill>
                  <a:srgbClr val="111F68"/>
                </a:solidFill>
                <a:latin typeface="Verdana"/>
                <a:ea typeface="Calibri" panose="020F0502020204030204" pitchFamily="34" charset="0"/>
                <a:cs typeface="Arial"/>
              </a:rPr>
              <a:t>Technical dialogue between EFRAG and ISSB ongoing for Sustainability Standards to promote interoperability. </a:t>
            </a:r>
          </a:p>
          <a:p>
            <a:pPr algn="just"/>
            <a:endParaRPr lang="en-GB">
              <a:solidFill>
                <a:srgbClr val="111F68"/>
              </a:solidFill>
              <a:latin typeface="Verdana"/>
              <a:ea typeface="Calibri" panose="020F0502020204030204" pitchFamily="34" charset="0"/>
              <a:cs typeface="Arial"/>
            </a:endParaRPr>
          </a:p>
          <a:p>
            <a:pPr algn="just"/>
            <a:r>
              <a:rPr lang="en-GB">
                <a:solidFill>
                  <a:srgbClr val="E46C0A"/>
                </a:solidFill>
                <a:latin typeface="Verdana"/>
                <a:ea typeface="Verdana"/>
                <a:cs typeface="Arial"/>
              </a:rPr>
              <a:t>Mapping table: </a:t>
            </a:r>
            <a:r>
              <a:rPr lang="en-GB">
                <a:solidFill>
                  <a:srgbClr val="111F68"/>
                </a:solidFill>
                <a:latin typeface="Verdana"/>
                <a:ea typeface="Verdana"/>
                <a:cs typeface="Arial"/>
              </a:rPr>
              <a:t>On </a:t>
            </a:r>
            <a:r>
              <a:rPr lang="en-GB">
                <a:solidFill>
                  <a:srgbClr val="111F68"/>
                </a:solidFill>
                <a:latin typeface="Verdana"/>
                <a:ea typeface="Calibri" panose="020F0502020204030204" pitchFamily="34" charset="0"/>
                <a:cs typeface="Arial"/>
              </a:rPr>
              <a:t>the area of intersection (investor relevant disclosures) the aim of this dialogue for interoperability is from European perspective that ESRS disclosures will also meet the requirement in IFRS sustainability reporting standards. A Mapping Table could facilitate the identification of the ESRS disclosures that serve as well IFRS Standards. </a:t>
            </a:r>
          </a:p>
          <a:p>
            <a:pPr algn="just"/>
            <a:endParaRPr lang="en-GB">
              <a:solidFill>
                <a:srgbClr val="111F68"/>
              </a:solidFill>
              <a:latin typeface="Verdana"/>
              <a:ea typeface="Calibri" panose="020F0502020204030204" pitchFamily="34" charset="0"/>
              <a:cs typeface="Arial"/>
            </a:endParaRPr>
          </a:p>
          <a:p>
            <a:pPr algn="just"/>
            <a:r>
              <a:rPr lang="en-GB">
                <a:solidFill>
                  <a:srgbClr val="E46C0A"/>
                </a:solidFill>
                <a:latin typeface="Verdana"/>
                <a:ea typeface="Verdana"/>
                <a:cs typeface="Arial"/>
              </a:rPr>
              <a:t>Role of tagging: </a:t>
            </a:r>
            <a:r>
              <a:rPr lang="en-GB">
                <a:solidFill>
                  <a:srgbClr val="111F68"/>
                </a:solidFill>
                <a:latin typeface="Calibri"/>
                <a:ea typeface="Verdana"/>
                <a:cs typeface="Arial"/>
              </a:rPr>
              <a:t>Equally </a:t>
            </a:r>
            <a:r>
              <a:rPr lang="en-GB">
                <a:solidFill>
                  <a:srgbClr val="111F68"/>
                </a:solidFill>
                <a:latin typeface="Verdana"/>
                <a:ea typeface="Calibri" panose="020F0502020204030204" pitchFamily="34" charset="0"/>
                <a:cs typeface="Arial"/>
              </a:rPr>
              <a:t>important is the interoperability for the ESRS XBRL taxonomy and IFRS Sustainability Disclosure Taxonomy EFRAG. Tagging is also a powerful tool to digitally implement the mapping for the area of intersection. The same information could be tagged both in XBRL ESRS and XBRL ISSB taxonomies. </a:t>
            </a:r>
            <a:endParaRPr lang="en-GB">
              <a:solidFill>
                <a:srgbClr val="E46C0A"/>
              </a:solidFill>
              <a:latin typeface="Calibri"/>
              <a:ea typeface="Verdana"/>
              <a:cs typeface="Arial"/>
            </a:endParaRPr>
          </a:p>
        </p:txBody>
      </p:sp>
      <p:sp>
        <p:nvSpPr>
          <p:cNvPr id="12" name="Tekstvak 11"/>
          <p:cNvSpPr txBox="1"/>
          <p:nvPr/>
        </p:nvSpPr>
        <p:spPr>
          <a:xfrm>
            <a:off x="2279576" y="372292"/>
            <a:ext cx="7200801" cy="830997"/>
          </a:xfrm>
          <a:prstGeom prst="rect">
            <a:avLst/>
          </a:prstGeom>
          <a:noFill/>
        </p:spPr>
        <p:txBody>
          <a:bodyPr wrap="square" rtlCol="0" anchor="b" anchorCtr="0">
            <a:spAutoFit/>
          </a:bodyPr>
          <a:lstStyle/>
          <a:p>
            <a:pPr lvl="0"/>
            <a:r>
              <a:rPr lang="en-GB" sz="2400">
                <a:solidFill>
                  <a:srgbClr val="18427B"/>
                </a:solidFill>
                <a:latin typeface="Arial MT Lt"/>
              </a:rPr>
              <a:t>Interoperability between European and international taxonomies</a:t>
            </a: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26</a:t>
            </a:fld>
            <a:endParaRPr/>
          </a:p>
        </p:txBody>
      </p:sp>
    </p:spTree>
    <p:extLst>
      <p:ext uri="{BB962C8B-B14F-4D97-AF65-F5344CB8AC3E}">
        <p14:creationId xmlns:p14="http://schemas.microsoft.com/office/powerpoint/2010/main" val="58588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07568" y="1721709"/>
            <a:ext cx="7859299" cy="4524315"/>
          </a:xfrm>
          <a:prstGeom prst="rect">
            <a:avLst/>
          </a:prstGeom>
          <a:noFill/>
        </p:spPr>
        <p:txBody>
          <a:bodyPr wrap="square" lIns="91440" tIns="45720" rIns="91440" bIns="45720" rtlCol="0" anchor="t">
            <a:spAutoFit/>
          </a:bodyPr>
          <a:lstStyle/>
          <a:p>
            <a:pPr algn="just"/>
            <a:r>
              <a:rPr lang="en-GB" dirty="0">
                <a:solidFill>
                  <a:srgbClr val="111F68"/>
                </a:solidFill>
                <a:latin typeface="Verdana"/>
                <a:ea typeface="Calibri" panose="020F0502020204030204" pitchFamily="34" charset="0"/>
                <a:cs typeface="Arial"/>
              </a:rPr>
              <a:t>Benefits expect</a:t>
            </a:r>
            <a:r>
              <a:rPr lang="en-GB" dirty="0">
                <a:solidFill>
                  <a:srgbClr val="111F68"/>
                </a:solidFill>
                <a:latin typeface="Verdana"/>
                <a:cs typeface="Arial"/>
              </a:rPr>
              <a:t>ed from the tag-based digital reporting, including:</a:t>
            </a:r>
          </a:p>
          <a:p>
            <a:pPr algn="just"/>
            <a:endParaRPr lang="en-GB" dirty="0">
              <a:solidFill>
                <a:srgbClr val="111F68"/>
              </a:solidFill>
              <a:latin typeface="Verdana"/>
              <a:cs typeface="Arial"/>
            </a:endParaRPr>
          </a:p>
          <a:p>
            <a:pPr marL="285750" indent="-285750" algn="just">
              <a:buFont typeface="Arial"/>
              <a:buChar char="•"/>
            </a:pPr>
            <a:r>
              <a:rPr lang="en-GB" dirty="0">
                <a:solidFill>
                  <a:srgbClr val="111F68"/>
                </a:solidFill>
                <a:latin typeface="Verdana"/>
                <a:cs typeface="Arial"/>
              </a:rPr>
              <a:t>Alleviation of the perceived ‘disclosure overload’ problem</a:t>
            </a:r>
          </a:p>
          <a:p>
            <a:pPr marL="285750" indent="-285750" algn="just">
              <a:buFont typeface="Arial"/>
              <a:buChar char="•"/>
            </a:pPr>
            <a:r>
              <a:rPr lang="en-GB" dirty="0">
                <a:solidFill>
                  <a:srgbClr val="111F68"/>
                </a:solidFill>
                <a:latin typeface="Verdana"/>
                <a:cs typeface="Arial"/>
              </a:rPr>
              <a:t>Reduced time required for consuming new data/numbers </a:t>
            </a:r>
            <a:endParaRPr lang="en-GB" dirty="0">
              <a:solidFill>
                <a:srgbClr val="111F68"/>
              </a:solidFill>
              <a:latin typeface="Verdana"/>
              <a:ea typeface="Verdana"/>
              <a:cs typeface="Arial"/>
            </a:endParaRPr>
          </a:p>
          <a:p>
            <a:pPr marL="285750" indent="-285750" algn="just">
              <a:buFont typeface="Arial"/>
              <a:buChar char="•"/>
            </a:pPr>
            <a:r>
              <a:rPr lang="en-GB" dirty="0">
                <a:solidFill>
                  <a:srgbClr val="111F68"/>
                </a:solidFill>
                <a:latin typeface="Verdana"/>
                <a:cs typeface="Arial"/>
              </a:rPr>
              <a:t>Increased data comparability across companies </a:t>
            </a:r>
            <a:endParaRPr lang="en-GB" dirty="0">
              <a:solidFill>
                <a:srgbClr val="000000"/>
              </a:solidFill>
              <a:latin typeface="Calibri"/>
              <a:cs typeface="Calibri"/>
            </a:endParaRPr>
          </a:p>
          <a:p>
            <a:pPr marL="285750" indent="-285750" algn="just">
              <a:buFont typeface="Arial"/>
              <a:buChar char="•"/>
            </a:pPr>
            <a:r>
              <a:rPr lang="en-GB" dirty="0">
                <a:solidFill>
                  <a:srgbClr val="111F68"/>
                </a:solidFill>
                <a:latin typeface="Verdana"/>
                <a:ea typeface="Verdana"/>
                <a:cs typeface="Arial"/>
              </a:rPr>
              <a:t>Increa</a:t>
            </a:r>
            <a:r>
              <a:rPr lang="en-GB" dirty="0">
                <a:solidFill>
                  <a:srgbClr val="111F68"/>
                </a:solidFill>
                <a:latin typeface="Verdana"/>
                <a:cs typeface="Arial"/>
              </a:rPr>
              <a:t>sed accessibility of data</a:t>
            </a:r>
          </a:p>
          <a:p>
            <a:pPr marL="285750" indent="-285750" algn="just">
              <a:buFont typeface="Arial"/>
              <a:buChar char="•"/>
            </a:pPr>
            <a:r>
              <a:rPr lang="en-GB" dirty="0">
                <a:solidFill>
                  <a:srgbClr val="111F68"/>
                </a:solidFill>
                <a:latin typeface="Verdana"/>
                <a:cs typeface="Arial"/>
              </a:rPr>
              <a:t>Users will be able to take and shuffle the information they want to analyse</a:t>
            </a:r>
            <a:endParaRPr lang="en-GB" dirty="0">
              <a:solidFill>
                <a:srgbClr val="000000"/>
              </a:solidFill>
              <a:latin typeface="Calibri"/>
              <a:cs typeface="Calibri"/>
            </a:endParaRPr>
          </a:p>
          <a:p>
            <a:pPr marL="285750" indent="-285750" algn="just">
              <a:buFont typeface="Arial"/>
              <a:buChar char="•"/>
            </a:pPr>
            <a:r>
              <a:rPr lang="en-GB" dirty="0">
                <a:solidFill>
                  <a:srgbClr val="111F68"/>
                </a:solidFill>
                <a:latin typeface="Verdana"/>
                <a:cs typeface="Arial"/>
              </a:rPr>
              <a:t>Entities can present their reporting in the way they believe provide the most relevant information</a:t>
            </a:r>
          </a:p>
          <a:p>
            <a:pPr marL="285750" indent="-285750" algn="just">
              <a:buFont typeface="Arial"/>
              <a:buChar char="•"/>
            </a:pPr>
            <a:r>
              <a:rPr lang="en-US" dirty="0">
                <a:solidFill>
                  <a:srgbClr val="111F68"/>
                </a:solidFill>
                <a:latin typeface="Verdana"/>
                <a:cs typeface="Arial"/>
              </a:rPr>
              <a:t>Can entities still tell their own story? - extensions</a:t>
            </a:r>
          </a:p>
          <a:p>
            <a:pPr marL="285750" indent="-285750" algn="just">
              <a:buFont typeface="Arial"/>
              <a:buChar char="•"/>
            </a:pPr>
            <a:r>
              <a:rPr lang="en-US" dirty="0">
                <a:solidFill>
                  <a:srgbClr val="111F68"/>
                </a:solidFill>
                <a:latin typeface="Verdana"/>
                <a:cs typeface="Arial"/>
              </a:rPr>
              <a:t>Trade off between objective based standards and automated procedures and machine reading </a:t>
            </a:r>
          </a:p>
          <a:p>
            <a:pPr marL="285750" indent="-285750" algn="just">
              <a:buFont typeface="Arial"/>
              <a:buChar char="•"/>
            </a:pPr>
            <a:r>
              <a:rPr lang="en-GB" dirty="0">
                <a:solidFill>
                  <a:srgbClr val="111F68"/>
                </a:solidFill>
                <a:latin typeface="Verdana"/>
                <a:cs typeface="Arial"/>
              </a:rPr>
              <a:t>Opportunities for academic research</a:t>
            </a:r>
            <a:endParaRPr lang="en-GB" dirty="0">
              <a:solidFill>
                <a:srgbClr val="000000"/>
              </a:solidFill>
              <a:latin typeface="Calibri"/>
              <a:cs typeface="Calibri"/>
            </a:endParaRPr>
          </a:p>
          <a:p>
            <a:pPr algn="just"/>
            <a:endParaRPr lang="en-GB" dirty="0">
              <a:solidFill>
                <a:srgbClr val="111F68"/>
              </a:solidFill>
              <a:latin typeface="Verdana"/>
              <a:cs typeface="Arial"/>
            </a:endParaRPr>
          </a:p>
          <a:p>
            <a:pPr algn="just"/>
            <a:r>
              <a:rPr lang="en-GB" dirty="0">
                <a:solidFill>
                  <a:srgbClr val="111F68"/>
                </a:solidFill>
                <a:latin typeface="Verdana"/>
                <a:cs typeface="Arial"/>
              </a:rPr>
              <a:t>Corporate reporting will be more relevant for users</a:t>
            </a:r>
            <a:endParaRPr lang="en-GB" dirty="0">
              <a:solidFill>
                <a:srgbClr val="111F68"/>
              </a:solidFill>
              <a:latin typeface="Verdana"/>
              <a:ea typeface="Verdana"/>
              <a:cs typeface="Arial"/>
            </a:endParaRPr>
          </a:p>
        </p:txBody>
      </p:sp>
      <p:sp>
        <p:nvSpPr>
          <p:cNvPr id="12" name="Tekstvak 11"/>
          <p:cNvSpPr txBox="1"/>
          <p:nvPr/>
        </p:nvSpPr>
        <p:spPr>
          <a:xfrm>
            <a:off x="2279576" y="741624"/>
            <a:ext cx="7200801" cy="461665"/>
          </a:xfrm>
          <a:prstGeom prst="rect">
            <a:avLst/>
          </a:prstGeom>
          <a:noFill/>
        </p:spPr>
        <p:txBody>
          <a:bodyPr wrap="square" lIns="91440" tIns="45720" rIns="91440" bIns="45720" rtlCol="0" anchor="b" anchorCtr="0">
            <a:spAutoFit/>
          </a:bodyPr>
          <a:lstStyle/>
          <a:p>
            <a:r>
              <a:rPr lang="en-GB" sz="2400">
                <a:solidFill>
                  <a:srgbClr val="18427B"/>
                </a:solidFill>
                <a:latin typeface="Arial MT Lt"/>
              </a:rPr>
              <a:t>Messages from Bergen EAA symposium (1)</a:t>
            </a: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27</a:t>
            </a:fld>
            <a:endParaRPr/>
          </a:p>
        </p:txBody>
      </p:sp>
    </p:spTree>
    <p:extLst>
      <p:ext uri="{BB962C8B-B14F-4D97-AF65-F5344CB8AC3E}">
        <p14:creationId xmlns:p14="http://schemas.microsoft.com/office/powerpoint/2010/main" val="95627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9576" y="1526560"/>
            <a:ext cx="7272808" cy="3108543"/>
          </a:xfrm>
          <a:prstGeom prst="rect">
            <a:avLst/>
          </a:prstGeom>
          <a:noFill/>
        </p:spPr>
        <p:txBody>
          <a:bodyPr wrap="square" lIns="91440" tIns="45720" rIns="91440" bIns="45720" rtlCol="0" anchor="t">
            <a:spAutoFit/>
          </a:bodyPr>
          <a:lstStyle/>
          <a:p>
            <a:pPr algn="just"/>
            <a:r>
              <a:rPr lang="en-GB">
                <a:solidFill>
                  <a:srgbClr val="111F68"/>
                </a:solidFill>
                <a:latin typeface="Verdana"/>
                <a:ea typeface="Verdana"/>
                <a:cs typeface="Arial"/>
              </a:rPr>
              <a:t>Tagged data is only as good as the quality and consistence of the tagging</a:t>
            </a:r>
          </a:p>
          <a:p>
            <a:pPr marL="285750" indent="-285750" algn="just">
              <a:buFont typeface="Arial"/>
              <a:buChar char="•"/>
            </a:pPr>
            <a:r>
              <a:rPr lang="en-GB">
                <a:solidFill>
                  <a:srgbClr val="111F68"/>
                </a:solidFill>
                <a:latin typeface="Verdana"/>
                <a:ea typeface="Verdana"/>
                <a:cs typeface="Arial"/>
              </a:rPr>
              <a:t>Extensions</a:t>
            </a:r>
          </a:p>
          <a:p>
            <a:pPr marL="285750" indent="-285750" algn="just">
              <a:buFont typeface="Arial"/>
              <a:buChar char="•"/>
            </a:pPr>
            <a:r>
              <a:rPr lang="en-GB">
                <a:solidFill>
                  <a:srgbClr val="111F68"/>
                </a:solidFill>
                <a:latin typeface="Verdana"/>
                <a:ea typeface="Verdana"/>
                <a:cs typeface="Arial"/>
              </a:rPr>
              <a:t>Industry level consistency</a:t>
            </a:r>
          </a:p>
          <a:p>
            <a:pPr marL="285750" indent="-285750" algn="just">
              <a:buFont typeface="Arial"/>
              <a:buChar char="•"/>
            </a:pPr>
            <a:r>
              <a:rPr lang="en-GB">
                <a:solidFill>
                  <a:srgbClr val="111F68"/>
                </a:solidFill>
                <a:latin typeface="Verdana"/>
                <a:ea typeface="Verdana"/>
                <a:cs typeface="Arial"/>
              </a:rPr>
              <a:t>Link between financial and sustainability taxonomies</a:t>
            </a:r>
          </a:p>
          <a:p>
            <a:pPr marL="285750" indent="-285750" algn="just">
              <a:buFont typeface="Arial"/>
              <a:buChar char="•"/>
            </a:pPr>
            <a:r>
              <a:rPr lang="en-GB">
                <a:solidFill>
                  <a:srgbClr val="111F68"/>
                </a:solidFill>
                <a:latin typeface="Verdana"/>
                <a:ea typeface="Verdana"/>
                <a:cs typeface="Arial"/>
              </a:rPr>
              <a:t>External assurance</a:t>
            </a:r>
          </a:p>
          <a:p>
            <a:pPr marL="285750" indent="-285750" algn="just">
              <a:buFont typeface="Arial"/>
              <a:buChar char="•"/>
            </a:pPr>
            <a:endParaRPr lang="en-GB">
              <a:solidFill>
                <a:srgbClr val="111F68"/>
              </a:solidFill>
              <a:latin typeface="Verdana"/>
              <a:ea typeface="Verdana"/>
              <a:cs typeface="Arial"/>
            </a:endParaRPr>
          </a:p>
          <a:p>
            <a:pPr algn="just"/>
            <a:r>
              <a:rPr lang="en-GB">
                <a:solidFill>
                  <a:srgbClr val="111F68"/>
                </a:solidFill>
                <a:latin typeface="Verdana"/>
                <a:ea typeface="Verdana"/>
                <a:cs typeface="Arial"/>
              </a:rPr>
              <a:t>Corporate reporting (financial and sustainability) must convey a consistent message.</a:t>
            </a:r>
          </a:p>
          <a:p>
            <a:pPr algn="just"/>
            <a:endParaRPr lang="en-GB">
              <a:solidFill>
                <a:srgbClr val="111F68"/>
              </a:solidFill>
              <a:latin typeface="Verdana"/>
              <a:ea typeface="Verdana"/>
              <a:cs typeface="Arial"/>
            </a:endParaRPr>
          </a:p>
          <a:p>
            <a:pPr algn="just"/>
            <a:endParaRPr lang="en-GB" sz="1600">
              <a:solidFill>
                <a:srgbClr val="E46C0A"/>
              </a:solidFill>
              <a:latin typeface="Arial"/>
              <a:cs typeface="Arial"/>
            </a:endParaRPr>
          </a:p>
        </p:txBody>
      </p:sp>
      <p:sp>
        <p:nvSpPr>
          <p:cNvPr id="12" name="Tekstvak 11"/>
          <p:cNvSpPr txBox="1"/>
          <p:nvPr/>
        </p:nvSpPr>
        <p:spPr>
          <a:xfrm>
            <a:off x="2279576" y="741624"/>
            <a:ext cx="7200801" cy="461665"/>
          </a:xfrm>
          <a:prstGeom prst="rect">
            <a:avLst/>
          </a:prstGeom>
          <a:noFill/>
        </p:spPr>
        <p:txBody>
          <a:bodyPr wrap="square" lIns="91440" tIns="45720" rIns="91440" bIns="45720" rtlCol="0" anchor="b" anchorCtr="0">
            <a:spAutoFit/>
          </a:bodyPr>
          <a:lstStyle/>
          <a:p>
            <a:r>
              <a:rPr lang="en-GB" sz="2400">
                <a:solidFill>
                  <a:srgbClr val="18427B"/>
                </a:solidFill>
                <a:latin typeface="Arial MT Lt"/>
              </a:rPr>
              <a:t>Messages from EAA Bergen symposium (2)</a:t>
            </a: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28</a:t>
            </a:fld>
            <a:endParaRPr/>
          </a:p>
        </p:txBody>
      </p:sp>
    </p:spTree>
    <p:extLst>
      <p:ext uri="{BB962C8B-B14F-4D97-AF65-F5344CB8AC3E}">
        <p14:creationId xmlns:p14="http://schemas.microsoft.com/office/powerpoint/2010/main" val="2338864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279576" y="1421098"/>
            <a:ext cx="7979929" cy="4493538"/>
          </a:xfrm>
          <a:prstGeom prst="rect">
            <a:avLst/>
          </a:prstGeom>
          <a:noFill/>
        </p:spPr>
        <p:txBody>
          <a:bodyPr wrap="square" lIns="91440" tIns="45720" rIns="91440" bIns="45720" rtlCol="0" anchor="t">
            <a:spAutoFit/>
          </a:bodyPr>
          <a:lstStyle/>
          <a:p>
            <a:pPr algn="just"/>
            <a:r>
              <a:rPr lang="en-GB" dirty="0">
                <a:solidFill>
                  <a:srgbClr val="111F68"/>
                </a:solidFill>
                <a:latin typeface="Verdana"/>
                <a:ea typeface="Verdana"/>
                <a:cs typeface="Arial"/>
              </a:rPr>
              <a:t>Due to resource constraints considerations, EFRAG doesn’t have an active project on digital reporting (in the financial reporting planning). However EFRAG is observing the environment. </a:t>
            </a:r>
          </a:p>
          <a:p>
            <a:pPr algn="just"/>
            <a:endParaRPr lang="en-GB" dirty="0">
              <a:solidFill>
                <a:srgbClr val="111F68"/>
              </a:solidFill>
              <a:latin typeface="Verdana"/>
              <a:ea typeface="Verdana"/>
              <a:cs typeface="Arial"/>
            </a:endParaRPr>
          </a:p>
          <a:p>
            <a:pPr algn="just"/>
            <a:r>
              <a:rPr lang="en-GB" dirty="0">
                <a:solidFill>
                  <a:srgbClr val="111F68"/>
                </a:solidFill>
                <a:latin typeface="Verdana"/>
                <a:ea typeface="Verdana"/>
                <a:cs typeface="Arial"/>
              </a:rPr>
              <a:t>In the financial reporting pillar EFRAG is looking at how the digitalisation of reported information (including the ESMA ESEF and other forms of digital reporting) can be incorporated into the cost-benefit analysis of IFRS requirements. </a:t>
            </a:r>
          </a:p>
          <a:p>
            <a:pPr algn="just"/>
            <a:endParaRPr lang="en-GB" dirty="0">
              <a:solidFill>
                <a:srgbClr val="111F68"/>
              </a:solidFill>
              <a:latin typeface="Verdana"/>
              <a:ea typeface="Verdana"/>
              <a:cs typeface="Arial"/>
            </a:endParaRPr>
          </a:p>
          <a:p>
            <a:pPr algn="just"/>
            <a:r>
              <a:rPr lang="en-GB" dirty="0">
                <a:solidFill>
                  <a:srgbClr val="111F68"/>
                </a:solidFill>
                <a:latin typeface="Verdana"/>
                <a:ea typeface="Verdana"/>
                <a:cs typeface="Arial"/>
              </a:rPr>
              <a:t>EFRAG constituents rank digitalisation as an important topic. In June EFRAG FR Board considered adding digital reporting to the EFRAG research agenda, but as this is not a topic that fits easily into the traditional research topics EFRAG FR Board decided considering the available resources not to initiate a formal proactive research project. </a:t>
            </a:r>
          </a:p>
          <a:p>
            <a:pPr algn="just"/>
            <a:endParaRPr lang="en-GB" sz="1600" dirty="0">
              <a:solidFill>
                <a:srgbClr val="E46C0A"/>
              </a:solidFill>
              <a:latin typeface="Arial"/>
              <a:cs typeface="Arial"/>
            </a:endParaRPr>
          </a:p>
        </p:txBody>
      </p:sp>
      <p:sp>
        <p:nvSpPr>
          <p:cNvPr id="12" name="Tekstvak 11"/>
          <p:cNvSpPr txBox="1"/>
          <p:nvPr/>
        </p:nvSpPr>
        <p:spPr>
          <a:xfrm>
            <a:off x="2279576" y="372292"/>
            <a:ext cx="7200801" cy="830997"/>
          </a:xfrm>
          <a:prstGeom prst="rect">
            <a:avLst/>
          </a:prstGeom>
          <a:noFill/>
        </p:spPr>
        <p:txBody>
          <a:bodyPr wrap="square" lIns="91440" tIns="45720" rIns="91440" bIns="45720" rtlCol="0" anchor="b" anchorCtr="0">
            <a:spAutoFit/>
          </a:bodyPr>
          <a:lstStyle/>
          <a:p>
            <a:r>
              <a:rPr lang="en-GB" sz="2400">
                <a:solidFill>
                  <a:srgbClr val="18427B"/>
                </a:solidFill>
                <a:latin typeface="Arial MT Lt"/>
              </a:rPr>
              <a:t>What are EFRAGs activities on digital reporting in the financial reporting pillar?</a:t>
            </a:r>
          </a:p>
        </p:txBody>
      </p:sp>
      <p:cxnSp>
        <p:nvCxnSpPr>
          <p:cNvPr id="13" name="Rechte verbindingslijn 12"/>
          <p:cNvCxnSpPr/>
          <p:nvPr/>
        </p:nvCxnSpPr>
        <p:spPr>
          <a:xfrm>
            <a:off x="2351584" y="1196752"/>
            <a:ext cx="7128792"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4"/>
          </p:nvPr>
        </p:nvSpPr>
        <p:spPr/>
        <p:txBody>
          <a:bodyPr/>
          <a:lstStyle/>
          <a:p>
            <a:pPr algn="ctr"/>
            <a:endParaRPr lang="en-GB"/>
          </a:p>
          <a:p>
            <a:pPr algn="ctr"/>
            <a:fld id="{CEFBDD81-1F9F-1A44-BAE5-EA9B5A3AE313}" type="slidenum">
              <a:rPr smtClean="0"/>
              <a:pPr algn="ctr"/>
              <a:t>29</a:t>
            </a:fld>
            <a:endParaRPr/>
          </a:p>
        </p:txBody>
      </p:sp>
    </p:spTree>
    <p:extLst>
      <p:ext uri="{BB962C8B-B14F-4D97-AF65-F5344CB8AC3E}">
        <p14:creationId xmlns:p14="http://schemas.microsoft.com/office/powerpoint/2010/main" val="74101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58E07B2A-0A38-8594-EC61-F16A7D716B63}"/>
              </a:ext>
            </a:extLst>
          </p:cNvPr>
          <p:cNvSpPr>
            <a:spLocks noGrp="1"/>
          </p:cNvSpPr>
          <p:nvPr>
            <p:ph type="body" sz="quarter" idx="10"/>
          </p:nvPr>
        </p:nvSpPr>
        <p:spPr/>
        <p:txBody>
          <a:bodyPr/>
          <a:lstStyle/>
          <a:p>
            <a:r>
              <a:rPr lang="en-GB" dirty="0">
                <a:solidFill>
                  <a:schemeClr val="tx2"/>
                </a:solidFill>
              </a:rPr>
              <a:t>Polling questions</a:t>
            </a:r>
            <a:endParaRPr lang="en-US" dirty="0"/>
          </a:p>
        </p:txBody>
      </p:sp>
      <p:sp>
        <p:nvSpPr>
          <p:cNvPr id="2" name="Text Placeholder 1">
            <a:extLst>
              <a:ext uri="{FF2B5EF4-FFF2-40B4-BE49-F238E27FC236}">
                <a16:creationId xmlns:a16="http://schemas.microsoft.com/office/drawing/2014/main" id="{5E2545BE-FF79-032F-3ABB-017AFA86307C}"/>
              </a:ext>
            </a:extLst>
          </p:cNvPr>
          <p:cNvSpPr>
            <a:spLocks noGrp="1"/>
          </p:cNvSpPr>
          <p:nvPr>
            <p:ph type="body" sz="quarter" idx="19"/>
          </p:nvPr>
        </p:nvSpPr>
        <p:spPr>
          <a:xfrm>
            <a:off x="1019172" y="1901553"/>
            <a:ext cx="5022039" cy="4748629"/>
          </a:xfrm>
          <a:solidFill>
            <a:srgbClr val="E7E7E7"/>
          </a:solidFill>
        </p:spPr>
        <p:txBody>
          <a:bodyPr/>
          <a:lstStyle/>
          <a:p>
            <a:pPr lvl="1">
              <a:spcBef>
                <a:spcPts val="1000"/>
              </a:spcBef>
              <a:buClr>
                <a:srgbClr val="072071"/>
              </a:buClr>
              <a:defRPr/>
            </a:pPr>
            <a:r>
              <a:rPr lang="en-GB" sz="2800" dirty="0">
                <a:solidFill>
                  <a:srgbClr val="5F6061"/>
                </a:solidFill>
                <a:sym typeface="Arial" charset="0"/>
              </a:rPr>
              <a:t>Q1</a:t>
            </a:r>
            <a:endPar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endParaRPr>
          </a:p>
          <a:p>
            <a:pPr lvl="1">
              <a:spcBef>
                <a:spcPts val="1000"/>
              </a:spcBef>
              <a:buClr>
                <a:srgbClr val="072071"/>
              </a:buClr>
              <a:defRPr/>
            </a:pPr>
            <a:r>
              <a:rPr kumimoji="0" lang="en-GB" sz="2800" b="0" i="0" u="none" strike="noStrike" kern="1200" cap="none" spc="0" normalizeH="0" baseline="0" noProof="0" dirty="0">
                <a:ln>
                  <a:noFill/>
                </a:ln>
                <a:solidFill>
                  <a:srgbClr val="5F6061"/>
                </a:solidFill>
                <a:effectLst/>
                <a:uLnTx/>
                <a:uFillTx/>
                <a:latin typeface="Arial" panose="020B0604020202020204" pitchFamily="34" charset="0"/>
                <a:ea typeface="+mn-ea"/>
                <a:cs typeface="Arial" panose="020B0604020202020204" pitchFamily="34" charset="0"/>
                <a:sym typeface="Arial" charset="0"/>
              </a:rPr>
              <a:t>The reason for your interest in this session on digital reporting is:</a:t>
            </a:r>
          </a:p>
          <a:p>
            <a:pPr marL="914400" lvl="1" indent="-457200">
              <a:spcBef>
                <a:spcPts val="1000"/>
              </a:spcBef>
              <a:buClr>
                <a:srgbClr val="072071"/>
              </a:buClr>
              <a:buFont typeface="Courier New" panose="02070309020205020404" pitchFamily="49" charset="0"/>
              <a:buChar char="o"/>
              <a:defRPr/>
            </a:pPr>
            <a:r>
              <a:rPr lang="en-GB" sz="2800" dirty="0">
                <a:solidFill>
                  <a:srgbClr val="5F6061"/>
                </a:solidFill>
                <a:sym typeface="Arial" charset="0"/>
              </a:rPr>
              <a:t>research</a:t>
            </a:r>
          </a:p>
          <a:p>
            <a:pPr marL="914400" lvl="1" indent="-457200">
              <a:spcBef>
                <a:spcPts val="1000"/>
              </a:spcBef>
              <a:buClr>
                <a:srgbClr val="072071"/>
              </a:buClr>
              <a:buFont typeface="Courier New" panose="02070309020205020404" pitchFamily="49" charset="0"/>
              <a:buChar char="o"/>
              <a:defRPr/>
            </a:pPr>
            <a:r>
              <a:rPr lang="en-GB" sz="2800" dirty="0">
                <a:solidFill>
                  <a:srgbClr val="5F6061"/>
                </a:solidFill>
                <a:sym typeface="Arial" charset="0"/>
              </a:rPr>
              <a:t>teaching</a:t>
            </a:r>
          </a:p>
          <a:p>
            <a:pPr marL="914400" lvl="1" indent="-457200">
              <a:spcBef>
                <a:spcPts val="1000"/>
              </a:spcBef>
              <a:buClr>
                <a:srgbClr val="072071"/>
              </a:buClr>
              <a:buFont typeface="Courier New" panose="02070309020205020404" pitchFamily="49" charset="0"/>
              <a:buChar char="o"/>
              <a:defRPr/>
            </a:pPr>
            <a:r>
              <a:rPr lang="en-GB" sz="2800" dirty="0">
                <a:solidFill>
                  <a:srgbClr val="5F6061"/>
                </a:solidFill>
                <a:sym typeface="Arial" charset="0"/>
              </a:rPr>
              <a:t>both research and teaching</a:t>
            </a:r>
          </a:p>
          <a:p>
            <a:pPr marL="914400" lvl="1" indent="-457200">
              <a:spcBef>
                <a:spcPts val="1000"/>
              </a:spcBef>
              <a:buClr>
                <a:srgbClr val="072071"/>
              </a:buClr>
              <a:buFont typeface="Courier New" panose="02070309020205020404" pitchFamily="49" charset="0"/>
              <a:buChar char="o"/>
              <a:defRPr/>
            </a:pPr>
            <a:r>
              <a:rPr lang="en-GB" sz="2800" dirty="0">
                <a:solidFill>
                  <a:srgbClr val="5F6061"/>
                </a:solidFill>
                <a:sym typeface="Arial" charset="0"/>
              </a:rPr>
              <a:t>practice</a:t>
            </a:r>
          </a:p>
          <a:p>
            <a:endParaRPr lang="en-GB" dirty="0"/>
          </a:p>
        </p:txBody>
      </p:sp>
      <p:sp>
        <p:nvSpPr>
          <p:cNvPr id="3" name="Text Placeholder 2">
            <a:extLst>
              <a:ext uri="{FF2B5EF4-FFF2-40B4-BE49-F238E27FC236}">
                <a16:creationId xmlns:a16="http://schemas.microsoft.com/office/drawing/2014/main" id="{FCA998AC-3A98-E577-8605-652059759568}"/>
              </a:ext>
            </a:extLst>
          </p:cNvPr>
          <p:cNvSpPr>
            <a:spLocks noGrp="1"/>
          </p:cNvSpPr>
          <p:nvPr>
            <p:ph type="body" sz="quarter" idx="20"/>
          </p:nvPr>
        </p:nvSpPr>
        <p:spPr>
          <a:xfrm>
            <a:off x="6347601" y="1901552"/>
            <a:ext cx="5166536" cy="3501183"/>
          </a:xfrm>
          <a:solidFill>
            <a:srgbClr val="E7E7E7"/>
          </a:solidFill>
        </p:spPr>
        <p:txBody>
          <a:bodyPr/>
          <a:lstStyle/>
          <a:p>
            <a:pPr lvl="1">
              <a:buClr>
                <a:srgbClr val="072071"/>
              </a:buClr>
              <a:defRPr/>
            </a:pPr>
            <a:r>
              <a:rPr lang="en-GB" sz="2800" dirty="0">
                <a:solidFill>
                  <a:srgbClr val="5F6061"/>
                </a:solidFill>
                <a:sym typeface="Arial" charset="0"/>
              </a:rPr>
              <a:t>Q2</a:t>
            </a:r>
          </a:p>
          <a:p>
            <a:pPr lvl="1">
              <a:buClr>
                <a:srgbClr val="072071"/>
              </a:buClr>
              <a:defRPr/>
            </a:pPr>
            <a:r>
              <a:rPr lang="en-GB" sz="2800" dirty="0">
                <a:solidFill>
                  <a:srgbClr val="5F6061"/>
                </a:solidFill>
                <a:sym typeface="Arial" charset="0"/>
              </a:rPr>
              <a:t>What is your level of knowledge about digital reporting?</a:t>
            </a:r>
            <a:endParaRPr kumimoji="0" lang="en-GB" sz="2800" b="0" i="0" u="none" strike="noStrike" kern="1200" cap="none" spc="0" normalizeH="0" baseline="0" noProof="0" dirty="0">
              <a:ln>
                <a:noFill/>
              </a:ln>
              <a:solidFill>
                <a:srgbClr val="5F6061"/>
              </a:solidFill>
              <a:effectLst/>
              <a:uLnTx/>
              <a:uFillTx/>
              <a:sym typeface="Arial" charset="0"/>
            </a:endParaRPr>
          </a:p>
          <a:p>
            <a:pPr marL="914400" marR="0" lvl="1" indent="-457200" algn="l" defTabSz="914400" rtl="0" eaLnBrk="1" fontAlgn="auto" latinLnBrk="0" hangingPunct="1">
              <a:lnSpc>
                <a:spcPct val="100000"/>
              </a:lnSpc>
              <a:spcBef>
                <a:spcPts val="1000"/>
              </a:spcBef>
              <a:spcAft>
                <a:spcPts val="0"/>
              </a:spcAft>
              <a:buClr>
                <a:srgbClr val="072071"/>
              </a:buClr>
              <a:buSzTx/>
              <a:buFont typeface="Courier New" panose="02070309020205020404" pitchFamily="49" charset="0"/>
              <a:buChar char="o"/>
              <a:tabLst/>
              <a:defRPr/>
            </a:pPr>
            <a:r>
              <a:rPr kumimoji="0" lang="en-GB" sz="2800" b="0" i="0" u="none" strike="noStrike" kern="1200" cap="none" spc="0" normalizeH="0" baseline="0" noProof="0" dirty="0">
                <a:ln>
                  <a:noFill/>
                </a:ln>
                <a:solidFill>
                  <a:srgbClr val="5F6061"/>
                </a:solidFill>
                <a:effectLst/>
                <a:uLnTx/>
                <a:uFillTx/>
                <a:sym typeface="Arial" charset="0"/>
              </a:rPr>
              <a:t>none</a:t>
            </a:r>
          </a:p>
          <a:p>
            <a:pPr marL="914400" marR="0" lvl="1" indent="-457200" algn="l" defTabSz="914400" rtl="0" eaLnBrk="1" fontAlgn="auto" latinLnBrk="0" hangingPunct="1">
              <a:lnSpc>
                <a:spcPct val="100000"/>
              </a:lnSpc>
              <a:spcBef>
                <a:spcPts val="1000"/>
              </a:spcBef>
              <a:spcAft>
                <a:spcPts val="0"/>
              </a:spcAft>
              <a:buClr>
                <a:srgbClr val="072071"/>
              </a:buClr>
              <a:buSzTx/>
              <a:buFont typeface="Courier New" panose="02070309020205020404" pitchFamily="49" charset="0"/>
              <a:buChar char="o"/>
              <a:tabLst/>
              <a:defRPr/>
            </a:pPr>
            <a:r>
              <a:rPr kumimoji="0" lang="en-GB" sz="2800" b="0" i="0" u="none" strike="noStrike" kern="1200" cap="none" spc="0" normalizeH="0" baseline="0" noProof="0" dirty="0">
                <a:ln>
                  <a:noFill/>
                </a:ln>
                <a:solidFill>
                  <a:srgbClr val="5F6061"/>
                </a:solidFill>
                <a:effectLst/>
                <a:uLnTx/>
                <a:uFillTx/>
                <a:sym typeface="Arial" charset="0"/>
              </a:rPr>
              <a:t>some</a:t>
            </a:r>
          </a:p>
          <a:p>
            <a:pPr marL="914400" marR="0" lvl="1" indent="-457200" algn="l" defTabSz="914400" rtl="0" eaLnBrk="1" fontAlgn="auto" latinLnBrk="0" hangingPunct="1">
              <a:lnSpc>
                <a:spcPct val="100000"/>
              </a:lnSpc>
              <a:spcBef>
                <a:spcPts val="1000"/>
              </a:spcBef>
              <a:spcAft>
                <a:spcPts val="0"/>
              </a:spcAft>
              <a:buClr>
                <a:srgbClr val="072071"/>
              </a:buClr>
              <a:buSzTx/>
              <a:buFont typeface="Courier New" panose="02070309020205020404" pitchFamily="49" charset="0"/>
              <a:buChar char="o"/>
              <a:tabLst/>
              <a:defRPr/>
            </a:pPr>
            <a:r>
              <a:rPr kumimoji="0" lang="en-GB" sz="2800" b="0" i="0" u="none" strike="noStrike" kern="1200" cap="none" spc="0" normalizeH="0" baseline="0" noProof="0" dirty="0">
                <a:ln>
                  <a:noFill/>
                </a:ln>
                <a:solidFill>
                  <a:srgbClr val="5F6061"/>
                </a:solidFill>
                <a:effectLst/>
                <a:uLnTx/>
                <a:uFillTx/>
                <a:sym typeface="Arial" charset="0"/>
              </a:rPr>
              <a:t>significant </a:t>
            </a:r>
          </a:p>
          <a:p>
            <a:endParaRPr lang="en-GB" dirty="0"/>
          </a:p>
        </p:txBody>
      </p:sp>
      <p:sp>
        <p:nvSpPr>
          <p:cNvPr id="25" name="Footer Placeholder 24">
            <a:extLst>
              <a:ext uri="{FF2B5EF4-FFF2-40B4-BE49-F238E27FC236}">
                <a16:creationId xmlns:a16="http://schemas.microsoft.com/office/drawing/2014/main" id="{2A16D81E-67E8-287A-D84B-A82ACCD75D3F}"/>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cs typeface="Arial" panose="020B0604020202020204" pitchFamily="34" charset="0"/>
                <a:sym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cs typeface="Arial" panose="020B0604020202020204" pitchFamily="34" charset="0"/>
              <a:sym typeface="Arial" charset="0"/>
            </a:endParaRPr>
          </a:p>
        </p:txBody>
      </p:sp>
    </p:spTree>
    <p:extLst>
      <p:ext uri="{BB962C8B-B14F-4D97-AF65-F5344CB8AC3E}">
        <p14:creationId xmlns:p14="http://schemas.microsoft.com/office/powerpoint/2010/main" val="421718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RANJ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7489" y="3933056"/>
            <a:ext cx="3310673" cy="2903240"/>
          </a:xfrm>
          <a:prstGeom prst="rect">
            <a:avLst/>
          </a:prstGeom>
        </p:spPr>
      </p:pic>
      <p:pic>
        <p:nvPicPr>
          <p:cNvPr id="3" name="Picture 3" descr="Normal reproduction in colour"/>
          <p:cNvPicPr>
            <a:picLocks noChangeAspect="1" noChangeArrowheads="1"/>
          </p:cNvPicPr>
          <p:nvPr/>
        </p:nvPicPr>
        <p:blipFill>
          <a:blip r:embed="rId4"/>
          <a:srcRect/>
          <a:stretch>
            <a:fillRect/>
          </a:stretch>
        </p:blipFill>
        <p:spPr bwMode="auto">
          <a:xfrm>
            <a:off x="5024921" y="764704"/>
            <a:ext cx="619125" cy="400050"/>
          </a:xfrm>
          <a:prstGeom prst="rect">
            <a:avLst/>
          </a:prstGeom>
          <a:noFill/>
          <a:ln w="9525">
            <a:noFill/>
            <a:miter lim="800000"/>
            <a:headEnd/>
            <a:tailEnd/>
          </a:ln>
        </p:spPr>
      </p:pic>
      <p:sp>
        <p:nvSpPr>
          <p:cNvPr id="4" name="Rectangle 10"/>
          <p:cNvSpPr>
            <a:spLocks noChangeArrowheads="1"/>
          </p:cNvSpPr>
          <p:nvPr/>
        </p:nvSpPr>
        <p:spPr bwMode="auto">
          <a:xfrm>
            <a:off x="5735960" y="692696"/>
            <a:ext cx="4104456" cy="936154"/>
          </a:xfrm>
          <a:prstGeom prst="rect">
            <a:avLst/>
          </a:prstGeom>
          <a:noFill/>
          <a:ln w="9525">
            <a:noFill/>
            <a:miter lim="800000"/>
            <a:headEnd/>
            <a:tailEnd/>
          </a:ln>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10000"/>
              </a:lnSpc>
            </a:pPr>
            <a:r>
              <a:rPr lang="en-US" sz="1000">
                <a:solidFill>
                  <a:schemeClr val="tx2"/>
                </a:solidFill>
                <a:latin typeface="Arial MT Lt"/>
                <a:ea typeface="Calibri" pitchFamily="34" charset="0"/>
                <a:cs typeface="Arial MT Lt"/>
              </a:rPr>
              <a:t>EFRAG receives financial support of the European Union - </a:t>
            </a:r>
            <a:r>
              <a:rPr lang="fr-BE" sz="1000">
                <a:solidFill>
                  <a:schemeClr val="tx2"/>
                </a:solidFill>
                <a:latin typeface="Arial MT Lt"/>
                <a:ea typeface="Calibri" pitchFamily="34" charset="0"/>
                <a:cs typeface="Arial MT Lt"/>
              </a:rPr>
              <a:t>DG </a:t>
            </a:r>
            <a:r>
              <a:rPr lang="en-GB" sz="1000">
                <a:solidFill>
                  <a:schemeClr val="tx2"/>
                </a:solidFill>
                <a:latin typeface="Arial MT Lt"/>
                <a:ea typeface="Calibri" pitchFamily="34" charset="0"/>
                <a:cs typeface="Arial MT Lt"/>
              </a:rPr>
              <a:t>Financial Stability, Financial Services and Capital Markets Union. </a:t>
            </a:r>
            <a:r>
              <a:rPr lang="en-US" sz="1000">
                <a:solidFill>
                  <a:schemeClr val="tx2"/>
                </a:solidFill>
                <a:latin typeface="Arial MT Lt"/>
                <a:ea typeface="Calibri" pitchFamily="34" charset="0"/>
                <a:cs typeface="Arial MT Lt"/>
              </a:rPr>
              <a:t>The content of this presentation is the sole responsibility of EFRAG and can under no circumstances be regarded as reflecting the position of the European Union.</a:t>
            </a:r>
            <a:endParaRPr lang="en-US" sz="1000">
              <a:latin typeface="Arial MT Lt"/>
              <a:ea typeface="Calibri" pitchFamily="34" charset="0"/>
              <a:cs typeface="Arial MT Lt"/>
            </a:endParaRPr>
          </a:p>
        </p:txBody>
      </p:sp>
      <p:sp>
        <p:nvSpPr>
          <p:cNvPr id="12" name="Footer Placeholder 10"/>
          <p:cNvSpPr txBox="1">
            <a:spLocks/>
          </p:cNvSpPr>
          <p:nvPr/>
        </p:nvSpPr>
        <p:spPr>
          <a:xfrm>
            <a:off x="5691336" y="3855036"/>
            <a:ext cx="4104456" cy="1800200"/>
          </a:xfrm>
          <a:prstGeom prst="rect">
            <a:avLst/>
          </a:prstGeom>
        </p:spPr>
        <p:txBody>
          <a:bodyPr vert="horz" lIns="91440" tIns="45720" rIns="91440" bIns="45720" rtlCol="0" anchor="t" anchorCtr="0"/>
          <a:lstStyle>
            <a:defPPr>
              <a:defRPr lang="en-US"/>
            </a:defPPr>
            <a:lvl1pPr marL="0" algn="l" defTabSz="457200" rtl="0" eaLnBrk="1" latinLnBrk="0" hangingPunct="1">
              <a:defRPr sz="800" kern="1200">
                <a:solidFill>
                  <a:srgbClr val="000090"/>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a:solidFill>
                  <a:srgbClr val="18427B"/>
                </a:solidFill>
              </a:rPr>
              <a:t>EFRAG</a:t>
            </a:r>
          </a:p>
          <a:p>
            <a:pPr algn="r"/>
            <a:r>
              <a:rPr lang="en-GB" sz="1200" err="1">
                <a:solidFill>
                  <a:srgbClr val="18427B"/>
                </a:solidFill>
              </a:rPr>
              <a:t>Aisbl</a:t>
            </a:r>
            <a:r>
              <a:rPr lang="en-GB" sz="1200">
                <a:solidFill>
                  <a:srgbClr val="18427B"/>
                </a:solidFill>
              </a:rPr>
              <a:t> - </a:t>
            </a:r>
            <a:r>
              <a:rPr lang="en-GB" sz="1200" err="1">
                <a:solidFill>
                  <a:srgbClr val="18427B"/>
                </a:solidFill>
              </a:rPr>
              <a:t>ivzw</a:t>
            </a:r>
            <a:endParaRPr lang="en-GB" sz="1200">
              <a:solidFill>
                <a:srgbClr val="18427B"/>
              </a:solidFill>
            </a:endParaRPr>
          </a:p>
          <a:p>
            <a:pPr algn="r"/>
            <a:r>
              <a:rPr lang="en-GB" sz="1200">
                <a:solidFill>
                  <a:srgbClr val="18427B"/>
                </a:solidFill>
              </a:rPr>
              <a:t>35 Square de </a:t>
            </a:r>
            <a:r>
              <a:rPr lang="en-GB" sz="1200" err="1">
                <a:solidFill>
                  <a:srgbClr val="18427B"/>
                </a:solidFill>
              </a:rPr>
              <a:t>Meeüs</a:t>
            </a:r>
            <a:endParaRPr lang="en-GB" sz="1200">
              <a:solidFill>
                <a:srgbClr val="18427B"/>
              </a:solidFill>
            </a:endParaRPr>
          </a:p>
          <a:p>
            <a:pPr algn="r"/>
            <a:r>
              <a:rPr lang="en-GB" sz="1200">
                <a:solidFill>
                  <a:srgbClr val="18427B"/>
                </a:solidFill>
              </a:rPr>
              <a:t>B-1000 Brussel</a:t>
            </a:r>
          </a:p>
          <a:p>
            <a:pPr algn="r"/>
            <a:r>
              <a:rPr lang="en-GB" sz="1200">
                <a:solidFill>
                  <a:srgbClr val="18427B"/>
                </a:solidFill>
              </a:rPr>
              <a:t>Tel. +32 (0)2 207 93 00</a:t>
            </a:r>
          </a:p>
          <a:p>
            <a:pPr algn="r"/>
            <a:r>
              <a:rPr lang="en-GB" sz="1200" b="1">
                <a:solidFill>
                  <a:srgbClr val="18427B"/>
                </a:solidFill>
              </a:rPr>
              <a:t>www.efrag.org</a:t>
            </a:r>
          </a:p>
        </p:txBody>
      </p:sp>
      <p:pic>
        <p:nvPicPr>
          <p:cNvPr id="15" name="Afbeelding 14" descr="qrcode_static_juni201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88288" y="5251772"/>
            <a:ext cx="648072" cy="648072"/>
          </a:xfrm>
          <a:prstGeom prst="rect">
            <a:avLst/>
          </a:prstGeom>
        </p:spPr>
      </p:pic>
      <p:pic>
        <p:nvPicPr>
          <p:cNvPr id="16" name="Afbeelding 15" descr="linkedi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80376" y="5655236"/>
            <a:ext cx="242966" cy="244608"/>
          </a:xfrm>
          <a:prstGeom prst="rect">
            <a:avLst/>
          </a:prstGeom>
        </p:spPr>
      </p:pic>
      <p:sp>
        <p:nvSpPr>
          <p:cNvPr id="14" name="Tekstvak 8"/>
          <p:cNvSpPr txBox="1"/>
          <p:nvPr/>
        </p:nvSpPr>
        <p:spPr>
          <a:xfrm>
            <a:off x="2769394" y="2557276"/>
            <a:ext cx="5843885" cy="369332"/>
          </a:xfrm>
          <a:prstGeom prst="rect">
            <a:avLst/>
          </a:prstGeom>
          <a:noFill/>
        </p:spPr>
        <p:txBody>
          <a:bodyPr wrap="square" rtlCol="0" anchor="ctr">
            <a:spAutoFit/>
          </a:bodyPr>
          <a:lstStyle/>
          <a:p>
            <a:r>
              <a:rPr lang="en-GB">
                <a:solidFill>
                  <a:schemeClr val="accent6">
                    <a:lumMod val="75000"/>
                  </a:schemeClr>
                </a:solidFill>
                <a:latin typeface="Arial"/>
                <a:cs typeface="Arial"/>
              </a:rPr>
              <a:t>Thank you for your attention!</a:t>
            </a:r>
          </a:p>
        </p:txBody>
      </p:sp>
      <p:pic>
        <p:nvPicPr>
          <p:cNvPr id="17" name="Picture 16" descr="Resultado de imagem para twitter icon">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9745648" y="5634099"/>
            <a:ext cx="288000" cy="288000"/>
          </a:xfrm>
          <a:prstGeom prst="rect">
            <a:avLst/>
          </a:prstGeom>
          <a:noFill/>
          <a:ln>
            <a:noFill/>
          </a:ln>
        </p:spPr>
      </p:pic>
    </p:spTree>
    <p:extLst>
      <p:ext uri="{BB962C8B-B14F-4D97-AF65-F5344CB8AC3E}">
        <p14:creationId xmlns:p14="http://schemas.microsoft.com/office/powerpoint/2010/main" val="176239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Academic Commentary</a:t>
            </a:r>
          </a:p>
        </p:txBody>
      </p:sp>
      <p:sp>
        <p:nvSpPr>
          <p:cNvPr id="3" name="Untertitel 2"/>
          <p:cNvSpPr>
            <a:spLocks noGrp="1"/>
          </p:cNvSpPr>
          <p:nvPr>
            <p:ph type="subTitle" idx="1"/>
          </p:nvPr>
        </p:nvSpPr>
        <p:spPr>
          <a:xfrm>
            <a:off x="2208000" y="1051200"/>
            <a:ext cx="6048240" cy="396000"/>
          </a:xfrm>
        </p:spPr>
        <p:txBody>
          <a:bodyPr/>
          <a:lstStyle/>
          <a:p>
            <a:r>
              <a:rPr lang="en-US" dirty="0"/>
              <a:t>Digitalization and Digital Reporting </a:t>
            </a:r>
            <a:endParaRPr lang="de-DE" dirty="0"/>
          </a:p>
        </p:txBody>
      </p:sp>
      <p:sp>
        <p:nvSpPr>
          <p:cNvPr id="4" name="Datumsplatzhalter 3">
            <a:extLst>
              <a:ext uri="{FF2B5EF4-FFF2-40B4-BE49-F238E27FC236}">
                <a16:creationId xmlns:a16="http://schemas.microsoft.com/office/drawing/2014/main" id="{0CCB69C9-F529-4550-BAFC-C96DEE15E2F8}"/>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52397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1141200"/>
          </a:xfrm>
        </p:spPr>
        <p:txBody>
          <a:bodyPr/>
          <a:lstStyle/>
          <a:p>
            <a:r>
              <a:rPr lang="en-US" dirty="0"/>
              <a:t>What makes us qualified?</a:t>
            </a:r>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32</a:t>
            </a:fld>
            <a:endParaRPr lang="de-DE" dirty="0">
              <a:latin typeface="Calibri"/>
            </a:endParaRPr>
          </a:p>
        </p:txBody>
      </p:sp>
      <p:pic>
        <p:nvPicPr>
          <p:cNvPr id="16" name="Picture 2" descr="C:\Users\Ferdinand Elfers\Documents\2. Lehrstuhl\9. Sonstiges\Website\Profile\Holger\Prof._Dr._Holger_Daske.tif">
            <a:extLst>
              <a:ext uri="{FF2B5EF4-FFF2-40B4-BE49-F238E27FC236}">
                <a16:creationId xmlns:a16="http://schemas.microsoft.com/office/drawing/2014/main" id="{74FC4CE3-3B75-43AB-8B48-610AC33F16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
          <a:stretch/>
        </p:blipFill>
        <p:spPr bwMode="auto">
          <a:xfrm>
            <a:off x="2207570" y="1628800"/>
            <a:ext cx="1340839" cy="194421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A person in a suit and tie&#10;&#10;Description automatically generated with medium confidence">
            <a:extLst>
              <a:ext uri="{FF2B5EF4-FFF2-40B4-BE49-F238E27FC236}">
                <a16:creationId xmlns:a16="http://schemas.microsoft.com/office/drawing/2014/main" id="{A5B30AAF-65C2-4902-8536-143195286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530" r="15039"/>
          <a:stretch/>
        </p:blipFill>
        <p:spPr>
          <a:xfrm>
            <a:off x="2207569" y="3938022"/>
            <a:ext cx="1340839" cy="2011259"/>
          </a:xfrm>
          <a:prstGeom prst="rect">
            <a:avLst/>
          </a:prstGeom>
        </p:spPr>
      </p:pic>
      <p:sp>
        <p:nvSpPr>
          <p:cNvPr id="18" name="Rectangle 17">
            <a:extLst>
              <a:ext uri="{FF2B5EF4-FFF2-40B4-BE49-F238E27FC236}">
                <a16:creationId xmlns:a16="http://schemas.microsoft.com/office/drawing/2014/main" id="{08297B8D-285A-4506-A6D6-96815D9ABD52}"/>
              </a:ext>
            </a:extLst>
          </p:cNvPr>
          <p:cNvSpPr/>
          <p:nvPr/>
        </p:nvSpPr>
        <p:spPr>
          <a:xfrm>
            <a:off x="3756248" y="1594052"/>
            <a:ext cx="6120248" cy="2262158"/>
          </a:xfrm>
          <a:prstGeom prst="rect">
            <a:avLst/>
          </a:prstGeom>
        </p:spPr>
        <p:txBody>
          <a:bodyPr wrap="square">
            <a:spAutoFit/>
          </a:bodyPr>
          <a:lstStyle/>
          <a:p>
            <a:r>
              <a:rPr lang="en-US" b="1" dirty="0">
                <a:solidFill>
                  <a:srgbClr val="003056"/>
                </a:solidFill>
                <a:latin typeface="Calibri"/>
              </a:rPr>
              <a:t>Holger Daske</a:t>
            </a:r>
          </a:p>
          <a:p>
            <a:pPr marL="285750" indent="-285750">
              <a:spcBef>
                <a:spcPts val="600"/>
              </a:spcBef>
              <a:buFont typeface="Arial" panose="020B0604020202020204" pitchFamily="34" charset="0"/>
              <a:buChar char="•"/>
            </a:pPr>
            <a:r>
              <a:rPr lang="en-US" dirty="0">
                <a:solidFill>
                  <a:srgbClr val="003056"/>
                </a:solidFill>
                <a:latin typeface="Calibri"/>
              </a:rPr>
              <a:t>20 years of experience with IFRS data</a:t>
            </a:r>
          </a:p>
          <a:p>
            <a:pPr marL="285750" indent="-285750">
              <a:spcBef>
                <a:spcPts val="600"/>
              </a:spcBef>
              <a:buFont typeface="Arial" panose="020B0604020202020204" pitchFamily="34" charset="0"/>
              <a:buChar char="•"/>
            </a:pPr>
            <a:r>
              <a:rPr lang="en-US" dirty="0">
                <a:solidFill>
                  <a:srgbClr val="003056"/>
                </a:solidFill>
                <a:latin typeface="Calibri"/>
              </a:rPr>
              <a:t>In “IFRS: Markets, Practice, and Politics”, Foundations and Trends® in Accounting, 2021, Chapter 4, we review the reporting practices under IFRS, including digital reporting</a:t>
            </a:r>
          </a:p>
          <a:p>
            <a:pPr marL="285750" indent="-285750">
              <a:spcBef>
                <a:spcPts val="600"/>
              </a:spcBef>
              <a:buFont typeface="Arial" panose="020B0604020202020204" pitchFamily="34" charset="0"/>
              <a:buChar char="•"/>
            </a:pPr>
            <a:r>
              <a:rPr lang="en-US" dirty="0">
                <a:solidFill>
                  <a:srgbClr val="003056"/>
                </a:solidFill>
                <a:latin typeface="Calibri"/>
              </a:rPr>
              <a:t>As past member of IFRS Advisory Council, I am aware of realities and obstacles the IFRS Foundation faces</a:t>
            </a:r>
          </a:p>
        </p:txBody>
      </p:sp>
      <p:sp>
        <p:nvSpPr>
          <p:cNvPr id="19" name="Rectangle 18">
            <a:extLst>
              <a:ext uri="{FF2B5EF4-FFF2-40B4-BE49-F238E27FC236}">
                <a16:creationId xmlns:a16="http://schemas.microsoft.com/office/drawing/2014/main" id="{CBC30404-3FC4-4E58-AF66-467DF1DD35D6}"/>
              </a:ext>
            </a:extLst>
          </p:cNvPr>
          <p:cNvSpPr/>
          <p:nvPr/>
        </p:nvSpPr>
        <p:spPr>
          <a:xfrm>
            <a:off x="3756248" y="3945830"/>
            <a:ext cx="6120248" cy="1631216"/>
          </a:xfrm>
          <a:prstGeom prst="rect">
            <a:avLst/>
          </a:prstGeom>
        </p:spPr>
        <p:txBody>
          <a:bodyPr wrap="square">
            <a:spAutoFit/>
          </a:bodyPr>
          <a:lstStyle/>
          <a:p>
            <a:r>
              <a:rPr lang="en-US" b="1" dirty="0">
                <a:solidFill>
                  <a:srgbClr val="003056"/>
                </a:solidFill>
                <a:latin typeface="Calibri"/>
              </a:rPr>
              <a:t>Matthias Uckert</a:t>
            </a:r>
          </a:p>
          <a:p>
            <a:pPr marL="285750" indent="-285750">
              <a:spcBef>
                <a:spcPts val="600"/>
              </a:spcBef>
              <a:buFont typeface="Arial" panose="020B0604020202020204" pitchFamily="34" charset="0"/>
              <a:buChar char="•"/>
            </a:pPr>
            <a:r>
              <a:rPr lang="en-US" dirty="0">
                <a:solidFill>
                  <a:srgbClr val="003056"/>
                </a:solidFill>
                <a:latin typeface="Calibri"/>
              </a:rPr>
              <a:t>Doctoral candidate focusing on Unstructured Data Analysis and intersection of information environment &amp; technology</a:t>
            </a:r>
          </a:p>
          <a:p>
            <a:pPr marL="285750" indent="-285750">
              <a:spcBef>
                <a:spcPts val="600"/>
              </a:spcBef>
              <a:buFont typeface="Arial" panose="020B0604020202020204" pitchFamily="34" charset="0"/>
              <a:buChar char="•"/>
            </a:pPr>
            <a:r>
              <a:rPr lang="en-US" dirty="0">
                <a:solidFill>
                  <a:srgbClr val="003056"/>
                </a:solidFill>
                <a:latin typeface="Calibri"/>
              </a:rPr>
              <a:t>Strong technical experience</a:t>
            </a:r>
          </a:p>
          <a:p>
            <a:pPr marL="285750" indent="-285750">
              <a:buFont typeface="Arial" panose="020B0604020202020204" pitchFamily="34" charset="0"/>
              <a:buChar char="•"/>
            </a:pPr>
            <a:endParaRPr lang="en-US" dirty="0">
              <a:solidFill>
                <a:srgbClr val="003056"/>
              </a:solidFill>
              <a:highlight>
                <a:srgbClr val="FFFF00"/>
              </a:highlight>
              <a:latin typeface="Calibri"/>
            </a:endParaRPr>
          </a:p>
        </p:txBody>
      </p:sp>
      <p:sp>
        <p:nvSpPr>
          <p:cNvPr id="3" name="Datumsplatzhalter 3">
            <a:extLst>
              <a:ext uri="{FF2B5EF4-FFF2-40B4-BE49-F238E27FC236}">
                <a16:creationId xmlns:a16="http://schemas.microsoft.com/office/drawing/2014/main" id="{381FADBE-7030-187D-8C13-E44DFF2E8CDB}"/>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57004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1141200"/>
          </a:xfrm>
        </p:spPr>
        <p:txBody>
          <a:bodyPr/>
          <a:lstStyle/>
          <a:p>
            <a:r>
              <a:rPr lang="en-US" dirty="0"/>
              <a:t>What motivates us?</a:t>
            </a:r>
            <a:endParaRPr lang="de-DE" dirty="0"/>
          </a:p>
        </p:txBody>
      </p:sp>
      <p:sp>
        <p:nvSpPr>
          <p:cNvPr id="3" name="Inhaltsplatzhalter 2"/>
          <p:cNvSpPr>
            <a:spLocks noGrp="1"/>
          </p:cNvSpPr>
          <p:nvPr>
            <p:ph idx="1"/>
          </p:nvPr>
        </p:nvSpPr>
        <p:spPr>
          <a:xfrm>
            <a:off x="2208000" y="1196752"/>
            <a:ext cx="7776000" cy="4392488"/>
          </a:xfrm>
        </p:spPr>
        <p:txBody>
          <a:bodyPr/>
          <a:lstStyle/>
          <a:p>
            <a:r>
              <a:rPr lang="en-US" sz="2000" dirty="0"/>
              <a:t>Huge misbalance between resources spent to produce financial reports (e.g., Deutsche Bank Audit fees p.a. over </a:t>
            </a:r>
            <a:r>
              <a:rPr lang="en-US" sz="2000" b="1" dirty="0"/>
              <a:t>60 million EUR alone</a:t>
            </a:r>
            <a:r>
              <a:rPr lang="en-US" sz="2000" dirty="0"/>
              <a:t>), and output provided (</a:t>
            </a:r>
            <a:r>
              <a:rPr lang="en-US" sz="2000" b="1" dirty="0"/>
              <a:t>pdf-document</a:t>
            </a:r>
            <a:r>
              <a:rPr lang="en-US" sz="2000" dirty="0"/>
              <a:t>)</a:t>
            </a:r>
          </a:p>
          <a:p>
            <a:r>
              <a:rPr lang="en-US" sz="2000" dirty="0"/>
              <a:t>To keep its relevance (</a:t>
            </a:r>
            <a:r>
              <a:rPr lang="en-US" sz="2000" b="1" dirty="0"/>
              <a:t>Gen Z</a:t>
            </a:r>
            <a:r>
              <a:rPr lang="en-US" sz="2000" dirty="0"/>
              <a:t>), our discipline must communicate like in the 21</a:t>
            </a:r>
            <a:r>
              <a:rPr lang="en-US" sz="2000" baseline="30000" dirty="0"/>
              <a:t>st</a:t>
            </a:r>
            <a:r>
              <a:rPr lang="en-US" sz="2000" dirty="0"/>
              <a:t> century</a:t>
            </a:r>
          </a:p>
          <a:p>
            <a:r>
              <a:rPr lang="en-US" sz="2000" dirty="0"/>
              <a:t>The complexity and diversity in financial reports across and within firms, for many reasons, make it utopic that “</a:t>
            </a:r>
            <a:r>
              <a:rPr lang="en-US" sz="2000" b="1" dirty="0"/>
              <a:t>AI</a:t>
            </a:r>
            <a:r>
              <a:rPr lang="en-US" sz="2000" dirty="0"/>
              <a:t>” just solves the information processing problems</a:t>
            </a:r>
          </a:p>
          <a:p>
            <a:endParaRPr lang="en-US" sz="1000" dirty="0"/>
          </a:p>
          <a:p>
            <a:pPr lvl="0">
              <a:buFont typeface="Wingdings" panose="05000000000000000000" pitchFamily="2" charset="2"/>
              <a:buChar char="Ø"/>
            </a:pPr>
            <a:r>
              <a:rPr lang="en-US" sz="2000" dirty="0"/>
              <a:t>Digital reporting “Alternativelos”</a:t>
            </a:r>
            <a:br>
              <a:rPr lang="en-US" sz="2000" dirty="0"/>
            </a:br>
            <a:endParaRPr lang="en-US" sz="2000"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33</a:t>
            </a:fld>
            <a:endParaRPr lang="de-DE" dirty="0">
              <a:latin typeface="Calibri"/>
            </a:endParaRPr>
          </a:p>
        </p:txBody>
      </p:sp>
      <p:sp>
        <p:nvSpPr>
          <p:cNvPr id="7" name="Datumsplatzhalter 3">
            <a:extLst>
              <a:ext uri="{FF2B5EF4-FFF2-40B4-BE49-F238E27FC236}">
                <a16:creationId xmlns:a16="http://schemas.microsoft.com/office/drawing/2014/main" id="{8B6C8180-CF7C-BDE8-8AE5-4BA4D9E6BF5C}"/>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pic>
        <p:nvPicPr>
          <p:cNvPr id="5" name="Grafik 4">
            <a:extLst>
              <a:ext uri="{FF2B5EF4-FFF2-40B4-BE49-F238E27FC236}">
                <a16:creationId xmlns:a16="http://schemas.microsoft.com/office/drawing/2014/main" id="{C6369E61-3A04-403E-9810-23F793DB4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034" y="4029428"/>
            <a:ext cx="1512168" cy="1832392"/>
          </a:xfrm>
          <a:prstGeom prst="rect">
            <a:avLst/>
          </a:prstGeom>
        </p:spPr>
      </p:pic>
    </p:spTree>
    <p:extLst>
      <p:ext uri="{BB962C8B-B14F-4D97-AF65-F5344CB8AC3E}">
        <p14:creationId xmlns:p14="http://schemas.microsoft.com/office/powerpoint/2010/main" val="67685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1141200"/>
          </a:xfrm>
        </p:spPr>
        <p:txBody>
          <a:bodyPr/>
          <a:lstStyle/>
          <a:p>
            <a:r>
              <a:rPr lang="en-US" dirty="0"/>
              <a:t>Overview: Tagging IFRS Reports</a:t>
            </a:r>
            <a:endParaRPr lang="de-DE" dirty="0"/>
          </a:p>
        </p:txBody>
      </p:sp>
      <p:sp>
        <p:nvSpPr>
          <p:cNvPr id="3" name="Inhaltsplatzhalter 2"/>
          <p:cNvSpPr>
            <a:spLocks noGrp="1"/>
          </p:cNvSpPr>
          <p:nvPr>
            <p:ph idx="1"/>
          </p:nvPr>
        </p:nvSpPr>
        <p:spPr>
          <a:xfrm>
            <a:off x="2208000" y="1628800"/>
            <a:ext cx="7776000" cy="4392488"/>
          </a:xfrm>
        </p:spPr>
        <p:txBody>
          <a:bodyPr/>
          <a:lstStyle/>
          <a:p>
            <a:pPr marL="0" indent="0">
              <a:buNone/>
            </a:pPr>
            <a:r>
              <a:rPr lang="en-US" sz="2000" dirty="0"/>
              <a:t>Idea of “barcode for financial reporting” old. But where do we stand?</a:t>
            </a:r>
          </a:p>
          <a:p>
            <a:pPr marL="0" indent="0">
              <a:buNone/>
            </a:pPr>
            <a:endParaRPr lang="en-US" sz="1000" dirty="0"/>
          </a:p>
          <a:p>
            <a:pPr marL="0" indent="0">
              <a:buNone/>
            </a:pPr>
            <a:r>
              <a:rPr lang="en-US" sz="2000" b="1" dirty="0"/>
              <a:t>XBRL</a:t>
            </a:r>
            <a:r>
              <a:rPr lang="en-US" sz="2000" dirty="0"/>
              <a:t> (eXtensible Business Reporting Language) as open, XML-based language designed to improve the disclosure of information by making financial data </a:t>
            </a:r>
            <a:r>
              <a:rPr lang="en-US" sz="2000" b="1" dirty="0"/>
              <a:t>standardized</a:t>
            </a:r>
            <a:r>
              <a:rPr lang="en-US" sz="2000" dirty="0"/>
              <a:t>, </a:t>
            </a:r>
            <a:r>
              <a:rPr lang="en-US" sz="2000" b="1" dirty="0"/>
              <a:t>tagged</a:t>
            </a:r>
            <a:r>
              <a:rPr lang="en-US" sz="2000" dirty="0"/>
              <a:t>, and </a:t>
            </a:r>
            <a:r>
              <a:rPr lang="en-US" sz="2000" b="1" dirty="0"/>
              <a:t>machine-readable</a:t>
            </a:r>
          </a:p>
          <a:p>
            <a:pPr marL="0" indent="0">
              <a:buNone/>
            </a:pPr>
            <a:endParaRPr lang="en-US" sz="1000" dirty="0"/>
          </a:p>
          <a:p>
            <a:pPr marL="0" indent="0">
              <a:buNone/>
            </a:pPr>
            <a:r>
              <a:rPr lang="en-US" sz="2000" dirty="0"/>
              <a:t>XBRL can only be implemented using</a:t>
            </a:r>
            <a:r>
              <a:rPr lang="en-US" sz="2000" b="1" dirty="0"/>
              <a:t> taxonomies</a:t>
            </a:r>
          </a:p>
          <a:p>
            <a:pPr>
              <a:spcBef>
                <a:spcPts val="600"/>
              </a:spcBef>
            </a:pPr>
            <a:r>
              <a:rPr lang="en-US" sz="2000" dirty="0"/>
              <a:t>Provide clear definitions of financial reporting items &amp; concise structure how items relate to each other, i.e., </a:t>
            </a:r>
          </a:p>
          <a:p>
            <a:pPr lvl="1">
              <a:spcBef>
                <a:spcPts val="600"/>
              </a:spcBef>
            </a:pPr>
            <a:r>
              <a:rPr lang="en-US" sz="1800" dirty="0"/>
              <a:t>Dictionary containing financial reporting elements and concepts</a:t>
            </a:r>
          </a:p>
          <a:p>
            <a:pPr lvl="1">
              <a:spcBef>
                <a:spcPts val="600"/>
              </a:spcBef>
            </a:pPr>
            <a:r>
              <a:rPr lang="en-US" sz="1800" dirty="0"/>
              <a:t>Hierarchically groups the elements and defines the relationships between elements</a:t>
            </a:r>
          </a:p>
          <a:p>
            <a:pPr>
              <a:spcBef>
                <a:spcPts val="600"/>
              </a:spcBef>
            </a:pPr>
            <a:r>
              <a:rPr lang="en-US" sz="2000" dirty="0"/>
              <a:t>Provided by regulator requiring information (such as IFRS Foundation)</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34</a:t>
            </a:fld>
            <a:endParaRPr lang="de-DE" dirty="0">
              <a:latin typeface="Calibri"/>
            </a:endParaRPr>
          </a:p>
        </p:txBody>
      </p:sp>
      <p:sp>
        <p:nvSpPr>
          <p:cNvPr id="7" name="Datumsplatzhalter 3">
            <a:extLst>
              <a:ext uri="{FF2B5EF4-FFF2-40B4-BE49-F238E27FC236}">
                <a16:creationId xmlns:a16="http://schemas.microsoft.com/office/drawing/2014/main" id="{817320D7-9319-5868-5682-5D06279ECE07}"/>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148609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1141200"/>
          </a:xfrm>
        </p:spPr>
        <p:txBody>
          <a:bodyPr/>
          <a:lstStyle/>
          <a:p>
            <a:r>
              <a:rPr lang="en-US" dirty="0"/>
              <a:t>Overview: Taxonomy Stats</a:t>
            </a:r>
            <a:endParaRPr lang="de-DE" dirty="0"/>
          </a:p>
        </p:txBody>
      </p:sp>
      <p:sp>
        <p:nvSpPr>
          <p:cNvPr id="3" name="Inhaltsplatzhalter 2"/>
          <p:cNvSpPr>
            <a:spLocks noGrp="1"/>
          </p:cNvSpPr>
          <p:nvPr>
            <p:ph idx="1"/>
          </p:nvPr>
        </p:nvSpPr>
        <p:spPr>
          <a:xfrm>
            <a:off x="2208000" y="1155284"/>
            <a:ext cx="7848440" cy="2088232"/>
          </a:xfrm>
        </p:spPr>
        <p:txBody>
          <a:bodyPr/>
          <a:lstStyle/>
          <a:p>
            <a:pPr>
              <a:spcBef>
                <a:spcPts val="600"/>
              </a:spcBef>
            </a:pPr>
            <a:r>
              <a:rPr lang="en-US" sz="1800" dirty="0"/>
              <a:t>IFRS Taxonomy consists of around 5,300 unique elements (one-third of the U.S. GAAP taxonomy 15,000 elements)</a:t>
            </a:r>
          </a:p>
          <a:p>
            <a:r>
              <a:rPr lang="en-US" sz="1800" dirty="0"/>
              <a:t>Allows for “their own company-specific extension tags”, 1,300 common-practice </a:t>
            </a:r>
          </a:p>
          <a:p>
            <a:pPr lvl="0"/>
            <a:r>
              <a:rPr lang="en-US" sz="1800" dirty="0"/>
              <a:t>Regulators add their own taxonomies (e.g., ESMA, ~ 200 elements)</a:t>
            </a:r>
          </a:p>
          <a:p>
            <a:pPr lvl="0"/>
            <a:r>
              <a:rPr lang="en-US" sz="1800" dirty="0"/>
              <a:t>Compares to max. 1,000 elements in templates of data-providers (many missing)</a:t>
            </a:r>
          </a:p>
          <a:p>
            <a:pPr marL="0" indent="0">
              <a:buNone/>
            </a:pPr>
            <a:endParaRPr lang="en-US" sz="900" dirty="0"/>
          </a:p>
          <a:p>
            <a:pPr marL="0" indent="0">
              <a:buNone/>
            </a:pPr>
            <a:r>
              <a:rPr lang="en-US" sz="1800" b="1" dirty="0"/>
              <a:t>Magnitude of disclosure requirements of standards (# unique tags)</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35</a:t>
            </a:fld>
            <a:endParaRPr lang="de-DE" dirty="0">
              <a:latin typeface="Calibri"/>
            </a:endParaRPr>
          </a:p>
        </p:txBody>
      </p:sp>
      <p:pic>
        <p:nvPicPr>
          <p:cNvPr id="7" name="Picture 6">
            <a:extLst>
              <a:ext uri="{FF2B5EF4-FFF2-40B4-BE49-F238E27FC236}">
                <a16:creationId xmlns:a16="http://schemas.microsoft.com/office/drawing/2014/main" id="{652EDF77-3100-4A9E-BA8C-DE05A0F74FA0}"/>
              </a:ext>
            </a:extLst>
          </p:cNvPr>
          <p:cNvPicPr>
            <a:picLocks noChangeAspect="1"/>
          </p:cNvPicPr>
          <p:nvPr/>
        </p:nvPicPr>
        <p:blipFill>
          <a:blip r:embed="rId3"/>
          <a:stretch>
            <a:fillRect/>
          </a:stretch>
        </p:blipFill>
        <p:spPr>
          <a:xfrm>
            <a:off x="3000088" y="3197214"/>
            <a:ext cx="6120248" cy="2968090"/>
          </a:xfrm>
          <a:prstGeom prst="rect">
            <a:avLst/>
          </a:prstGeom>
        </p:spPr>
      </p:pic>
      <p:sp>
        <p:nvSpPr>
          <p:cNvPr id="10" name="Datumsplatzhalter 3">
            <a:extLst>
              <a:ext uri="{FF2B5EF4-FFF2-40B4-BE49-F238E27FC236}">
                <a16:creationId xmlns:a16="http://schemas.microsoft.com/office/drawing/2014/main" id="{A343E439-C753-210C-65F0-EA908731DBC2}"/>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
        <p:nvSpPr>
          <p:cNvPr id="11" name="TextBox 10">
            <a:extLst>
              <a:ext uri="{FF2B5EF4-FFF2-40B4-BE49-F238E27FC236}">
                <a16:creationId xmlns:a16="http://schemas.microsoft.com/office/drawing/2014/main" id="{737D29D8-2BF2-2B9A-0D53-60CB01314B30}"/>
              </a:ext>
            </a:extLst>
          </p:cNvPr>
          <p:cNvSpPr txBox="1"/>
          <p:nvPr/>
        </p:nvSpPr>
        <p:spPr>
          <a:xfrm>
            <a:off x="3000088" y="6032322"/>
            <a:ext cx="4581426" cy="276999"/>
          </a:xfrm>
          <a:prstGeom prst="rect">
            <a:avLst/>
          </a:prstGeom>
          <a:noFill/>
        </p:spPr>
        <p:txBody>
          <a:bodyPr wrap="square">
            <a:spAutoFit/>
          </a:bodyPr>
          <a:lstStyle/>
          <a:p>
            <a:pPr marL="57150"/>
            <a:r>
              <a:rPr lang="de-DE" sz="1200" i="1" dirty="0">
                <a:solidFill>
                  <a:prstClr val="black"/>
                </a:solidFill>
                <a:latin typeface="Calibri"/>
              </a:rPr>
              <a:t>Source: Becker, K., Bischof, J., &amp; Daske, H. (2021)</a:t>
            </a:r>
          </a:p>
        </p:txBody>
      </p:sp>
    </p:spTree>
    <p:extLst>
      <p:ext uri="{BB962C8B-B14F-4D97-AF65-F5344CB8AC3E}">
        <p14:creationId xmlns:p14="http://schemas.microsoft.com/office/powerpoint/2010/main" val="1278941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(1):</a:t>
            </a:r>
            <a:br>
              <a:rPr lang="en-US" dirty="0"/>
            </a:br>
            <a:r>
              <a:rPr lang="en-US" dirty="0"/>
              <a:t>Complications with tagging of reports </a:t>
            </a:r>
            <a:br>
              <a:rPr lang="en-US" dirty="0"/>
            </a:br>
            <a:endParaRPr lang="en-US" dirty="0"/>
          </a:p>
        </p:txBody>
      </p:sp>
      <p:sp>
        <p:nvSpPr>
          <p:cNvPr id="3" name="Inhaltsplatzhalter 2"/>
          <p:cNvSpPr>
            <a:spLocks noGrp="1"/>
          </p:cNvSpPr>
          <p:nvPr>
            <p:ph idx="1"/>
          </p:nvPr>
        </p:nvSpPr>
        <p:spPr>
          <a:xfrm>
            <a:off x="2208000" y="1615538"/>
            <a:ext cx="7776000" cy="4392488"/>
          </a:xfrm>
        </p:spPr>
        <p:txBody>
          <a:bodyPr/>
          <a:lstStyle/>
          <a:p>
            <a:pPr marL="0" indent="0">
              <a:buNone/>
            </a:pPr>
            <a:r>
              <a:rPr lang="en-US" b="1" dirty="0"/>
              <a:t>Preparer’s Perspective:</a:t>
            </a:r>
            <a:endParaRPr lang="en-US" dirty="0"/>
          </a:p>
          <a:p>
            <a:pPr marL="0" indent="0">
              <a:buNone/>
            </a:pPr>
            <a:r>
              <a:rPr lang="en-US" sz="2000" dirty="0"/>
              <a:t>Severe magnitudes of different types of tagging errors in XBRL-filings (Debreceny </a:t>
            </a:r>
            <a:r>
              <a:rPr lang="en-US" sz="2000" i="1" dirty="0"/>
              <a:t>et al. </a:t>
            </a:r>
            <a:r>
              <a:rPr lang="en-US" sz="2000" dirty="0"/>
              <a:t>2010)</a:t>
            </a:r>
          </a:p>
          <a:p>
            <a:pPr lvl="0"/>
            <a:r>
              <a:rPr lang="en-US" sz="1800" b="1" dirty="0"/>
              <a:t>Missing tags </a:t>
            </a:r>
            <a:r>
              <a:rPr lang="en-US" sz="1800" dirty="0"/>
              <a:t>(firm not assigning a tag to an appropriate section) </a:t>
            </a:r>
          </a:p>
          <a:p>
            <a:pPr lvl="0"/>
            <a:r>
              <a:rPr lang="en-US" sz="1800" b="1" dirty="0"/>
              <a:t>Wrong tags </a:t>
            </a:r>
            <a:r>
              <a:rPr lang="en-US" sz="1800" dirty="0"/>
              <a:t>(firms assigning tags incorrectly or inconsistently)</a:t>
            </a:r>
          </a:p>
          <a:p>
            <a:pPr lvl="0"/>
            <a:r>
              <a:rPr lang="en-US" sz="1800" b="1" dirty="0"/>
              <a:t>Errors in the relationships implied by the taxonomy </a:t>
            </a:r>
            <a:r>
              <a:rPr lang="en-US" sz="1800" dirty="0"/>
              <a:t>(25% of firms had errors such that reported monetary values did not add up as they were supposed to)</a:t>
            </a:r>
          </a:p>
          <a:p>
            <a:pPr lvl="0"/>
            <a:r>
              <a:rPr lang="en-US" sz="1800" b="1" dirty="0"/>
              <a:t>Tagging of text blocks </a:t>
            </a:r>
            <a:r>
              <a:rPr lang="en-US" sz="1800" dirty="0"/>
              <a:t>is often not required and thus not employed</a:t>
            </a:r>
          </a:p>
          <a:p>
            <a:pPr marL="0" indent="0">
              <a:buNone/>
            </a:pPr>
            <a:endParaRPr lang="en-US" sz="1000" dirty="0"/>
          </a:p>
          <a:p>
            <a:pPr marL="0" indent="0">
              <a:buNone/>
            </a:pPr>
            <a:r>
              <a:rPr lang="en-US" sz="1800" dirty="0"/>
              <a:t>Unclear what is the best tagging solution. Many different providers offer software.</a:t>
            </a:r>
          </a:p>
          <a:p>
            <a:pPr marL="0" indent="0">
              <a:buNone/>
            </a:pPr>
            <a:r>
              <a:rPr lang="en-US" sz="1800" dirty="0"/>
              <a:t>No clear market solution seems to be out</a:t>
            </a:r>
          </a:p>
          <a:p>
            <a:pPr>
              <a:buFontTx/>
              <a:buChar char="-"/>
            </a:pPr>
            <a:r>
              <a:rPr lang="en-GB" sz="1200" dirty="0">
                <a:solidFill>
                  <a:sysClr val="windowText" lastClr="000000"/>
                </a:solidFill>
                <a:hlinkClick r:id="rId3"/>
              </a:rPr>
              <a:t>SAP Disclosure Management, Orcale Disclosure Management for Narrative Reporting, https://authoritysoftware.co.uk/</a:t>
            </a:r>
            <a:r>
              <a:rPr lang="en-GB" sz="1200" dirty="0">
                <a:solidFill>
                  <a:sysClr val="windowText" lastClr="000000"/>
                </a:solidFill>
              </a:rPr>
              <a:t>, </a:t>
            </a:r>
          </a:p>
          <a:p>
            <a:pPr>
              <a:buFontTx/>
              <a:buChar char="-"/>
            </a:pPr>
            <a:r>
              <a:rPr lang="en-GB" sz="1200" dirty="0">
                <a:solidFill>
                  <a:sysClr val="windowText" lastClr="000000"/>
                </a:solidFill>
                <a:hlinkClick r:id="rId4"/>
              </a:rPr>
              <a:t>https://www.workiva.com/</a:t>
            </a:r>
            <a:r>
              <a:rPr lang="en-GB" sz="1200" dirty="0">
                <a:solidFill>
                  <a:sysClr val="windowText" lastClr="000000"/>
                </a:solidFill>
              </a:rPr>
              <a:t>, </a:t>
            </a:r>
            <a:r>
              <a:rPr lang="en-GB" sz="1200" dirty="0">
                <a:solidFill>
                  <a:sysClr val="windowText" lastClr="000000"/>
                </a:solidFill>
                <a:hlinkClick r:id="rId5"/>
              </a:rPr>
              <a:t>https://easyx.dk/</a:t>
            </a:r>
            <a:r>
              <a:rPr lang="en-GB" sz="1200" dirty="0">
                <a:solidFill>
                  <a:sysClr val="windowText" lastClr="000000"/>
                </a:solidFill>
              </a:rPr>
              <a:t>, </a:t>
            </a:r>
            <a:r>
              <a:rPr lang="en-GB" sz="1200" dirty="0">
                <a:solidFill>
                  <a:sysClr val="windowText" lastClr="000000"/>
                </a:solidFill>
                <a:hlinkClick r:id="rId6"/>
              </a:rPr>
              <a:t>https://amana-esef.com/</a:t>
            </a:r>
            <a:r>
              <a:rPr lang="en-GB" sz="1200" dirty="0">
                <a:solidFill>
                  <a:sysClr val="windowText" lastClr="000000"/>
                </a:solidFill>
              </a:rPr>
              <a:t>, …</a:t>
            </a:r>
            <a:endParaRPr lang="en-US" sz="1800" dirty="0"/>
          </a:p>
          <a:p>
            <a:pPr marL="0" indent="0">
              <a:buNone/>
            </a:pPr>
            <a:endParaRPr lang="en-US" sz="1800" dirty="0"/>
          </a:p>
          <a:p>
            <a:pPr marL="0" indent="0">
              <a:buNone/>
            </a:pPr>
            <a:endParaRPr lang="en-US" sz="1800"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36</a:t>
            </a:fld>
            <a:endParaRPr lang="de-DE" dirty="0">
              <a:latin typeface="Calibri"/>
            </a:endParaRPr>
          </a:p>
        </p:txBody>
      </p:sp>
      <p:sp>
        <p:nvSpPr>
          <p:cNvPr id="8" name="Datumsplatzhalter 3">
            <a:extLst>
              <a:ext uri="{FF2B5EF4-FFF2-40B4-BE49-F238E27FC236}">
                <a16:creationId xmlns:a16="http://schemas.microsoft.com/office/drawing/2014/main" id="{C983F578-D338-4085-D459-D8A9CA88A53B}"/>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3226053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(1):</a:t>
            </a:r>
            <a:br>
              <a:rPr lang="en-US" dirty="0"/>
            </a:br>
            <a:r>
              <a:rPr lang="en-US" dirty="0"/>
              <a:t>Complications with tagging of reports </a:t>
            </a:r>
            <a:br>
              <a:rPr lang="en-US" dirty="0"/>
            </a:br>
            <a:endParaRPr lang="en-US" dirty="0"/>
          </a:p>
        </p:txBody>
      </p:sp>
      <p:sp>
        <p:nvSpPr>
          <p:cNvPr id="3" name="Inhaltsplatzhalter 2"/>
          <p:cNvSpPr>
            <a:spLocks noGrp="1"/>
          </p:cNvSpPr>
          <p:nvPr>
            <p:ph idx="1"/>
          </p:nvPr>
        </p:nvSpPr>
        <p:spPr>
          <a:xfrm>
            <a:off x="2208000" y="1615538"/>
            <a:ext cx="7776000" cy="4392488"/>
          </a:xfrm>
        </p:spPr>
        <p:txBody>
          <a:bodyPr/>
          <a:lstStyle/>
          <a:p>
            <a:pPr marL="0" indent="0">
              <a:buNone/>
            </a:pPr>
            <a:r>
              <a:rPr lang="en-US" b="1" dirty="0"/>
              <a:t>User’s Perspective:</a:t>
            </a:r>
            <a:endParaRPr lang="en-US" dirty="0"/>
          </a:p>
          <a:p>
            <a:pPr>
              <a:spcBef>
                <a:spcPts val="600"/>
              </a:spcBef>
            </a:pPr>
            <a:r>
              <a:rPr lang="en-US" sz="2000" dirty="0"/>
              <a:t>Tags tend to produce complex information, </a:t>
            </a:r>
            <a:r>
              <a:rPr lang="en-US" sz="2000" b="1" dirty="0"/>
              <a:t>costlier to absorb </a:t>
            </a:r>
            <a:r>
              <a:rPr lang="en-US" sz="2000" dirty="0"/>
              <a:t>than from standard databases</a:t>
            </a:r>
          </a:p>
          <a:p>
            <a:pPr>
              <a:spcBef>
                <a:spcPts val="600"/>
              </a:spcBef>
            </a:pPr>
            <a:r>
              <a:rPr lang="en-US" sz="2000" dirty="0"/>
              <a:t>Unclear what is the best way to way to support information extraction:</a:t>
            </a:r>
          </a:p>
          <a:p>
            <a:pPr lvl="1">
              <a:spcBef>
                <a:spcPts val="600"/>
              </a:spcBef>
              <a:buFontTx/>
              <a:buChar char="-"/>
            </a:pPr>
            <a:r>
              <a:rPr lang="en-GB" sz="1400" dirty="0">
                <a:solidFill>
                  <a:sysClr val="windowText" lastClr="000000"/>
                </a:solidFill>
                <a:hlinkClick r:id="rId3"/>
              </a:rPr>
              <a:t>https://www.workiva.com/</a:t>
            </a:r>
            <a:r>
              <a:rPr lang="en-GB" sz="1400" dirty="0">
                <a:solidFill>
                  <a:sysClr val="windowText" lastClr="000000"/>
                </a:solidFill>
              </a:rPr>
              <a:t> (featured by XBRL (</a:t>
            </a:r>
            <a:r>
              <a:rPr lang="en-GB" sz="1400" dirty="0">
                <a:solidFill>
                  <a:sysClr val="windowText" lastClr="000000"/>
                </a:solidFill>
                <a:hlinkClick r:id="rId4"/>
              </a:rPr>
              <a:t>Link</a:t>
            </a:r>
            <a:r>
              <a:rPr lang="en-GB" sz="1400" dirty="0">
                <a:solidFill>
                  <a:sysClr val="windowText" lastClr="000000"/>
                </a:solidFill>
              </a:rPr>
              <a:t>))</a:t>
            </a:r>
          </a:p>
          <a:p>
            <a:pPr lvl="1">
              <a:spcBef>
                <a:spcPts val="600"/>
              </a:spcBef>
              <a:buFontTx/>
              <a:buChar char="-"/>
            </a:pPr>
            <a:r>
              <a:rPr lang="en-GB" sz="1400" dirty="0">
                <a:solidFill>
                  <a:sysClr val="windowText" lastClr="000000"/>
                </a:solidFill>
                <a:hlinkClick r:id="rId5"/>
              </a:rPr>
              <a:t>https://amana-esef.com/</a:t>
            </a:r>
            <a:endParaRPr lang="en-GB" sz="1400" dirty="0">
              <a:solidFill>
                <a:sysClr val="windowText" lastClr="000000"/>
              </a:solidFill>
            </a:endParaRPr>
          </a:p>
          <a:p>
            <a:pPr>
              <a:spcBef>
                <a:spcPts val="600"/>
              </a:spcBef>
            </a:pPr>
            <a:r>
              <a:rPr lang="en-US" sz="2000" dirty="0"/>
              <a:t>IFRS taxonomy uses highly technical and </a:t>
            </a:r>
            <a:r>
              <a:rPr lang="en-US" sz="2000" b="1" dirty="0"/>
              <a:t>complex terms </a:t>
            </a:r>
            <a:r>
              <a:rPr lang="en-US" sz="2000" dirty="0"/>
              <a:t>that are difficult to comprehend</a:t>
            </a:r>
          </a:p>
          <a:p>
            <a:pPr>
              <a:spcBef>
                <a:spcPts val="600"/>
              </a:spcBef>
            </a:pPr>
            <a:r>
              <a:rPr lang="en-US" sz="2000" dirty="0"/>
              <a:t>Illustration: </a:t>
            </a:r>
            <a:r>
              <a:rPr lang="en-US" sz="2000" b="1" dirty="0"/>
              <a:t>n-gram analysis </a:t>
            </a:r>
            <a:r>
              <a:rPr lang="en-US" sz="2000" dirty="0"/>
              <a:t>of accounting terms: IFRS Taxonomy vs Compustat &amp; Worldscope (see next slide)</a:t>
            </a:r>
          </a:p>
          <a:p>
            <a:pPr lvl="1">
              <a:spcBef>
                <a:spcPts val="600"/>
              </a:spcBef>
            </a:pPr>
            <a:r>
              <a:rPr lang="en-US" sz="1800" dirty="0"/>
              <a:t>Harris et al. (2020) establish in an experiment that “descriptor length” (i.e., the number of grams that refer to different descriptors of the same disclosure item) negatively affects information acquisition of participants</a:t>
            </a:r>
          </a:p>
          <a:p>
            <a:endParaRPr lang="en-US" sz="2000" dirty="0"/>
          </a:p>
          <a:p>
            <a:endParaRPr lang="en-US"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37</a:t>
            </a:fld>
            <a:endParaRPr lang="de-DE" dirty="0">
              <a:latin typeface="Calibri"/>
            </a:endParaRPr>
          </a:p>
        </p:txBody>
      </p:sp>
      <p:sp>
        <p:nvSpPr>
          <p:cNvPr id="8" name="Datumsplatzhalter 3">
            <a:extLst>
              <a:ext uri="{FF2B5EF4-FFF2-40B4-BE49-F238E27FC236}">
                <a16:creationId xmlns:a16="http://schemas.microsoft.com/office/drawing/2014/main" id="{02D81CFA-F433-1162-7F47-AB955B631E90}"/>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6172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(1):</a:t>
            </a:r>
            <a:br>
              <a:rPr lang="en-US" dirty="0"/>
            </a:br>
            <a:r>
              <a:rPr lang="en-US" dirty="0"/>
              <a:t>Complications with tagging of reports </a:t>
            </a:r>
            <a:br>
              <a:rPr lang="en-US" dirty="0"/>
            </a:br>
            <a:endParaRPr lang="en-US" dirty="0"/>
          </a:p>
        </p:txBody>
      </p:sp>
      <p:sp>
        <p:nvSpPr>
          <p:cNvPr id="3" name="Inhaltsplatzhalter 2"/>
          <p:cNvSpPr>
            <a:spLocks noGrp="1"/>
          </p:cNvSpPr>
          <p:nvPr>
            <p:ph idx="1"/>
          </p:nvPr>
        </p:nvSpPr>
        <p:spPr>
          <a:xfrm>
            <a:off x="2208000" y="1615538"/>
            <a:ext cx="7992456" cy="4392488"/>
          </a:xfrm>
        </p:spPr>
        <p:txBody>
          <a:bodyPr/>
          <a:lstStyle/>
          <a:p>
            <a:pPr marL="0" indent="0">
              <a:buNone/>
            </a:pPr>
            <a:r>
              <a:rPr lang="en-US" b="1" dirty="0"/>
              <a:t>User’s Perspective (cont.):</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38</a:t>
            </a:fld>
            <a:endParaRPr lang="de-DE" dirty="0">
              <a:latin typeface="Calibri"/>
            </a:endParaRPr>
          </a:p>
        </p:txBody>
      </p:sp>
      <p:pic>
        <p:nvPicPr>
          <p:cNvPr id="10" name="Picture 9">
            <a:extLst>
              <a:ext uri="{FF2B5EF4-FFF2-40B4-BE49-F238E27FC236}">
                <a16:creationId xmlns:a16="http://schemas.microsoft.com/office/drawing/2014/main" id="{86423703-83A3-44D3-BDDA-F7B078C0A4EB}"/>
              </a:ext>
            </a:extLst>
          </p:cNvPr>
          <p:cNvPicPr>
            <a:picLocks noChangeAspect="1"/>
          </p:cNvPicPr>
          <p:nvPr/>
        </p:nvPicPr>
        <p:blipFill>
          <a:blip r:embed="rId3"/>
          <a:stretch>
            <a:fillRect/>
          </a:stretch>
        </p:blipFill>
        <p:spPr>
          <a:xfrm>
            <a:off x="2644016" y="2348880"/>
            <a:ext cx="7346830" cy="3384376"/>
          </a:xfrm>
          <a:prstGeom prst="rect">
            <a:avLst/>
          </a:prstGeom>
        </p:spPr>
      </p:pic>
      <p:sp>
        <p:nvSpPr>
          <p:cNvPr id="8" name="Datumsplatzhalter 3">
            <a:extLst>
              <a:ext uri="{FF2B5EF4-FFF2-40B4-BE49-F238E27FC236}">
                <a16:creationId xmlns:a16="http://schemas.microsoft.com/office/drawing/2014/main" id="{89290033-1D08-A58C-3AEA-DD326D7F46D6}"/>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
        <p:nvSpPr>
          <p:cNvPr id="11" name="TextBox 10">
            <a:extLst>
              <a:ext uri="{FF2B5EF4-FFF2-40B4-BE49-F238E27FC236}">
                <a16:creationId xmlns:a16="http://schemas.microsoft.com/office/drawing/2014/main" id="{A9C92F94-C564-4651-A62D-564C5AFC9A9A}"/>
              </a:ext>
            </a:extLst>
          </p:cNvPr>
          <p:cNvSpPr txBox="1"/>
          <p:nvPr/>
        </p:nvSpPr>
        <p:spPr>
          <a:xfrm>
            <a:off x="2644016" y="5593643"/>
            <a:ext cx="4581426" cy="276999"/>
          </a:xfrm>
          <a:prstGeom prst="rect">
            <a:avLst/>
          </a:prstGeom>
          <a:noFill/>
        </p:spPr>
        <p:txBody>
          <a:bodyPr wrap="square">
            <a:spAutoFit/>
          </a:bodyPr>
          <a:lstStyle/>
          <a:p>
            <a:pPr marL="57150"/>
            <a:r>
              <a:rPr lang="de-DE" sz="1200" i="1" dirty="0">
                <a:solidFill>
                  <a:prstClr val="black"/>
                </a:solidFill>
                <a:latin typeface="Calibri"/>
              </a:rPr>
              <a:t>Source: Becker, K., Bischof, J., &amp; Daske, H. (2021)</a:t>
            </a:r>
          </a:p>
        </p:txBody>
      </p:sp>
    </p:spTree>
    <p:extLst>
      <p:ext uri="{BB962C8B-B14F-4D97-AF65-F5344CB8AC3E}">
        <p14:creationId xmlns:p14="http://schemas.microsoft.com/office/powerpoint/2010/main" val="335607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1141200"/>
          </a:xfrm>
        </p:spPr>
        <p:txBody>
          <a:bodyPr/>
          <a:lstStyle/>
          <a:p>
            <a:r>
              <a:rPr lang="en-US" dirty="0"/>
              <a:t>Illustration ESEF:</a:t>
            </a:r>
            <a:br>
              <a:rPr lang="en-US" dirty="0"/>
            </a:br>
            <a:r>
              <a:rPr lang="en-US" sz="2800" dirty="0"/>
              <a:t>Availability of Reports</a:t>
            </a:r>
            <a:br>
              <a:rPr lang="en-US" sz="2800" dirty="0"/>
            </a:br>
            <a:endParaRPr lang="de-DE" dirty="0"/>
          </a:p>
        </p:txBody>
      </p:sp>
      <p:sp>
        <p:nvSpPr>
          <p:cNvPr id="3" name="Inhaltsplatzhalter 2"/>
          <p:cNvSpPr>
            <a:spLocks noGrp="1"/>
          </p:cNvSpPr>
          <p:nvPr>
            <p:ph idx="1"/>
          </p:nvPr>
        </p:nvSpPr>
        <p:spPr>
          <a:xfrm>
            <a:off x="2208000" y="1556792"/>
            <a:ext cx="7776000" cy="4392488"/>
          </a:xfrm>
        </p:spPr>
        <p:txBody>
          <a:bodyPr/>
          <a:lstStyle/>
          <a:p>
            <a:pPr marL="0" indent="0">
              <a:buNone/>
            </a:pPr>
            <a:r>
              <a:rPr lang="de-DE" sz="1800" b="1" dirty="0"/>
              <a:t>(1) No single „Point-of-Truth“ for ESEF Reports </a:t>
            </a:r>
            <a:r>
              <a:rPr lang="de-DE" sz="1800" dirty="0"/>
              <a:t>available to this date. </a:t>
            </a:r>
            <a:br>
              <a:rPr lang="de-DE" sz="1800" dirty="0"/>
            </a:br>
            <a:r>
              <a:rPr lang="de-DE" sz="1800" dirty="0"/>
              <a:t>Attempts so far were not successful in providing an easy access:</a:t>
            </a:r>
          </a:p>
          <a:p>
            <a:pPr lvl="1"/>
            <a:r>
              <a:rPr lang="de-DE" sz="1600" dirty="0"/>
              <a:t>European Single Access Point (ESAP) </a:t>
            </a:r>
          </a:p>
          <a:p>
            <a:pPr lvl="1"/>
            <a:r>
              <a:rPr lang="de-DE" sz="1600" dirty="0"/>
              <a:t>European electronic access point (EEAP)</a:t>
            </a:r>
          </a:p>
          <a:p>
            <a:pPr lvl="1"/>
            <a:r>
              <a:rPr lang="de-DE" sz="1600" dirty="0"/>
              <a:t>European financial transparency gateway (ETFG)</a:t>
            </a:r>
          </a:p>
          <a:p>
            <a:pPr lvl="1"/>
            <a:endParaRPr lang="de-DE" sz="1000" dirty="0"/>
          </a:p>
          <a:p>
            <a:pPr marL="57150" indent="0">
              <a:buNone/>
            </a:pPr>
            <a:r>
              <a:rPr lang="de-DE" sz="1800" dirty="0"/>
              <a:t>Only limited data available at: </a:t>
            </a:r>
            <a:r>
              <a:rPr lang="de-DE" sz="1800" dirty="0">
                <a:hlinkClick r:id="rId2"/>
              </a:rPr>
              <a:t>https://filings.xbrl.org/about.html</a:t>
            </a:r>
            <a:endParaRPr lang="de-DE" sz="1800" dirty="0"/>
          </a:p>
          <a:p>
            <a:pPr marL="57150" indent="0">
              <a:buNone/>
            </a:pPr>
            <a:endParaRPr lang="de-DE" sz="1000" dirty="0"/>
          </a:p>
          <a:p>
            <a:pPr marL="57150" indent="0">
              <a:buNone/>
            </a:pPr>
            <a:endParaRPr lang="de-DE" sz="1800" dirty="0"/>
          </a:p>
          <a:p>
            <a:pPr marL="57150" indent="0">
              <a:buNone/>
            </a:pPr>
            <a:endParaRPr lang="de-DE" sz="1800" dirty="0"/>
          </a:p>
          <a:p>
            <a:pPr marL="57150" indent="0">
              <a:buNone/>
            </a:pPr>
            <a:endParaRPr lang="de-DE" sz="1800" i="1"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39</a:t>
            </a:fld>
            <a:endParaRPr lang="de-DE" dirty="0">
              <a:latin typeface="Calibri"/>
            </a:endParaRPr>
          </a:p>
        </p:txBody>
      </p:sp>
      <p:sp>
        <p:nvSpPr>
          <p:cNvPr id="7" name="Datumsplatzhalter 3">
            <a:extLst>
              <a:ext uri="{FF2B5EF4-FFF2-40B4-BE49-F238E27FC236}">
                <a16:creationId xmlns:a16="http://schemas.microsoft.com/office/drawing/2014/main" id="{9DF6D35C-FBE6-3517-1B85-E4D99BC20CDC}"/>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pic>
        <p:nvPicPr>
          <p:cNvPr id="8" name="Picture 6">
            <a:extLst>
              <a:ext uri="{FF2B5EF4-FFF2-40B4-BE49-F238E27FC236}">
                <a16:creationId xmlns:a16="http://schemas.microsoft.com/office/drawing/2014/main" id="{37D19B33-2B68-4506-BBE4-F4DD664EC22C}"/>
              </a:ext>
            </a:extLst>
          </p:cNvPr>
          <p:cNvPicPr>
            <a:picLocks noChangeAspect="1"/>
          </p:cNvPicPr>
          <p:nvPr/>
        </p:nvPicPr>
        <p:blipFill rotWithShape="1">
          <a:blip r:embed="rId3"/>
          <a:srcRect b="2962"/>
          <a:stretch/>
        </p:blipFill>
        <p:spPr>
          <a:xfrm>
            <a:off x="2711625" y="3630016"/>
            <a:ext cx="4515183" cy="2756385"/>
          </a:xfrm>
          <a:prstGeom prst="rect">
            <a:avLst/>
          </a:prstGeom>
        </p:spPr>
      </p:pic>
    </p:spTree>
    <p:extLst>
      <p:ext uri="{BB962C8B-B14F-4D97-AF65-F5344CB8AC3E}">
        <p14:creationId xmlns:p14="http://schemas.microsoft.com/office/powerpoint/2010/main" val="241266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6B1DA-58FE-6028-FC20-557E6B1BA348}"/>
              </a:ext>
            </a:extLst>
          </p:cNvPr>
          <p:cNvSpPr>
            <a:spLocks noGrp="1"/>
          </p:cNvSpPr>
          <p:nvPr>
            <p:ph type="body" sz="quarter" idx="10"/>
          </p:nvPr>
        </p:nvSpPr>
        <p:spPr/>
        <p:txBody>
          <a:bodyPr/>
          <a:lstStyle/>
          <a:p>
            <a:r>
              <a:rPr lang="en-GB">
                <a:ea typeface="Helvetica Neue" panose="02000503000000020004" pitchFamily="2" charset="0"/>
              </a:rPr>
              <a:t>Introduction to digital financial reporting</a:t>
            </a:r>
          </a:p>
        </p:txBody>
      </p:sp>
      <p:sp>
        <p:nvSpPr>
          <p:cNvPr id="3" name="Text Placeholder 2">
            <a:extLst>
              <a:ext uri="{FF2B5EF4-FFF2-40B4-BE49-F238E27FC236}">
                <a16:creationId xmlns:a16="http://schemas.microsoft.com/office/drawing/2014/main" id="{3E5F13A2-EF49-62A2-E4E7-3756AB3CDCEE}"/>
              </a:ext>
            </a:extLst>
          </p:cNvPr>
          <p:cNvSpPr>
            <a:spLocks noGrp="1"/>
          </p:cNvSpPr>
          <p:nvPr>
            <p:ph type="body" sz="quarter" idx="11"/>
          </p:nvPr>
        </p:nvSpPr>
        <p:spPr/>
        <p:txBody>
          <a:bodyPr/>
          <a:lstStyle/>
          <a:p>
            <a:r>
              <a:rPr lang="en-US" dirty="0">
                <a:ea typeface="Helvetica Neue" panose="02000503000000020004" pitchFamily="2" charset="0"/>
              </a:rPr>
              <a:t>The views expressed in this presentation are those of the presenter, not necessarily those of the IFRS </a:t>
            </a:r>
            <a:br>
              <a:rPr lang="en-US" dirty="0">
                <a:ea typeface="Helvetica Neue" panose="02000503000000020004" pitchFamily="2" charset="0"/>
              </a:rPr>
            </a:br>
            <a:r>
              <a:rPr lang="en-US" dirty="0">
                <a:ea typeface="Helvetica Neue" panose="02000503000000020004" pitchFamily="2" charset="0"/>
              </a:rPr>
              <a:t>Foundation, International Accounting Standards Board or the International Sustainability Standards Board. </a:t>
            </a:r>
            <a:br>
              <a:rPr lang="en-US" dirty="0">
                <a:ea typeface="Helvetica Neue" panose="02000503000000020004" pitchFamily="2" charset="0"/>
              </a:rPr>
            </a:br>
            <a:r>
              <a:rPr lang="en-US" dirty="0">
                <a:ea typeface="Helvetica Neue" panose="02000503000000020004" pitchFamily="2" charset="0"/>
              </a:rPr>
              <a:t>Copyright © 2022 IFRS Foundation. All rights reserved.</a:t>
            </a:r>
          </a:p>
        </p:txBody>
      </p:sp>
      <p:sp>
        <p:nvSpPr>
          <p:cNvPr id="8" name="Text Placeholder 2">
            <a:extLst>
              <a:ext uri="{FF2B5EF4-FFF2-40B4-BE49-F238E27FC236}">
                <a16:creationId xmlns:a16="http://schemas.microsoft.com/office/drawing/2014/main" id="{A9375371-E030-1743-D227-264FD4C634DB}"/>
              </a:ext>
            </a:extLst>
          </p:cNvPr>
          <p:cNvSpPr txBox="1">
            <a:spLocks/>
          </p:cNvSpPr>
          <p:nvPr/>
        </p:nvSpPr>
        <p:spPr>
          <a:xfrm>
            <a:off x="1012826" y="4235053"/>
            <a:ext cx="5083174" cy="1131274"/>
          </a:xfrm>
          <a:prstGeom prst="rect">
            <a:avLst/>
          </a:prstGeom>
        </p:spPr>
        <p:txBody>
          <a:bodyPr lIns="0" tIns="0" rIns="0" bIns="0"/>
          <a:lstStyle>
            <a:lvl1pPr indent="0">
              <a:lnSpc>
                <a:spcPct val="100000"/>
              </a:lnSpc>
              <a:spcBef>
                <a:spcPts val="100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1pPr>
            <a:lvl2pPr indent="0">
              <a:lnSpc>
                <a:spcPct val="100000"/>
              </a:lnSpc>
              <a:spcBef>
                <a:spcPts val="50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2pPr>
            <a:lvl3pPr indent="0">
              <a:lnSpc>
                <a:spcPct val="100000"/>
              </a:lnSpc>
              <a:spcBef>
                <a:spcPts val="50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3pPr>
            <a:lvl4pPr indent="0">
              <a:lnSpc>
                <a:spcPct val="100000"/>
              </a:lnSpc>
              <a:spcBef>
                <a:spcPts val="50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4pPr>
            <a:lvl5pPr indent="0">
              <a:lnSpc>
                <a:spcPct val="100000"/>
              </a:lnSpc>
              <a:spcBef>
                <a:spcPts val="500"/>
              </a:spcBef>
              <a:buFont typeface="Arial" panose="020B0604020202020204" pitchFamily="34" charset="0"/>
              <a:buNone/>
              <a:defRPr sz="1600">
                <a:solidFill>
                  <a:schemeClr val="bg1"/>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GB" dirty="0"/>
          </a:p>
          <a:p>
            <a:r>
              <a:rPr lang="en-GB" dirty="0"/>
              <a:t>Ann Tarca, IASB Member</a:t>
            </a:r>
          </a:p>
          <a:p>
            <a:r>
              <a:rPr lang="en-GB"/>
              <a:t>18 </a:t>
            </a:r>
            <a:r>
              <a:rPr lang="en-GB" dirty="0"/>
              <a:t>November 2022</a:t>
            </a:r>
          </a:p>
        </p:txBody>
      </p:sp>
    </p:spTree>
    <p:extLst>
      <p:ext uri="{BB962C8B-B14F-4D97-AF65-F5344CB8AC3E}">
        <p14:creationId xmlns:p14="http://schemas.microsoft.com/office/powerpoint/2010/main" val="3375327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540060"/>
          </a:xfrm>
        </p:spPr>
        <p:txBody>
          <a:bodyPr/>
          <a:lstStyle/>
          <a:p>
            <a:r>
              <a:rPr lang="en-US" dirty="0"/>
              <a:t>Illustration ESEF: </a:t>
            </a:r>
            <a:br>
              <a:rPr lang="en-US" dirty="0"/>
            </a:br>
            <a:r>
              <a:rPr lang="en-US" sz="2800" dirty="0"/>
              <a:t>Quality of Reports</a:t>
            </a:r>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40</a:t>
            </a:fld>
            <a:endParaRPr lang="de-DE" dirty="0">
              <a:latin typeface="Calibri"/>
            </a:endParaRPr>
          </a:p>
        </p:txBody>
      </p:sp>
      <p:pic>
        <p:nvPicPr>
          <p:cNvPr id="8" name="Picture 7">
            <a:extLst>
              <a:ext uri="{FF2B5EF4-FFF2-40B4-BE49-F238E27FC236}">
                <a16:creationId xmlns:a16="http://schemas.microsoft.com/office/drawing/2014/main" id="{8BEE81EE-0995-42CF-BBBA-FBCE232002F2}"/>
              </a:ext>
            </a:extLst>
          </p:cNvPr>
          <p:cNvPicPr>
            <a:picLocks noChangeAspect="1"/>
          </p:cNvPicPr>
          <p:nvPr/>
        </p:nvPicPr>
        <p:blipFill rotWithShape="1">
          <a:blip r:embed="rId2"/>
          <a:srcRect r="-681" b="2692"/>
          <a:stretch/>
        </p:blipFill>
        <p:spPr>
          <a:xfrm>
            <a:off x="1991545" y="2857847"/>
            <a:ext cx="4511631" cy="2743200"/>
          </a:xfrm>
          <a:prstGeom prst="rect">
            <a:avLst/>
          </a:prstGeom>
        </p:spPr>
      </p:pic>
      <p:pic>
        <p:nvPicPr>
          <p:cNvPr id="9" name="Picture 8">
            <a:extLst>
              <a:ext uri="{FF2B5EF4-FFF2-40B4-BE49-F238E27FC236}">
                <a16:creationId xmlns:a16="http://schemas.microsoft.com/office/drawing/2014/main" id="{B2733CED-762D-4652-BDEB-745E0B9B44A9}"/>
              </a:ext>
            </a:extLst>
          </p:cNvPr>
          <p:cNvPicPr>
            <a:picLocks noChangeAspect="1"/>
          </p:cNvPicPr>
          <p:nvPr/>
        </p:nvPicPr>
        <p:blipFill rotWithShape="1">
          <a:blip r:embed="rId3"/>
          <a:srcRect b="18674"/>
          <a:stretch/>
        </p:blipFill>
        <p:spPr>
          <a:xfrm>
            <a:off x="6535963" y="2062511"/>
            <a:ext cx="3584570" cy="3540199"/>
          </a:xfrm>
          <a:prstGeom prst="rect">
            <a:avLst/>
          </a:prstGeom>
        </p:spPr>
      </p:pic>
      <p:sp>
        <p:nvSpPr>
          <p:cNvPr id="7" name="Datumsplatzhalter 3">
            <a:extLst>
              <a:ext uri="{FF2B5EF4-FFF2-40B4-BE49-F238E27FC236}">
                <a16:creationId xmlns:a16="http://schemas.microsoft.com/office/drawing/2014/main" id="{5ADCABC5-BB16-5AC4-F57C-566F696C8F95}"/>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
        <p:nvSpPr>
          <p:cNvPr id="11" name="Inhaltsplatzhalter 2">
            <a:extLst>
              <a:ext uri="{FF2B5EF4-FFF2-40B4-BE49-F238E27FC236}">
                <a16:creationId xmlns:a16="http://schemas.microsoft.com/office/drawing/2014/main" id="{BFF9BAC1-3576-4557-8F1F-25EF517C9B3D}"/>
              </a:ext>
            </a:extLst>
          </p:cNvPr>
          <p:cNvSpPr>
            <a:spLocks noGrp="1"/>
          </p:cNvSpPr>
          <p:nvPr>
            <p:ph idx="1"/>
          </p:nvPr>
        </p:nvSpPr>
        <p:spPr>
          <a:xfrm>
            <a:off x="2208000" y="1556792"/>
            <a:ext cx="7776000" cy="4392488"/>
          </a:xfrm>
        </p:spPr>
        <p:txBody>
          <a:bodyPr/>
          <a:lstStyle/>
          <a:p>
            <a:pPr marL="0" indent="0">
              <a:buNone/>
            </a:pPr>
            <a:r>
              <a:rPr lang="de-DE" sz="1800" b="1" dirty="0"/>
              <a:t>(2) Way too high percentages of Errors in XBRL Parsing</a:t>
            </a:r>
            <a:endParaRPr lang="de-DE" sz="1800" dirty="0"/>
          </a:p>
          <a:p>
            <a:pPr marL="57150" indent="0">
              <a:buNone/>
            </a:pPr>
            <a:endParaRPr lang="de-DE" sz="1000" dirty="0"/>
          </a:p>
          <a:p>
            <a:pPr marL="57150" indent="0">
              <a:buNone/>
            </a:pPr>
            <a:endParaRPr lang="de-DE" sz="1800" dirty="0"/>
          </a:p>
          <a:p>
            <a:pPr marL="57150" indent="0">
              <a:buNone/>
            </a:pPr>
            <a:endParaRPr lang="de-DE" sz="1800" dirty="0"/>
          </a:p>
          <a:p>
            <a:pPr marL="57150" indent="0">
              <a:buNone/>
            </a:pPr>
            <a:endParaRPr lang="de-DE" sz="1800" i="1" dirty="0"/>
          </a:p>
        </p:txBody>
      </p:sp>
    </p:spTree>
    <p:extLst>
      <p:ext uri="{BB962C8B-B14F-4D97-AF65-F5344CB8AC3E}">
        <p14:creationId xmlns:p14="http://schemas.microsoft.com/office/powerpoint/2010/main" val="186176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Learnings</a:t>
            </a:r>
          </a:p>
        </p:txBody>
      </p:sp>
      <p:sp>
        <p:nvSpPr>
          <p:cNvPr id="3" name="Inhaltsplatzhalter 2"/>
          <p:cNvSpPr>
            <a:spLocks noGrp="1"/>
          </p:cNvSpPr>
          <p:nvPr>
            <p:ph idx="1"/>
          </p:nvPr>
        </p:nvSpPr>
        <p:spPr>
          <a:xfrm>
            <a:off x="2208000" y="1615538"/>
            <a:ext cx="7992456" cy="4392488"/>
          </a:xfrm>
        </p:spPr>
        <p:txBody>
          <a:bodyPr/>
          <a:lstStyle/>
          <a:p>
            <a:pPr marL="0" indent="0">
              <a:buNone/>
            </a:pPr>
            <a:r>
              <a:rPr lang="en-US" sz="2000" b="1" dirty="0"/>
              <a:t>Learning (1): </a:t>
            </a:r>
          </a:p>
          <a:p>
            <a:pPr marL="0" indent="0">
              <a:buNone/>
            </a:pPr>
            <a:r>
              <a:rPr lang="en-US" sz="2000" dirty="0"/>
              <a:t>Auditing and Enforcement crucial (“Equal footing”): ESMA / IOSCO!</a:t>
            </a:r>
          </a:p>
          <a:p>
            <a:pPr marL="0" indent="0">
              <a:buNone/>
            </a:pPr>
            <a:endParaRPr lang="en-US" sz="2000" dirty="0"/>
          </a:p>
          <a:p>
            <a:pPr marL="0" indent="0">
              <a:buNone/>
            </a:pPr>
            <a:r>
              <a:rPr lang="en-US" sz="2000" b="1" dirty="0"/>
              <a:t>Learning (2): </a:t>
            </a:r>
          </a:p>
          <a:p>
            <a:pPr marL="0" indent="0">
              <a:buNone/>
            </a:pPr>
            <a:r>
              <a:rPr lang="en-US" sz="2000" dirty="0"/>
              <a:t>IFRS Foundation / Regulators should help preparers and users</a:t>
            </a:r>
          </a:p>
          <a:p>
            <a:pPr marL="0" indent="0">
              <a:buNone/>
            </a:pPr>
            <a:endParaRPr lang="en-US" sz="2000" dirty="0"/>
          </a:p>
          <a:p>
            <a:pPr marL="0" indent="0">
              <a:buNone/>
            </a:pPr>
            <a:endParaRPr lang="en-US"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41</a:t>
            </a:fld>
            <a:endParaRPr lang="de-DE" dirty="0">
              <a:latin typeface="Calibri"/>
            </a:endParaRPr>
          </a:p>
        </p:txBody>
      </p:sp>
      <p:sp>
        <p:nvSpPr>
          <p:cNvPr id="7" name="Datumsplatzhalter 3">
            <a:extLst>
              <a:ext uri="{FF2B5EF4-FFF2-40B4-BE49-F238E27FC236}">
                <a16:creationId xmlns:a16="http://schemas.microsoft.com/office/drawing/2014/main" id="{A721F704-40EE-2E0F-F4CB-7C07ECB594CB}"/>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644442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(2):</a:t>
            </a:r>
            <a:br>
              <a:rPr lang="en-US" dirty="0"/>
            </a:br>
            <a:r>
              <a:rPr lang="en-US" dirty="0"/>
              <a:t>Extensive &amp; Unnecessary use of extensions</a:t>
            </a:r>
          </a:p>
        </p:txBody>
      </p:sp>
      <p:sp>
        <p:nvSpPr>
          <p:cNvPr id="3" name="Inhaltsplatzhalter 2"/>
          <p:cNvSpPr>
            <a:spLocks noGrp="1"/>
          </p:cNvSpPr>
          <p:nvPr>
            <p:ph idx="1"/>
          </p:nvPr>
        </p:nvSpPr>
        <p:spPr>
          <a:xfrm>
            <a:off x="2208000" y="1615538"/>
            <a:ext cx="7992456" cy="4392488"/>
          </a:xfrm>
        </p:spPr>
        <p:txBody>
          <a:bodyPr/>
          <a:lstStyle/>
          <a:p>
            <a:pPr marL="0" indent="0">
              <a:buNone/>
            </a:pPr>
            <a:r>
              <a:rPr lang="en-US" sz="2000" dirty="0"/>
              <a:t>Firm’s use of customized and often idiosyncratic tags</a:t>
            </a:r>
          </a:p>
          <a:p>
            <a:pPr lvl="0"/>
            <a:r>
              <a:rPr lang="en-US" sz="2000" dirty="0"/>
              <a:t>Debreceny et al. (2011) classify firm-specific extensions of </a:t>
            </a:r>
            <a:r>
              <a:rPr lang="en-US" sz="2000" b="1" dirty="0"/>
              <a:t>U.S. firms</a:t>
            </a:r>
            <a:r>
              <a:rPr lang="en-US" sz="2000" dirty="0"/>
              <a:t> and find that </a:t>
            </a:r>
            <a:r>
              <a:rPr lang="en-US" sz="2000" b="1" dirty="0"/>
              <a:t>40% of extensions were unnecessary</a:t>
            </a:r>
            <a:r>
              <a:rPr lang="en-US" sz="2000" dirty="0"/>
              <a:t>, because semantically equivalent elements were already available in U.S. GAAP taxonomy</a:t>
            </a:r>
          </a:p>
          <a:p>
            <a:pPr lvl="0"/>
            <a:r>
              <a:rPr lang="en-US" sz="2000" dirty="0"/>
              <a:t>Really </a:t>
            </a:r>
            <a:r>
              <a:rPr lang="en-US" sz="2000" b="1" dirty="0"/>
              <a:t>novel concepts </a:t>
            </a:r>
            <a:r>
              <a:rPr lang="en-US" sz="2000" dirty="0"/>
              <a:t>accounted </a:t>
            </a:r>
            <a:r>
              <a:rPr lang="en-US" sz="2000" b="1" dirty="0"/>
              <a:t>only for 30% of the extensions</a:t>
            </a:r>
            <a:r>
              <a:rPr lang="en-US" sz="2000" dirty="0"/>
              <a:t>, and many were just variants of existing elements</a:t>
            </a:r>
          </a:p>
          <a:p>
            <a:pPr marL="0" indent="0">
              <a:buNone/>
            </a:pPr>
            <a:endParaRPr lang="en-US" sz="1000" dirty="0"/>
          </a:p>
          <a:p>
            <a:pPr marL="0" indent="0">
              <a:buNone/>
            </a:pPr>
            <a:r>
              <a:rPr lang="en-US" sz="2000" dirty="0"/>
              <a:t>In IFRS Reports</a:t>
            </a:r>
          </a:p>
          <a:p>
            <a:pPr lvl="0"/>
            <a:r>
              <a:rPr lang="en-US" sz="2000" b="1" dirty="0"/>
              <a:t>IFRS reports </a:t>
            </a:r>
            <a:r>
              <a:rPr lang="en-US" sz="2000" dirty="0"/>
              <a:t>include </a:t>
            </a:r>
            <a:r>
              <a:rPr lang="en-US" sz="2000" b="1" dirty="0"/>
              <a:t>40% of customized tags</a:t>
            </a:r>
            <a:r>
              <a:rPr lang="en-US" sz="2000" dirty="0"/>
              <a:t>, twice the rate of U.S. firms (SEC, 2021) </a:t>
            </a:r>
          </a:p>
          <a:p>
            <a:pPr lvl="0"/>
            <a:r>
              <a:rPr lang="en-US" sz="2000" dirty="0"/>
              <a:t>The </a:t>
            </a:r>
            <a:r>
              <a:rPr lang="en-US" sz="2000" b="1" dirty="0"/>
              <a:t>trade-off </a:t>
            </a:r>
            <a:r>
              <a:rPr lang="en-US" sz="2000" dirty="0"/>
              <a:t>between a </a:t>
            </a:r>
            <a:r>
              <a:rPr lang="en-US" sz="2000" b="1" dirty="0"/>
              <a:t>less comprehensive taxonomy </a:t>
            </a:r>
            <a:r>
              <a:rPr lang="en-US" sz="2000" dirty="0"/>
              <a:t>and a </a:t>
            </a:r>
            <a:r>
              <a:rPr lang="en-US" sz="2000" b="1" dirty="0"/>
              <a:t>greater magnitude of customized extensions</a:t>
            </a:r>
            <a:r>
              <a:rPr lang="en-US" sz="2000" dirty="0"/>
              <a:t> under IFRS remains on open issue</a:t>
            </a:r>
          </a:p>
          <a:p>
            <a:pPr marL="0" indent="0">
              <a:buNone/>
            </a:pPr>
            <a:endParaRPr lang="en-US" sz="2000"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42</a:t>
            </a:fld>
            <a:endParaRPr lang="de-DE" dirty="0">
              <a:latin typeface="Calibri"/>
            </a:endParaRPr>
          </a:p>
        </p:txBody>
      </p:sp>
      <p:sp>
        <p:nvSpPr>
          <p:cNvPr id="8" name="Datumsplatzhalter 3">
            <a:extLst>
              <a:ext uri="{FF2B5EF4-FFF2-40B4-BE49-F238E27FC236}">
                <a16:creationId xmlns:a16="http://schemas.microsoft.com/office/drawing/2014/main" id="{028A8978-559E-2E3D-2802-99B19868B579}"/>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316408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540060"/>
          </a:xfrm>
        </p:spPr>
        <p:txBody>
          <a:bodyPr/>
          <a:lstStyle/>
          <a:p>
            <a:r>
              <a:rPr lang="en-US" dirty="0"/>
              <a:t>Illustration ESEF:</a:t>
            </a:r>
            <a:br>
              <a:rPr lang="en-US" dirty="0"/>
            </a:br>
            <a:r>
              <a:rPr lang="en-US" sz="2800" dirty="0"/>
              <a:t>Non-Standardized Tags</a:t>
            </a:r>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43</a:t>
            </a:fld>
            <a:endParaRPr lang="de-DE" dirty="0">
              <a:latin typeface="Calibri"/>
            </a:endParaRPr>
          </a:p>
        </p:txBody>
      </p:sp>
      <p:sp>
        <p:nvSpPr>
          <p:cNvPr id="9" name="Datumsplatzhalter 3">
            <a:extLst>
              <a:ext uri="{FF2B5EF4-FFF2-40B4-BE49-F238E27FC236}">
                <a16:creationId xmlns:a16="http://schemas.microsoft.com/office/drawing/2014/main" id="{59FEFF79-458C-0D58-F5B8-A15FBF5B47CB}"/>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pic>
        <p:nvPicPr>
          <p:cNvPr id="11" name="Picture 10">
            <a:extLst>
              <a:ext uri="{FF2B5EF4-FFF2-40B4-BE49-F238E27FC236}">
                <a16:creationId xmlns:a16="http://schemas.microsoft.com/office/drawing/2014/main" id="{E3B172FB-146F-3E5C-E926-84100BD74CEC}"/>
              </a:ext>
            </a:extLst>
          </p:cNvPr>
          <p:cNvPicPr>
            <a:picLocks noChangeAspect="1"/>
          </p:cNvPicPr>
          <p:nvPr/>
        </p:nvPicPr>
        <p:blipFill>
          <a:blip r:embed="rId2"/>
          <a:stretch>
            <a:fillRect/>
          </a:stretch>
        </p:blipFill>
        <p:spPr>
          <a:xfrm>
            <a:off x="3233861" y="2780929"/>
            <a:ext cx="5658962" cy="3492388"/>
          </a:xfrm>
          <a:prstGeom prst="rect">
            <a:avLst/>
          </a:prstGeom>
        </p:spPr>
      </p:pic>
      <p:sp>
        <p:nvSpPr>
          <p:cNvPr id="5" name="Inhaltsplatzhalter 4">
            <a:extLst>
              <a:ext uri="{FF2B5EF4-FFF2-40B4-BE49-F238E27FC236}">
                <a16:creationId xmlns:a16="http://schemas.microsoft.com/office/drawing/2014/main" id="{704F27AE-FC02-4399-B466-C6AF768770A1}"/>
              </a:ext>
            </a:extLst>
          </p:cNvPr>
          <p:cNvSpPr>
            <a:spLocks noGrp="1"/>
          </p:cNvSpPr>
          <p:nvPr>
            <p:ph idx="1"/>
          </p:nvPr>
        </p:nvSpPr>
        <p:spPr/>
        <p:txBody>
          <a:bodyPr/>
          <a:lstStyle/>
          <a:p>
            <a:pPr marL="0" indent="0">
              <a:buNone/>
            </a:pPr>
            <a:r>
              <a:rPr lang="de-DE" sz="1800" b="1" dirty="0"/>
              <a:t>Large variation in the „perceived need“ by preparers for non-standardized Tags</a:t>
            </a:r>
            <a:endParaRPr lang="de-DE" sz="1800" dirty="0"/>
          </a:p>
          <a:p>
            <a:pPr marL="0" indent="0">
              <a:buNone/>
            </a:pPr>
            <a:endParaRPr lang="en-US" dirty="0"/>
          </a:p>
        </p:txBody>
      </p:sp>
    </p:spTree>
    <p:extLst>
      <p:ext uri="{BB962C8B-B14F-4D97-AF65-F5344CB8AC3E}">
        <p14:creationId xmlns:p14="http://schemas.microsoft.com/office/powerpoint/2010/main" val="1771031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Learnings</a:t>
            </a:r>
          </a:p>
        </p:txBody>
      </p:sp>
      <p:sp>
        <p:nvSpPr>
          <p:cNvPr id="3" name="Inhaltsplatzhalter 2"/>
          <p:cNvSpPr>
            <a:spLocks noGrp="1"/>
          </p:cNvSpPr>
          <p:nvPr>
            <p:ph idx="1"/>
          </p:nvPr>
        </p:nvSpPr>
        <p:spPr>
          <a:xfrm>
            <a:off x="2208000" y="1615538"/>
            <a:ext cx="7992456" cy="4392488"/>
          </a:xfrm>
        </p:spPr>
        <p:txBody>
          <a:bodyPr/>
          <a:lstStyle/>
          <a:p>
            <a:pPr marL="0" indent="0">
              <a:buNone/>
            </a:pPr>
            <a:r>
              <a:rPr lang="en-US" sz="2000" b="1" dirty="0"/>
              <a:t>Learning (3): </a:t>
            </a:r>
          </a:p>
          <a:p>
            <a:pPr marL="0" indent="0">
              <a:buNone/>
            </a:pPr>
            <a:r>
              <a:rPr lang="en-US" sz="2000" dirty="0"/>
              <a:t>Collectively, we need to better understand the trade-offs of allowing extensions vs. more standardization</a:t>
            </a:r>
          </a:p>
          <a:p>
            <a:pPr marL="0" indent="0">
              <a:buNone/>
            </a:pPr>
            <a:endParaRPr lang="en-US" sz="2000" dirty="0"/>
          </a:p>
          <a:p>
            <a:pPr marL="0" indent="0">
              <a:buNone/>
            </a:pPr>
            <a:r>
              <a:rPr lang="en-US" sz="2000" b="1" dirty="0"/>
              <a:t>Learning (4): </a:t>
            </a:r>
          </a:p>
          <a:p>
            <a:pPr marL="0" indent="0">
              <a:buNone/>
            </a:pPr>
            <a:r>
              <a:rPr lang="en-US" sz="2000" dirty="0"/>
              <a:t>Extensions are an issue. IFRS Foundation should help preparers “find” the information</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44</a:t>
            </a:fld>
            <a:endParaRPr lang="de-DE" dirty="0">
              <a:latin typeface="Calibri"/>
            </a:endParaRPr>
          </a:p>
        </p:txBody>
      </p:sp>
      <p:sp>
        <p:nvSpPr>
          <p:cNvPr id="7" name="Datumsplatzhalter 3">
            <a:extLst>
              <a:ext uri="{FF2B5EF4-FFF2-40B4-BE49-F238E27FC236}">
                <a16:creationId xmlns:a16="http://schemas.microsoft.com/office/drawing/2014/main" id="{3CC435DD-C2DE-A9E3-B828-E539489458A1}"/>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3882998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540060"/>
          </a:xfrm>
        </p:spPr>
        <p:txBody>
          <a:bodyPr/>
          <a:lstStyle/>
          <a:p>
            <a:r>
              <a:rPr lang="en-US" dirty="0"/>
              <a:t>Illustration Taxonomy:</a:t>
            </a:r>
            <a:br>
              <a:rPr lang="en-US" dirty="0"/>
            </a:br>
            <a:r>
              <a:rPr lang="en-US" dirty="0"/>
              <a:t>Help Preparers &amp; Users</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45</a:t>
            </a:fld>
            <a:endParaRPr lang="de-DE" dirty="0">
              <a:latin typeface="Calibri"/>
            </a:endParaRPr>
          </a:p>
        </p:txBody>
      </p:sp>
      <p:grpSp>
        <p:nvGrpSpPr>
          <p:cNvPr id="3" name="Group 2">
            <a:extLst>
              <a:ext uri="{FF2B5EF4-FFF2-40B4-BE49-F238E27FC236}">
                <a16:creationId xmlns:a16="http://schemas.microsoft.com/office/drawing/2014/main" id="{788994C5-C62C-4B25-B386-A450DFE92C26}"/>
              </a:ext>
            </a:extLst>
          </p:cNvPr>
          <p:cNvGrpSpPr>
            <a:grpSpLocks noChangeAspect="1"/>
          </p:cNvGrpSpPr>
          <p:nvPr/>
        </p:nvGrpSpPr>
        <p:grpSpPr>
          <a:xfrm>
            <a:off x="2207567" y="1621493"/>
            <a:ext cx="7727194" cy="4114800"/>
            <a:chOff x="467545" y="1306433"/>
            <a:chExt cx="8242339" cy="4389120"/>
          </a:xfrm>
        </p:grpSpPr>
        <p:pic>
          <p:nvPicPr>
            <p:cNvPr id="11" name="Picture 10">
              <a:extLst>
                <a:ext uri="{FF2B5EF4-FFF2-40B4-BE49-F238E27FC236}">
                  <a16:creationId xmlns:a16="http://schemas.microsoft.com/office/drawing/2014/main" id="{93E5EEAB-C817-4A30-A151-523169ABB2F3}"/>
                </a:ext>
              </a:extLst>
            </p:cNvPr>
            <p:cNvPicPr>
              <a:picLocks noChangeAspect="1"/>
            </p:cNvPicPr>
            <p:nvPr/>
          </p:nvPicPr>
          <p:blipFill rotWithShape="1">
            <a:blip r:embed="rId2"/>
            <a:srcRect l="3750" r="10001"/>
            <a:stretch/>
          </p:blipFill>
          <p:spPr>
            <a:xfrm>
              <a:off x="467545" y="1306433"/>
              <a:ext cx="3076062" cy="4389120"/>
            </a:xfrm>
            <a:prstGeom prst="rect">
              <a:avLst/>
            </a:prstGeom>
          </p:spPr>
        </p:pic>
        <p:pic>
          <p:nvPicPr>
            <p:cNvPr id="12" name="Picture 11">
              <a:extLst>
                <a:ext uri="{FF2B5EF4-FFF2-40B4-BE49-F238E27FC236}">
                  <a16:creationId xmlns:a16="http://schemas.microsoft.com/office/drawing/2014/main" id="{A58FDB71-CD49-42AC-B092-317AD98C0185}"/>
                </a:ext>
              </a:extLst>
            </p:cNvPr>
            <p:cNvPicPr>
              <a:picLocks noChangeAspect="1"/>
            </p:cNvPicPr>
            <p:nvPr/>
          </p:nvPicPr>
          <p:blipFill>
            <a:blip r:embed="rId3"/>
            <a:stretch>
              <a:fillRect/>
            </a:stretch>
          </p:blipFill>
          <p:spPr>
            <a:xfrm>
              <a:off x="3536993" y="1306433"/>
              <a:ext cx="5172891" cy="4389120"/>
            </a:xfrm>
            <a:prstGeom prst="rect">
              <a:avLst/>
            </a:prstGeom>
          </p:spPr>
        </p:pic>
      </p:grpSp>
      <p:sp>
        <p:nvSpPr>
          <p:cNvPr id="9" name="Rectangle 8">
            <a:extLst>
              <a:ext uri="{FF2B5EF4-FFF2-40B4-BE49-F238E27FC236}">
                <a16:creationId xmlns:a16="http://schemas.microsoft.com/office/drawing/2014/main" id="{2CE9CDF4-3537-4850-9AAF-9E50FF099B15}"/>
              </a:ext>
            </a:extLst>
          </p:cNvPr>
          <p:cNvSpPr/>
          <p:nvPr/>
        </p:nvSpPr>
        <p:spPr>
          <a:xfrm>
            <a:off x="2063553" y="5738742"/>
            <a:ext cx="1270541" cy="276999"/>
          </a:xfrm>
          <a:prstGeom prst="rect">
            <a:avLst/>
          </a:prstGeom>
        </p:spPr>
        <p:txBody>
          <a:bodyPr wrap="none">
            <a:spAutoFit/>
          </a:bodyPr>
          <a:lstStyle/>
          <a:p>
            <a:pPr marL="57150"/>
            <a:r>
              <a:rPr lang="de-DE" sz="1200" i="1" dirty="0">
                <a:solidFill>
                  <a:srgbClr val="003056"/>
                </a:solidFill>
                <a:latin typeface="Calibri"/>
              </a:rPr>
              <a:t>(Source: Google)</a:t>
            </a:r>
          </a:p>
        </p:txBody>
      </p:sp>
      <p:sp>
        <p:nvSpPr>
          <p:cNvPr id="13" name="Rectangle 12">
            <a:extLst>
              <a:ext uri="{FF2B5EF4-FFF2-40B4-BE49-F238E27FC236}">
                <a16:creationId xmlns:a16="http://schemas.microsoft.com/office/drawing/2014/main" id="{0364470D-234E-4621-9964-05BE13026A47}"/>
              </a:ext>
            </a:extLst>
          </p:cNvPr>
          <p:cNvSpPr/>
          <p:nvPr/>
        </p:nvSpPr>
        <p:spPr>
          <a:xfrm>
            <a:off x="5079158" y="5773738"/>
            <a:ext cx="4186980" cy="276999"/>
          </a:xfrm>
          <a:prstGeom prst="rect">
            <a:avLst/>
          </a:prstGeom>
        </p:spPr>
        <p:txBody>
          <a:bodyPr wrap="none">
            <a:spAutoFit/>
          </a:bodyPr>
          <a:lstStyle/>
          <a:p>
            <a:pPr marL="57150"/>
            <a:r>
              <a:rPr lang="de-DE" sz="1200" i="1" dirty="0">
                <a:solidFill>
                  <a:srgbClr val="003056"/>
                </a:solidFill>
                <a:latin typeface="Calibri"/>
              </a:rPr>
              <a:t>(Source: https://www.ifrs.org/issued-standards/ifrs-taxonomy/)</a:t>
            </a:r>
          </a:p>
        </p:txBody>
      </p:sp>
      <p:sp>
        <p:nvSpPr>
          <p:cNvPr id="7" name="Datumsplatzhalter 3">
            <a:extLst>
              <a:ext uri="{FF2B5EF4-FFF2-40B4-BE49-F238E27FC236}">
                <a16:creationId xmlns:a16="http://schemas.microsoft.com/office/drawing/2014/main" id="{42F55E76-B17C-3D20-470D-3B0764FD6A8F}"/>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574789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540060"/>
          </a:xfrm>
        </p:spPr>
        <p:txBody>
          <a:bodyPr/>
          <a:lstStyle/>
          <a:p>
            <a:r>
              <a:rPr lang="en-US" dirty="0"/>
              <a:t>Illustration Taxonomy:</a:t>
            </a:r>
            <a:br>
              <a:rPr lang="en-US" dirty="0"/>
            </a:br>
            <a:r>
              <a:rPr lang="en-US" dirty="0"/>
              <a:t>Help Users &amp; Preparers</a:t>
            </a:r>
            <a:endParaRPr lang="de-DE" dirty="0"/>
          </a:p>
        </p:txBody>
      </p:sp>
      <p:sp>
        <p:nvSpPr>
          <p:cNvPr id="3" name="Inhaltsplatzhalter 2"/>
          <p:cNvSpPr>
            <a:spLocks noGrp="1"/>
          </p:cNvSpPr>
          <p:nvPr>
            <p:ph idx="1"/>
          </p:nvPr>
        </p:nvSpPr>
        <p:spPr>
          <a:xfrm>
            <a:off x="2208000" y="1607288"/>
            <a:ext cx="7776000" cy="1605688"/>
          </a:xfrm>
        </p:spPr>
        <p:txBody>
          <a:bodyPr/>
          <a:lstStyle/>
          <a:p>
            <a:r>
              <a:rPr lang="en-GB" sz="1800" dirty="0"/>
              <a:t>Implementing IFRS taxonomy poses significant challenges for preparers</a:t>
            </a:r>
          </a:p>
          <a:p>
            <a:r>
              <a:rPr lang="en-GB" sz="1800" dirty="0"/>
              <a:t>Example: Variation in Terminology (i.e., synonyms for the same accounting concept) poses additional hurdles (Daske, Seregni, Uckert 2022)</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46</a:t>
            </a:fld>
            <a:endParaRPr lang="de-DE" dirty="0">
              <a:latin typeface="Calibri"/>
            </a:endParaRPr>
          </a:p>
        </p:txBody>
      </p:sp>
      <p:grpSp>
        <p:nvGrpSpPr>
          <p:cNvPr id="7" name="Group 6">
            <a:extLst>
              <a:ext uri="{FF2B5EF4-FFF2-40B4-BE49-F238E27FC236}">
                <a16:creationId xmlns:a16="http://schemas.microsoft.com/office/drawing/2014/main" id="{327ADE62-64C9-40F2-98B6-7996CF42EED8}"/>
              </a:ext>
            </a:extLst>
          </p:cNvPr>
          <p:cNvGrpSpPr/>
          <p:nvPr/>
        </p:nvGrpSpPr>
        <p:grpSpPr>
          <a:xfrm>
            <a:off x="2207568" y="3131761"/>
            <a:ext cx="7900416" cy="2468880"/>
            <a:chOff x="683568" y="2780928"/>
            <a:chExt cx="7900416" cy="2468880"/>
          </a:xfrm>
        </p:grpSpPr>
        <p:pic>
          <p:nvPicPr>
            <p:cNvPr id="8" name="Picture 7">
              <a:extLst>
                <a:ext uri="{FF2B5EF4-FFF2-40B4-BE49-F238E27FC236}">
                  <a16:creationId xmlns:a16="http://schemas.microsoft.com/office/drawing/2014/main" id="{DC3ED319-3090-4938-9F43-7836EBF53AF9}"/>
                </a:ext>
              </a:extLst>
            </p:cNvPr>
            <p:cNvPicPr>
              <a:picLocks noChangeAspect="1"/>
            </p:cNvPicPr>
            <p:nvPr/>
          </p:nvPicPr>
          <p:blipFill>
            <a:blip r:embed="rId2"/>
            <a:stretch>
              <a:fillRect/>
            </a:stretch>
          </p:blipFill>
          <p:spPr>
            <a:xfrm>
              <a:off x="683568" y="2780928"/>
              <a:ext cx="3950208" cy="2468880"/>
            </a:xfrm>
            <a:prstGeom prst="rect">
              <a:avLst/>
            </a:prstGeom>
          </p:spPr>
        </p:pic>
        <p:pic>
          <p:nvPicPr>
            <p:cNvPr id="9" name="Picture 8">
              <a:extLst>
                <a:ext uri="{FF2B5EF4-FFF2-40B4-BE49-F238E27FC236}">
                  <a16:creationId xmlns:a16="http://schemas.microsoft.com/office/drawing/2014/main" id="{8C51A0BE-956B-4FE2-B00B-630D5C16E412}"/>
                </a:ext>
              </a:extLst>
            </p:cNvPr>
            <p:cNvPicPr>
              <a:picLocks noChangeAspect="1"/>
            </p:cNvPicPr>
            <p:nvPr/>
          </p:nvPicPr>
          <p:blipFill>
            <a:blip r:embed="rId3"/>
            <a:stretch>
              <a:fillRect/>
            </a:stretch>
          </p:blipFill>
          <p:spPr>
            <a:xfrm>
              <a:off x="4633776" y="2780928"/>
              <a:ext cx="3950208" cy="2468880"/>
            </a:xfrm>
            <a:prstGeom prst="rect">
              <a:avLst/>
            </a:prstGeom>
          </p:spPr>
        </p:pic>
      </p:grpSp>
      <p:cxnSp>
        <p:nvCxnSpPr>
          <p:cNvPr id="10" name="Straight Arrow Connector 9">
            <a:extLst>
              <a:ext uri="{FF2B5EF4-FFF2-40B4-BE49-F238E27FC236}">
                <a16:creationId xmlns:a16="http://schemas.microsoft.com/office/drawing/2014/main" id="{7D565007-B35E-615A-91BB-AB3BD3FA3DD0}"/>
              </a:ext>
            </a:extLst>
          </p:cNvPr>
          <p:cNvCxnSpPr>
            <a:cxnSpLocks/>
            <a:stCxn id="11" idx="1"/>
          </p:cNvCxnSpPr>
          <p:nvPr/>
        </p:nvCxnSpPr>
        <p:spPr>
          <a:xfrm flipH="1">
            <a:off x="3575720" y="3150842"/>
            <a:ext cx="223310" cy="41296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1A5F5C4-7C70-146F-68D3-258DADD85C4A}"/>
              </a:ext>
            </a:extLst>
          </p:cNvPr>
          <p:cNvSpPr/>
          <p:nvPr/>
        </p:nvSpPr>
        <p:spPr>
          <a:xfrm>
            <a:off x="3799030" y="2996953"/>
            <a:ext cx="2304256" cy="307777"/>
          </a:xfrm>
          <a:prstGeom prst="rect">
            <a:avLst/>
          </a:prstGeom>
          <a:ln>
            <a:solidFill>
              <a:srgbClr val="00B050"/>
            </a:solidFill>
          </a:ln>
        </p:spPr>
        <p:txBody>
          <a:bodyPr wrap="square">
            <a:spAutoFit/>
          </a:bodyPr>
          <a:lstStyle/>
          <a:p>
            <a:r>
              <a:rPr lang="en-GB" sz="1400" dirty="0">
                <a:solidFill>
                  <a:srgbClr val="000000"/>
                </a:solidFill>
                <a:latin typeface="Calibri"/>
              </a:rPr>
              <a:t>Non-controlling interest</a:t>
            </a:r>
          </a:p>
        </p:txBody>
      </p:sp>
      <p:cxnSp>
        <p:nvCxnSpPr>
          <p:cNvPr id="14" name="Straight Arrow Connector 13">
            <a:extLst>
              <a:ext uri="{FF2B5EF4-FFF2-40B4-BE49-F238E27FC236}">
                <a16:creationId xmlns:a16="http://schemas.microsoft.com/office/drawing/2014/main" id="{AAF81CFF-9171-43D9-C77E-8552D601BF3A}"/>
              </a:ext>
            </a:extLst>
          </p:cNvPr>
          <p:cNvCxnSpPr>
            <a:cxnSpLocks/>
            <a:stCxn id="15" idx="1"/>
          </p:cNvCxnSpPr>
          <p:nvPr/>
        </p:nvCxnSpPr>
        <p:spPr>
          <a:xfrm flipH="1">
            <a:off x="7320136" y="3182850"/>
            <a:ext cx="483592" cy="4213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BFB3FEA-821A-C06A-80A1-980B2F37C315}"/>
              </a:ext>
            </a:extLst>
          </p:cNvPr>
          <p:cNvSpPr/>
          <p:nvPr/>
        </p:nvSpPr>
        <p:spPr>
          <a:xfrm>
            <a:off x="7803728" y="3028962"/>
            <a:ext cx="2304256" cy="307777"/>
          </a:xfrm>
          <a:prstGeom prst="rect">
            <a:avLst/>
          </a:prstGeom>
          <a:ln>
            <a:solidFill>
              <a:srgbClr val="C00000"/>
            </a:solidFill>
          </a:ln>
        </p:spPr>
        <p:txBody>
          <a:bodyPr wrap="square">
            <a:spAutoFit/>
          </a:bodyPr>
          <a:lstStyle/>
          <a:p>
            <a:r>
              <a:rPr lang="en-GB" sz="1400" dirty="0">
                <a:solidFill>
                  <a:srgbClr val="000000"/>
                </a:solidFill>
                <a:latin typeface="Calibri"/>
              </a:rPr>
              <a:t>Minority interest</a:t>
            </a:r>
          </a:p>
        </p:txBody>
      </p:sp>
      <p:sp>
        <p:nvSpPr>
          <p:cNvPr id="17" name="Datumsplatzhalter 3">
            <a:extLst>
              <a:ext uri="{FF2B5EF4-FFF2-40B4-BE49-F238E27FC236}">
                <a16:creationId xmlns:a16="http://schemas.microsoft.com/office/drawing/2014/main" id="{3B36BFAF-8439-81FD-90F1-719CD9432AAA}"/>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481920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665988"/>
          </a:xfrm>
        </p:spPr>
        <p:txBody>
          <a:bodyPr/>
          <a:lstStyle/>
          <a:p>
            <a:r>
              <a:rPr lang="en-US" dirty="0"/>
              <a:t>Help Users (Tools)</a:t>
            </a:r>
            <a:br>
              <a:rPr lang="en-US" dirty="0"/>
            </a:br>
            <a:endParaRPr lang="de-DE"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47</a:t>
            </a:fld>
            <a:endParaRPr lang="de-DE" dirty="0">
              <a:latin typeface="Calibri"/>
            </a:endParaRPr>
          </a:p>
        </p:txBody>
      </p:sp>
      <p:sp>
        <p:nvSpPr>
          <p:cNvPr id="18" name="Rectangle 17">
            <a:extLst>
              <a:ext uri="{FF2B5EF4-FFF2-40B4-BE49-F238E27FC236}">
                <a16:creationId xmlns:a16="http://schemas.microsoft.com/office/drawing/2014/main" id="{E01C5F06-9839-43FB-A19E-46E3BB01DD36}"/>
              </a:ext>
            </a:extLst>
          </p:cNvPr>
          <p:cNvSpPr/>
          <p:nvPr/>
        </p:nvSpPr>
        <p:spPr>
          <a:xfrm>
            <a:off x="2207568" y="5816298"/>
            <a:ext cx="4572000" cy="276999"/>
          </a:xfrm>
          <a:prstGeom prst="rect">
            <a:avLst/>
          </a:prstGeom>
        </p:spPr>
        <p:txBody>
          <a:bodyPr>
            <a:spAutoFit/>
          </a:bodyPr>
          <a:lstStyle/>
          <a:p>
            <a:r>
              <a:rPr lang="en-US" sz="1200" i="1" dirty="0">
                <a:solidFill>
                  <a:srgbClr val="003056"/>
                </a:solidFill>
                <a:latin typeface="Calibri"/>
              </a:rPr>
              <a:t>(Source: GPT-3 (OpenAI): </a:t>
            </a:r>
            <a:r>
              <a:rPr lang="en-US" sz="1200" i="1" dirty="0">
                <a:solidFill>
                  <a:srgbClr val="003056"/>
                </a:solidFill>
                <a:latin typeface="Calibri"/>
                <a:hlinkClick r:id="rId2">
                  <a:extLst>
                    <a:ext uri="{A12FA001-AC4F-418D-AE19-62706E023703}">
                      <ahyp:hlinkClr xmlns:ahyp="http://schemas.microsoft.com/office/drawing/2018/hyperlinkcolor" val="tx"/>
                    </a:ext>
                  </a:extLst>
                </a:hlinkClick>
              </a:rPr>
              <a:t>https://beta.openai.com/playground</a:t>
            </a:r>
            <a:r>
              <a:rPr lang="en-US" sz="1200" i="1" dirty="0">
                <a:solidFill>
                  <a:srgbClr val="003056"/>
                </a:solidFill>
                <a:latin typeface="Calibri"/>
              </a:rPr>
              <a:t>)</a:t>
            </a:r>
          </a:p>
        </p:txBody>
      </p:sp>
      <p:cxnSp>
        <p:nvCxnSpPr>
          <p:cNvPr id="35" name="Straight Arrow Connector 34">
            <a:extLst>
              <a:ext uri="{FF2B5EF4-FFF2-40B4-BE49-F238E27FC236}">
                <a16:creationId xmlns:a16="http://schemas.microsoft.com/office/drawing/2014/main" id="{A6136BCC-2BCA-49C0-B304-6721278919A2}"/>
              </a:ext>
            </a:extLst>
          </p:cNvPr>
          <p:cNvCxnSpPr>
            <a:cxnSpLocks/>
            <a:stCxn id="41" idx="1"/>
            <a:endCxn id="14" idx="3"/>
          </p:cNvCxnSpPr>
          <p:nvPr/>
        </p:nvCxnSpPr>
        <p:spPr>
          <a:xfrm flipH="1">
            <a:off x="6442410" y="3691345"/>
            <a:ext cx="316608" cy="16128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AD7A7ABB-D8DC-4F80-858E-3147E0702157}"/>
              </a:ext>
            </a:extLst>
          </p:cNvPr>
          <p:cNvGrpSpPr/>
          <p:nvPr/>
        </p:nvGrpSpPr>
        <p:grpSpPr>
          <a:xfrm>
            <a:off x="2164136" y="2162348"/>
            <a:ext cx="6918189" cy="3642916"/>
            <a:chOff x="841213" y="2060848"/>
            <a:chExt cx="6918189" cy="3744416"/>
          </a:xfrm>
        </p:grpSpPr>
        <p:grpSp>
          <p:nvGrpSpPr>
            <p:cNvPr id="52" name="Group 51">
              <a:extLst>
                <a:ext uri="{FF2B5EF4-FFF2-40B4-BE49-F238E27FC236}">
                  <a16:creationId xmlns:a16="http://schemas.microsoft.com/office/drawing/2014/main" id="{F46EC651-4D5A-40A9-84E0-99E3BF2479FB}"/>
                </a:ext>
              </a:extLst>
            </p:cNvPr>
            <p:cNvGrpSpPr/>
            <p:nvPr/>
          </p:nvGrpSpPr>
          <p:grpSpPr>
            <a:xfrm>
              <a:off x="841213" y="2060848"/>
              <a:ext cx="4306851" cy="3744416"/>
              <a:chOff x="841213" y="2060848"/>
              <a:chExt cx="4306851" cy="3744416"/>
            </a:xfrm>
          </p:grpSpPr>
          <p:pic>
            <p:nvPicPr>
              <p:cNvPr id="11" name="Picture 10">
                <a:extLst>
                  <a:ext uri="{FF2B5EF4-FFF2-40B4-BE49-F238E27FC236}">
                    <a16:creationId xmlns:a16="http://schemas.microsoft.com/office/drawing/2014/main" id="{0AB4F992-CC50-4751-93AC-8200DCB47228}"/>
                  </a:ext>
                </a:extLst>
              </p:cNvPr>
              <p:cNvPicPr>
                <a:picLocks noChangeAspect="1"/>
              </p:cNvPicPr>
              <p:nvPr/>
            </p:nvPicPr>
            <p:blipFill rotWithShape="1">
              <a:blip r:embed="rId3"/>
              <a:srcRect t="-1576" r="7550" b="10236"/>
              <a:stretch/>
            </p:blipFill>
            <p:spPr>
              <a:xfrm>
                <a:off x="841213" y="2060848"/>
                <a:ext cx="4306851" cy="2255049"/>
              </a:xfrm>
              <a:prstGeom prst="rect">
                <a:avLst/>
              </a:prstGeom>
            </p:spPr>
          </p:pic>
          <p:pic>
            <p:nvPicPr>
              <p:cNvPr id="12" name="Picture 11">
                <a:extLst>
                  <a:ext uri="{FF2B5EF4-FFF2-40B4-BE49-F238E27FC236}">
                    <a16:creationId xmlns:a16="http://schemas.microsoft.com/office/drawing/2014/main" id="{876E7719-1AFE-408F-88AC-545730D2EABC}"/>
                  </a:ext>
                </a:extLst>
              </p:cNvPr>
              <p:cNvPicPr>
                <a:picLocks noChangeAspect="1"/>
              </p:cNvPicPr>
              <p:nvPr/>
            </p:nvPicPr>
            <p:blipFill rotWithShape="1">
              <a:blip r:embed="rId4"/>
              <a:srcRect t="37680" r="6605"/>
              <a:stretch/>
            </p:blipFill>
            <p:spPr>
              <a:xfrm>
                <a:off x="841213" y="4266663"/>
                <a:ext cx="4230651" cy="1538601"/>
              </a:xfrm>
              <a:prstGeom prst="rect">
                <a:avLst/>
              </a:prstGeom>
            </p:spPr>
          </p:pic>
          <p:sp>
            <p:nvSpPr>
              <p:cNvPr id="14" name="Rectangle 13">
                <a:extLst>
                  <a:ext uri="{FF2B5EF4-FFF2-40B4-BE49-F238E27FC236}">
                    <a16:creationId xmlns:a16="http://schemas.microsoft.com/office/drawing/2014/main" id="{BF5F065F-D20F-45E0-9A22-2160BE5401D2}"/>
                  </a:ext>
                </a:extLst>
              </p:cNvPr>
              <p:cNvSpPr/>
              <p:nvPr/>
            </p:nvSpPr>
            <p:spPr>
              <a:xfrm>
                <a:off x="888838" y="4787730"/>
                <a:ext cx="4230650" cy="10050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Rectangle 18">
                <a:extLst>
                  <a:ext uri="{FF2B5EF4-FFF2-40B4-BE49-F238E27FC236}">
                    <a16:creationId xmlns:a16="http://schemas.microsoft.com/office/drawing/2014/main" id="{583781D9-9D84-4266-AD18-4A499672C5F1}"/>
                  </a:ext>
                </a:extLst>
              </p:cNvPr>
              <p:cNvSpPr/>
              <p:nvPr/>
            </p:nvSpPr>
            <p:spPr>
              <a:xfrm>
                <a:off x="888838" y="3651716"/>
                <a:ext cx="4230650" cy="5581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1" name="Rectangle 20">
                <a:extLst>
                  <a:ext uri="{FF2B5EF4-FFF2-40B4-BE49-F238E27FC236}">
                    <a16:creationId xmlns:a16="http://schemas.microsoft.com/office/drawing/2014/main" id="{E073BF9C-381B-4326-A29B-17071A94C7FA}"/>
                  </a:ext>
                </a:extLst>
              </p:cNvPr>
              <p:cNvSpPr/>
              <p:nvPr/>
            </p:nvSpPr>
            <p:spPr>
              <a:xfrm>
                <a:off x="888838" y="3073044"/>
                <a:ext cx="4230650" cy="471343"/>
              </a:xfrm>
              <a:prstGeom prst="rect">
                <a:avLst/>
              </a:prstGeom>
              <a:noFill/>
              <a:ln w="19050">
                <a:solidFill>
                  <a:srgbClr val="003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4" name="Rectangle 23">
                <a:extLst>
                  <a:ext uri="{FF2B5EF4-FFF2-40B4-BE49-F238E27FC236}">
                    <a16:creationId xmlns:a16="http://schemas.microsoft.com/office/drawing/2014/main" id="{E33375C1-0BF0-4846-9679-6C268B0ADB5D}"/>
                  </a:ext>
                </a:extLst>
              </p:cNvPr>
              <p:cNvSpPr/>
              <p:nvPr/>
            </p:nvSpPr>
            <p:spPr>
              <a:xfrm>
                <a:off x="888838" y="4244387"/>
                <a:ext cx="4230650" cy="471343"/>
              </a:xfrm>
              <a:prstGeom prst="rect">
                <a:avLst/>
              </a:prstGeom>
              <a:noFill/>
              <a:ln w="19050">
                <a:solidFill>
                  <a:srgbClr val="003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cxnSp>
          <p:nvCxnSpPr>
            <p:cNvPr id="26" name="Straight Arrow Connector 25">
              <a:extLst>
                <a:ext uri="{FF2B5EF4-FFF2-40B4-BE49-F238E27FC236}">
                  <a16:creationId xmlns:a16="http://schemas.microsoft.com/office/drawing/2014/main" id="{B790C3BD-B56A-4A78-BB58-0A9125A5F1E5}"/>
                </a:ext>
              </a:extLst>
            </p:cNvPr>
            <p:cNvCxnSpPr>
              <a:cxnSpLocks/>
              <a:stCxn id="39" idx="1"/>
              <a:endCxn id="21" idx="3"/>
            </p:cNvCxnSpPr>
            <p:nvPr/>
          </p:nvCxnSpPr>
          <p:spPr>
            <a:xfrm flipH="1">
              <a:off x="5119488" y="3235967"/>
              <a:ext cx="316608" cy="72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DEE2931-C6D6-42F2-A26D-7A4418B74EFE}"/>
                </a:ext>
              </a:extLst>
            </p:cNvPr>
            <p:cNvCxnSpPr>
              <a:cxnSpLocks/>
              <a:stCxn id="39" idx="1"/>
              <a:endCxn id="24" idx="3"/>
            </p:cNvCxnSpPr>
            <p:nvPr/>
          </p:nvCxnSpPr>
          <p:spPr>
            <a:xfrm flipH="1">
              <a:off x="5119488" y="3235967"/>
              <a:ext cx="316608" cy="1244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BFB5E57-34E8-4DEB-B33E-51ECFCEABF56}"/>
                </a:ext>
              </a:extLst>
            </p:cNvPr>
            <p:cNvCxnSpPr>
              <a:cxnSpLocks/>
              <a:stCxn id="41" idx="1"/>
              <a:endCxn id="19" idx="3"/>
            </p:cNvCxnSpPr>
            <p:nvPr/>
          </p:nvCxnSpPr>
          <p:spPr>
            <a:xfrm flipH="1">
              <a:off x="5119488" y="3632445"/>
              <a:ext cx="316608" cy="2983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6CBF7A2-A661-4ED6-B731-1B442B17FD48}"/>
                </a:ext>
              </a:extLst>
            </p:cNvPr>
            <p:cNvSpPr/>
            <p:nvPr/>
          </p:nvSpPr>
          <p:spPr>
            <a:xfrm>
              <a:off x="5436096" y="3077790"/>
              <a:ext cx="2304256" cy="316352"/>
            </a:xfrm>
            <a:prstGeom prst="rect">
              <a:avLst/>
            </a:prstGeom>
            <a:ln>
              <a:solidFill>
                <a:srgbClr val="003056"/>
              </a:solidFill>
            </a:ln>
          </p:spPr>
          <p:txBody>
            <a:bodyPr wrap="square">
              <a:spAutoFit/>
            </a:bodyPr>
            <a:lstStyle/>
            <a:p>
              <a:r>
                <a:rPr lang="de-DE" sz="1400" dirty="0">
                  <a:solidFill>
                    <a:srgbClr val="000000"/>
                  </a:solidFill>
                  <a:latin typeface="Calibri"/>
                </a:rPr>
                <a:t>Question asked (by human)</a:t>
              </a:r>
              <a:endParaRPr lang="en-US" sz="1400" dirty="0">
                <a:solidFill>
                  <a:srgbClr val="000000"/>
                </a:solidFill>
                <a:latin typeface="Calibri"/>
              </a:endParaRPr>
            </a:p>
          </p:txBody>
        </p:sp>
        <p:sp>
          <p:nvSpPr>
            <p:cNvPr id="41" name="Rectangle 40">
              <a:extLst>
                <a:ext uri="{FF2B5EF4-FFF2-40B4-BE49-F238E27FC236}">
                  <a16:creationId xmlns:a16="http://schemas.microsoft.com/office/drawing/2014/main" id="{627193A7-6D3E-4EB9-87BA-A38715976E1B}"/>
                </a:ext>
              </a:extLst>
            </p:cNvPr>
            <p:cNvSpPr/>
            <p:nvPr/>
          </p:nvSpPr>
          <p:spPr>
            <a:xfrm>
              <a:off x="5436096" y="3474269"/>
              <a:ext cx="2323306" cy="316352"/>
            </a:xfrm>
            <a:prstGeom prst="rect">
              <a:avLst/>
            </a:prstGeom>
            <a:ln>
              <a:solidFill>
                <a:srgbClr val="C00000"/>
              </a:solidFill>
            </a:ln>
          </p:spPr>
          <p:txBody>
            <a:bodyPr wrap="square">
              <a:spAutoFit/>
            </a:bodyPr>
            <a:lstStyle/>
            <a:p>
              <a:r>
                <a:rPr lang="de-DE" sz="1400" dirty="0">
                  <a:solidFill>
                    <a:srgbClr val="000000"/>
                  </a:solidFill>
                  <a:latin typeface="Calibri"/>
                </a:rPr>
                <a:t>Answer(s) given (by AI)</a:t>
              </a:r>
              <a:endParaRPr lang="en-US" sz="1400" dirty="0">
                <a:solidFill>
                  <a:srgbClr val="000000"/>
                </a:solidFill>
                <a:latin typeface="Calibri"/>
              </a:endParaRPr>
            </a:p>
          </p:txBody>
        </p:sp>
      </p:grpSp>
      <p:sp>
        <p:nvSpPr>
          <p:cNvPr id="51" name="Inhaltsplatzhalter 2">
            <a:extLst>
              <a:ext uri="{FF2B5EF4-FFF2-40B4-BE49-F238E27FC236}">
                <a16:creationId xmlns:a16="http://schemas.microsoft.com/office/drawing/2014/main" id="{14C691C0-9249-4055-BEBD-32034B06787C}"/>
              </a:ext>
            </a:extLst>
          </p:cNvPr>
          <p:cNvSpPr>
            <a:spLocks noGrp="1"/>
          </p:cNvSpPr>
          <p:nvPr>
            <p:ph idx="1"/>
          </p:nvPr>
        </p:nvSpPr>
        <p:spPr>
          <a:xfrm>
            <a:off x="2208000" y="1196753"/>
            <a:ext cx="7776000" cy="821581"/>
          </a:xfrm>
        </p:spPr>
        <p:txBody>
          <a:bodyPr/>
          <a:lstStyle/>
          <a:p>
            <a:pPr marL="0" indent="0">
              <a:buNone/>
            </a:pPr>
            <a:r>
              <a:rPr lang="en-US" sz="1800" b="1" dirty="0"/>
              <a:t>AI</a:t>
            </a:r>
            <a:r>
              <a:rPr lang="en-US" sz="1800" dirty="0"/>
              <a:t> Large Language Models can </a:t>
            </a:r>
            <a:r>
              <a:rPr lang="en-US" sz="1800" b="1" dirty="0"/>
              <a:t>aid in preparation</a:t>
            </a:r>
            <a:r>
              <a:rPr lang="en-US" sz="1800" dirty="0"/>
              <a:t>, but results are not perfect yet. </a:t>
            </a:r>
            <a:br>
              <a:rPr lang="en-US" sz="1800" dirty="0"/>
            </a:br>
            <a:r>
              <a:rPr lang="en-US" sz="1800" b="1" dirty="0"/>
              <a:t>GPT-3 </a:t>
            </a:r>
            <a:r>
              <a:rPr lang="en-US" sz="1800" dirty="0"/>
              <a:t>is a Generative Language Model, it is not trained on domain-specific text. But models can be fine-tuned on the Taxonomy and company reports</a:t>
            </a:r>
          </a:p>
        </p:txBody>
      </p:sp>
      <p:sp>
        <p:nvSpPr>
          <p:cNvPr id="3" name="Datumsplatzhalter 3">
            <a:extLst>
              <a:ext uri="{FF2B5EF4-FFF2-40B4-BE49-F238E27FC236}">
                <a16:creationId xmlns:a16="http://schemas.microsoft.com/office/drawing/2014/main" id="{DBCB4780-EC55-C14A-D110-DA16FB5BDA00}"/>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2326332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6120248" cy="563794"/>
          </a:xfrm>
        </p:spPr>
        <p:txBody>
          <a:bodyPr/>
          <a:lstStyle/>
          <a:p>
            <a:r>
              <a:rPr lang="en-US" dirty="0"/>
              <a:t>Help Users (Tools)</a:t>
            </a:r>
            <a:br>
              <a:rPr lang="en-US" dirty="0"/>
            </a:br>
            <a:endParaRPr lang="de-DE" dirty="0"/>
          </a:p>
        </p:txBody>
      </p:sp>
      <p:sp>
        <p:nvSpPr>
          <p:cNvPr id="3" name="Inhaltsplatzhalter 2"/>
          <p:cNvSpPr>
            <a:spLocks noGrp="1"/>
          </p:cNvSpPr>
          <p:nvPr>
            <p:ph idx="1"/>
          </p:nvPr>
        </p:nvSpPr>
        <p:spPr>
          <a:xfrm>
            <a:off x="2208000" y="1196752"/>
            <a:ext cx="7776000" cy="1502953"/>
          </a:xfrm>
        </p:spPr>
        <p:txBody>
          <a:bodyPr/>
          <a:lstStyle/>
          <a:p>
            <a:r>
              <a:rPr lang="de-DE" sz="1800" dirty="0"/>
              <a:t>Movement to </a:t>
            </a:r>
            <a:r>
              <a:rPr lang="de-DE" sz="1800" b="1" dirty="0"/>
              <a:t>Open-Source Programming Languages </a:t>
            </a:r>
          </a:p>
          <a:p>
            <a:r>
              <a:rPr lang="de-DE" sz="1800" dirty="0"/>
              <a:t>So far </a:t>
            </a:r>
            <a:r>
              <a:rPr lang="de-DE" sz="1800" b="1" dirty="0"/>
              <a:t>XBRL parsing/preparation software </a:t>
            </a:r>
            <a:r>
              <a:rPr lang="de-DE" sz="1800" dirty="0"/>
              <a:t>is mostly proprietory. This poses a significant hurdle for new adopters (both preparers and users)</a:t>
            </a:r>
          </a:p>
          <a:p>
            <a:r>
              <a:rPr lang="de-DE" sz="1800" dirty="0"/>
              <a:t>Well developed and maintained </a:t>
            </a:r>
            <a:r>
              <a:rPr lang="de-DE" sz="1800" b="1" dirty="0"/>
              <a:t>open-source solutions </a:t>
            </a:r>
            <a:r>
              <a:rPr lang="de-DE" sz="1800" dirty="0"/>
              <a:t>reduce entry barriers</a:t>
            </a:r>
          </a:p>
          <a:p>
            <a:pPr marL="0" indent="0">
              <a:buNone/>
            </a:pPr>
            <a:endParaRPr lang="de-DE" sz="1800" b="1" dirty="0"/>
          </a:p>
          <a:p>
            <a:pPr marL="0" indent="0">
              <a:buNone/>
            </a:pPr>
            <a:r>
              <a:rPr lang="de-DE" sz="1800" b="1" dirty="0"/>
              <a:t>Most Popular Programming Languages</a:t>
            </a:r>
            <a:br>
              <a:rPr lang="de-DE" sz="1800" b="1" dirty="0"/>
            </a:br>
            <a:endParaRPr lang="de-DE" sz="1800" b="1" dirty="0"/>
          </a:p>
          <a:p>
            <a:pPr marL="0" indent="0">
              <a:buNone/>
            </a:pPr>
            <a:endParaRPr lang="de-DE" sz="1800" dirty="0"/>
          </a:p>
          <a:p>
            <a:pPr marL="0" indent="0">
              <a:buNone/>
            </a:pPr>
            <a:endParaRPr lang="de-DE" sz="1800" dirty="0"/>
          </a:p>
          <a:p>
            <a:pPr marL="0" indent="0">
              <a:buNone/>
            </a:pPr>
            <a:endParaRPr lang="de-DE" sz="1400" i="1" dirty="0"/>
          </a:p>
          <a:p>
            <a:pPr marL="57150" indent="0">
              <a:buNone/>
            </a:pPr>
            <a:endParaRPr lang="de-DE" sz="1800" i="1" dirty="0"/>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48</a:t>
            </a:fld>
            <a:endParaRPr lang="de-DE" dirty="0">
              <a:latin typeface="Calibri"/>
            </a:endParaRPr>
          </a:p>
        </p:txBody>
      </p:sp>
      <p:sp>
        <p:nvSpPr>
          <p:cNvPr id="9" name="Rectangle 8">
            <a:extLst>
              <a:ext uri="{FF2B5EF4-FFF2-40B4-BE49-F238E27FC236}">
                <a16:creationId xmlns:a16="http://schemas.microsoft.com/office/drawing/2014/main" id="{1AA7BECB-DB19-4A8D-833C-4D341101E2D0}"/>
              </a:ext>
            </a:extLst>
          </p:cNvPr>
          <p:cNvSpPr/>
          <p:nvPr/>
        </p:nvSpPr>
        <p:spPr>
          <a:xfrm>
            <a:off x="5915981" y="3160510"/>
            <a:ext cx="3960440" cy="2769989"/>
          </a:xfrm>
          <a:prstGeom prst="rect">
            <a:avLst/>
          </a:prstGeom>
        </p:spPr>
        <p:txBody>
          <a:bodyPr wrap="square">
            <a:spAutoFit/>
          </a:bodyPr>
          <a:lstStyle/>
          <a:p>
            <a:r>
              <a:rPr lang="en-US" sz="1400" dirty="0">
                <a:solidFill>
                  <a:srgbClr val="003056"/>
                </a:solidFill>
                <a:latin typeface="Calibri"/>
              </a:rPr>
              <a:t>Providing a free to use XBRL parsers to users is essential to ensure widespread adoption! </a:t>
            </a:r>
          </a:p>
          <a:p>
            <a:endParaRPr lang="de-DE" sz="1400" dirty="0">
              <a:solidFill>
                <a:srgbClr val="003056"/>
              </a:solidFill>
              <a:latin typeface="Calibri"/>
            </a:endParaRPr>
          </a:p>
          <a:p>
            <a:r>
              <a:rPr lang="de-DE" sz="1400" b="1" u="sng" dirty="0">
                <a:solidFill>
                  <a:srgbClr val="003056"/>
                </a:solidFill>
                <a:latin typeface="Calibri"/>
              </a:rPr>
              <a:t>Examples:</a:t>
            </a:r>
            <a:endParaRPr lang="en-US" sz="1400" b="1" u="sng" dirty="0">
              <a:solidFill>
                <a:srgbClr val="003056"/>
              </a:solidFill>
              <a:latin typeface="Calibri"/>
            </a:endParaRPr>
          </a:p>
          <a:p>
            <a:r>
              <a:rPr lang="en-US" sz="1400" b="1" dirty="0">
                <a:solidFill>
                  <a:srgbClr val="003056"/>
                </a:solidFill>
                <a:latin typeface="Calibri"/>
              </a:rPr>
              <a:t>R Language: </a:t>
            </a:r>
          </a:p>
          <a:p>
            <a:r>
              <a:rPr lang="en-US" sz="1200" dirty="0">
                <a:solidFill>
                  <a:srgbClr val="003056"/>
                </a:solidFill>
                <a:latin typeface="Calibri"/>
                <a:hlinkClick r:id="rId2">
                  <a:extLst>
                    <a:ext uri="{A12FA001-AC4F-418D-AE19-62706E023703}">
                      <ahyp:hlinkClr xmlns:ahyp="http://schemas.microsoft.com/office/drawing/2018/hyperlinkcolor" val="tx"/>
                    </a:ext>
                  </a:extLst>
                </a:hlinkClick>
              </a:rPr>
              <a:t>https://cran.r-project.org/web/packages/XBRL/XBRL.pdf</a:t>
            </a:r>
            <a:endParaRPr lang="en-US" sz="1200" dirty="0">
              <a:solidFill>
                <a:srgbClr val="003056"/>
              </a:solidFill>
              <a:latin typeface="Calibri"/>
            </a:endParaRPr>
          </a:p>
          <a:p>
            <a:endParaRPr lang="en-US" sz="1200" dirty="0">
              <a:solidFill>
                <a:srgbClr val="003056"/>
              </a:solidFill>
              <a:latin typeface="Calibri"/>
            </a:endParaRPr>
          </a:p>
          <a:p>
            <a:r>
              <a:rPr lang="en-US" sz="1400" b="1" dirty="0">
                <a:solidFill>
                  <a:srgbClr val="003056"/>
                </a:solidFill>
                <a:latin typeface="Calibri"/>
              </a:rPr>
              <a:t>Python: </a:t>
            </a:r>
          </a:p>
          <a:p>
            <a:r>
              <a:rPr lang="en-US" sz="1200" dirty="0">
                <a:solidFill>
                  <a:srgbClr val="003056"/>
                </a:solidFill>
                <a:latin typeface="Calibri"/>
                <a:hlinkClick r:id="rId3">
                  <a:extLst>
                    <a:ext uri="{A12FA001-AC4F-418D-AE19-62706E023703}">
                      <ahyp:hlinkClr xmlns:ahyp="http://schemas.microsoft.com/office/drawing/2018/hyperlinkcolor" val="tx"/>
                    </a:ext>
                  </a:extLst>
                </a:hlinkClick>
              </a:rPr>
              <a:t>https://github.com/manusimidt/py-xbrl</a:t>
            </a:r>
            <a:endParaRPr lang="en-US" sz="1200" dirty="0">
              <a:solidFill>
                <a:srgbClr val="003056"/>
              </a:solidFill>
              <a:latin typeface="Calibri"/>
            </a:endParaRPr>
          </a:p>
          <a:p>
            <a:r>
              <a:rPr lang="en-US" sz="1200" dirty="0">
                <a:solidFill>
                  <a:srgbClr val="003056"/>
                </a:solidFill>
                <a:latin typeface="Calibri"/>
                <a:hlinkClick r:id="rId4">
                  <a:extLst>
                    <a:ext uri="{A12FA001-AC4F-418D-AE19-62706E023703}">
                      <ahyp:hlinkClr xmlns:ahyp="http://schemas.microsoft.com/office/drawing/2018/hyperlinkcolor" val="tx"/>
                    </a:ext>
                  </a:extLst>
                </a:hlinkClick>
              </a:rPr>
              <a:t>https://github.com/greedo/python-xbrl</a:t>
            </a:r>
            <a:endParaRPr lang="en-US" sz="1200" dirty="0">
              <a:solidFill>
                <a:srgbClr val="003056"/>
              </a:solidFill>
              <a:latin typeface="Calibri"/>
            </a:endParaRPr>
          </a:p>
          <a:p>
            <a:endParaRPr lang="en-US" sz="1400" dirty="0">
              <a:solidFill>
                <a:srgbClr val="003056"/>
              </a:solidFill>
              <a:latin typeface="Calibri"/>
            </a:endParaRPr>
          </a:p>
          <a:p>
            <a:r>
              <a:rPr lang="en-US" sz="1400" dirty="0">
                <a:solidFill>
                  <a:srgbClr val="003056"/>
                </a:solidFill>
                <a:latin typeface="Calibri"/>
              </a:rPr>
              <a:t>Maintained by individuals. Development cycle is an issue.</a:t>
            </a:r>
          </a:p>
        </p:txBody>
      </p:sp>
      <p:grpSp>
        <p:nvGrpSpPr>
          <p:cNvPr id="12" name="Group 11">
            <a:extLst>
              <a:ext uri="{FF2B5EF4-FFF2-40B4-BE49-F238E27FC236}">
                <a16:creationId xmlns:a16="http://schemas.microsoft.com/office/drawing/2014/main" id="{73CE115C-899F-46AA-A1C5-B13E1E95B219}"/>
              </a:ext>
            </a:extLst>
          </p:cNvPr>
          <p:cNvGrpSpPr/>
          <p:nvPr/>
        </p:nvGrpSpPr>
        <p:grpSpPr>
          <a:xfrm>
            <a:off x="2207569" y="3149304"/>
            <a:ext cx="3708413" cy="2743202"/>
            <a:chOff x="683568" y="3278086"/>
            <a:chExt cx="3708413" cy="2743202"/>
          </a:xfrm>
        </p:grpSpPr>
        <p:pic>
          <p:nvPicPr>
            <p:cNvPr id="7" name="Picture 6">
              <a:extLst>
                <a:ext uri="{FF2B5EF4-FFF2-40B4-BE49-F238E27FC236}">
                  <a16:creationId xmlns:a16="http://schemas.microsoft.com/office/drawing/2014/main" id="{666BD9D9-44C6-40B8-9EDA-D85B6D773C56}"/>
                </a:ext>
              </a:extLst>
            </p:cNvPr>
            <p:cNvPicPr>
              <a:picLocks noChangeAspect="1"/>
            </p:cNvPicPr>
            <p:nvPr/>
          </p:nvPicPr>
          <p:blipFill rotWithShape="1">
            <a:blip r:embed="rId5"/>
            <a:srcRect l="32847" t="4379" r="41615" b="44794"/>
            <a:stretch/>
          </p:blipFill>
          <p:spPr>
            <a:xfrm>
              <a:off x="683568" y="3278087"/>
              <a:ext cx="1849140" cy="2743200"/>
            </a:xfrm>
            <a:prstGeom prst="rect">
              <a:avLst/>
            </a:prstGeom>
          </p:spPr>
        </p:pic>
        <p:pic>
          <p:nvPicPr>
            <p:cNvPr id="8" name="Picture 7">
              <a:extLst>
                <a:ext uri="{FF2B5EF4-FFF2-40B4-BE49-F238E27FC236}">
                  <a16:creationId xmlns:a16="http://schemas.microsoft.com/office/drawing/2014/main" id="{284F006B-4D8E-4A8F-BD44-F09F88E96C28}"/>
                </a:ext>
              </a:extLst>
            </p:cNvPr>
            <p:cNvPicPr>
              <a:picLocks noChangeAspect="1"/>
            </p:cNvPicPr>
            <p:nvPr/>
          </p:nvPicPr>
          <p:blipFill rotWithShape="1">
            <a:blip r:embed="rId5"/>
            <a:srcRect l="32847" t="36279" r="41615" b="13031"/>
            <a:stretch/>
          </p:blipFill>
          <p:spPr>
            <a:xfrm>
              <a:off x="2537846" y="3278088"/>
              <a:ext cx="1854135" cy="2743200"/>
            </a:xfrm>
            <a:prstGeom prst="rect">
              <a:avLst/>
            </a:prstGeom>
          </p:spPr>
        </p:pic>
        <p:sp>
          <p:nvSpPr>
            <p:cNvPr id="10" name="Rectangle 9">
              <a:extLst>
                <a:ext uri="{FF2B5EF4-FFF2-40B4-BE49-F238E27FC236}">
                  <a16:creationId xmlns:a16="http://schemas.microsoft.com/office/drawing/2014/main" id="{E3BFFDE0-60F6-4DDF-8529-7376A7DB94A0}"/>
                </a:ext>
              </a:extLst>
            </p:cNvPr>
            <p:cNvSpPr/>
            <p:nvPr/>
          </p:nvSpPr>
          <p:spPr>
            <a:xfrm>
              <a:off x="683568" y="3278086"/>
              <a:ext cx="1849140" cy="342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ectangle 10">
              <a:extLst>
                <a:ext uri="{FF2B5EF4-FFF2-40B4-BE49-F238E27FC236}">
                  <a16:creationId xmlns:a16="http://schemas.microsoft.com/office/drawing/2014/main" id="{41774A8D-86A4-4C03-A481-2BEB5E322F9D}"/>
                </a:ext>
              </a:extLst>
            </p:cNvPr>
            <p:cNvSpPr/>
            <p:nvPr/>
          </p:nvSpPr>
          <p:spPr>
            <a:xfrm>
              <a:off x="2534497" y="5333763"/>
              <a:ext cx="1849140" cy="342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13" name="Rectangle 12">
            <a:extLst>
              <a:ext uri="{FF2B5EF4-FFF2-40B4-BE49-F238E27FC236}">
                <a16:creationId xmlns:a16="http://schemas.microsoft.com/office/drawing/2014/main" id="{6533DCEA-8CA2-4875-BF68-AC009CD325D0}"/>
              </a:ext>
            </a:extLst>
          </p:cNvPr>
          <p:cNvSpPr/>
          <p:nvPr/>
        </p:nvSpPr>
        <p:spPr>
          <a:xfrm>
            <a:off x="2207568" y="5869256"/>
            <a:ext cx="3038460" cy="276999"/>
          </a:xfrm>
          <a:prstGeom prst="rect">
            <a:avLst/>
          </a:prstGeom>
        </p:spPr>
        <p:txBody>
          <a:bodyPr wrap="none">
            <a:spAutoFit/>
          </a:bodyPr>
          <a:lstStyle/>
          <a:p>
            <a:r>
              <a:rPr lang="en-US" sz="1200" i="1" dirty="0">
                <a:solidFill>
                  <a:srgbClr val="003056"/>
                </a:solidFill>
                <a:latin typeface="Calibri"/>
              </a:rPr>
              <a:t>(Source: https://www.tiobe.com/tiobe-index/)</a:t>
            </a:r>
          </a:p>
        </p:txBody>
      </p:sp>
      <p:sp>
        <p:nvSpPr>
          <p:cNvPr id="14" name="Datumsplatzhalter 3">
            <a:extLst>
              <a:ext uri="{FF2B5EF4-FFF2-40B4-BE49-F238E27FC236}">
                <a16:creationId xmlns:a16="http://schemas.microsoft.com/office/drawing/2014/main" id="{F2645B49-48CA-3480-599F-6DEB622C1371}"/>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3910915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Academic evidence (3): </a:t>
            </a:r>
            <a:br>
              <a:rPr lang="en-US" dirty="0"/>
            </a:br>
            <a:r>
              <a:rPr lang="en-US" dirty="0"/>
              <a:t>Has XBRL Passed the Market Test?</a:t>
            </a:r>
            <a:br>
              <a:rPr lang="en-US" dirty="0"/>
            </a:br>
            <a:endParaRPr lang="en-US" dirty="0"/>
          </a:p>
        </p:txBody>
      </p:sp>
      <p:sp>
        <p:nvSpPr>
          <p:cNvPr id="3" name="Inhaltsplatzhalter 2"/>
          <p:cNvSpPr>
            <a:spLocks noGrp="1"/>
          </p:cNvSpPr>
          <p:nvPr>
            <p:ph idx="1"/>
          </p:nvPr>
        </p:nvSpPr>
        <p:spPr>
          <a:xfrm>
            <a:off x="2208000" y="1615538"/>
            <a:ext cx="7992456" cy="4392488"/>
          </a:xfrm>
        </p:spPr>
        <p:txBody>
          <a:bodyPr/>
          <a:lstStyle/>
          <a:p>
            <a:pPr marL="0" indent="0">
              <a:buNone/>
            </a:pPr>
            <a:r>
              <a:rPr lang="en-US" sz="2000" dirty="0"/>
              <a:t>Too early to judge: IFRS Foundation should NOT be discouraged by existing evidence …</a:t>
            </a:r>
          </a:p>
          <a:p>
            <a:pPr marL="0" indent="0">
              <a:buNone/>
            </a:pPr>
            <a:r>
              <a:rPr lang="en-US" sz="2000" dirty="0"/>
              <a:t>Evidence on the usage of XBRL data comes from surveys, download statistics, and competition in the market for data provision</a:t>
            </a:r>
          </a:p>
          <a:p>
            <a:pPr>
              <a:spcBef>
                <a:spcPts val="600"/>
              </a:spcBef>
            </a:pPr>
            <a:r>
              <a:rPr lang="en-US" sz="1800" dirty="0"/>
              <a:t>Capital market consequences in the U.S. mixed (for many reasons) </a:t>
            </a:r>
          </a:p>
          <a:p>
            <a:pPr>
              <a:spcBef>
                <a:spcPts val="600"/>
              </a:spcBef>
            </a:pPr>
            <a:r>
              <a:rPr lang="en-US" sz="1800" dirty="0"/>
              <a:t>Blankespoor (2019) studies access logs for 10-K XBRL filings (“search traffic”) on EDGAR as a proxy for investor demand and finds a “dramatic increase” in the number of downloads over the years, from 240,000 in 2010 to 1.65 million in 2016, consistent with the XBRL technology being better understood, its data quality having improved, and more software providers available</a:t>
            </a:r>
          </a:p>
          <a:p>
            <a:pPr>
              <a:spcBef>
                <a:spcPts val="600"/>
              </a:spcBef>
            </a:pPr>
            <a:r>
              <a:rPr lang="en-US" sz="1800" dirty="0"/>
              <a:t>New data providers (Calcbench or idaciti) have emerged in the U.S. and compete with Compustat by exploiting the power of XBRL disregarding traditional filings</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49</a:t>
            </a:fld>
            <a:endParaRPr lang="de-DE" dirty="0">
              <a:latin typeface="Calibri"/>
            </a:endParaRPr>
          </a:p>
        </p:txBody>
      </p:sp>
      <p:sp>
        <p:nvSpPr>
          <p:cNvPr id="7" name="Datumsplatzhalter 3">
            <a:extLst>
              <a:ext uri="{FF2B5EF4-FFF2-40B4-BE49-F238E27FC236}">
                <a16:creationId xmlns:a16="http://schemas.microsoft.com/office/drawing/2014/main" id="{7570E6CF-788E-FFB1-5980-2DEF02B1F49B}"/>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362886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icture containing ceiling, building, roof&#10;&#10;Description automatically generated">
            <a:extLst>
              <a:ext uri="{FF2B5EF4-FFF2-40B4-BE49-F238E27FC236}">
                <a16:creationId xmlns:a16="http://schemas.microsoft.com/office/drawing/2014/main" id="{173F5DDA-B623-D3D8-3C3D-FE836F9A3C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chemeClr val="tx1"/>
          </a:solidFill>
        </p:spPr>
      </p:pic>
      <p:sp>
        <p:nvSpPr>
          <p:cNvPr id="3" name="Text Placeholder 2">
            <a:extLst>
              <a:ext uri="{FF2B5EF4-FFF2-40B4-BE49-F238E27FC236}">
                <a16:creationId xmlns:a16="http://schemas.microsoft.com/office/drawing/2014/main" id="{4A121A63-4A1F-C554-6F60-CD6321AB5CCC}"/>
              </a:ext>
            </a:extLst>
          </p:cNvPr>
          <p:cNvSpPr>
            <a:spLocks noGrp="1"/>
          </p:cNvSpPr>
          <p:nvPr>
            <p:ph type="body" sz="quarter" idx="12"/>
          </p:nvPr>
        </p:nvSpPr>
        <p:spPr>
          <a:xfrm>
            <a:off x="1024751" y="3429000"/>
            <a:ext cx="5072400" cy="2437658"/>
          </a:xfrm>
        </p:spPr>
        <p:txBody>
          <a:bodyPr/>
          <a:lstStyle/>
          <a:p>
            <a:r>
              <a:rPr lang="en-GB" sz="3200" dirty="0">
                <a:latin typeface="Arial"/>
                <a:cs typeface="Arial"/>
              </a:rPr>
              <a:t>Introduction</a:t>
            </a:r>
            <a:endParaRPr lang="en-US" dirty="0"/>
          </a:p>
          <a:p>
            <a:endParaRPr lang="en-US" dirty="0">
              <a:ea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8587292A-ECFA-A4A1-98BD-500DD2905472}"/>
              </a:ext>
            </a:extLst>
          </p:cNvPr>
          <p:cNvSpPr>
            <a:spLocks noGrp="1"/>
          </p:cNvSpPr>
          <p:nvPr>
            <p:ph type="body" sz="quarter" idx="15"/>
          </p:nvPr>
        </p:nvSpPr>
        <p:spPr>
          <a:xfrm>
            <a:off x="868710" y="3167105"/>
            <a:ext cx="5384481" cy="261895"/>
          </a:xfrm>
        </p:spPr>
        <p:txBody>
          <a:bodyPr/>
          <a:lstStyle/>
          <a:p>
            <a:endParaRPr lang="en-US" dirty="0"/>
          </a:p>
        </p:txBody>
      </p:sp>
      <p:sp>
        <p:nvSpPr>
          <p:cNvPr id="5" name="Footer Placeholder 4">
            <a:extLst>
              <a:ext uri="{FF2B5EF4-FFF2-40B4-BE49-F238E27FC236}">
                <a16:creationId xmlns:a16="http://schemas.microsoft.com/office/drawing/2014/main" id="{A2C6AF01-32A9-0093-866F-1D356A15C2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0E60173E-2D2E-29AC-9257-08D3E7CA02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429027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Some final thoughts (1): </a:t>
            </a:r>
            <a:br>
              <a:rPr lang="en-US" dirty="0"/>
            </a:br>
            <a:r>
              <a:rPr lang="en-US" dirty="0"/>
              <a:t>For IFRS Foundation</a:t>
            </a:r>
          </a:p>
        </p:txBody>
      </p:sp>
      <p:sp>
        <p:nvSpPr>
          <p:cNvPr id="3" name="Inhaltsplatzhalter 2"/>
          <p:cNvSpPr>
            <a:spLocks noGrp="1"/>
          </p:cNvSpPr>
          <p:nvPr>
            <p:ph idx="1"/>
          </p:nvPr>
        </p:nvSpPr>
        <p:spPr>
          <a:xfrm>
            <a:off x="2208000" y="1615538"/>
            <a:ext cx="7992456" cy="4518862"/>
          </a:xfrm>
        </p:spPr>
        <p:txBody>
          <a:bodyPr/>
          <a:lstStyle/>
          <a:p>
            <a:pPr marL="0" indent="0">
              <a:buNone/>
            </a:pPr>
            <a:r>
              <a:rPr lang="en-US" sz="2000" b="1" dirty="0"/>
              <a:t>Staff analysis: </a:t>
            </a:r>
            <a:r>
              <a:rPr lang="en-US" sz="2000" dirty="0"/>
              <a:t>What can the IFRS Foundation learn from other settings-/jurisdictions that require business information to be transmitted via XBRL? </a:t>
            </a:r>
          </a:p>
          <a:p>
            <a:pPr>
              <a:spcBef>
                <a:spcPts val="600"/>
              </a:spcBef>
            </a:pPr>
            <a:r>
              <a:rPr lang="en-US" sz="1800" dirty="0"/>
              <a:t>Examples of regulators (and the taxonomies they require firms to use) include the EBA (COREP and FINREP taxonomies), the EIOPA (Solvency II taxonomy), the Global Reporting Initiative (GRI Taxonomy), ...</a:t>
            </a:r>
          </a:p>
          <a:p>
            <a:pPr>
              <a:spcBef>
                <a:spcPts val="600"/>
              </a:spcBef>
            </a:pPr>
            <a:r>
              <a:rPr lang="en-US" sz="1800" dirty="0"/>
              <a:t>Which support tools do they have for preparers (Excel-Sheet/Manual or more)?</a:t>
            </a:r>
          </a:p>
          <a:p>
            <a:pPr>
              <a:spcBef>
                <a:spcPts val="600"/>
              </a:spcBef>
            </a:pPr>
            <a:endParaRPr lang="en-US" sz="1000" dirty="0"/>
          </a:p>
          <a:p>
            <a:pPr marL="0" indent="0">
              <a:buNone/>
            </a:pPr>
            <a:r>
              <a:rPr lang="en-US" sz="2000" b="1" dirty="0"/>
              <a:t>Staff analysis:</a:t>
            </a:r>
            <a:r>
              <a:rPr lang="en-US" sz="2000" dirty="0"/>
              <a:t> Analysis of extension tags (start with focus area)</a:t>
            </a:r>
          </a:p>
          <a:p>
            <a:pPr>
              <a:spcBef>
                <a:spcPts val="600"/>
              </a:spcBef>
            </a:pPr>
            <a:r>
              <a:rPr lang="en-US" sz="1800" dirty="0"/>
              <a:t>Is the magnitude an issue? Are there overlaps with existing taxonomy?</a:t>
            </a:r>
          </a:p>
          <a:p>
            <a:pPr>
              <a:spcBef>
                <a:spcPts val="600"/>
              </a:spcBef>
            </a:pPr>
            <a:endParaRPr lang="en-US" sz="1000" dirty="0"/>
          </a:p>
          <a:p>
            <a:pPr marL="0" indent="0">
              <a:buNone/>
            </a:pPr>
            <a:r>
              <a:rPr lang="en-US" sz="2000" b="1" dirty="0"/>
              <a:t>Publication:</a:t>
            </a:r>
            <a:r>
              <a:rPr lang="en-US" sz="2000" dirty="0"/>
              <a:t> Clarify the nature of “principle-based standards” in the context of forcing information into common formats that are machine-readable (Rowbottom et al., 2021)</a:t>
            </a:r>
          </a:p>
          <a:p>
            <a:pPr lvl="0"/>
            <a:r>
              <a:rPr lang="en-US" sz="1800" dirty="0"/>
              <a:t>In my opinion, the application of judgement does not prevent the consistent use of “IFRS-Full: …” tags</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50</a:t>
            </a:fld>
            <a:endParaRPr lang="de-DE" dirty="0">
              <a:latin typeface="Calibri"/>
            </a:endParaRPr>
          </a:p>
        </p:txBody>
      </p:sp>
      <p:sp>
        <p:nvSpPr>
          <p:cNvPr id="7" name="Datumsplatzhalter 3">
            <a:extLst>
              <a:ext uri="{FF2B5EF4-FFF2-40B4-BE49-F238E27FC236}">
                <a16:creationId xmlns:a16="http://schemas.microsoft.com/office/drawing/2014/main" id="{FAF57BA3-F0AB-0BD6-8BCC-C99155487138}"/>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1616063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8000" y="584684"/>
            <a:ext cx="7776000" cy="1141200"/>
          </a:xfrm>
        </p:spPr>
        <p:txBody>
          <a:bodyPr/>
          <a:lstStyle/>
          <a:p>
            <a:r>
              <a:rPr lang="en-US" dirty="0"/>
              <a:t>Some final thoughts (2): </a:t>
            </a:r>
            <a:br>
              <a:rPr lang="en-US" dirty="0"/>
            </a:br>
            <a:r>
              <a:rPr lang="en-US" dirty="0"/>
              <a:t>For Researchers</a:t>
            </a:r>
          </a:p>
        </p:txBody>
      </p:sp>
      <p:sp>
        <p:nvSpPr>
          <p:cNvPr id="3" name="Inhaltsplatzhalter 2"/>
          <p:cNvSpPr>
            <a:spLocks noGrp="1"/>
          </p:cNvSpPr>
          <p:nvPr>
            <p:ph idx="1"/>
          </p:nvPr>
        </p:nvSpPr>
        <p:spPr>
          <a:xfrm>
            <a:off x="2208000" y="1615538"/>
            <a:ext cx="7992456" cy="4392488"/>
          </a:xfrm>
        </p:spPr>
        <p:txBody>
          <a:bodyPr/>
          <a:lstStyle/>
          <a:p>
            <a:pPr marL="0" indent="0">
              <a:buNone/>
            </a:pPr>
            <a:r>
              <a:rPr lang="en-US" sz="2000" b="1" dirty="0"/>
              <a:t>ESEF</a:t>
            </a:r>
            <a:r>
              <a:rPr lang="en-US" sz="2000" dirty="0"/>
              <a:t> (and similar settings) will provide plenty of research opportunities. Much work is to be done, in particular for the academic community</a:t>
            </a:r>
          </a:p>
          <a:p>
            <a:pPr marL="0" indent="0">
              <a:buNone/>
            </a:pPr>
            <a:endParaRPr lang="en-US" sz="1000" dirty="0"/>
          </a:p>
          <a:p>
            <a:pPr marL="0" indent="0">
              <a:buNone/>
            </a:pPr>
            <a:r>
              <a:rPr lang="en-US" sz="2000" b="1" dirty="0"/>
              <a:t>Research Ideas</a:t>
            </a:r>
            <a:r>
              <a:rPr lang="en-US" sz="2000" dirty="0"/>
              <a:t>:</a:t>
            </a:r>
          </a:p>
          <a:p>
            <a:pPr lvl="0"/>
            <a:r>
              <a:rPr lang="en-US" sz="1800" dirty="0"/>
              <a:t>Implementation issues?</a:t>
            </a:r>
          </a:p>
          <a:p>
            <a:pPr lvl="0"/>
            <a:r>
              <a:rPr lang="en-US" sz="1800" dirty="0"/>
              <a:t>Role of customized tags?</a:t>
            </a:r>
          </a:p>
          <a:p>
            <a:pPr lvl="0"/>
            <a:r>
              <a:rPr lang="en-US" sz="1800" dirty="0"/>
              <a:t>Impact on traditional data-providers / market-dynamics?</a:t>
            </a:r>
          </a:p>
          <a:p>
            <a:pPr lvl="0"/>
            <a:r>
              <a:rPr lang="en-US" sz="1800" dirty="0"/>
              <a:t>Feedback on information reported and standardization in general?</a:t>
            </a:r>
          </a:p>
          <a:p>
            <a:pPr lvl="0"/>
            <a:r>
              <a:rPr lang="en-US" sz="1800" dirty="0"/>
              <a:t>Impact on information processing costs, and information asymmetries?</a:t>
            </a:r>
          </a:p>
          <a:p>
            <a:pPr lvl="0"/>
            <a:r>
              <a:rPr lang="en-US" sz="1800" dirty="0"/>
              <a:t>Separate XBRL filings vs. integrated iXBRL?</a:t>
            </a:r>
          </a:p>
          <a:p>
            <a:pPr lvl="0"/>
            <a:r>
              <a:rPr lang="en-US" sz="1800" dirty="0"/>
              <a:t>Usefulness in PIR? (To study disclosures of individual standards)?</a:t>
            </a:r>
          </a:p>
          <a:p>
            <a:pPr lvl="0"/>
            <a:r>
              <a:rPr lang="en-US" sz="1800" dirty="0"/>
              <a:t>Do local taxonomies make “carve-outs”/“carve-ins” in the endorsement process visible?</a:t>
            </a:r>
          </a:p>
          <a:p>
            <a:pPr lvl="0"/>
            <a:r>
              <a:rPr lang="en-US" sz="1800" dirty="0"/>
              <a:t>…</a:t>
            </a:r>
          </a:p>
        </p:txBody>
      </p:sp>
      <p:sp>
        <p:nvSpPr>
          <p:cNvPr id="6" name="Foliennummernplatzhalter 5"/>
          <p:cNvSpPr>
            <a:spLocks noGrp="1"/>
          </p:cNvSpPr>
          <p:nvPr>
            <p:ph type="sldNum" sz="quarter" idx="12"/>
          </p:nvPr>
        </p:nvSpPr>
        <p:spPr/>
        <p:txBody>
          <a:bodyPr/>
          <a:lstStyle/>
          <a:p>
            <a:fld id="{FC0CC166-4E39-43B8-AB91-BDD1C4C9E224}" type="slidenum">
              <a:rPr lang="de-DE">
                <a:latin typeface="Calibri"/>
              </a:rPr>
              <a:pPr/>
              <a:t>51</a:t>
            </a:fld>
            <a:endParaRPr lang="de-DE" dirty="0">
              <a:latin typeface="Calibri"/>
            </a:endParaRPr>
          </a:p>
        </p:txBody>
      </p:sp>
      <p:sp>
        <p:nvSpPr>
          <p:cNvPr id="7" name="Datumsplatzhalter 3">
            <a:extLst>
              <a:ext uri="{FF2B5EF4-FFF2-40B4-BE49-F238E27FC236}">
                <a16:creationId xmlns:a16="http://schemas.microsoft.com/office/drawing/2014/main" id="{2379C976-95A7-E59A-4E66-6D4C53C39D83}"/>
              </a:ext>
            </a:extLst>
          </p:cNvPr>
          <p:cNvSpPr>
            <a:spLocks noGrp="1"/>
          </p:cNvSpPr>
          <p:nvPr>
            <p:ph type="dt" sz="half" idx="10"/>
          </p:nvPr>
        </p:nvSpPr>
        <p:spPr>
          <a:xfrm>
            <a:off x="2207568" y="6386400"/>
            <a:ext cx="3816424" cy="282960"/>
          </a:xfrm>
        </p:spPr>
        <p:txBody>
          <a:bodyPr/>
          <a:lstStyle/>
          <a:p>
            <a:fld id="{9FA40B0A-78CB-4CE2-8A98-F55436CAC0A7}" type="datetime4">
              <a:rPr lang="en-US">
                <a:latin typeface="Calibri"/>
              </a:rPr>
              <a:pPr/>
              <a:t>November 18, 2022</a:t>
            </a:fld>
            <a:r>
              <a:rPr lang="en-US" dirty="0">
                <a:latin typeface="Calibri"/>
              </a:rPr>
              <a:t> – </a:t>
            </a:r>
            <a:r>
              <a:rPr lang="de-DE" dirty="0">
                <a:latin typeface="Calibri"/>
              </a:rPr>
              <a:t>Holger Daske &amp; Matthias Uckert</a:t>
            </a:r>
          </a:p>
          <a:p>
            <a:endParaRPr lang="de-DE" dirty="0">
              <a:latin typeface="Calibri"/>
            </a:endParaRPr>
          </a:p>
        </p:txBody>
      </p:sp>
    </p:spTree>
    <p:extLst>
      <p:ext uri="{BB962C8B-B14F-4D97-AF65-F5344CB8AC3E}">
        <p14:creationId xmlns:p14="http://schemas.microsoft.com/office/powerpoint/2010/main" val="3202783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Academic Commentary</a:t>
            </a:r>
          </a:p>
        </p:txBody>
      </p:sp>
      <p:sp>
        <p:nvSpPr>
          <p:cNvPr id="6" name="Text Placeholder 5"/>
          <p:cNvSpPr>
            <a:spLocks noGrp="1"/>
          </p:cNvSpPr>
          <p:nvPr>
            <p:ph type="body" sz="quarter" idx="10"/>
          </p:nvPr>
        </p:nvSpPr>
        <p:spPr>
          <a:xfrm>
            <a:off x="624417" y="2948518"/>
            <a:ext cx="8735483" cy="864525"/>
          </a:xfrm>
        </p:spPr>
        <p:txBody>
          <a:bodyPr/>
          <a:lstStyle/>
          <a:p>
            <a:r>
              <a:rPr lang="en-GB" sz="2667" dirty="0"/>
              <a:t>Nick Rowbottom</a:t>
            </a:r>
          </a:p>
          <a:p>
            <a:r>
              <a:rPr lang="en-GB" dirty="0"/>
              <a:t>(n.rowbottom@bham.ac.uk)</a:t>
            </a:r>
          </a:p>
          <a:p>
            <a:endParaRPr lang="en-GB" dirty="0"/>
          </a:p>
        </p:txBody>
      </p:sp>
    </p:spTree>
    <p:extLst>
      <p:ext uri="{BB962C8B-B14F-4D97-AF65-F5344CB8AC3E}">
        <p14:creationId xmlns:p14="http://schemas.microsoft.com/office/powerpoint/2010/main" val="3855887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Technology &amp; Corporate Reporting</a:t>
            </a:r>
          </a:p>
        </p:txBody>
      </p:sp>
      <p:sp>
        <p:nvSpPr>
          <p:cNvPr id="3" name="Content Placeholder 2"/>
          <p:cNvSpPr>
            <a:spLocks noGrp="1"/>
          </p:cNvSpPr>
          <p:nvPr>
            <p:ph idx="1"/>
          </p:nvPr>
        </p:nvSpPr>
        <p:spPr>
          <a:xfrm>
            <a:off x="480097" y="1700808"/>
            <a:ext cx="10943431" cy="3840427"/>
          </a:xfrm>
        </p:spPr>
        <p:txBody>
          <a:bodyPr/>
          <a:lstStyle/>
          <a:p>
            <a:pPr marL="457189" indent="-457189">
              <a:buClrTx/>
              <a:buFont typeface="Wingdings" panose="05000000000000000000" pitchFamily="2" charset="2"/>
              <a:buChar char="§"/>
            </a:pPr>
            <a:r>
              <a:rPr lang="en-GB" dirty="0"/>
              <a:t>Interdisciplinary Perspectives</a:t>
            </a:r>
          </a:p>
          <a:p>
            <a:pPr marL="990575" lvl="1" indent="-380990">
              <a:buClrTx/>
              <a:buFont typeface="Wingdings" panose="05000000000000000000" pitchFamily="2" charset="2"/>
              <a:buChar char="§"/>
            </a:pPr>
            <a:r>
              <a:rPr lang="en-GB" dirty="0">
                <a:solidFill>
                  <a:schemeClr val="accent4"/>
                </a:solidFill>
              </a:rPr>
              <a:t>‘The medium is the message’ i.e. how information is conveyed can change its meaning</a:t>
            </a:r>
          </a:p>
          <a:p>
            <a:pPr marL="990575" lvl="1" indent="-380990">
              <a:buClrTx/>
              <a:buFont typeface="Wingdings" panose="05000000000000000000" pitchFamily="2" charset="2"/>
              <a:buChar char="§"/>
            </a:pPr>
            <a:r>
              <a:rPr lang="en-GB" dirty="0">
                <a:solidFill>
                  <a:schemeClr val="accent4"/>
                </a:solidFill>
              </a:rPr>
              <a:t>Technology is enacted through both material and human ‘agency’</a:t>
            </a:r>
          </a:p>
          <a:p>
            <a:pPr marL="380990" indent="-380990">
              <a:buClrTx/>
              <a:buFont typeface="Wingdings" panose="05000000000000000000" pitchFamily="2" charset="2"/>
              <a:buChar char="§"/>
            </a:pPr>
            <a:r>
              <a:rPr lang="en-GB" dirty="0"/>
              <a:t>Whilst the IASB and EFRAG are developing policy and guidance, to some extent, how digitalisation influences corporate reporting will be affected by its usage in practice</a:t>
            </a:r>
          </a:p>
        </p:txBody>
      </p:sp>
      <p:sp>
        <p:nvSpPr>
          <p:cNvPr id="4" name="TextBox 3">
            <a:extLst>
              <a:ext uri="{FF2B5EF4-FFF2-40B4-BE49-F238E27FC236}">
                <a16:creationId xmlns:a16="http://schemas.microsoft.com/office/drawing/2014/main" id="{EDD7C515-3DC6-426D-B9FB-857A6134FD74}"/>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53</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7820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Taxonomy &amp; Standardisation</a:t>
            </a:r>
          </a:p>
        </p:txBody>
      </p:sp>
      <p:sp>
        <p:nvSpPr>
          <p:cNvPr id="3" name="Content Placeholder 2"/>
          <p:cNvSpPr>
            <a:spLocks noGrp="1"/>
          </p:cNvSpPr>
          <p:nvPr>
            <p:ph idx="1"/>
          </p:nvPr>
        </p:nvSpPr>
        <p:spPr>
          <a:xfrm>
            <a:off x="480001" y="1787691"/>
            <a:ext cx="10943431" cy="3840427"/>
          </a:xfrm>
        </p:spPr>
        <p:txBody>
          <a:bodyPr/>
          <a:lstStyle/>
          <a:p>
            <a:pPr marL="457189" indent="-457189">
              <a:buClrTx/>
              <a:buFont typeface="Wingdings" panose="05000000000000000000" pitchFamily="2" charset="2"/>
              <a:buChar char="§"/>
            </a:pPr>
            <a:r>
              <a:rPr lang="en-GB" dirty="0"/>
              <a:t>The taxonomy is needed to structure and codify accounting disclosures so they can be read by machines</a:t>
            </a:r>
          </a:p>
          <a:p>
            <a:pPr marL="990575" lvl="1" indent="-380990">
              <a:buClrTx/>
              <a:buFont typeface="Wingdings" panose="05000000000000000000" pitchFamily="2" charset="2"/>
              <a:buChar char="§"/>
            </a:pPr>
            <a:r>
              <a:rPr lang="en-GB" dirty="0">
                <a:solidFill>
                  <a:schemeClr val="accent4"/>
                </a:solidFill>
              </a:rPr>
              <a:t>Disclosures must be unambiguously defined – they must fit somewhere</a:t>
            </a:r>
          </a:p>
          <a:p>
            <a:pPr marL="1904952" lvl="2" indent="-380990">
              <a:buClrTx/>
              <a:buFont typeface="Wingdings" panose="05000000000000000000" pitchFamily="2" charset="2"/>
              <a:buChar char="§"/>
            </a:pPr>
            <a:r>
              <a:rPr lang="en-GB" sz="2133" dirty="0">
                <a:solidFill>
                  <a:schemeClr val="accent4"/>
                </a:solidFill>
              </a:rPr>
              <a:t>This requires a process of translation from human concepts to machine rules </a:t>
            </a:r>
            <a:r>
              <a:rPr lang="en-GB" sz="1600" dirty="0">
                <a:solidFill>
                  <a:schemeClr val="tx2"/>
                </a:solidFill>
              </a:rPr>
              <a:t>(Locke et al., 2018)</a:t>
            </a:r>
          </a:p>
          <a:p>
            <a:pPr marL="1904952" lvl="2" indent="-380990">
              <a:buClrTx/>
              <a:buFont typeface="Wingdings" panose="05000000000000000000" pitchFamily="2" charset="2"/>
              <a:buChar char="§"/>
            </a:pPr>
            <a:r>
              <a:rPr lang="en-GB" sz="2133" dirty="0">
                <a:solidFill>
                  <a:schemeClr val="accent4"/>
                </a:solidFill>
              </a:rPr>
              <a:t>We must play by the machine’s rules – it is limited in what it can understand, it requires precision</a:t>
            </a:r>
          </a:p>
          <a:p>
            <a:pPr marL="380990" indent="-380990">
              <a:buClrTx/>
              <a:buFont typeface="Wingdings" panose="05000000000000000000" pitchFamily="2" charset="2"/>
              <a:buChar char="§"/>
            </a:pPr>
            <a:r>
              <a:rPr lang="en-GB" b="1" dirty="0">
                <a:solidFill>
                  <a:schemeClr val="tx2"/>
                </a:solidFill>
              </a:rPr>
              <a:t>How does taxonomy design deal with a principles-based accounting model?</a:t>
            </a:r>
          </a:p>
        </p:txBody>
      </p:sp>
      <p:sp>
        <p:nvSpPr>
          <p:cNvPr id="4" name="TextBox 3">
            <a:extLst>
              <a:ext uri="{FF2B5EF4-FFF2-40B4-BE49-F238E27FC236}">
                <a16:creationId xmlns:a16="http://schemas.microsoft.com/office/drawing/2014/main" id="{0358C8B3-C795-4A66-9F38-9BD545FA1619}"/>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54</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496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644691"/>
            <a:ext cx="10943431" cy="1143000"/>
          </a:xfrm>
        </p:spPr>
        <p:txBody>
          <a:bodyPr>
            <a:normAutofit/>
          </a:bodyPr>
          <a:lstStyle/>
          <a:p>
            <a:r>
              <a:rPr lang="en-GB" sz="4800" dirty="0"/>
              <a:t>Taxonomy Development</a:t>
            </a:r>
          </a:p>
        </p:txBody>
      </p:sp>
      <p:graphicFrame>
        <p:nvGraphicFramePr>
          <p:cNvPr id="15" name="Content Placeholder 2">
            <a:extLst>
              <a:ext uri="{FF2B5EF4-FFF2-40B4-BE49-F238E27FC236}">
                <a16:creationId xmlns:a16="http://schemas.microsoft.com/office/drawing/2014/main" id="{6C55748E-9D7C-B113-B537-D7CA1A38D5B8}"/>
              </a:ext>
            </a:extLst>
          </p:cNvPr>
          <p:cNvGraphicFramePr>
            <a:graphicFrameLocks noGrp="1"/>
          </p:cNvGraphicFramePr>
          <p:nvPr>
            <p:ph idx="1"/>
          </p:nvPr>
        </p:nvGraphicFramePr>
        <p:xfrm>
          <a:off x="480001" y="1892829"/>
          <a:ext cx="10943431" cy="384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F70FC9-14A9-4812-94CC-52BDD1621A60}"/>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55</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68524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1504" y="5085185"/>
            <a:ext cx="8928992" cy="954107"/>
          </a:xfrm>
          <a:prstGeom prst="rect">
            <a:avLst/>
          </a:prstGeom>
        </p:spPr>
        <p:txBody>
          <a:bodyPr wrap="square">
            <a:spAutoFit/>
          </a:bodyPr>
          <a:lstStyle/>
          <a:p>
            <a:pPr defTabSz="1219170" eaLnBrk="0" fontAlgn="base" hangingPunct="0">
              <a:spcBef>
                <a:spcPct val="0"/>
              </a:spcBef>
              <a:spcAft>
                <a:spcPct val="0"/>
              </a:spcAft>
            </a:pPr>
            <a:r>
              <a:rPr lang="en-GB" sz="2800" b="1" dirty="0">
                <a:solidFill>
                  <a:srgbClr val="01A0C0"/>
                </a:solidFill>
                <a:latin typeface="Arial" panose="020B0604020202020204" pitchFamily="34" charset="0"/>
                <a:ea typeface="ＭＳ Ｐゴシック" panose="020B0600070205080204" pitchFamily="34" charset="-128"/>
              </a:rPr>
              <a:t>Taxonomies now include many disclosures not specifically required by reporting standards</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01" y="452671"/>
            <a:ext cx="11372528" cy="46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38390"/>
      </p:ext>
    </p:extLst>
  </p:cSld>
  <p:clrMapOvr>
    <a:masterClrMapping/>
  </p:clrMapOvr>
  <p:transition>
    <p:cover/>
    <p:sndAc>
      <p:end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356659"/>
            <a:ext cx="10943431" cy="1143000"/>
          </a:xfrm>
        </p:spPr>
        <p:txBody>
          <a:bodyPr/>
          <a:lstStyle/>
          <a:p>
            <a:r>
              <a:rPr lang="en-GB" sz="4800" dirty="0"/>
              <a:t>Common Practices</a:t>
            </a:r>
          </a:p>
        </p:txBody>
      </p:sp>
      <p:sp>
        <p:nvSpPr>
          <p:cNvPr id="3" name="Content Placeholder 2"/>
          <p:cNvSpPr>
            <a:spLocks noGrp="1"/>
          </p:cNvSpPr>
          <p:nvPr>
            <p:ph idx="1"/>
          </p:nvPr>
        </p:nvSpPr>
        <p:spPr>
          <a:xfrm>
            <a:off x="480001" y="1249089"/>
            <a:ext cx="10943431" cy="3840427"/>
          </a:xfrm>
        </p:spPr>
        <p:txBody>
          <a:bodyPr/>
          <a:lstStyle/>
          <a:p>
            <a:pPr marL="457189" indent="-457189">
              <a:buClrTx/>
              <a:buFont typeface="Wingdings" panose="05000000000000000000" pitchFamily="2" charset="2"/>
              <a:buChar char="§"/>
            </a:pPr>
            <a:r>
              <a:rPr lang="en-GB" dirty="0"/>
              <a:t>What is Common?</a:t>
            </a:r>
          </a:p>
          <a:p>
            <a:pPr marL="1066773" lvl="1" indent="-457189">
              <a:buClrTx/>
              <a:buFont typeface="Wingdings" panose="05000000000000000000" pitchFamily="2" charset="2"/>
              <a:buChar char="§"/>
            </a:pPr>
            <a:r>
              <a:rPr lang="en-GB" dirty="0">
                <a:solidFill>
                  <a:schemeClr val="accent4"/>
                </a:solidFill>
              </a:rPr>
              <a:t>IFRS 2011: 66/145 occurrences vs 3/145</a:t>
            </a:r>
          </a:p>
          <a:p>
            <a:pPr marL="1981150" lvl="2" indent="-457189">
              <a:buClrTx/>
              <a:buFont typeface="Wingdings" panose="05000000000000000000" pitchFamily="2" charset="2"/>
              <a:buChar char="§"/>
            </a:pPr>
            <a:r>
              <a:rPr lang="en-GB" sz="2133" dirty="0">
                <a:solidFill>
                  <a:schemeClr val="accent4"/>
                </a:solidFill>
              </a:rPr>
              <a:t>By 2016, at least 10% of entities within the ‘sample’</a:t>
            </a:r>
          </a:p>
          <a:p>
            <a:pPr marL="1981150" lvl="2" indent="-457189">
              <a:buClrTx/>
              <a:buFont typeface="Wingdings" panose="05000000000000000000" pitchFamily="2" charset="2"/>
              <a:buChar char="§"/>
            </a:pPr>
            <a:r>
              <a:rPr lang="en-GB" sz="2133" dirty="0">
                <a:solidFill>
                  <a:schemeClr val="accent4"/>
                </a:solidFill>
              </a:rPr>
              <a:t>112 elements in 2011 vs 1229 elements in 2021</a:t>
            </a:r>
          </a:p>
          <a:p>
            <a:pPr marL="457189" indent="-457189">
              <a:buClrTx/>
              <a:buFont typeface="Wingdings" panose="05000000000000000000" pitchFamily="2" charset="2"/>
              <a:buChar char="§"/>
            </a:pPr>
            <a:r>
              <a:rPr lang="en-GB" dirty="0"/>
              <a:t>The IASB assert that the taxonomy ‘does not introduce new requirements’</a:t>
            </a:r>
          </a:p>
          <a:p>
            <a:pPr marL="457189" indent="-457189">
              <a:buClrTx/>
              <a:buFont typeface="Wingdings" panose="05000000000000000000" pitchFamily="2" charset="2"/>
              <a:buChar char="§"/>
            </a:pPr>
            <a:r>
              <a:rPr lang="en-GB" dirty="0"/>
              <a:t>But given the taxonomy codifies disclosures not required by IFRS, is it a means of pseudo-standardisation?</a:t>
            </a:r>
          </a:p>
          <a:p>
            <a:pPr marL="1066773" lvl="1" indent="-457189">
              <a:buClrTx/>
              <a:buFont typeface="Wingdings" panose="05000000000000000000" pitchFamily="2" charset="2"/>
              <a:buChar char="§"/>
            </a:pPr>
            <a:r>
              <a:rPr lang="en-GB" dirty="0"/>
              <a:t>Is the taxonomy a neutral device?</a:t>
            </a:r>
          </a:p>
          <a:p>
            <a:pPr marL="457189" indent="-457189">
              <a:buClrTx/>
              <a:buFont typeface="Wingdings" panose="05000000000000000000" pitchFamily="2" charset="2"/>
              <a:buChar char="§"/>
            </a:pPr>
            <a:r>
              <a:rPr lang="en-GB" b="1" dirty="0"/>
              <a:t>Depends on how the taxonomy is used...</a:t>
            </a:r>
          </a:p>
          <a:p>
            <a:pPr marL="1066773" lvl="1" indent="-457189">
              <a:buClrTx/>
              <a:buFont typeface="Wingdings" panose="05000000000000000000" pitchFamily="2" charset="2"/>
              <a:buChar char="§"/>
            </a:pPr>
            <a:endParaRPr lang="en-GB" dirty="0">
              <a:solidFill>
                <a:schemeClr val="accent4"/>
              </a:solidFill>
            </a:endParaRPr>
          </a:p>
          <a:p>
            <a:pPr lvl="1">
              <a:buClrTx/>
            </a:pPr>
            <a:endParaRPr lang="en-GB" dirty="0">
              <a:solidFill>
                <a:schemeClr val="accent4"/>
              </a:solidFill>
            </a:endParaRPr>
          </a:p>
        </p:txBody>
      </p:sp>
      <p:sp>
        <p:nvSpPr>
          <p:cNvPr id="4" name="TextBox 3">
            <a:extLst>
              <a:ext uri="{FF2B5EF4-FFF2-40B4-BE49-F238E27FC236}">
                <a16:creationId xmlns:a16="http://schemas.microsoft.com/office/drawing/2014/main" id="{4C291F06-C966-4334-B56C-E3A5F74353F6}"/>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57</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9656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8641"/>
            <a:ext cx="9144000" cy="552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1524000" y="5661248"/>
            <a:ext cx="9144000"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Tx/>
              <a:buSzTx/>
              <a:buNone/>
            </a:pPr>
            <a:r>
              <a:rPr lang="en-GB" sz="2400" b="1" dirty="0">
                <a:solidFill>
                  <a:srgbClr val="01A0C0"/>
                </a:solidFill>
                <a:latin typeface="Arial"/>
              </a:rPr>
              <a:t>Firms must either:</a:t>
            </a:r>
          </a:p>
          <a:p>
            <a:pPr marL="0" indent="0" defTabSz="1219170">
              <a:buClrTx/>
              <a:buSzTx/>
              <a:buNone/>
            </a:pPr>
            <a:r>
              <a:rPr lang="en-GB" sz="2000" b="1" dirty="0">
                <a:solidFill>
                  <a:srgbClr val="01A0C0"/>
                </a:solidFill>
                <a:latin typeface="Arial"/>
              </a:rPr>
              <a:t>A) </a:t>
            </a:r>
            <a:r>
              <a:rPr lang="en-GB" sz="2000" b="1" u="sng" dirty="0">
                <a:solidFill>
                  <a:srgbClr val="01A0C0"/>
                </a:solidFill>
                <a:latin typeface="Arial"/>
              </a:rPr>
              <a:t>Conform</a:t>
            </a:r>
            <a:r>
              <a:rPr lang="en-GB" sz="2000" b="1" dirty="0">
                <a:solidFill>
                  <a:srgbClr val="01A0C0"/>
                </a:solidFill>
                <a:latin typeface="Arial"/>
              </a:rPr>
              <a:t>: ‘tag’ a taxonomy element to each of their disclosures</a:t>
            </a:r>
          </a:p>
          <a:p>
            <a:pPr marL="0" indent="0" defTabSz="1219170">
              <a:buClrTx/>
              <a:buSzTx/>
              <a:buNone/>
            </a:pPr>
            <a:r>
              <a:rPr lang="en-GB" sz="2000" b="1" dirty="0">
                <a:solidFill>
                  <a:srgbClr val="01A0C0"/>
                </a:solidFill>
                <a:latin typeface="Arial"/>
              </a:rPr>
              <a:t>B) </a:t>
            </a:r>
            <a:r>
              <a:rPr lang="en-GB" sz="2000" b="1" u="sng" dirty="0">
                <a:solidFill>
                  <a:srgbClr val="01A0C0"/>
                </a:solidFill>
                <a:latin typeface="Arial"/>
              </a:rPr>
              <a:t>Extend</a:t>
            </a:r>
            <a:r>
              <a:rPr lang="en-GB" sz="2000" b="1" dirty="0">
                <a:solidFill>
                  <a:srgbClr val="01A0C0"/>
                </a:solidFill>
                <a:latin typeface="Arial"/>
              </a:rPr>
              <a:t> the taxonomy to create a new element for a disclosure</a:t>
            </a:r>
          </a:p>
        </p:txBody>
      </p:sp>
    </p:spTree>
    <p:extLst>
      <p:ext uri="{BB962C8B-B14F-4D97-AF65-F5344CB8AC3E}">
        <p14:creationId xmlns:p14="http://schemas.microsoft.com/office/powerpoint/2010/main" val="3334613851"/>
      </p:ext>
    </p:extLst>
  </p:cSld>
  <p:clrMapOvr>
    <a:masterClrMapping/>
  </p:clrMapOvr>
  <p:transition>
    <p:cover/>
    <p:sndAc>
      <p:end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1" y="361223"/>
            <a:ext cx="10943431" cy="1143000"/>
          </a:xfrm>
        </p:spPr>
        <p:txBody>
          <a:bodyPr/>
          <a:lstStyle/>
          <a:p>
            <a:r>
              <a:rPr lang="en-GB" sz="4800" dirty="0"/>
              <a:t>Taxonomy Usage - Context</a:t>
            </a:r>
          </a:p>
        </p:txBody>
      </p:sp>
      <p:sp>
        <p:nvSpPr>
          <p:cNvPr id="3" name="Content Placeholder 2"/>
          <p:cNvSpPr>
            <a:spLocks noGrp="1"/>
          </p:cNvSpPr>
          <p:nvPr>
            <p:ph idx="1"/>
          </p:nvPr>
        </p:nvSpPr>
        <p:spPr>
          <a:xfrm>
            <a:off x="476453" y="1248421"/>
            <a:ext cx="10943431" cy="4676856"/>
          </a:xfrm>
        </p:spPr>
        <p:txBody>
          <a:bodyPr/>
          <a:lstStyle/>
          <a:p>
            <a:pPr marL="457189" indent="-457189">
              <a:buClrTx/>
              <a:buFont typeface="Wingdings" panose="05000000000000000000" pitchFamily="2" charset="2"/>
              <a:buChar char="§"/>
            </a:pPr>
            <a:r>
              <a:rPr lang="en-GB" dirty="0">
                <a:solidFill>
                  <a:schemeClr val="accent4"/>
                </a:solidFill>
              </a:rPr>
              <a:t>Regulators seek to restrict (or ban) the use of extensions</a:t>
            </a:r>
          </a:p>
          <a:p>
            <a:pPr marL="1066773" lvl="1" indent="-457189">
              <a:buClrTx/>
              <a:buFont typeface="Wingdings" panose="05000000000000000000" pitchFamily="2" charset="2"/>
              <a:buChar char="§"/>
            </a:pPr>
            <a:r>
              <a:rPr lang="en-GB" dirty="0">
                <a:solidFill>
                  <a:schemeClr val="accent4"/>
                </a:solidFill>
              </a:rPr>
              <a:t>SEC/FASB – ‘limited circumstances’</a:t>
            </a:r>
          </a:p>
          <a:p>
            <a:pPr marL="1066773" lvl="1" indent="-457189">
              <a:buClrTx/>
              <a:buFont typeface="Wingdings" panose="05000000000000000000" pitchFamily="2" charset="2"/>
              <a:buChar char="§"/>
            </a:pPr>
            <a:r>
              <a:rPr lang="en-GB" dirty="0">
                <a:solidFill>
                  <a:schemeClr val="accent4"/>
                </a:solidFill>
              </a:rPr>
              <a:t>Other nations ban extensions to the base taxonomy </a:t>
            </a:r>
            <a:r>
              <a:rPr lang="en-GB" sz="1600" dirty="0">
                <a:solidFill>
                  <a:schemeClr val="tx2"/>
                </a:solidFill>
              </a:rPr>
              <a:t>(</a:t>
            </a:r>
            <a:r>
              <a:rPr lang="en-GB" sz="1600" dirty="0" err="1">
                <a:solidFill>
                  <a:schemeClr val="tx2"/>
                </a:solidFill>
              </a:rPr>
              <a:t>Troshani</a:t>
            </a:r>
            <a:r>
              <a:rPr lang="en-GB" sz="1600" dirty="0">
                <a:solidFill>
                  <a:schemeClr val="tx2"/>
                </a:solidFill>
              </a:rPr>
              <a:t> &amp; Rowbottom, 2021)</a:t>
            </a:r>
          </a:p>
          <a:p>
            <a:pPr marL="1066773" lvl="1" indent="-457189">
              <a:buClrTx/>
              <a:buFont typeface="Wingdings" panose="05000000000000000000" pitchFamily="2" charset="2"/>
              <a:buChar char="§"/>
            </a:pPr>
            <a:r>
              <a:rPr lang="en-GB" dirty="0">
                <a:solidFill>
                  <a:schemeClr val="accent4"/>
                </a:solidFill>
              </a:rPr>
              <a:t>ESEF uses ‘anchoring’ i.e. link an entity-specific disclosure to a core taxonomy element with the closest accounting meaning</a:t>
            </a:r>
          </a:p>
          <a:p>
            <a:pPr marL="1981150" lvl="2" indent="-457189">
              <a:buClrTx/>
              <a:buFont typeface="Wingdings" panose="05000000000000000000" pitchFamily="2" charset="2"/>
              <a:buChar char="§"/>
            </a:pPr>
            <a:r>
              <a:rPr lang="en-GB" sz="2133" dirty="0">
                <a:solidFill>
                  <a:schemeClr val="accent4"/>
                </a:solidFill>
              </a:rPr>
              <a:t>All not all disclosures can be easily anchored this way</a:t>
            </a:r>
          </a:p>
          <a:p>
            <a:pPr marL="457189" indent="-457189">
              <a:buClrTx/>
              <a:buFont typeface="Wingdings" panose="05000000000000000000" pitchFamily="2" charset="2"/>
              <a:buChar char="§"/>
            </a:pPr>
            <a:r>
              <a:rPr lang="en-GB" dirty="0"/>
              <a:t>Uncertainty, Liability Risks</a:t>
            </a:r>
          </a:p>
          <a:p>
            <a:pPr marL="1066773" lvl="1" indent="-457189">
              <a:buClrTx/>
              <a:buFont typeface="Wingdings" panose="05000000000000000000" pitchFamily="2" charset="2"/>
              <a:buChar char="§"/>
            </a:pPr>
            <a:r>
              <a:rPr lang="en-GB" dirty="0">
                <a:solidFill>
                  <a:schemeClr val="accent4"/>
                </a:solidFill>
              </a:rPr>
              <a:t>Studies of information overload &amp; disclosure tell us that there are asymmetric risks i.e. risk of disclosure &lt; risk of omission</a:t>
            </a:r>
          </a:p>
          <a:p>
            <a:pPr marL="1981150" lvl="2" indent="-457189">
              <a:buClrTx/>
              <a:buFont typeface="Wingdings" panose="05000000000000000000" pitchFamily="2" charset="2"/>
              <a:buChar char="§"/>
            </a:pPr>
            <a:r>
              <a:rPr lang="en-GB" sz="2133" b="1" dirty="0">
                <a:solidFill>
                  <a:schemeClr val="tx2"/>
                </a:solidFill>
              </a:rPr>
              <a:t>Is the risk of conforming to the taxonomy &lt; the risk of maintaining entity-specific disclosures?</a:t>
            </a:r>
          </a:p>
          <a:p>
            <a:pPr marL="457189" indent="-457189">
              <a:buClrTx/>
              <a:buFont typeface="Wingdings" panose="05000000000000000000" pitchFamily="2" charset="2"/>
              <a:buChar char="§"/>
            </a:pPr>
            <a:endParaRPr lang="en-GB" dirty="0">
              <a:highlight>
                <a:srgbClr val="FF0000"/>
              </a:highlight>
            </a:endParaRPr>
          </a:p>
        </p:txBody>
      </p:sp>
      <p:sp>
        <p:nvSpPr>
          <p:cNvPr id="4" name="TextBox 3">
            <a:extLst>
              <a:ext uri="{FF2B5EF4-FFF2-40B4-BE49-F238E27FC236}">
                <a16:creationId xmlns:a16="http://schemas.microsoft.com/office/drawing/2014/main" id="{9C17C594-8208-4A4B-BF2B-0EB0BF796D5A}"/>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59</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300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BF5EA-6910-4CF5-95D7-8AB2E34AC3DD}"/>
              </a:ext>
            </a:extLst>
          </p:cNvPr>
          <p:cNvSpPr>
            <a:spLocks noGrp="1"/>
          </p:cNvSpPr>
          <p:nvPr>
            <p:ph type="body" sz="quarter" idx="14"/>
          </p:nvPr>
        </p:nvSpPr>
        <p:spPr/>
        <p:txBody>
          <a:bodyPr/>
          <a:lstStyle/>
          <a:p>
            <a:r>
              <a:rPr lang="en-GB"/>
              <a:t>Why digital financial reporting is important</a:t>
            </a:r>
          </a:p>
        </p:txBody>
      </p:sp>
      <p:sp>
        <p:nvSpPr>
          <p:cNvPr id="5" name="Footer Placeholder 4">
            <a:extLst>
              <a:ext uri="{FF2B5EF4-FFF2-40B4-BE49-F238E27FC236}">
                <a16:creationId xmlns:a16="http://schemas.microsoft.com/office/drawing/2014/main" id="{D8AE3850-8368-65B5-4DAE-C99670DA10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6</a:t>
            </a:fld>
            <a:endParaRPr lang="en-US">
              <a:cs typeface="Arial" panose="020B0604020202020204" pitchFamily="34" charset="0"/>
            </a:endParaRPr>
          </a:p>
        </p:txBody>
      </p:sp>
      <p:sp>
        <p:nvSpPr>
          <p:cNvPr id="7" name="Rectangle 6">
            <a:extLst>
              <a:ext uri="{FF2B5EF4-FFF2-40B4-BE49-F238E27FC236}">
                <a16:creationId xmlns:a16="http://schemas.microsoft.com/office/drawing/2014/main" id="{4DED5324-E609-7E96-502B-91A1B68181F0}"/>
              </a:ext>
            </a:extLst>
          </p:cNvPr>
          <p:cNvSpPr/>
          <p:nvPr/>
        </p:nvSpPr>
        <p:spPr bwMode="auto">
          <a:xfrm>
            <a:off x="1316978" y="4007594"/>
            <a:ext cx="9890770" cy="149909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99795">
              <a:spcAft>
                <a:spcPts val="600"/>
              </a:spcAft>
            </a:pPr>
            <a:r>
              <a:rPr lang="en-GB" sz="2000">
                <a:latin typeface="Arial"/>
                <a:cs typeface="Arial"/>
              </a:rPr>
              <a:t>Investors are increasingly consuming information through digital means to make investment decisions</a:t>
            </a:r>
          </a:p>
          <a:p>
            <a:pPr marL="1242695" indent="-342900">
              <a:spcAft>
                <a:spcPts val="600"/>
              </a:spcAft>
              <a:buFont typeface="Arial" panose="020B0604020202020204" pitchFamily="34" charset="0"/>
              <a:buChar char="•"/>
            </a:pPr>
            <a:r>
              <a:rPr lang="en-GB" sz="2000">
                <a:latin typeface="Arial"/>
                <a:cs typeface="Arial"/>
              </a:rPr>
              <a:t>Over 90% of global market capitalisation now require some form of digital financial reporting (e.g. US, EU, UK, China, India, Japan).</a:t>
            </a:r>
            <a:endParaRPr lang="en-US"/>
          </a:p>
        </p:txBody>
      </p:sp>
      <p:sp>
        <p:nvSpPr>
          <p:cNvPr id="8" name="Rectangle 7">
            <a:extLst>
              <a:ext uri="{FF2B5EF4-FFF2-40B4-BE49-F238E27FC236}">
                <a16:creationId xmlns:a16="http://schemas.microsoft.com/office/drawing/2014/main" id="{7C41E81A-1F5A-33B0-190E-41969D5E8A89}"/>
              </a:ext>
            </a:extLst>
          </p:cNvPr>
          <p:cNvSpPr/>
          <p:nvPr/>
        </p:nvSpPr>
        <p:spPr bwMode="auto">
          <a:xfrm>
            <a:off x="1319944" y="2207437"/>
            <a:ext cx="9890770" cy="65170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99795">
              <a:spcAft>
                <a:spcPts val="600"/>
              </a:spcAft>
            </a:pPr>
            <a:r>
              <a:rPr lang="en-GB" sz="2000" dirty="0">
                <a:latin typeface="Arial"/>
                <a:cs typeface="Arial"/>
              </a:rPr>
              <a:t>By digitalising financial reports, information becomes machine-readable, allowing investors to access and analyse information efficiently</a:t>
            </a:r>
            <a:endParaRPr lang="en-US" dirty="0"/>
          </a:p>
        </p:txBody>
      </p:sp>
      <p:sp>
        <p:nvSpPr>
          <p:cNvPr id="9" name="Rectangle 8">
            <a:extLst>
              <a:ext uri="{FF2B5EF4-FFF2-40B4-BE49-F238E27FC236}">
                <a16:creationId xmlns:a16="http://schemas.microsoft.com/office/drawing/2014/main" id="{4B86F884-FC3C-711A-F2E8-1DA0B5A0E885}"/>
              </a:ext>
            </a:extLst>
          </p:cNvPr>
          <p:cNvSpPr/>
          <p:nvPr/>
        </p:nvSpPr>
        <p:spPr bwMode="auto">
          <a:xfrm>
            <a:off x="1319944" y="3056832"/>
            <a:ext cx="10022213" cy="7443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a:spcAft>
                <a:spcPts val="600"/>
              </a:spcAft>
            </a:pPr>
            <a:r>
              <a:rPr lang="en-GB" sz="2000">
                <a:solidFill>
                  <a:schemeClr val="tx1"/>
                </a:solidFill>
                <a:latin typeface="Arial" panose="020B0604020202020204" pitchFamily="34" charset="0"/>
                <a:cs typeface="Arial" panose="020B0604020202020204" pitchFamily="34" charset="0"/>
              </a:rPr>
              <a:t>Digital financial reporting provides opportunities to improve capital market efficiency and reduce cost of capital </a:t>
            </a:r>
          </a:p>
        </p:txBody>
      </p:sp>
      <p:pic>
        <p:nvPicPr>
          <p:cNvPr id="11" name="Graphic 10" descr="Bar chart outline">
            <a:extLst>
              <a:ext uri="{FF2B5EF4-FFF2-40B4-BE49-F238E27FC236}">
                <a16:creationId xmlns:a16="http://schemas.microsoft.com/office/drawing/2014/main" id="{24B29AB1-584E-E9EC-1FA7-7758FCA93D3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52198" y="2185646"/>
            <a:ext cx="691781" cy="691781"/>
          </a:xfrm>
          <a:prstGeom prst="rect">
            <a:avLst/>
          </a:prstGeom>
        </p:spPr>
      </p:pic>
      <p:pic>
        <p:nvPicPr>
          <p:cNvPr id="12" name="Graphic 2" descr="Upward trend outline">
            <a:extLst>
              <a:ext uri="{FF2B5EF4-FFF2-40B4-BE49-F238E27FC236}">
                <a16:creationId xmlns:a16="http://schemas.microsoft.com/office/drawing/2014/main" id="{4279758B-56C1-577E-0422-4B608BE1491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52198" y="3081616"/>
            <a:ext cx="694767" cy="694767"/>
          </a:xfrm>
          <a:prstGeom prst="rect">
            <a:avLst/>
          </a:prstGeom>
        </p:spPr>
      </p:pic>
      <p:sp>
        <p:nvSpPr>
          <p:cNvPr id="13" name="Rectangle 12">
            <a:extLst>
              <a:ext uri="{FF2B5EF4-FFF2-40B4-BE49-F238E27FC236}">
                <a16:creationId xmlns:a16="http://schemas.microsoft.com/office/drawing/2014/main" id="{422DF7FE-4CE5-FA87-39D6-D9B6AAFB8889}"/>
              </a:ext>
            </a:extLst>
          </p:cNvPr>
          <p:cNvSpPr/>
          <p:nvPr/>
        </p:nvSpPr>
        <p:spPr bwMode="auto">
          <a:xfrm>
            <a:off x="2338251" y="5506687"/>
            <a:ext cx="8869498" cy="968946"/>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00000" lvl="1">
              <a:spcAft>
                <a:spcPts val="600"/>
              </a:spcAft>
            </a:pPr>
            <a:r>
              <a:rPr lang="en-GB">
                <a:solidFill>
                  <a:schemeClr val="tx1"/>
                </a:solidFill>
              </a:rPr>
              <a:t>However, the current global approach to digital financial reporting is </a:t>
            </a:r>
            <a:r>
              <a:rPr lang="en-GB">
                <a:solidFill>
                  <a:schemeClr val="accent1"/>
                </a:solidFill>
              </a:rPr>
              <a:t>fragmented</a:t>
            </a:r>
            <a:r>
              <a:rPr lang="en-GB">
                <a:solidFill>
                  <a:schemeClr val="tx1"/>
                </a:solidFill>
              </a:rPr>
              <a:t> and, in our view</a:t>
            </a:r>
            <a:r>
              <a:rPr lang="en-GB">
                <a:solidFill>
                  <a:schemeClr val="tx2"/>
                </a:solidFill>
              </a:rPr>
              <a:t>, does not realise the full benefits</a:t>
            </a:r>
          </a:p>
        </p:txBody>
      </p:sp>
      <p:pic>
        <p:nvPicPr>
          <p:cNvPr id="14" name="Graphic 4" descr="Warning outline">
            <a:extLst>
              <a:ext uri="{FF2B5EF4-FFF2-40B4-BE49-F238E27FC236}">
                <a16:creationId xmlns:a16="http://schemas.microsoft.com/office/drawing/2014/main" id="{2BF4A18F-923C-A69F-7C33-4941DF4B244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87535" y="5717384"/>
            <a:ext cx="547552" cy="547552"/>
          </a:xfrm>
          <a:prstGeom prst="rect">
            <a:avLst/>
          </a:prstGeom>
        </p:spPr>
      </p:pic>
      <p:pic>
        <p:nvPicPr>
          <p:cNvPr id="15" name="Graphic 5" descr="Globe outline">
            <a:extLst>
              <a:ext uri="{FF2B5EF4-FFF2-40B4-BE49-F238E27FC236}">
                <a16:creationId xmlns:a16="http://schemas.microsoft.com/office/drawing/2014/main" id="{5D7C195A-013D-B649-A7E9-3FD7131804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16977" y="4171611"/>
            <a:ext cx="694767" cy="694767"/>
          </a:xfrm>
          <a:prstGeom prst="rect">
            <a:avLst/>
          </a:prstGeom>
        </p:spPr>
      </p:pic>
      <p:sp>
        <p:nvSpPr>
          <p:cNvPr id="16" name="TextBox 15">
            <a:extLst>
              <a:ext uri="{FF2B5EF4-FFF2-40B4-BE49-F238E27FC236}">
                <a16:creationId xmlns:a16="http://schemas.microsoft.com/office/drawing/2014/main" id="{22ED6685-6E3A-A486-47F9-2285817EED50}"/>
              </a:ext>
            </a:extLst>
          </p:cNvPr>
          <p:cNvSpPr txBox="1"/>
          <p:nvPr/>
        </p:nvSpPr>
        <p:spPr>
          <a:xfrm>
            <a:off x="4591251" y="159175"/>
            <a:ext cx="6486169" cy="884070"/>
          </a:xfrm>
          <a:prstGeom prst="rect">
            <a:avLst/>
          </a:prstGeom>
          <a:noFill/>
          <a:ln>
            <a:solidFill>
              <a:schemeClr val="accent2"/>
            </a:solidFill>
          </a:ln>
        </p:spPr>
        <p:txBody>
          <a:bodyPr wrap="square" lIns="72000" tIns="72000" rIns="72000" bIns="72000">
            <a:spAutoFit/>
          </a:bodyPr>
          <a:lstStyle>
            <a:defPPr>
              <a:defRPr lang="en-US"/>
            </a:defPPr>
            <a:lvl1pPr>
              <a:spcAft>
                <a:spcPts val="600"/>
              </a:spcAft>
              <a:defRPr sz="1600">
                <a:solidFill>
                  <a:schemeClr val="accent1"/>
                </a:solidFill>
              </a:defRPr>
            </a:lvl1pPr>
          </a:lstStyle>
          <a:p>
            <a:r>
              <a:rPr lang="en-GB" dirty="0">
                <a:solidFill>
                  <a:srgbClr val="002060"/>
                </a:solidFill>
              </a:rPr>
              <a:t>Digital financial reporting encompasses the digitalisation of both general purpose financial statements and sustainability-related financial information included in general purpose financial reports</a:t>
            </a:r>
          </a:p>
        </p:txBody>
      </p:sp>
    </p:spTree>
    <p:extLst>
      <p:ext uri="{BB962C8B-B14F-4D97-AF65-F5344CB8AC3E}">
        <p14:creationId xmlns:p14="http://schemas.microsoft.com/office/powerpoint/2010/main" val="1343877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3" y="409957"/>
            <a:ext cx="10943431" cy="1143000"/>
          </a:xfrm>
        </p:spPr>
        <p:txBody>
          <a:bodyPr/>
          <a:lstStyle/>
          <a:p>
            <a:r>
              <a:rPr lang="en-GB" sz="4800" dirty="0"/>
              <a:t>Technology-in-use</a:t>
            </a:r>
          </a:p>
        </p:txBody>
      </p:sp>
      <p:sp>
        <p:nvSpPr>
          <p:cNvPr id="3" name="Content Placeholder 2"/>
          <p:cNvSpPr>
            <a:spLocks noGrp="1"/>
          </p:cNvSpPr>
          <p:nvPr>
            <p:ph idx="1"/>
          </p:nvPr>
        </p:nvSpPr>
        <p:spPr>
          <a:xfrm>
            <a:off x="476453" y="1508787"/>
            <a:ext cx="10943431" cy="4416491"/>
          </a:xfrm>
        </p:spPr>
        <p:txBody>
          <a:bodyPr/>
          <a:lstStyle/>
          <a:p>
            <a:pPr marL="457189" indent="-457189">
              <a:buClrTx/>
              <a:buFont typeface="Wingdings" panose="05000000000000000000" pitchFamily="2" charset="2"/>
              <a:buChar char="§"/>
            </a:pPr>
            <a:r>
              <a:rPr lang="en-GB" dirty="0"/>
              <a:t>The IASB &amp; ESEF (and others) all assert that the taxonomy should ‘not dictate how preparers should present their reports’</a:t>
            </a:r>
          </a:p>
          <a:p>
            <a:pPr marL="1066773" lvl="1" indent="-457189">
              <a:buClrTx/>
              <a:buFont typeface="Wingdings" panose="05000000000000000000" pitchFamily="2" charset="2"/>
              <a:buChar char="§"/>
            </a:pPr>
            <a:r>
              <a:rPr lang="en-GB" b="1" dirty="0">
                <a:solidFill>
                  <a:schemeClr val="tx2"/>
                </a:solidFill>
              </a:rPr>
              <a:t>But is it easier/less risky to conform to the taxonomy?</a:t>
            </a:r>
          </a:p>
          <a:p>
            <a:pPr marL="457189" indent="-457189">
              <a:buClrTx/>
              <a:buFont typeface="Wingdings" panose="05000000000000000000" pitchFamily="2" charset="2"/>
              <a:buChar char="§"/>
            </a:pPr>
            <a:r>
              <a:rPr lang="en-GB" dirty="0"/>
              <a:t>The IASB assert that the taxonomy ‘is not a disclosure checklist’</a:t>
            </a:r>
          </a:p>
          <a:p>
            <a:pPr marL="1066773" lvl="1" indent="-457189">
              <a:buClrTx/>
              <a:buFont typeface="Wingdings" panose="05000000000000000000" pitchFamily="2" charset="2"/>
              <a:buChar char="§"/>
            </a:pPr>
            <a:r>
              <a:rPr lang="en-GB" b="1" dirty="0"/>
              <a:t>I agree, but will it be used as one?</a:t>
            </a:r>
          </a:p>
          <a:p>
            <a:pPr marL="1066773" lvl="1" indent="-457189">
              <a:buClrTx/>
              <a:buFont typeface="Wingdings" panose="05000000000000000000" pitchFamily="2" charset="2"/>
              <a:buChar char="§"/>
            </a:pPr>
            <a:r>
              <a:rPr lang="en-GB" dirty="0">
                <a:solidFill>
                  <a:schemeClr val="accent4"/>
                </a:solidFill>
              </a:rPr>
              <a:t>Existing reporting templates are considered influential (big 4, IR,  design consultants etc)</a:t>
            </a:r>
          </a:p>
          <a:p>
            <a:pPr marL="1066773" lvl="1" indent="-457189">
              <a:buClrTx/>
              <a:buFont typeface="Wingdings" panose="05000000000000000000" pitchFamily="2" charset="2"/>
              <a:buChar char="§"/>
            </a:pPr>
            <a:r>
              <a:rPr lang="en-GB" b="1" dirty="0"/>
              <a:t>Does the taxonomy represent an authoritative version?</a:t>
            </a:r>
          </a:p>
          <a:p>
            <a:pPr marL="1066773" lvl="1" indent="-457189">
              <a:buClrTx/>
              <a:buFont typeface="Wingdings" panose="05000000000000000000" pitchFamily="2" charset="2"/>
              <a:buChar char="§"/>
            </a:pPr>
            <a:r>
              <a:rPr lang="en-GB" dirty="0"/>
              <a:t>early evidence (Rowbottom et al., 2021)</a:t>
            </a:r>
          </a:p>
          <a:p>
            <a:pPr marL="457189" indent="-457189">
              <a:buClrTx/>
              <a:buFont typeface="Wingdings" panose="05000000000000000000" pitchFamily="2" charset="2"/>
              <a:buChar char="§"/>
            </a:pPr>
            <a:endParaRPr lang="en-GB" dirty="0"/>
          </a:p>
          <a:p>
            <a:pPr marL="1981150" lvl="2" indent="-457189">
              <a:buClrTx/>
              <a:buFont typeface="Wingdings" panose="05000000000000000000" pitchFamily="2" charset="2"/>
              <a:buChar char="§"/>
            </a:pPr>
            <a:endParaRPr lang="en-GB" sz="2133"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a:buClrTx/>
            </a:pPr>
            <a:endParaRPr lang="en-GB" dirty="0">
              <a:solidFill>
                <a:schemeClr val="tx2"/>
              </a:solidFill>
            </a:endParaRPr>
          </a:p>
        </p:txBody>
      </p:sp>
      <p:sp>
        <p:nvSpPr>
          <p:cNvPr id="4" name="TextBox 3">
            <a:extLst>
              <a:ext uri="{FF2B5EF4-FFF2-40B4-BE49-F238E27FC236}">
                <a16:creationId xmlns:a16="http://schemas.microsoft.com/office/drawing/2014/main" id="{D1C8E8A1-CFF0-429F-97B5-5BC8A525CCCE}"/>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60</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7703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422" y="2054513"/>
            <a:ext cx="3275857" cy="737473"/>
          </a:xfrm>
        </p:spPr>
        <p:txBody>
          <a:bodyPr/>
          <a:lstStyle/>
          <a:p>
            <a:r>
              <a:rPr lang="en-GB" sz="1600" b="1" dirty="0"/>
              <a:t>Taxonomy considerations in standard setting</a:t>
            </a:r>
          </a:p>
        </p:txBody>
      </p:sp>
      <p:grpSp>
        <p:nvGrpSpPr>
          <p:cNvPr id="5" name="Group 4"/>
          <p:cNvGrpSpPr/>
          <p:nvPr/>
        </p:nvGrpSpPr>
        <p:grpSpPr>
          <a:xfrm>
            <a:off x="4659375" y="1972981"/>
            <a:ext cx="2016224" cy="2016224"/>
            <a:chOff x="2993135" y="1365504"/>
            <a:chExt cx="1706880" cy="1706880"/>
          </a:xfrm>
        </p:grpSpPr>
        <p:sp>
          <p:nvSpPr>
            <p:cNvPr id="6" name="Shape 5"/>
            <p:cNvSpPr/>
            <p:nvPr/>
          </p:nvSpPr>
          <p:spPr>
            <a:xfrm>
              <a:off x="2993135" y="1365504"/>
              <a:ext cx="1706880" cy="170688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p:cNvSpPr/>
            <p:nvPr/>
          </p:nvSpPr>
          <p:spPr>
            <a:xfrm>
              <a:off x="3294943" y="1797813"/>
              <a:ext cx="1097279" cy="842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Taxonomy</a:t>
              </a:r>
            </a:p>
          </p:txBody>
        </p:sp>
      </p:grpSp>
      <p:grpSp>
        <p:nvGrpSpPr>
          <p:cNvPr id="8" name="Group 7"/>
          <p:cNvGrpSpPr/>
          <p:nvPr/>
        </p:nvGrpSpPr>
        <p:grpSpPr>
          <a:xfrm>
            <a:off x="2274000" y="3826828"/>
            <a:ext cx="2346960" cy="2346960"/>
            <a:chOff x="4358640" y="1920240"/>
            <a:chExt cx="2346960" cy="2346960"/>
          </a:xfrm>
        </p:grpSpPr>
        <p:sp>
          <p:nvSpPr>
            <p:cNvPr id="9" name="Shape 8"/>
            <p:cNvSpPr/>
            <p:nvPr/>
          </p:nvSpPr>
          <p:spPr>
            <a:xfrm>
              <a:off x="4358640" y="1920240"/>
              <a:ext cx="2346960" cy="234696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hape 4"/>
            <p:cNvSpPr/>
            <p:nvPr/>
          </p:nvSpPr>
          <p:spPr>
            <a:xfrm>
              <a:off x="4830483" y="2470004"/>
              <a:ext cx="1403274" cy="1206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Reporting Standards</a:t>
              </a:r>
            </a:p>
          </p:txBody>
        </p:sp>
      </p:grpSp>
      <p:grpSp>
        <p:nvGrpSpPr>
          <p:cNvPr id="11" name="Group 10"/>
          <p:cNvGrpSpPr/>
          <p:nvPr/>
        </p:nvGrpSpPr>
        <p:grpSpPr>
          <a:xfrm>
            <a:off x="6780869" y="4009917"/>
            <a:ext cx="2346960" cy="2346960"/>
            <a:chOff x="4358640" y="1920240"/>
            <a:chExt cx="2346960" cy="2346960"/>
          </a:xfrm>
        </p:grpSpPr>
        <p:sp>
          <p:nvSpPr>
            <p:cNvPr id="12" name="Shape 11"/>
            <p:cNvSpPr/>
            <p:nvPr/>
          </p:nvSpPr>
          <p:spPr>
            <a:xfrm>
              <a:off x="4358640" y="1920240"/>
              <a:ext cx="2346960" cy="234696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a:off x="4830483" y="2470004"/>
              <a:ext cx="1403274" cy="1206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Reporting Practices</a:t>
              </a:r>
            </a:p>
          </p:txBody>
        </p:sp>
      </p:grpSp>
      <p:sp>
        <p:nvSpPr>
          <p:cNvPr id="14" name="Left Arrow 13"/>
          <p:cNvSpPr/>
          <p:nvPr/>
        </p:nvSpPr>
        <p:spPr bwMode="auto">
          <a:xfrm rot="7691607">
            <a:off x="4289822" y="4023040"/>
            <a:ext cx="1224271" cy="179624"/>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16" name="Content Placeholder 2"/>
          <p:cNvSpPr txBox="1">
            <a:spLocks/>
          </p:cNvSpPr>
          <p:nvPr/>
        </p:nvSpPr>
        <p:spPr bwMode="auto">
          <a:xfrm>
            <a:off x="8904312" y="2181520"/>
            <a:ext cx="14036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Common Practice Project</a:t>
            </a:r>
          </a:p>
        </p:txBody>
      </p:sp>
      <p:sp>
        <p:nvSpPr>
          <p:cNvPr id="17" name="Content Placeholder 2"/>
          <p:cNvSpPr txBox="1">
            <a:spLocks/>
          </p:cNvSpPr>
          <p:nvPr/>
        </p:nvSpPr>
        <p:spPr bwMode="auto">
          <a:xfrm>
            <a:off x="3282256" y="3512344"/>
            <a:ext cx="22322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Represented by</a:t>
            </a:r>
          </a:p>
        </p:txBody>
      </p:sp>
      <p:sp>
        <p:nvSpPr>
          <p:cNvPr id="19" name="Content Placeholder 2"/>
          <p:cNvSpPr txBox="1">
            <a:spLocks/>
          </p:cNvSpPr>
          <p:nvPr/>
        </p:nvSpPr>
        <p:spPr bwMode="auto">
          <a:xfrm>
            <a:off x="5003394" y="5916673"/>
            <a:ext cx="1796665"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Influences</a:t>
            </a:r>
          </a:p>
        </p:txBody>
      </p:sp>
      <p:sp>
        <p:nvSpPr>
          <p:cNvPr id="20" name="Circular Arrow 19"/>
          <p:cNvSpPr>
            <a:spLocks/>
          </p:cNvSpPr>
          <p:nvPr/>
        </p:nvSpPr>
        <p:spPr bwMode="auto">
          <a:xfrm rot="2810656" flipH="1">
            <a:off x="6584948" y="2518541"/>
            <a:ext cx="3368819" cy="1296396"/>
          </a:xfrm>
          <a:custGeom>
            <a:avLst/>
            <a:gdLst>
              <a:gd name="connsiteX0" fmla="*/ 201890 w 3831232"/>
              <a:gd name="connsiteY0" fmla="*/ 1615122 h 3230244"/>
              <a:gd name="connsiteX1" fmla="*/ 1711514 w 3831232"/>
              <a:gd name="connsiteY1" fmla="*/ 211949 h 3230244"/>
              <a:gd name="connsiteX2" fmla="*/ 3527835 w 3831232"/>
              <a:gd name="connsiteY2" fmla="*/ 1135965 h 3230244"/>
              <a:gd name="connsiteX3" fmla="*/ 3707927 w 3831232"/>
              <a:gd name="connsiteY3" fmla="*/ 1135965 h 3230244"/>
              <a:gd name="connsiteX4" fmla="*/ 3427452 w 3831232"/>
              <a:gd name="connsiteY4" fmla="*/ 1615122 h 3230244"/>
              <a:gd name="connsiteX5" fmla="*/ 2900366 w 3831232"/>
              <a:gd name="connsiteY5" fmla="*/ 1135965 h 3230244"/>
              <a:gd name="connsiteX6" fmla="*/ 3068582 w 3831232"/>
              <a:gd name="connsiteY6" fmla="*/ 1135965 h 3230244"/>
              <a:gd name="connsiteX7" fmla="*/ 1716549 w 3831232"/>
              <a:gd name="connsiteY7" fmla="*/ 617396 h 3230244"/>
              <a:gd name="connsiteX8" fmla="*/ 605672 w 3831232"/>
              <a:gd name="connsiteY8" fmla="*/ 1615123 h 3230244"/>
              <a:gd name="connsiteX9" fmla="*/ 201890 w 3831232"/>
              <a:gd name="connsiteY9" fmla="*/ 1615122 h 3230244"/>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514659 w 3506037"/>
              <a:gd name="connsiteY7" fmla="*/ 415576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898253 w 3506037"/>
              <a:gd name="connsiteY5" fmla="*/ 868698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413302"/>
              <a:gd name="connsiteX1" fmla="*/ 1509624 w 3506037"/>
              <a:gd name="connsiteY1" fmla="*/ 10129 h 1413302"/>
              <a:gd name="connsiteX2" fmla="*/ 3325945 w 3506037"/>
              <a:gd name="connsiteY2" fmla="*/ 934145 h 1413302"/>
              <a:gd name="connsiteX3" fmla="*/ 3506037 w 3506037"/>
              <a:gd name="connsiteY3" fmla="*/ 934145 h 1413302"/>
              <a:gd name="connsiteX4" fmla="*/ 3229030 w 3506037"/>
              <a:gd name="connsiteY4" fmla="*/ 1305595 h 1413302"/>
              <a:gd name="connsiteX5" fmla="*/ 2898253 w 3506037"/>
              <a:gd name="connsiteY5" fmla="*/ 868698 h 1413302"/>
              <a:gd name="connsiteX6" fmla="*/ 3138273 w 3506037"/>
              <a:gd name="connsiteY6" fmla="*/ 871011 h 1413302"/>
              <a:gd name="connsiteX7" fmla="*/ 1478163 w 3506037"/>
              <a:gd name="connsiteY7" fmla="*/ 153838 h 1413302"/>
              <a:gd name="connsiteX8" fmla="*/ 137404 w 3506037"/>
              <a:gd name="connsiteY8" fmla="*/ 1314877 h 1413302"/>
              <a:gd name="connsiteX9" fmla="*/ 0 w 3506037"/>
              <a:gd name="connsiteY9" fmla="*/ 1413302 h 1413302"/>
              <a:gd name="connsiteX0" fmla="*/ 0 w 3368818"/>
              <a:gd name="connsiteY0" fmla="*/ 1049125 h 1305678"/>
              <a:gd name="connsiteX1" fmla="*/ 1372405 w 3368818"/>
              <a:gd name="connsiteY1" fmla="*/ 930 h 1305678"/>
              <a:gd name="connsiteX2" fmla="*/ 3188726 w 3368818"/>
              <a:gd name="connsiteY2" fmla="*/ 924946 h 1305678"/>
              <a:gd name="connsiteX3" fmla="*/ 3368818 w 3368818"/>
              <a:gd name="connsiteY3" fmla="*/ 924946 h 1305678"/>
              <a:gd name="connsiteX4" fmla="*/ 3091811 w 3368818"/>
              <a:gd name="connsiteY4" fmla="*/ 1296396 h 1305678"/>
              <a:gd name="connsiteX5" fmla="*/ 2761034 w 3368818"/>
              <a:gd name="connsiteY5" fmla="*/ 859499 h 1305678"/>
              <a:gd name="connsiteX6" fmla="*/ 3001054 w 3368818"/>
              <a:gd name="connsiteY6" fmla="*/ 861812 h 1305678"/>
              <a:gd name="connsiteX7" fmla="*/ 1340944 w 3368818"/>
              <a:gd name="connsiteY7" fmla="*/ 144639 h 1305678"/>
              <a:gd name="connsiteX8" fmla="*/ 185 w 3368818"/>
              <a:gd name="connsiteY8" fmla="*/ 1305678 h 1305678"/>
              <a:gd name="connsiteX9" fmla="*/ 0 w 3368818"/>
              <a:gd name="connsiteY9" fmla="*/ 1049125 h 1305678"/>
              <a:gd name="connsiteX0" fmla="*/ 0 w 3368818"/>
              <a:gd name="connsiteY0" fmla="*/ 1049125 h 1296396"/>
              <a:gd name="connsiteX1" fmla="*/ 1372405 w 3368818"/>
              <a:gd name="connsiteY1" fmla="*/ 930 h 1296396"/>
              <a:gd name="connsiteX2" fmla="*/ 3188726 w 3368818"/>
              <a:gd name="connsiteY2" fmla="*/ 924946 h 1296396"/>
              <a:gd name="connsiteX3" fmla="*/ 3368818 w 3368818"/>
              <a:gd name="connsiteY3" fmla="*/ 924946 h 1296396"/>
              <a:gd name="connsiteX4" fmla="*/ 3091811 w 3368818"/>
              <a:gd name="connsiteY4" fmla="*/ 1296396 h 1296396"/>
              <a:gd name="connsiteX5" fmla="*/ 2761034 w 3368818"/>
              <a:gd name="connsiteY5" fmla="*/ 859499 h 1296396"/>
              <a:gd name="connsiteX6" fmla="*/ 3001054 w 3368818"/>
              <a:gd name="connsiteY6" fmla="*/ 861812 h 1296396"/>
              <a:gd name="connsiteX7" fmla="*/ 1340944 w 3368818"/>
              <a:gd name="connsiteY7" fmla="*/ 144639 h 1296396"/>
              <a:gd name="connsiteX8" fmla="*/ 34338 w 3368818"/>
              <a:gd name="connsiteY8" fmla="*/ 1082155 h 1296396"/>
              <a:gd name="connsiteX9" fmla="*/ 0 w 3368818"/>
              <a:gd name="connsiteY9" fmla="*/ 1049125 h 129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818" h="1296396">
                <a:moveTo>
                  <a:pt x="0" y="1049125"/>
                </a:moveTo>
                <a:cubicBezTo>
                  <a:pt x="0" y="333720"/>
                  <a:pt x="840951" y="21627"/>
                  <a:pt x="1372405" y="930"/>
                </a:cubicBezTo>
                <a:cubicBezTo>
                  <a:pt x="1903859" y="-19767"/>
                  <a:pt x="2918102" y="305710"/>
                  <a:pt x="3188726" y="924946"/>
                </a:cubicBezTo>
                <a:lnTo>
                  <a:pt x="3368818" y="924946"/>
                </a:lnTo>
                <a:lnTo>
                  <a:pt x="3091811" y="1296396"/>
                </a:lnTo>
                <a:lnTo>
                  <a:pt x="2761034" y="859499"/>
                </a:lnTo>
                <a:lnTo>
                  <a:pt x="3001054" y="861812"/>
                </a:lnTo>
                <a:cubicBezTo>
                  <a:pt x="2738050" y="486005"/>
                  <a:pt x="1888585" y="79753"/>
                  <a:pt x="1340944" y="144639"/>
                </a:cubicBezTo>
                <a:cubicBezTo>
                  <a:pt x="701857" y="220360"/>
                  <a:pt x="34338" y="583884"/>
                  <a:pt x="34338" y="1082155"/>
                </a:cubicBezTo>
                <a:cubicBezTo>
                  <a:pt x="34276" y="996637"/>
                  <a:pt x="62" y="1134643"/>
                  <a:pt x="0" y="1049125"/>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1" name="Circular Arrow 19"/>
          <p:cNvSpPr>
            <a:spLocks/>
          </p:cNvSpPr>
          <p:nvPr/>
        </p:nvSpPr>
        <p:spPr bwMode="auto">
          <a:xfrm rot="20099675" flipH="1">
            <a:off x="1464559" y="2819410"/>
            <a:ext cx="3368819" cy="1296396"/>
          </a:xfrm>
          <a:custGeom>
            <a:avLst/>
            <a:gdLst>
              <a:gd name="connsiteX0" fmla="*/ 201890 w 3831232"/>
              <a:gd name="connsiteY0" fmla="*/ 1615122 h 3230244"/>
              <a:gd name="connsiteX1" fmla="*/ 1711514 w 3831232"/>
              <a:gd name="connsiteY1" fmla="*/ 211949 h 3230244"/>
              <a:gd name="connsiteX2" fmla="*/ 3527835 w 3831232"/>
              <a:gd name="connsiteY2" fmla="*/ 1135965 h 3230244"/>
              <a:gd name="connsiteX3" fmla="*/ 3707927 w 3831232"/>
              <a:gd name="connsiteY3" fmla="*/ 1135965 h 3230244"/>
              <a:gd name="connsiteX4" fmla="*/ 3427452 w 3831232"/>
              <a:gd name="connsiteY4" fmla="*/ 1615122 h 3230244"/>
              <a:gd name="connsiteX5" fmla="*/ 2900366 w 3831232"/>
              <a:gd name="connsiteY5" fmla="*/ 1135965 h 3230244"/>
              <a:gd name="connsiteX6" fmla="*/ 3068582 w 3831232"/>
              <a:gd name="connsiteY6" fmla="*/ 1135965 h 3230244"/>
              <a:gd name="connsiteX7" fmla="*/ 1716549 w 3831232"/>
              <a:gd name="connsiteY7" fmla="*/ 617396 h 3230244"/>
              <a:gd name="connsiteX8" fmla="*/ 605672 w 3831232"/>
              <a:gd name="connsiteY8" fmla="*/ 1615123 h 3230244"/>
              <a:gd name="connsiteX9" fmla="*/ 201890 w 3831232"/>
              <a:gd name="connsiteY9" fmla="*/ 1615122 h 3230244"/>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514659 w 3506037"/>
              <a:gd name="connsiteY7" fmla="*/ 415576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898253 w 3506037"/>
              <a:gd name="connsiteY5" fmla="*/ 868698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413302"/>
              <a:gd name="connsiteX1" fmla="*/ 1509624 w 3506037"/>
              <a:gd name="connsiteY1" fmla="*/ 10129 h 1413302"/>
              <a:gd name="connsiteX2" fmla="*/ 3325945 w 3506037"/>
              <a:gd name="connsiteY2" fmla="*/ 934145 h 1413302"/>
              <a:gd name="connsiteX3" fmla="*/ 3506037 w 3506037"/>
              <a:gd name="connsiteY3" fmla="*/ 934145 h 1413302"/>
              <a:gd name="connsiteX4" fmla="*/ 3229030 w 3506037"/>
              <a:gd name="connsiteY4" fmla="*/ 1305595 h 1413302"/>
              <a:gd name="connsiteX5" fmla="*/ 2898253 w 3506037"/>
              <a:gd name="connsiteY5" fmla="*/ 868698 h 1413302"/>
              <a:gd name="connsiteX6" fmla="*/ 3138273 w 3506037"/>
              <a:gd name="connsiteY6" fmla="*/ 871011 h 1413302"/>
              <a:gd name="connsiteX7" fmla="*/ 1478163 w 3506037"/>
              <a:gd name="connsiteY7" fmla="*/ 153838 h 1413302"/>
              <a:gd name="connsiteX8" fmla="*/ 137404 w 3506037"/>
              <a:gd name="connsiteY8" fmla="*/ 1314877 h 1413302"/>
              <a:gd name="connsiteX9" fmla="*/ 0 w 3506037"/>
              <a:gd name="connsiteY9" fmla="*/ 1413302 h 1413302"/>
              <a:gd name="connsiteX0" fmla="*/ 0 w 3368818"/>
              <a:gd name="connsiteY0" fmla="*/ 1049125 h 1305678"/>
              <a:gd name="connsiteX1" fmla="*/ 1372405 w 3368818"/>
              <a:gd name="connsiteY1" fmla="*/ 930 h 1305678"/>
              <a:gd name="connsiteX2" fmla="*/ 3188726 w 3368818"/>
              <a:gd name="connsiteY2" fmla="*/ 924946 h 1305678"/>
              <a:gd name="connsiteX3" fmla="*/ 3368818 w 3368818"/>
              <a:gd name="connsiteY3" fmla="*/ 924946 h 1305678"/>
              <a:gd name="connsiteX4" fmla="*/ 3091811 w 3368818"/>
              <a:gd name="connsiteY4" fmla="*/ 1296396 h 1305678"/>
              <a:gd name="connsiteX5" fmla="*/ 2761034 w 3368818"/>
              <a:gd name="connsiteY5" fmla="*/ 859499 h 1305678"/>
              <a:gd name="connsiteX6" fmla="*/ 3001054 w 3368818"/>
              <a:gd name="connsiteY6" fmla="*/ 861812 h 1305678"/>
              <a:gd name="connsiteX7" fmla="*/ 1340944 w 3368818"/>
              <a:gd name="connsiteY7" fmla="*/ 144639 h 1305678"/>
              <a:gd name="connsiteX8" fmla="*/ 185 w 3368818"/>
              <a:gd name="connsiteY8" fmla="*/ 1305678 h 1305678"/>
              <a:gd name="connsiteX9" fmla="*/ 0 w 3368818"/>
              <a:gd name="connsiteY9" fmla="*/ 1049125 h 1305678"/>
              <a:gd name="connsiteX0" fmla="*/ 0 w 3368818"/>
              <a:gd name="connsiteY0" fmla="*/ 1049125 h 1296396"/>
              <a:gd name="connsiteX1" fmla="*/ 1372405 w 3368818"/>
              <a:gd name="connsiteY1" fmla="*/ 930 h 1296396"/>
              <a:gd name="connsiteX2" fmla="*/ 3188726 w 3368818"/>
              <a:gd name="connsiteY2" fmla="*/ 924946 h 1296396"/>
              <a:gd name="connsiteX3" fmla="*/ 3368818 w 3368818"/>
              <a:gd name="connsiteY3" fmla="*/ 924946 h 1296396"/>
              <a:gd name="connsiteX4" fmla="*/ 3091811 w 3368818"/>
              <a:gd name="connsiteY4" fmla="*/ 1296396 h 1296396"/>
              <a:gd name="connsiteX5" fmla="*/ 2761034 w 3368818"/>
              <a:gd name="connsiteY5" fmla="*/ 859499 h 1296396"/>
              <a:gd name="connsiteX6" fmla="*/ 3001054 w 3368818"/>
              <a:gd name="connsiteY6" fmla="*/ 861812 h 1296396"/>
              <a:gd name="connsiteX7" fmla="*/ 1340944 w 3368818"/>
              <a:gd name="connsiteY7" fmla="*/ 144639 h 1296396"/>
              <a:gd name="connsiteX8" fmla="*/ 34338 w 3368818"/>
              <a:gd name="connsiteY8" fmla="*/ 1082155 h 1296396"/>
              <a:gd name="connsiteX9" fmla="*/ 0 w 3368818"/>
              <a:gd name="connsiteY9" fmla="*/ 1049125 h 129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818" h="1296396">
                <a:moveTo>
                  <a:pt x="0" y="1049125"/>
                </a:moveTo>
                <a:cubicBezTo>
                  <a:pt x="0" y="333720"/>
                  <a:pt x="840951" y="21627"/>
                  <a:pt x="1372405" y="930"/>
                </a:cubicBezTo>
                <a:cubicBezTo>
                  <a:pt x="1903859" y="-19767"/>
                  <a:pt x="2918102" y="305710"/>
                  <a:pt x="3188726" y="924946"/>
                </a:cubicBezTo>
                <a:lnTo>
                  <a:pt x="3368818" y="924946"/>
                </a:lnTo>
                <a:lnTo>
                  <a:pt x="3091811" y="1296396"/>
                </a:lnTo>
                <a:lnTo>
                  <a:pt x="2761034" y="859499"/>
                </a:lnTo>
                <a:lnTo>
                  <a:pt x="3001054" y="861812"/>
                </a:lnTo>
                <a:cubicBezTo>
                  <a:pt x="2738050" y="486005"/>
                  <a:pt x="1888585" y="79753"/>
                  <a:pt x="1340944" y="144639"/>
                </a:cubicBezTo>
                <a:cubicBezTo>
                  <a:pt x="701857" y="220360"/>
                  <a:pt x="34338" y="583884"/>
                  <a:pt x="34338" y="1082155"/>
                </a:cubicBezTo>
                <a:cubicBezTo>
                  <a:pt x="34276" y="996637"/>
                  <a:pt x="62" y="1134643"/>
                  <a:pt x="0" y="1049125"/>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2" name="Left Arrow 21"/>
          <p:cNvSpPr/>
          <p:nvPr/>
        </p:nvSpPr>
        <p:spPr bwMode="auto">
          <a:xfrm rot="13589287">
            <a:off x="5953683" y="4006748"/>
            <a:ext cx="1224271" cy="179624"/>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3" name="Content Placeholder 2"/>
          <p:cNvSpPr txBox="1">
            <a:spLocks/>
          </p:cNvSpPr>
          <p:nvPr/>
        </p:nvSpPr>
        <p:spPr bwMode="auto">
          <a:xfrm>
            <a:off x="6423739" y="3733072"/>
            <a:ext cx="22322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Pseudo-standards</a:t>
            </a:r>
          </a:p>
        </p:txBody>
      </p:sp>
      <p:sp>
        <p:nvSpPr>
          <p:cNvPr id="24" name="Left-Right Arrow 23"/>
          <p:cNvSpPr/>
          <p:nvPr/>
        </p:nvSpPr>
        <p:spPr bwMode="auto">
          <a:xfrm>
            <a:off x="4149117" y="5689927"/>
            <a:ext cx="2631752" cy="301543"/>
          </a:xfrm>
          <a:prstGeom prst="lef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5" name="Title 1">
            <a:extLst>
              <a:ext uri="{FF2B5EF4-FFF2-40B4-BE49-F238E27FC236}">
                <a16:creationId xmlns:a16="http://schemas.microsoft.com/office/drawing/2014/main" id="{2241D33A-20B1-42BD-9D11-78BEBEA26227}"/>
              </a:ext>
            </a:extLst>
          </p:cNvPr>
          <p:cNvSpPr>
            <a:spLocks noGrp="1"/>
          </p:cNvSpPr>
          <p:nvPr>
            <p:ph type="title" idx="4294967295"/>
          </p:nvPr>
        </p:nvSpPr>
        <p:spPr>
          <a:xfrm>
            <a:off x="430010" y="469803"/>
            <a:ext cx="10943431" cy="1143000"/>
          </a:xfrm>
        </p:spPr>
        <p:txBody>
          <a:bodyPr/>
          <a:lstStyle/>
          <a:p>
            <a:r>
              <a:rPr lang="en-GB" dirty="0"/>
              <a:t>Self-Referring Feedback Loops</a:t>
            </a:r>
          </a:p>
        </p:txBody>
      </p:sp>
      <p:sp>
        <p:nvSpPr>
          <p:cNvPr id="26" name="Title 1">
            <a:extLst>
              <a:ext uri="{FF2B5EF4-FFF2-40B4-BE49-F238E27FC236}">
                <a16:creationId xmlns:a16="http://schemas.microsoft.com/office/drawing/2014/main" id="{6BA23CE2-7F8A-4094-8EC0-C728A722E77B}"/>
              </a:ext>
            </a:extLst>
          </p:cNvPr>
          <p:cNvSpPr txBox="1">
            <a:spLocks/>
          </p:cNvSpPr>
          <p:nvPr/>
        </p:nvSpPr>
        <p:spPr>
          <a:xfrm>
            <a:off x="9606136" y="5916674"/>
            <a:ext cx="2346960" cy="535933"/>
          </a:xfrm>
        </p:spPr>
        <p:txBody>
          <a:bodyPr/>
          <a:lstStyle>
            <a:lvl1pPr algn="l" rtl="0" eaLnBrk="0" fontAlgn="base" hangingPunct="0">
              <a:spcBef>
                <a:spcPct val="0"/>
              </a:spcBef>
              <a:spcAft>
                <a:spcPct val="0"/>
              </a:spcAft>
              <a:defRPr sz="3600">
                <a:solidFill>
                  <a:srgbClr val="489EBD"/>
                </a:solidFill>
                <a:latin typeface="Georgia"/>
                <a:ea typeface="ＭＳ Ｐゴシック" charset="0"/>
                <a:cs typeface="Georgia"/>
              </a:defRPr>
            </a:lvl1pPr>
            <a:lvl2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defTabSz="1219170"/>
            <a:r>
              <a:rPr lang="en-GB" sz="1600" kern="0" dirty="0"/>
              <a:t>Rowbottom et al., 2021</a:t>
            </a:r>
          </a:p>
        </p:txBody>
      </p:sp>
    </p:spTree>
    <p:extLst>
      <p:ext uri="{BB962C8B-B14F-4D97-AF65-F5344CB8AC3E}">
        <p14:creationId xmlns:p14="http://schemas.microsoft.com/office/powerpoint/2010/main" val="3173690301"/>
      </p:ext>
    </p:extLst>
  </p:cSld>
  <p:clrMapOvr>
    <a:masterClrMapping/>
  </p:clrMapOvr>
  <p:transition>
    <p:cover/>
    <p:sndAc>
      <p:end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9" y="487789"/>
            <a:ext cx="10943431" cy="1143000"/>
          </a:xfrm>
        </p:spPr>
        <p:txBody>
          <a:bodyPr/>
          <a:lstStyle/>
          <a:p>
            <a:r>
              <a:rPr lang="en-GB" sz="4800" dirty="0"/>
              <a:t>Digital Information Usage</a:t>
            </a:r>
          </a:p>
        </p:txBody>
      </p:sp>
      <p:sp>
        <p:nvSpPr>
          <p:cNvPr id="3" name="Content Placeholder 2"/>
          <p:cNvSpPr>
            <a:spLocks noGrp="1"/>
          </p:cNvSpPr>
          <p:nvPr>
            <p:ph idx="1"/>
          </p:nvPr>
        </p:nvSpPr>
        <p:spPr>
          <a:xfrm>
            <a:off x="469881" y="1604797"/>
            <a:ext cx="10943431" cy="4032448"/>
          </a:xfrm>
        </p:spPr>
        <p:txBody>
          <a:bodyPr/>
          <a:lstStyle/>
          <a:p>
            <a:pPr marL="457189" indent="-457189">
              <a:buClrTx/>
              <a:buFont typeface="Wingdings" panose="05000000000000000000" pitchFamily="2" charset="2"/>
              <a:buChar char="§"/>
            </a:pPr>
            <a:r>
              <a:rPr lang="en-GB" dirty="0"/>
              <a:t>Digital reporting information is (officially) atomised and decontextualised</a:t>
            </a:r>
          </a:p>
          <a:p>
            <a:pPr marL="1066773" lvl="1" indent="-457189">
              <a:buClrTx/>
              <a:buFont typeface="Wingdings" panose="05000000000000000000" pitchFamily="2" charset="2"/>
              <a:buChar char="§"/>
            </a:pPr>
            <a:r>
              <a:rPr lang="en-GB" b="1" dirty="0"/>
              <a:t>But is this ability to tailor information always a ‘good’ thing?</a:t>
            </a:r>
          </a:p>
          <a:p>
            <a:pPr marL="457189" indent="-457189">
              <a:buClrTx/>
              <a:buFont typeface="Wingdings" panose="05000000000000000000" pitchFamily="2" charset="2"/>
              <a:buChar char="§"/>
            </a:pPr>
            <a:r>
              <a:rPr lang="en-GB" dirty="0"/>
              <a:t>Atomised information can be used out of context</a:t>
            </a:r>
          </a:p>
          <a:p>
            <a:pPr marL="1066773" lvl="1" indent="-457189">
              <a:buClrTx/>
              <a:buFont typeface="Wingdings" panose="05000000000000000000" pitchFamily="2" charset="2"/>
              <a:buChar char="§"/>
            </a:pPr>
            <a:r>
              <a:rPr lang="en-GB" dirty="0">
                <a:solidFill>
                  <a:schemeClr val="accent4"/>
                </a:solidFill>
              </a:rPr>
              <a:t>e.g. Management Commentary, Corporate Governance, CSRD / ISSB (water usage unrelated to location (&amp; level of water stress))</a:t>
            </a:r>
          </a:p>
          <a:p>
            <a:pPr marL="457189" indent="-457189">
              <a:buClrTx/>
              <a:buFont typeface="Wingdings" panose="05000000000000000000" pitchFamily="2" charset="2"/>
              <a:buChar char="§"/>
            </a:pPr>
            <a:r>
              <a:rPr lang="en-GB" dirty="0">
                <a:solidFill>
                  <a:schemeClr val="accent4"/>
                </a:solidFill>
              </a:rPr>
              <a:t>Some prior studies suggest placement and proximity matters </a:t>
            </a:r>
            <a:r>
              <a:rPr lang="en-GB" sz="1600" dirty="0">
                <a:solidFill>
                  <a:schemeClr val="tx2"/>
                </a:solidFill>
              </a:rPr>
              <a:t>(</a:t>
            </a:r>
            <a:r>
              <a:rPr lang="fr-FR" sz="1600" dirty="0" err="1">
                <a:solidFill>
                  <a:schemeClr val="tx2"/>
                </a:solidFill>
              </a:rPr>
              <a:t>Bucaro</a:t>
            </a:r>
            <a:r>
              <a:rPr lang="fr-FR" sz="1600" dirty="0">
                <a:solidFill>
                  <a:schemeClr val="tx2"/>
                </a:solidFill>
              </a:rPr>
              <a:t> et al., 2019</a:t>
            </a:r>
            <a:r>
              <a:rPr lang="es-ES" sz="1600" dirty="0">
                <a:solidFill>
                  <a:schemeClr val="tx2"/>
                </a:solidFill>
              </a:rPr>
              <a:t>) </a:t>
            </a:r>
            <a:endParaRPr lang="en-GB"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a:buClrTx/>
            </a:pPr>
            <a:endParaRPr lang="en-GB" dirty="0">
              <a:solidFill>
                <a:schemeClr val="tx2"/>
              </a:solidFill>
            </a:endParaRPr>
          </a:p>
        </p:txBody>
      </p:sp>
      <p:sp>
        <p:nvSpPr>
          <p:cNvPr id="4" name="TextBox 3">
            <a:extLst>
              <a:ext uri="{FF2B5EF4-FFF2-40B4-BE49-F238E27FC236}">
                <a16:creationId xmlns:a16="http://schemas.microsoft.com/office/drawing/2014/main" id="{146F07E9-7456-463B-868B-2930F378684A}"/>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62</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6512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99" y="279601"/>
            <a:ext cx="10943431" cy="1143000"/>
          </a:xfrm>
        </p:spPr>
        <p:txBody>
          <a:bodyPr/>
          <a:lstStyle/>
          <a:p>
            <a:r>
              <a:rPr lang="en-GB" sz="4800" dirty="0"/>
              <a:t>..Digital Information Usage</a:t>
            </a:r>
          </a:p>
        </p:txBody>
      </p:sp>
      <p:sp>
        <p:nvSpPr>
          <p:cNvPr id="3" name="Content Placeholder 2"/>
          <p:cNvSpPr>
            <a:spLocks noGrp="1"/>
          </p:cNvSpPr>
          <p:nvPr>
            <p:ph idx="1"/>
          </p:nvPr>
        </p:nvSpPr>
        <p:spPr>
          <a:xfrm>
            <a:off x="479999" y="1234844"/>
            <a:ext cx="10943431" cy="4416491"/>
          </a:xfrm>
        </p:spPr>
        <p:txBody>
          <a:bodyPr/>
          <a:lstStyle/>
          <a:p>
            <a:pPr marL="457189" indent="-457189">
              <a:buClrTx/>
              <a:buFont typeface="Wingdings" panose="05000000000000000000" pitchFamily="2" charset="2"/>
              <a:buChar char="§"/>
            </a:pPr>
            <a:r>
              <a:rPr lang="en-GB" dirty="0"/>
              <a:t>Yet a large proportion of corporate reporting information has been conveyed in databases for years</a:t>
            </a:r>
          </a:p>
          <a:p>
            <a:pPr marL="1066773" lvl="1" indent="-457189">
              <a:buClrTx/>
              <a:buFont typeface="Wingdings" panose="05000000000000000000" pitchFamily="2" charset="2"/>
              <a:buChar char="§"/>
            </a:pPr>
            <a:r>
              <a:rPr lang="en-GB" b="1" dirty="0">
                <a:solidFill>
                  <a:schemeClr val="tx2"/>
                </a:solidFill>
              </a:rPr>
              <a:t>Will Digital Reporting make a difference?</a:t>
            </a:r>
          </a:p>
          <a:p>
            <a:pPr marL="1066773" lvl="1" indent="-457189">
              <a:buClrTx/>
              <a:buFont typeface="Wingdings" panose="05000000000000000000" pitchFamily="2" charset="2"/>
              <a:buChar char="§"/>
            </a:pPr>
            <a:r>
              <a:rPr lang="en-GB" dirty="0">
                <a:solidFill>
                  <a:schemeClr val="accent4"/>
                </a:solidFill>
              </a:rPr>
              <a:t>Digital reports are ‘more atomised’ </a:t>
            </a:r>
            <a:r>
              <a:rPr lang="en-GB" sz="1600" dirty="0"/>
              <a:t>(</a:t>
            </a:r>
            <a:r>
              <a:rPr lang="en-GB" sz="1600" dirty="0" err="1"/>
              <a:t>Hoitash</a:t>
            </a:r>
            <a:r>
              <a:rPr lang="en-GB" sz="1600" dirty="0"/>
              <a:t> &amp; </a:t>
            </a:r>
            <a:r>
              <a:rPr lang="en-GB" sz="1600" dirty="0" err="1"/>
              <a:t>Hoitash</a:t>
            </a:r>
            <a:r>
              <a:rPr lang="en-GB" sz="1600" dirty="0"/>
              <a:t>, 2018; </a:t>
            </a:r>
            <a:r>
              <a:rPr lang="en-GB" sz="1600" dirty="0" err="1"/>
              <a:t>Hoitash</a:t>
            </a:r>
            <a:r>
              <a:rPr lang="en-GB" sz="1600" dirty="0"/>
              <a:t> et al., 2021)</a:t>
            </a:r>
            <a:endParaRPr lang="en-GB" dirty="0"/>
          </a:p>
          <a:p>
            <a:pPr marL="1066773" lvl="1" indent="-457189">
              <a:buClrTx/>
              <a:buFont typeface="Wingdings" panose="05000000000000000000" pitchFamily="2" charset="2"/>
              <a:buChar char="§"/>
            </a:pPr>
            <a:r>
              <a:rPr lang="en-GB" dirty="0">
                <a:solidFill>
                  <a:schemeClr val="accent4"/>
                </a:solidFill>
              </a:rPr>
              <a:t>Decontextualised analysis is more prevalent in an age of algorithms and natural language processing</a:t>
            </a:r>
            <a:endParaRPr lang="en-GB" dirty="0">
              <a:solidFill>
                <a:schemeClr val="tx2"/>
              </a:solidFill>
            </a:endParaRPr>
          </a:p>
          <a:p>
            <a:pPr marL="457189" indent="-457189">
              <a:buClrTx/>
              <a:buFont typeface="Wingdings" panose="05000000000000000000" pitchFamily="2" charset="2"/>
              <a:buChar char="§"/>
            </a:pPr>
            <a:r>
              <a:rPr lang="en-GB" dirty="0"/>
              <a:t>And </a:t>
            </a:r>
            <a:r>
              <a:rPr lang="en-GB" dirty="0" err="1"/>
              <a:t>iXBRL</a:t>
            </a:r>
            <a:r>
              <a:rPr lang="en-GB" dirty="0"/>
              <a:t> maintains the ‘paper-based’ version of the ‘Report’</a:t>
            </a:r>
          </a:p>
          <a:p>
            <a:pPr marL="1066773" lvl="1" indent="-457189">
              <a:buClrTx/>
              <a:buFont typeface="Wingdings" panose="05000000000000000000" pitchFamily="2" charset="2"/>
              <a:buChar char="§"/>
            </a:pPr>
            <a:r>
              <a:rPr lang="en-GB" b="1" dirty="0">
                <a:solidFill>
                  <a:schemeClr val="tx2"/>
                </a:solidFill>
              </a:rPr>
              <a:t>But will it be used in the future?</a:t>
            </a:r>
          </a:p>
          <a:p>
            <a:pPr marL="457189" indent="-457189">
              <a:buClrTx/>
              <a:buFont typeface="Wingdings" panose="05000000000000000000" pitchFamily="2" charset="2"/>
              <a:buChar char="§"/>
            </a:pPr>
            <a:r>
              <a:rPr lang="en-GB" dirty="0"/>
              <a:t>Given that information can be more easily decontextualised and atomised, will this affect how standards are constructed?</a:t>
            </a:r>
          </a:p>
          <a:p>
            <a:pPr marL="1066773" lvl="1" indent="-457189">
              <a:buClrTx/>
              <a:buFont typeface="Wingdings" panose="05000000000000000000" pitchFamily="2" charset="2"/>
              <a:buChar char="§"/>
            </a:pPr>
            <a:r>
              <a:rPr lang="en-GB" b="1" dirty="0"/>
              <a:t>How can we ensure that ‘contextual information remains visible’?</a:t>
            </a:r>
            <a:endParaRPr lang="en-GB"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a:buClrTx/>
            </a:pPr>
            <a:endParaRPr lang="en-GB" dirty="0">
              <a:solidFill>
                <a:schemeClr val="tx2"/>
              </a:solidFill>
            </a:endParaRPr>
          </a:p>
        </p:txBody>
      </p:sp>
      <p:sp>
        <p:nvSpPr>
          <p:cNvPr id="4" name="TextBox 3">
            <a:extLst>
              <a:ext uri="{FF2B5EF4-FFF2-40B4-BE49-F238E27FC236}">
                <a16:creationId xmlns:a16="http://schemas.microsoft.com/office/drawing/2014/main" id="{0A599CCE-3C2C-4A5D-849E-FA1EA8B5A47C}"/>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63</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311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4422" y="2054513"/>
            <a:ext cx="3275857" cy="737473"/>
          </a:xfrm>
        </p:spPr>
        <p:txBody>
          <a:bodyPr/>
          <a:lstStyle/>
          <a:p>
            <a:r>
              <a:rPr lang="en-GB" sz="1600" b="1" dirty="0"/>
              <a:t>Taxonomy considerations in standard setting</a:t>
            </a:r>
          </a:p>
        </p:txBody>
      </p:sp>
      <p:grpSp>
        <p:nvGrpSpPr>
          <p:cNvPr id="5" name="Group 4"/>
          <p:cNvGrpSpPr/>
          <p:nvPr/>
        </p:nvGrpSpPr>
        <p:grpSpPr>
          <a:xfrm>
            <a:off x="4659375" y="1972981"/>
            <a:ext cx="2016224" cy="2016224"/>
            <a:chOff x="2993135" y="1365504"/>
            <a:chExt cx="1706880" cy="1706880"/>
          </a:xfrm>
        </p:grpSpPr>
        <p:sp>
          <p:nvSpPr>
            <p:cNvPr id="6" name="Shape 5"/>
            <p:cNvSpPr/>
            <p:nvPr/>
          </p:nvSpPr>
          <p:spPr>
            <a:xfrm>
              <a:off x="2993135" y="1365504"/>
              <a:ext cx="1706880" cy="1706880"/>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Shape 4"/>
            <p:cNvSpPr/>
            <p:nvPr/>
          </p:nvSpPr>
          <p:spPr>
            <a:xfrm>
              <a:off x="3294943" y="1797813"/>
              <a:ext cx="1097279" cy="842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Taxonomy</a:t>
              </a:r>
            </a:p>
          </p:txBody>
        </p:sp>
      </p:grpSp>
      <p:grpSp>
        <p:nvGrpSpPr>
          <p:cNvPr id="8" name="Group 7"/>
          <p:cNvGrpSpPr/>
          <p:nvPr/>
        </p:nvGrpSpPr>
        <p:grpSpPr>
          <a:xfrm>
            <a:off x="2274000" y="3826828"/>
            <a:ext cx="2346960" cy="2346960"/>
            <a:chOff x="4358640" y="1920240"/>
            <a:chExt cx="2346960" cy="2346960"/>
          </a:xfrm>
        </p:grpSpPr>
        <p:sp>
          <p:nvSpPr>
            <p:cNvPr id="9" name="Shape 8"/>
            <p:cNvSpPr/>
            <p:nvPr/>
          </p:nvSpPr>
          <p:spPr>
            <a:xfrm>
              <a:off x="4358640" y="1920240"/>
              <a:ext cx="2346960" cy="234696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hape 4"/>
            <p:cNvSpPr/>
            <p:nvPr/>
          </p:nvSpPr>
          <p:spPr>
            <a:xfrm>
              <a:off x="4830483" y="2470004"/>
              <a:ext cx="1403274" cy="1206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Reporting Standards</a:t>
              </a:r>
            </a:p>
          </p:txBody>
        </p:sp>
      </p:grpSp>
      <p:grpSp>
        <p:nvGrpSpPr>
          <p:cNvPr id="11" name="Group 10"/>
          <p:cNvGrpSpPr/>
          <p:nvPr/>
        </p:nvGrpSpPr>
        <p:grpSpPr>
          <a:xfrm>
            <a:off x="6780869" y="4009917"/>
            <a:ext cx="2346960" cy="2346960"/>
            <a:chOff x="4358640" y="1920240"/>
            <a:chExt cx="2346960" cy="2346960"/>
          </a:xfrm>
        </p:grpSpPr>
        <p:sp>
          <p:nvSpPr>
            <p:cNvPr id="12" name="Shape 11"/>
            <p:cNvSpPr/>
            <p:nvPr/>
          </p:nvSpPr>
          <p:spPr>
            <a:xfrm>
              <a:off x="4358640" y="1920240"/>
              <a:ext cx="2346960" cy="234696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Shape 4"/>
            <p:cNvSpPr/>
            <p:nvPr/>
          </p:nvSpPr>
          <p:spPr>
            <a:xfrm>
              <a:off x="4830483" y="2470004"/>
              <a:ext cx="1403274" cy="12063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1" tIns="13971" rIns="13971" bIns="13971" numCol="1" spcCol="1270" anchor="ctr" anchorCtr="0">
              <a:noAutofit/>
            </a:bodyPr>
            <a:lstStyle/>
            <a:p>
              <a:pPr algn="ctr" defTabSz="488938" eaLnBrk="0" fontAlgn="base" hangingPunct="0">
                <a:lnSpc>
                  <a:spcPct val="90000"/>
                </a:lnSpc>
                <a:spcBef>
                  <a:spcPct val="0"/>
                </a:spcBef>
                <a:spcAft>
                  <a:spcPct val="35000"/>
                </a:spcAft>
              </a:pPr>
              <a:r>
                <a:rPr lang="en-GB" sz="1600" b="1" dirty="0">
                  <a:solidFill>
                    <a:srgbClr val="01A0C0"/>
                  </a:solidFill>
                  <a:latin typeface="Arial"/>
                </a:rPr>
                <a:t>Reporting Practices</a:t>
              </a:r>
            </a:p>
          </p:txBody>
        </p:sp>
      </p:grpSp>
      <p:sp>
        <p:nvSpPr>
          <p:cNvPr id="14" name="Left Arrow 13"/>
          <p:cNvSpPr/>
          <p:nvPr/>
        </p:nvSpPr>
        <p:spPr bwMode="auto">
          <a:xfrm rot="7691607">
            <a:off x="4289822" y="4023040"/>
            <a:ext cx="1224271" cy="179624"/>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16" name="Content Placeholder 2"/>
          <p:cNvSpPr txBox="1">
            <a:spLocks/>
          </p:cNvSpPr>
          <p:nvPr/>
        </p:nvSpPr>
        <p:spPr bwMode="auto">
          <a:xfrm>
            <a:off x="8904312" y="2181520"/>
            <a:ext cx="14036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Common Practice Project</a:t>
            </a:r>
          </a:p>
        </p:txBody>
      </p:sp>
      <p:sp>
        <p:nvSpPr>
          <p:cNvPr id="17" name="Content Placeholder 2"/>
          <p:cNvSpPr txBox="1">
            <a:spLocks/>
          </p:cNvSpPr>
          <p:nvPr/>
        </p:nvSpPr>
        <p:spPr bwMode="auto">
          <a:xfrm>
            <a:off x="3282256" y="3512344"/>
            <a:ext cx="22322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Represented by</a:t>
            </a:r>
          </a:p>
        </p:txBody>
      </p:sp>
      <p:sp>
        <p:nvSpPr>
          <p:cNvPr id="19" name="Content Placeholder 2"/>
          <p:cNvSpPr txBox="1">
            <a:spLocks/>
          </p:cNvSpPr>
          <p:nvPr/>
        </p:nvSpPr>
        <p:spPr bwMode="auto">
          <a:xfrm>
            <a:off x="5003394" y="5916673"/>
            <a:ext cx="1796665"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Influences</a:t>
            </a:r>
          </a:p>
        </p:txBody>
      </p:sp>
      <p:sp>
        <p:nvSpPr>
          <p:cNvPr id="20" name="Circular Arrow 19"/>
          <p:cNvSpPr>
            <a:spLocks/>
          </p:cNvSpPr>
          <p:nvPr/>
        </p:nvSpPr>
        <p:spPr bwMode="auto">
          <a:xfrm rot="2810656" flipH="1">
            <a:off x="6584948" y="2518541"/>
            <a:ext cx="3368819" cy="1296396"/>
          </a:xfrm>
          <a:custGeom>
            <a:avLst/>
            <a:gdLst>
              <a:gd name="connsiteX0" fmla="*/ 201890 w 3831232"/>
              <a:gd name="connsiteY0" fmla="*/ 1615122 h 3230244"/>
              <a:gd name="connsiteX1" fmla="*/ 1711514 w 3831232"/>
              <a:gd name="connsiteY1" fmla="*/ 211949 h 3230244"/>
              <a:gd name="connsiteX2" fmla="*/ 3527835 w 3831232"/>
              <a:gd name="connsiteY2" fmla="*/ 1135965 h 3230244"/>
              <a:gd name="connsiteX3" fmla="*/ 3707927 w 3831232"/>
              <a:gd name="connsiteY3" fmla="*/ 1135965 h 3230244"/>
              <a:gd name="connsiteX4" fmla="*/ 3427452 w 3831232"/>
              <a:gd name="connsiteY4" fmla="*/ 1615122 h 3230244"/>
              <a:gd name="connsiteX5" fmla="*/ 2900366 w 3831232"/>
              <a:gd name="connsiteY5" fmla="*/ 1135965 h 3230244"/>
              <a:gd name="connsiteX6" fmla="*/ 3068582 w 3831232"/>
              <a:gd name="connsiteY6" fmla="*/ 1135965 h 3230244"/>
              <a:gd name="connsiteX7" fmla="*/ 1716549 w 3831232"/>
              <a:gd name="connsiteY7" fmla="*/ 617396 h 3230244"/>
              <a:gd name="connsiteX8" fmla="*/ 605672 w 3831232"/>
              <a:gd name="connsiteY8" fmla="*/ 1615123 h 3230244"/>
              <a:gd name="connsiteX9" fmla="*/ 201890 w 3831232"/>
              <a:gd name="connsiteY9" fmla="*/ 1615122 h 3230244"/>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514659 w 3506037"/>
              <a:gd name="connsiteY7" fmla="*/ 415576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898253 w 3506037"/>
              <a:gd name="connsiteY5" fmla="*/ 868698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413302"/>
              <a:gd name="connsiteX1" fmla="*/ 1509624 w 3506037"/>
              <a:gd name="connsiteY1" fmla="*/ 10129 h 1413302"/>
              <a:gd name="connsiteX2" fmla="*/ 3325945 w 3506037"/>
              <a:gd name="connsiteY2" fmla="*/ 934145 h 1413302"/>
              <a:gd name="connsiteX3" fmla="*/ 3506037 w 3506037"/>
              <a:gd name="connsiteY3" fmla="*/ 934145 h 1413302"/>
              <a:gd name="connsiteX4" fmla="*/ 3229030 w 3506037"/>
              <a:gd name="connsiteY4" fmla="*/ 1305595 h 1413302"/>
              <a:gd name="connsiteX5" fmla="*/ 2898253 w 3506037"/>
              <a:gd name="connsiteY5" fmla="*/ 868698 h 1413302"/>
              <a:gd name="connsiteX6" fmla="*/ 3138273 w 3506037"/>
              <a:gd name="connsiteY6" fmla="*/ 871011 h 1413302"/>
              <a:gd name="connsiteX7" fmla="*/ 1478163 w 3506037"/>
              <a:gd name="connsiteY7" fmla="*/ 153838 h 1413302"/>
              <a:gd name="connsiteX8" fmla="*/ 137404 w 3506037"/>
              <a:gd name="connsiteY8" fmla="*/ 1314877 h 1413302"/>
              <a:gd name="connsiteX9" fmla="*/ 0 w 3506037"/>
              <a:gd name="connsiteY9" fmla="*/ 1413302 h 1413302"/>
              <a:gd name="connsiteX0" fmla="*/ 0 w 3368818"/>
              <a:gd name="connsiteY0" fmla="*/ 1049125 h 1305678"/>
              <a:gd name="connsiteX1" fmla="*/ 1372405 w 3368818"/>
              <a:gd name="connsiteY1" fmla="*/ 930 h 1305678"/>
              <a:gd name="connsiteX2" fmla="*/ 3188726 w 3368818"/>
              <a:gd name="connsiteY2" fmla="*/ 924946 h 1305678"/>
              <a:gd name="connsiteX3" fmla="*/ 3368818 w 3368818"/>
              <a:gd name="connsiteY3" fmla="*/ 924946 h 1305678"/>
              <a:gd name="connsiteX4" fmla="*/ 3091811 w 3368818"/>
              <a:gd name="connsiteY4" fmla="*/ 1296396 h 1305678"/>
              <a:gd name="connsiteX5" fmla="*/ 2761034 w 3368818"/>
              <a:gd name="connsiteY5" fmla="*/ 859499 h 1305678"/>
              <a:gd name="connsiteX6" fmla="*/ 3001054 w 3368818"/>
              <a:gd name="connsiteY6" fmla="*/ 861812 h 1305678"/>
              <a:gd name="connsiteX7" fmla="*/ 1340944 w 3368818"/>
              <a:gd name="connsiteY7" fmla="*/ 144639 h 1305678"/>
              <a:gd name="connsiteX8" fmla="*/ 185 w 3368818"/>
              <a:gd name="connsiteY8" fmla="*/ 1305678 h 1305678"/>
              <a:gd name="connsiteX9" fmla="*/ 0 w 3368818"/>
              <a:gd name="connsiteY9" fmla="*/ 1049125 h 1305678"/>
              <a:gd name="connsiteX0" fmla="*/ 0 w 3368818"/>
              <a:gd name="connsiteY0" fmla="*/ 1049125 h 1296396"/>
              <a:gd name="connsiteX1" fmla="*/ 1372405 w 3368818"/>
              <a:gd name="connsiteY1" fmla="*/ 930 h 1296396"/>
              <a:gd name="connsiteX2" fmla="*/ 3188726 w 3368818"/>
              <a:gd name="connsiteY2" fmla="*/ 924946 h 1296396"/>
              <a:gd name="connsiteX3" fmla="*/ 3368818 w 3368818"/>
              <a:gd name="connsiteY3" fmla="*/ 924946 h 1296396"/>
              <a:gd name="connsiteX4" fmla="*/ 3091811 w 3368818"/>
              <a:gd name="connsiteY4" fmla="*/ 1296396 h 1296396"/>
              <a:gd name="connsiteX5" fmla="*/ 2761034 w 3368818"/>
              <a:gd name="connsiteY5" fmla="*/ 859499 h 1296396"/>
              <a:gd name="connsiteX6" fmla="*/ 3001054 w 3368818"/>
              <a:gd name="connsiteY6" fmla="*/ 861812 h 1296396"/>
              <a:gd name="connsiteX7" fmla="*/ 1340944 w 3368818"/>
              <a:gd name="connsiteY7" fmla="*/ 144639 h 1296396"/>
              <a:gd name="connsiteX8" fmla="*/ 34338 w 3368818"/>
              <a:gd name="connsiteY8" fmla="*/ 1082155 h 1296396"/>
              <a:gd name="connsiteX9" fmla="*/ 0 w 3368818"/>
              <a:gd name="connsiteY9" fmla="*/ 1049125 h 129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818" h="1296396">
                <a:moveTo>
                  <a:pt x="0" y="1049125"/>
                </a:moveTo>
                <a:cubicBezTo>
                  <a:pt x="0" y="333720"/>
                  <a:pt x="840951" y="21627"/>
                  <a:pt x="1372405" y="930"/>
                </a:cubicBezTo>
                <a:cubicBezTo>
                  <a:pt x="1903859" y="-19767"/>
                  <a:pt x="2918102" y="305710"/>
                  <a:pt x="3188726" y="924946"/>
                </a:cubicBezTo>
                <a:lnTo>
                  <a:pt x="3368818" y="924946"/>
                </a:lnTo>
                <a:lnTo>
                  <a:pt x="3091811" y="1296396"/>
                </a:lnTo>
                <a:lnTo>
                  <a:pt x="2761034" y="859499"/>
                </a:lnTo>
                <a:lnTo>
                  <a:pt x="3001054" y="861812"/>
                </a:lnTo>
                <a:cubicBezTo>
                  <a:pt x="2738050" y="486005"/>
                  <a:pt x="1888585" y="79753"/>
                  <a:pt x="1340944" y="144639"/>
                </a:cubicBezTo>
                <a:cubicBezTo>
                  <a:pt x="701857" y="220360"/>
                  <a:pt x="34338" y="583884"/>
                  <a:pt x="34338" y="1082155"/>
                </a:cubicBezTo>
                <a:cubicBezTo>
                  <a:pt x="34276" y="996637"/>
                  <a:pt x="62" y="1134643"/>
                  <a:pt x="0" y="1049125"/>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1" name="Circular Arrow 19"/>
          <p:cNvSpPr>
            <a:spLocks/>
          </p:cNvSpPr>
          <p:nvPr/>
        </p:nvSpPr>
        <p:spPr bwMode="auto">
          <a:xfrm rot="20099675" flipH="1">
            <a:off x="1464559" y="2819410"/>
            <a:ext cx="3368819" cy="1296396"/>
          </a:xfrm>
          <a:custGeom>
            <a:avLst/>
            <a:gdLst>
              <a:gd name="connsiteX0" fmla="*/ 201890 w 3831232"/>
              <a:gd name="connsiteY0" fmla="*/ 1615122 h 3230244"/>
              <a:gd name="connsiteX1" fmla="*/ 1711514 w 3831232"/>
              <a:gd name="connsiteY1" fmla="*/ 211949 h 3230244"/>
              <a:gd name="connsiteX2" fmla="*/ 3527835 w 3831232"/>
              <a:gd name="connsiteY2" fmla="*/ 1135965 h 3230244"/>
              <a:gd name="connsiteX3" fmla="*/ 3707927 w 3831232"/>
              <a:gd name="connsiteY3" fmla="*/ 1135965 h 3230244"/>
              <a:gd name="connsiteX4" fmla="*/ 3427452 w 3831232"/>
              <a:gd name="connsiteY4" fmla="*/ 1615122 h 3230244"/>
              <a:gd name="connsiteX5" fmla="*/ 2900366 w 3831232"/>
              <a:gd name="connsiteY5" fmla="*/ 1135965 h 3230244"/>
              <a:gd name="connsiteX6" fmla="*/ 3068582 w 3831232"/>
              <a:gd name="connsiteY6" fmla="*/ 1135965 h 3230244"/>
              <a:gd name="connsiteX7" fmla="*/ 1716549 w 3831232"/>
              <a:gd name="connsiteY7" fmla="*/ 617396 h 3230244"/>
              <a:gd name="connsiteX8" fmla="*/ 605672 w 3831232"/>
              <a:gd name="connsiteY8" fmla="*/ 1615123 h 3230244"/>
              <a:gd name="connsiteX9" fmla="*/ 201890 w 3831232"/>
              <a:gd name="connsiteY9" fmla="*/ 1615122 h 3230244"/>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514659 w 3506037"/>
              <a:gd name="connsiteY7" fmla="*/ 415576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403782 w 3506037"/>
              <a:gd name="connsiteY8" fmla="*/ 1413303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2866692 w 3506037"/>
              <a:gd name="connsiteY6" fmla="*/ 934145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698476 w 3506037"/>
              <a:gd name="connsiteY5" fmla="*/ 934145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576019"/>
              <a:gd name="connsiteX1" fmla="*/ 1509624 w 3506037"/>
              <a:gd name="connsiteY1" fmla="*/ 10129 h 1576019"/>
              <a:gd name="connsiteX2" fmla="*/ 3325945 w 3506037"/>
              <a:gd name="connsiteY2" fmla="*/ 934145 h 1576019"/>
              <a:gd name="connsiteX3" fmla="*/ 3506037 w 3506037"/>
              <a:gd name="connsiteY3" fmla="*/ 934145 h 1576019"/>
              <a:gd name="connsiteX4" fmla="*/ 3256262 w 3506037"/>
              <a:gd name="connsiteY4" fmla="*/ 1576019 h 1576019"/>
              <a:gd name="connsiteX5" fmla="*/ 2898253 w 3506037"/>
              <a:gd name="connsiteY5" fmla="*/ 868698 h 1576019"/>
              <a:gd name="connsiteX6" fmla="*/ 3138273 w 3506037"/>
              <a:gd name="connsiteY6" fmla="*/ 871011 h 1576019"/>
              <a:gd name="connsiteX7" fmla="*/ 1478163 w 3506037"/>
              <a:gd name="connsiteY7" fmla="*/ 153838 h 1576019"/>
              <a:gd name="connsiteX8" fmla="*/ 137404 w 3506037"/>
              <a:gd name="connsiteY8" fmla="*/ 1314877 h 1576019"/>
              <a:gd name="connsiteX9" fmla="*/ 0 w 3506037"/>
              <a:gd name="connsiteY9" fmla="*/ 1413302 h 1576019"/>
              <a:gd name="connsiteX0" fmla="*/ 0 w 3506037"/>
              <a:gd name="connsiteY0" fmla="*/ 1413302 h 1413302"/>
              <a:gd name="connsiteX1" fmla="*/ 1509624 w 3506037"/>
              <a:gd name="connsiteY1" fmla="*/ 10129 h 1413302"/>
              <a:gd name="connsiteX2" fmla="*/ 3325945 w 3506037"/>
              <a:gd name="connsiteY2" fmla="*/ 934145 h 1413302"/>
              <a:gd name="connsiteX3" fmla="*/ 3506037 w 3506037"/>
              <a:gd name="connsiteY3" fmla="*/ 934145 h 1413302"/>
              <a:gd name="connsiteX4" fmla="*/ 3229030 w 3506037"/>
              <a:gd name="connsiteY4" fmla="*/ 1305595 h 1413302"/>
              <a:gd name="connsiteX5" fmla="*/ 2898253 w 3506037"/>
              <a:gd name="connsiteY5" fmla="*/ 868698 h 1413302"/>
              <a:gd name="connsiteX6" fmla="*/ 3138273 w 3506037"/>
              <a:gd name="connsiteY6" fmla="*/ 871011 h 1413302"/>
              <a:gd name="connsiteX7" fmla="*/ 1478163 w 3506037"/>
              <a:gd name="connsiteY7" fmla="*/ 153838 h 1413302"/>
              <a:gd name="connsiteX8" fmla="*/ 137404 w 3506037"/>
              <a:gd name="connsiteY8" fmla="*/ 1314877 h 1413302"/>
              <a:gd name="connsiteX9" fmla="*/ 0 w 3506037"/>
              <a:gd name="connsiteY9" fmla="*/ 1413302 h 1413302"/>
              <a:gd name="connsiteX0" fmla="*/ 0 w 3368818"/>
              <a:gd name="connsiteY0" fmla="*/ 1049125 h 1305678"/>
              <a:gd name="connsiteX1" fmla="*/ 1372405 w 3368818"/>
              <a:gd name="connsiteY1" fmla="*/ 930 h 1305678"/>
              <a:gd name="connsiteX2" fmla="*/ 3188726 w 3368818"/>
              <a:gd name="connsiteY2" fmla="*/ 924946 h 1305678"/>
              <a:gd name="connsiteX3" fmla="*/ 3368818 w 3368818"/>
              <a:gd name="connsiteY3" fmla="*/ 924946 h 1305678"/>
              <a:gd name="connsiteX4" fmla="*/ 3091811 w 3368818"/>
              <a:gd name="connsiteY4" fmla="*/ 1296396 h 1305678"/>
              <a:gd name="connsiteX5" fmla="*/ 2761034 w 3368818"/>
              <a:gd name="connsiteY5" fmla="*/ 859499 h 1305678"/>
              <a:gd name="connsiteX6" fmla="*/ 3001054 w 3368818"/>
              <a:gd name="connsiteY6" fmla="*/ 861812 h 1305678"/>
              <a:gd name="connsiteX7" fmla="*/ 1340944 w 3368818"/>
              <a:gd name="connsiteY7" fmla="*/ 144639 h 1305678"/>
              <a:gd name="connsiteX8" fmla="*/ 185 w 3368818"/>
              <a:gd name="connsiteY8" fmla="*/ 1305678 h 1305678"/>
              <a:gd name="connsiteX9" fmla="*/ 0 w 3368818"/>
              <a:gd name="connsiteY9" fmla="*/ 1049125 h 1305678"/>
              <a:gd name="connsiteX0" fmla="*/ 0 w 3368818"/>
              <a:gd name="connsiteY0" fmla="*/ 1049125 h 1296396"/>
              <a:gd name="connsiteX1" fmla="*/ 1372405 w 3368818"/>
              <a:gd name="connsiteY1" fmla="*/ 930 h 1296396"/>
              <a:gd name="connsiteX2" fmla="*/ 3188726 w 3368818"/>
              <a:gd name="connsiteY2" fmla="*/ 924946 h 1296396"/>
              <a:gd name="connsiteX3" fmla="*/ 3368818 w 3368818"/>
              <a:gd name="connsiteY3" fmla="*/ 924946 h 1296396"/>
              <a:gd name="connsiteX4" fmla="*/ 3091811 w 3368818"/>
              <a:gd name="connsiteY4" fmla="*/ 1296396 h 1296396"/>
              <a:gd name="connsiteX5" fmla="*/ 2761034 w 3368818"/>
              <a:gd name="connsiteY5" fmla="*/ 859499 h 1296396"/>
              <a:gd name="connsiteX6" fmla="*/ 3001054 w 3368818"/>
              <a:gd name="connsiteY6" fmla="*/ 861812 h 1296396"/>
              <a:gd name="connsiteX7" fmla="*/ 1340944 w 3368818"/>
              <a:gd name="connsiteY7" fmla="*/ 144639 h 1296396"/>
              <a:gd name="connsiteX8" fmla="*/ 34338 w 3368818"/>
              <a:gd name="connsiteY8" fmla="*/ 1082155 h 1296396"/>
              <a:gd name="connsiteX9" fmla="*/ 0 w 3368818"/>
              <a:gd name="connsiteY9" fmla="*/ 1049125 h 129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8818" h="1296396">
                <a:moveTo>
                  <a:pt x="0" y="1049125"/>
                </a:moveTo>
                <a:cubicBezTo>
                  <a:pt x="0" y="333720"/>
                  <a:pt x="840951" y="21627"/>
                  <a:pt x="1372405" y="930"/>
                </a:cubicBezTo>
                <a:cubicBezTo>
                  <a:pt x="1903859" y="-19767"/>
                  <a:pt x="2918102" y="305710"/>
                  <a:pt x="3188726" y="924946"/>
                </a:cubicBezTo>
                <a:lnTo>
                  <a:pt x="3368818" y="924946"/>
                </a:lnTo>
                <a:lnTo>
                  <a:pt x="3091811" y="1296396"/>
                </a:lnTo>
                <a:lnTo>
                  <a:pt x="2761034" y="859499"/>
                </a:lnTo>
                <a:lnTo>
                  <a:pt x="3001054" y="861812"/>
                </a:lnTo>
                <a:cubicBezTo>
                  <a:pt x="2738050" y="486005"/>
                  <a:pt x="1888585" y="79753"/>
                  <a:pt x="1340944" y="144639"/>
                </a:cubicBezTo>
                <a:cubicBezTo>
                  <a:pt x="701857" y="220360"/>
                  <a:pt x="34338" y="583884"/>
                  <a:pt x="34338" y="1082155"/>
                </a:cubicBezTo>
                <a:cubicBezTo>
                  <a:pt x="34276" y="996637"/>
                  <a:pt x="62" y="1134643"/>
                  <a:pt x="0" y="1049125"/>
                </a:cubicBez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2" name="Left Arrow 21"/>
          <p:cNvSpPr/>
          <p:nvPr/>
        </p:nvSpPr>
        <p:spPr bwMode="auto">
          <a:xfrm rot="13589287">
            <a:off x="5953683" y="4006748"/>
            <a:ext cx="1224271" cy="179624"/>
          </a:xfrm>
          <a:prstGeom prst="lef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3" name="Content Placeholder 2"/>
          <p:cNvSpPr txBox="1">
            <a:spLocks/>
          </p:cNvSpPr>
          <p:nvPr/>
        </p:nvSpPr>
        <p:spPr bwMode="auto">
          <a:xfrm>
            <a:off x="6423739" y="3733072"/>
            <a:ext cx="2232248"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Monotype Sort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a:lstStyle>
          <a:p>
            <a:pPr marL="0" indent="0" defTabSz="1219170">
              <a:buClr>
                <a:srgbClr val="DDDDDD"/>
              </a:buClr>
              <a:buNone/>
            </a:pPr>
            <a:r>
              <a:rPr lang="en-GB" sz="1600" b="1" kern="0" dirty="0">
                <a:solidFill>
                  <a:srgbClr val="01A0C0"/>
                </a:solidFill>
                <a:latin typeface="Arial"/>
              </a:rPr>
              <a:t>Pseudo-standards</a:t>
            </a:r>
          </a:p>
        </p:txBody>
      </p:sp>
      <p:sp>
        <p:nvSpPr>
          <p:cNvPr id="24" name="Left-Right Arrow 23"/>
          <p:cNvSpPr/>
          <p:nvPr/>
        </p:nvSpPr>
        <p:spPr bwMode="auto">
          <a:xfrm>
            <a:off x="4149117" y="5689927"/>
            <a:ext cx="2631752" cy="301543"/>
          </a:xfrm>
          <a:prstGeom prst="lef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20000"/>
              </a:spcBef>
              <a:spcAft>
                <a:spcPct val="0"/>
              </a:spcAft>
              <a:buFontTx/>
              <a:buChar char="•"/>
            </a:pPr>
            <a:endParaRPr kumimoji="1" lang="en-GB" sz="2400">
              <a:solidFill>
                <a:srgbClr val="01A0C0"/>
              </a:solidFill>
              <a:latin typeface="Arial Black" pitchFamily="34" charset="0"/>
              <a:ea typeface="ＭＳ Ｐゴシック" panose="020B0600070205080204" pitchFamily="34" charset="-128"/>
            </a:endParaRPr>
          </a:p>
        </p:txBody>
      </p:sp>
      <p:sp>
        <p:nvSpPr>
          <p:cNvPr id="25" name="Title 1">
            <a:extLst>
              <a:ext uri="{FF2B5EF4-FFF2-40B4-BE49-F238E27FC236}">
                <a16:creationId xmlns:a16="http://schemas.microsoft.com/office/drawing/2014/main" id="{2241D33A-20B1-42BD-9D11-78BEBEA26227}"/>
              </a:ext>
            </a:extLst>
          </p:cNvPr>
          <p:cNvSpPr>
            <a:spLocks noGrp="1"/>
          </p:cNvSpPr>
          <p:nvPr>
            <p:ph type="title" idx="4294967295"/>
          </p:nvPr>
        </p:nvSpPr>
        <p:spPr>
          <a:xfrm>
            <a:off x="481839" y="507711"/>
            <a:ext cx="10943431" cy="1143000"/>
          </a:xfrm>
        </p:spPr>
        <p:txBody>
          <a:bodyPr/>
          <a:lstStyle/>
          <a:p>
            <a:r>
              <a:rPr lang="en-GB" dirty="0"/>
              <a:t>Self-Referring Feedback Loops</a:t>
            </a:r>
          </a:p>
        </p:txBody>
      </p:sp>
      <p:sp>
        <p:nvSpPr>
          <p:cNvPr id="26" name="Title 1">
            <a:extLst>
              <a:ext uri="{FF2B5EF4-FFF2-40B4-BE49-F238E27FC236}">
                <a16:creationId xmlns:a16="http://schemas.microsoft.com/office/drawing/2014/main" id="{6BA23CE2-7F8A-4094-8EC0-C728A722E77B}"/>
              </a:ext>
            </a:extLst>
          </p:cNvPr>
          <p:cNvSpPr txBox="1">
            <a:spLocks/>
          </p:cNvSpPr>
          <p:nvPr/>
        </p:nvSpPr>
        <p:spPr>
          <a:xfrm>
            <a:off x="9606136" y="5916674"/>
            <a:ext cx="2346960" cy="535933"/>
          </a:xfrm>
        </p:spPr>
        <p:txBody>
          <a:bodyPr/>
          <a:lstStyle>
            <a:lvl1pPr algn="l" rtl="0" eaLnBrk="0" fontAlgn="base" hangingPunct="0">
              <a:spcBef>
                <a:spcPct val="0"/>
              </a:spcBef>
              <a:spcAft>
                <a:spcPct val="0"/>
              </a:spcAft>
              <a:defRPr sz="3600">
                <a:solidFill>
                  <a:srgbClr val="489EBD"/>
                </a:solidFill>
                <a:latin typeface="Georgia"/>
                <a:ea typeface="ＭＳ Ｐゴシック" charset="0"/>
                <a:cs typeface="Georgia"/>
              </a:defRPr>
            </a:lvl1pPr>
            <a:lvl2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2pPr>
            <a:lvl3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3pPr>
            <a:lvl4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4pPr>
            <a:lvl5pPr algn="l" rtl="0" eaLnBrk="0" fontAlgn="base" hangingPunct="0">
              <a:spcBef>
                <a:spcPct val="0"/>
              </a:spcBef>
              <a:spcAft>
                <a:spcPct val="0"/>
              </a:spcAft>
              <a:defRPr sz="4000">
                <a:solidFill>
                  <a:schemeClr val="bg1"/>
                </a:solidFill>
                <a:latin typeface="Georgia" charset="0"/>
                <a:ea typeface="ＭＳ Ｐゴシック" charset="0"/>
                <a:cs typeface="Georgia" panose="02040502050405020303"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defTabSz="1219170"/>
            <a:r>
              <a:rPr lang="en-GB" sz="1600" kern="0" dirty="0"/>
              <a:t>Rowbottom et al., 2021</a:t>
            </a:r>
          </a:p>
        </p:txBody>
      </p:sp>
      <p:sp>
        <p:nvSpPr>
          <p:cNvPr id="27" name="TextBox 26">
            <a:extLst>
              <a:ext uri="{FF2B5EF4-FFF2-40B4-BE49-F238E27FC236}">
                <a16:creationId xmlns:a16="http://schemas.microsoft.com/office/drawing/2014/main" id="{E060A46D-5909-480C-9C84-4A644B9E165B}"/>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64</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7744652"/>
      </p:ext>
    </p:extLst>
  </p:cSld>
  <p:clrMapOvr>
    <a:masterClrMapping/>
  </p:clrMapOvr>
  <p:transition>
    <p:cover/>
    <p:sndAc>
      <p:end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385591"/>
            <a:ext cx="10943431" cy="1143000"/>
          </a:xfrm>
        </p:spPr>
        <p:txBody>
          <a:bodyPr/>
          <a:lstStyle/>
          <a:p>
            <a:r>
              <a:rPr lang="en-GB" sz="4800" dirty="0"/>
              <a:t>Challenges</a:t>
            </a:r>
          </a:p>
        </p:txBody>
      </p:sp>
      <p:sp>
        <p:nvSpPr>
          <p:cNvPr id="3" name="Content Placeholder 2"/>
          <p:cNvSpPr>
            <a:spLocks noGrp="1"/>
          </p:cNvSpPr>
          <p:nvPr>
            <p:ph idx="1"/>
          </p:nvPr>
        </p:nvSpPr>
        <p:spPr>
          <a:xfrm>
            <a:off x="480001" y="1316765"/>
            <a:ext cx="10943431" cy="4416491"/>
          </a:xfrm>
        </p:spPr>
        <p:txBody>
          <a:bodyPr/>
          <a:lstStyle/>
          <a:p>
            <a:pPr marL="457189" indent="-457189">
              <a:buClrTx/>
              <a:buFont typeface="Wingdings" panose="05000000000000000000" pitchFamily="2" charset="2"/>
              <a:buChar char="§"/>
            </a:pPr>
            <a:r>
              <a:rPr lang="en-GB" dirty="0"/>
              <a:t>Digital technology challenges principle-based accounting</a:t>
            </a:r>
          </a:p>
          <a:p>
            <a:pPr marL="457189" indent="-457189">
              <a:buClrTx/>
              <a:buFont typeface="Wingdings" panose="05000000000000000000" pitchFamily="2" charset="2"/>
              <a:buChar char="§"/>
            </a:pPr>
            <a:r>
              <a:rPr lang="en-GB" b="1" dirty="0">
                <a:solidFill>
                  <a:schemeClr val="tx2"/>
                </a:solidFill>
              </a:rPr>
              <a:t>Will it (unintentionally) make accounting more rules-based?</a:t>
            </a:r>
          </a:p>
          <a:p>
            <a:pPr marL="1066773" lvl="1" indent="-457189">
              <a:buClrTx/>
              <a:buFont typeface="Wingdings" panose="05000000000000000000" pitchFamily="2" charset="2"/>
              <a:buChar char="§"/>
            </a:pPr>
            <a:r>
              <a:rPr lang="en-GB" dirty="0">
                <a:solidFill>
                  <a:schemeClr val="accent4"/>
                </a:solidFill>
              </a:rPr>
              <a:t>i.e. more comparable, conformant with the taxonomy but less informative about an entity’s individual circumstances? More boilerplate?</a:t>
            </a:r>
          </a:p>
          <a:p>
            <a:pPr marL="457189" indent="-457189">
              <a:buClrTx/>
              <a:buFont typeface="Wingdings" panose="05000000000000000000" pitchFamily="2" charset="2"/>
              <a:buChar char="§"/>
            </a:pPr>
            <a:r>
              <a:rPr lang="en-GB" b="1" dirty="0">
                <a:solidFill>
                  <a:schemeClr val="tx2"/>
                </a:solidFill>
              </a:rPr>
              <a:t>Does digital reporting valorise comparability over entity-specific communication?</a:t>
            </a:r>
          </a:p>
          <a:p>
            <a:pPr marL="1066773" lvl="1" indent="-457189">
              <a:buClrTx/>
              <a:buFont typeface="Wingdings" panose="05000000000000000000" pitchFamily="2" charset="2"/>
              <a:buChar char="§"/>
            </a:pPr>
            <a:r>
              <a:rPr lang="en-GB" b="1" dirty="0">
                <a:solidFill>
                  <a:schemeClr val="tx2"/>
                </a:solidFill>
              </a:rPr>
              <a:t>Will we lose richness? Are different disclosures squeezed into a uniform taxonomy really comparable?</a:t>
            </a:r>
          </a:p>
          <a:p>
            <a:pPr marL="457189" indent="-457189">
              <a:buClrTx/>
              <a:buFont typeface="Wingdings" panose="05000000000000000000" pitchFamily="2" charset="2"/>
              <a:buChar char="§"/>
            </a:pPr>
            <a:r>
              <a:rPr lang="en-GB" b="1" dirty="0"/>
              <a:t>Poll Question: Can accounting standards be technologically neutral?</a:t>
            </a:r>
            <a:endParaRPr lang="en-GB" sz="2133" dirty="0">
              <a:solidFill>
                <a:schemeClr val="tx2"/>
              </a:solidFill>
            </a:endParaRPr>
          </a:p>
          <a:p>
            <a:pPr marL="457189" indent="-457189">
              <a:buClrTx/>
              <a:buFont typeface="Wingdings" panose="05000000000000000000" pitchFamily="2" charset="2"/>
              <a:buChar char="§"/>
            </a:pPr>
            <a:endParaRPr lang="en-GB" b="1"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marL="1981150" lvl="2" indent="-457189">
              <a:buClrTx/>
              <a:buFont typeface="Wingdings" panose="05000000000000000000" pitchFamily="2" charset="2"/>
              <a:buChar char="§"/>
            </a:pPr>
            <a:endParaRPr lang="en-GB" sz="2133" dirty="0">
              <a:solidFill>
                <a:schemeClr val="tx2"/>
              </a:solidFill>
            </a:endParaRPr>
          </a:p>
          <a:p>
            <a:pPr>
              <a:buClrTx/>
            </a:pPr>
            <a:endParaRPr lang="en-GB" dirty="0">
              <a:solidFill>
                <a:schemeClr val="tx2"/>
              </a:solidFill>
            </a:endParaRPr>
          </a:p>
        </p:txBody>
      </p:sp>
      <p:sp>
        <p:nvSpPr>
          <p:cNvPr id="4" name="TextBox 3">
            <a:extLst>
              <a:ext uri="{FF2B5EF4-FFF2-40B4-BE49-F238E27FC236}">
                <a16:creationId xmlns:a16="http://schemas.microsoft.com/office/drawing/2014/main" id="{8F2001DD-C9F9-451C-BD85-EFDE0C77DF4A}"/>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65</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09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53" y="452669"/>
            <a:ext cx="10943431" cy="1143000"/>
          </a:xfrm>
        </p:spPr>
        <p:txBody>
          <a:bodyPr/>
          <a:lstStyle/>
          <a:p>
            <a:r>
              <a:rPr lang="en-GB" sz="4800" dirty="0"/>
              <a:t>Other Key Issues</a:t>
            </a:r>
          </a:p>
        </p:txBody>
      </p:sp>
      <p:sp>
        <p:nvSpPr>
          <p:cNvPr id="3" name="Content Placeholder 2"/>
          <p:cNvSpPr>
            <a:spLocks noGrp="1"/>
          </p:cNvSpPr>
          <p:nvPr>
            <p:ph idx="1"/>
          </p:nvPr>
        </p:nvSpPr>
        <p:spPr>
          <a:xfrm>
            <a:off x="476453" y="1508787"/>
            <a:ext cx="10943431" cy="4416491"/>
          </a:xfrm>
        </p:spPr>
        <p:txBody>
          <a:bodyPr/>
          <a:lstStyle/>
          <a:p>
            <a:pPr marL="457189" indent="-457189">
              <a:buClrTx/>
              <a:buFont typeface="Wingdings" panose="05000000000000000000" pitchFamily="2" charset="2"/>
              <a:buChar char="§"/>
            </a:pPr>
            <a:r>
              <a:rPr lang="en-GB" dirty="0"/>
              <a:t>Usage</a:t>
            </a:r>
          </a:p>
          <a:p>
            <a:pPr marL="1066773" lvl="1" indent="-457189">
              <a:buClrTx/>
              <a:buFont typeface="Wingdings" panose="05000000000000000000" pitchFamily="2" charset="2"/>
              <a:buChar char="§"/>
            </a:pPr>
            <a:r>
              <a:rPr lang="en-GB" dirty="0">
                <a:solidFill>
                  <a:schemeClr val="accent4"/>
                </a:solidFill>
              </a:rPr>
              <a:t>Users</a:t>
            </a:r>
          </a:p>
          <a:p>
            <a:pPr marL="457189" indent="-457189">
              <a:buClrTx/>
              <a:buFont typeface="Wingdings" panose="05000000000000000000" pitchFamily="2" charset="2"/>
              <a:buChar char="§"/>
            </a:pPr>
            <a:r>
              <a:rPr lang="en-GB" dirty="0"/>
              <a:t>Capital Market Consequences</a:t>
            </a:r>
          </a:p>
          <a:p>
            <a:pPr marL="1066773" lvl="1" indent="-457189">
              <a:buClrTx/>
              <a:buFont typeface="Wingdings" panose="05000000000000000000" pitchFamily="2" charset="2"/>
              <a:buChar char="§"/>
            </a:pPr>
            <a:r>
              <a:rPr lang="en-GB" dirty="0">
                <a:solidFill>
                  <a:schemeClr val="accent4"/>
                </a:solidFill>
              </a:rPr>
              <a:t>Types of investors, types of firm, transparency</a:t>
            </a:r>
          </a:p>
          <a:p>
            <a:pPr marL="457189" indent="-457189">
              <a:buClrTx/>
              <a:buFont typeface="Wingdings" panose="05000000000000000000" pitchFamily="2" charset="2"/>
              <a:buChar char="§"/>
            </a:pPr>
            <a:r>
              <a:rPr lang="en-GB" dirty="0"/>
              <a:t>Supervision &amp; Monitoring</a:t>
            </a:r>
          </a:p>
          <a:p>
            <a:pPr marL="1066773" lvl="1" indent="-457189">
              <a:buClrTx/>
              <a:buFont typeface="Wingdings" panose="05000000000000000000" pitchFamily="2" charset="2"/>
              <a:buChar char="§"/>
            </a:pPr>
            <a:r>
              <a:rPr lang="en-GB" dirty="0" err="1">
                <a:solidFill>
                  <a:schemeClr val="accent4"/>
                </a:solidFill>
              </a:rPr>
              <a:t>RegTech</a:t>
            </a:r>
            <a:r>
              <a:rPr lang="en-GB" dirty="0">
                <a:solidFill>
                  <a:schemeClr val="accent4"/>
                </a:solidFill>
              </a:rPr>
              <a:t> and </a:t>
            </a:r>
            <a:r>
              <a:rPr lang="en-GB" dirty="0" err="1">
                <a:solidFill>
                  <a:schemeClr val="accent4"/>
                </a:solidFill>
              </a:rPr>
              <a:t>SupTech</a:t>
            </a:r>
            <a:endParaRPr lang="en-GB" dirty="0">
              <a:solidFill>
                <a:schemeClr val="accent4"/>
              </a:solidFill>
            </a:endParaRPr>
          </a:p>
          <a:p>
            <a:pPr marL="457189" indent="-457189">
              <a:buClrTx/>
              <a:buFont typeface="Wingdings" panose="05000000000000000000" pitchFamily="2" charset="2"/>
              <a:buChar char="§"/>
            </a:pPr>
            <a:r>
              <a:rPr lang="en-GB" dirty="0"/>
              <a:t>Assurance</a:t>
            </a:r>
          </a:p>
          <a:p>
            <a:pPr marL="1066773" lvl="1" indent="-457189">
              <a:buClrTx/>
              <a:buFont typeface="Wingdings" panose="05000000000000000000" pitchFamily="2" charset="2"/>
              <a:buChar char="§"/>
            </a:pPr>
            <a:r>
              <a:rPr lang="en-GB" dirty="0">
                <a:solidFill>
                  <a:schemeClr val="accent4"/>
                </a:solidFill>
              </a:rPr>
              <a:t>ESEF, India</a:t>
            </a:r>
          </a:p>
          <a:p>
            <a:pPr marL="1066773" lvl="1" indent="-457189">
              <a:buClrTx/>
              <a:buFont typeface="Wingdings" panose="05000000000000000000" pitchFamily="2" charset="2"/>
              <a:buChar char="§"/>
            </a:pPr>
            <a:r>
              <a:rPr lang="en-GB" dirty="0">
                <a:solidFill>
                  <a:schemeClr val="accent4"/>
                </a:solidFill>
              </a:rPr>
              <a:t>Materiality, controls, data-level assurance</a:t>
            </a:r>
          </a:p>
          <a:p>
            <a:pPr marL="457189" indent="-457189">
              <a:buClrTx/>
              <a:buFont typeface="Wingdings" panose="05000000000000000000" pitchFamily="2" charset="2"/>
              <a:buChar char="§"/>
            </a:pPr>
            <a:endParaRPr lang="en-GB" dirty="0">
              <a:solidFill>
                <a:schemeClr val="tx2"/>
              </a:solidFill>
            </a:endParaRPr>
          </a:p>
        </p:txBody>
      </p:sp>
      <p:sp>
        <p:nvSpPr>
          <p:cNvPr id="4" name="TextBox 3">
            <a:extLst>
              <a:ext uri="{FF2B5EF4-FFF2-40B4-BE49-F238E27FC236}">
                <a16:creationId xmlns:a16="http://schemas.microsoft.com/office/drawing/2014/main" id="{1295508A-828A-4F2E-B9E8-CA70E3A4287F}"/>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66</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23184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365787"/>
            <a:ext cx="6672549" cy="1143000"/>
          </a:xfrm>
        </p:spPr>
        <p:txBody>
          <a:bodyPr/>
          <a:lstStyle/>
          <a:p>
            <a:r>
              <a:rPr lang="en-GB" sz="4800" dirty="0"/>
              <a:t>Research Opportunities</a:t>
            </a:r>
          </a:p>
        </p:txBody>
      </p:sp>
      <p:sp>
        <p:nvSpPr>
          <p:cNvPr id="3" name="Content Placeholder 2"/>
          <p:cNvSpPr>
            <a:spLocks noGrp="1"/>
          </p:cNvSpPr>
          <p:nvPr>
            <p:ph idx="1"/>
          </p:nvPr>
        </p:nvSpPr>
        <p:spPr>
          <a:xfrm>
            <a:off x="476453" y="1508787"/>
            <a:ext cx="10943431" cy="4416491"/>
          </a:xfrm>
        </p:spPr>
        <p:txBody>
          <a:bodyPr/>
          <a:lstStyle/>
          <a:p>
            <a:pPr marL="457189" indent="-457189">
              <a:buClrTx/>
              <a:buFont typeface="Wingdings" panose="05000000000000000000" pitchFamily="2" charset="2"/>
              <a:buChar char="§"/>
            </a:pPr>
            <a:r>
              <a:rPr lang="en-GB" dirty="0"/>
              <a:t>Call for Papers – AAAJ</a:t>
            </a:r>
          </a:p>
          <a:p>
            <a:pPr marL="1066773" lvl="1" indent="-457189">
              <a:buClrTx/>
              <a:buFont typeface="Wingdings" panose="05000000000000000000" pitchFamily="2" charset="2"/>
              <a:buChar char="§"/>
            </a:pPr>
            <a:r>
              <a:rPr lang="en-GB" dirty="0">
                <a:hlinkClick r:id="rId3"/>
              </a:rPr>
              <a:t>https://bit.ly/3WQl2Tq</a:t>
            </a:r>
            <a:endParaRPr lang="en-GB" dirty="0"/>
          </a:p>
          <a:p>
            <a:pPr marL="457189" indent="-457189">
              <a:buClrTx/>
              <a:buFont typeface="Wingdings" panose="05000000000000000000" pitchFamily="2" charset="2"/>
              <a:buChar char="§"/>
            </a:pPr>
            <a:r>
              <a:rPr lang="en-GB" dirty="0"/>
              <a:t>n.rowbottom@bham.ac.uk</a:t>
            </a:r>
          </a:p>
          <a:p>
            <a:pPr marL="457189" indent="-457189">
              <a:buClrTx/>
              <a:buFont typeface="Wingdings" panose="05000000000000000000" pitchFamily="2" charset="2"/>
              <a:buChar char="§"/>
            </a:pPr>
            <a:endParaRPr lang="en-GB" sz="1600" dirty="0"/>
          </a:p>
          <a:p>
            <a:pPr marL="457189" indent="-457189">
              <a:buClrTx/>
              <a:buFont typeface="Wingdings" panose="05000000000000000000" pitchFamily="2" charset="2"/>
              <a:buChar char="§"/>
            </a:pPr>
            <a:endParaRPr lang="en-GB" sz="1467" dirty="0"/>
          </a:p>
          <a:p>
            <a:pPr marL="457189" indent="-457189">
              <a:buClrTx/>
              <a:buFont typeface="Wingdings" panose="05000000000000000000" pitchFamily="2" charset="2"/>
              <a:buChar char="§"/>
            </a:pPr>
            <a:endParaRPr lang="en-GB" sz="1467" dirty="0"/>
          </a:p>
          <a:p>
            <a:pPr marL="457189" indent="-457189">
              <a:buClrTx/>
              <a:buFont typeface="Wingdings" panose="05000000000000000000" pitchFamily="2" charset="2"/>
              <a:buChar char="§"/>
            </a:pPr>
            <a:r>
              <a:rPr lang="en-GB" sz="1333" dirty="0" err="1"/>
              <a:t>Troshani</a:t>
            </a:r>
            <a:r>
              <a:rPr lang="en-GB" sz="1333" dirty="0"/>
              <a:t>, I. &amp; Rowbottom, N. (2022). Digital Corporate Reporting: Global Experiences from the G20 and Implications for Policy Formulation. CPA Australia, Australia.</a:t>
            </a:r>
          </a:p>
          <a:p>
            <a:pPr marL="457189" indent="-457189">
              <a:buClrTx/>
              <a:buFont typeface="Wingdings" panose="05000000000000000000" pitchFamily="2" charset="2"/>
              <a:buChar char="§"/>
            </a:pPr>
            <a:r>
              <a:rPr lang="en-GB" sz="1333" dirty="0" err="1"/>
              <a:t>Troshani</a:t>
            </a:r>
            <a:r>
              <a:rPr lang="en-GB" sz="1333" dirty="0"/>
              <a:t>, I. &amp; Rowbottom, N. (2021). ‘Digital Corporate Reporting: Research Developments and Implications’, Australian Accounting Review, 31/98, 213-232. </a:t>
            </a:r>
          </a:p>
          <a:p>
            <a:pPr marL="457189" indent="-457189">
              <a:buClrTx/>
              <a:buFont typeface="Wingdings" panose="05000000000000000000" pitchFamily="2" charset="2"/>
              <a:buChar char="§"/>
            </a:pPr>
            <a:r>
              <a:rPr lang="en-GB" sz="1333" dirty="0"/>
              <a:t>Rowbottom, N., Locke, J. &amp; </a:t>
            </a:r>
            <a:r>
              <a:rPr lang="en-GB" sz="1333" dirty="0" err="1"/>
              <a:t>Troshani</a:t>
            </a:r>
            <a:r>
              <a:rPr lang="en-GB" sz="1333" dirty="0"/>
              <a:t>, I. (2021). ‘When The Tail Wags The Dog? Digitalisation And Corporate Reporting’, Accounting, Organizations &amp; Society, 92, no. 101226. </a:t>
            </a:r>
          </a:p>
          <a:p>
            <a:pPr marL="457189" indent="-457189">
              <a:buClrTx/>
              <a:buFont typeface="Wingdings" panose="05000000000000000000" pitchFamily="2" charset="2"/>
              <a:buChar char="§"/>
            </a:pPr>
            <a:r>
              <a:rPr lang="en-GB" sz="1333" dirty="0" err="1"/>
              <a:t>Troshani</a:t>
            </a:r>
            <a:r>
              <a:rPr lang="en-GB" sz="1333" dirty="0"/>
              <a:t>, I., Locke, J. &amp; Rowbottom, N. (2019) ‘Transformation of accounting through digital standardisation: tracing the construction of the IFRS Taxonomy’, Accounting, Auditing &amp; Accountability Journal 32:1, 133-162. </a:t>
            </a:r>
          </a:p>
          <a:p>
            <a:pPr marL="457189" indent="-457189">
              <a:buClrTx/>
              <a:buFont typeface="Wingdings" panose="05000000000000000000" pitchFamily="2" charset="2"/>
              <a:buChar char="§"/>
            </a:pPr>
            <a:r>
              <a:rPr lang="en-GB" sz="1333" dirty="0"/>
              <a:t>Locke, J., Rowbottom, N. &amp; </a:t>
            </a:r>
            <a:r>
              <a:rPr lang="en-GB" sz="1333" dirty="0" err="1"/>
              <a:t>Troshani</a:t>
            </a:r>
            <a:r>
              <a:rPr lang="en-GB" sz="1333" dirty="0"/>
              <a:t>, I. (2018) ‘Sites of translation in digital reporting’ Accounting, Auditing &amp; Accountability Journal 31:7, 2006-2030.</a:t>
            </a:r>
          </a:p>
          <a:p>
            <a:pPr marL="457189" indent="-457189">
              <a:buClrTx/>
              <a:buFont typeface="Wingdings" panose="05000000000000000000" pitchFamily="2" charset="2"/>
              <a:buChar char="§"/>
            </a:pPr>
            <a:endParaRPr lang="en-GB" dirty="0">
              <a:solidFill>
                <a:schemeClr val="tx2"/>
              </a:solidFill>
            </a:endParaRPr>
          </a:p>
        </p:txBody>
      </p:sp>
      <p:pic>
        <p:nvPicPr>
          <p:cNvPr id="4" name="Picture 3">
            <a:extLst>
              <a:ext uri="{FF2B5EF4-FFF2-40B4-BE49-F238E27FC236}">
                <a16:creationId xmlns:a16="http://schemas.microsoft.com/office/drawing/2014/main" id="{19322E66-FDF9-48BC-9121-A75659C30B36}"/>
              </a:ext>
            </a:extLst>
          </p:cNvPr>
          <p:cNvPicPr>
            <a:picLocks noChangeAspect="1"/>
          </p:cNvPicPr>
          <p:nvPr/>
        </p:nvPicPr>
        <p:blipFill rotWithShape="1">
          <a:blip r:embed="rId4"/>
          <a:srcRect l="20863" t="21021" r="46791" b="44400"/>
          <a:stretch/>
        </p:blipFill>
        <p:spPr>
          <a:xfrm>
            <a:off x="6719878" y="164638"/>
            <a:ext cx="5088565" cy="3059937"/>
          </a:xfrm>
          <a:prstGeom prst="rect">
            <a:avLst/>
          </a:prstGeom>
        </p:spPr>
      </p:pic>
      <p:sp>
        <p:nvSpPr>
          <p:cNvPr id="5" name="TextBox 4">
            <a:extLst>
              <a:ext uri="{FF2B5EF4-FFF2-40B4-BE49-F238E27FC236}">
                <a16:creationId xmlns:a16="http://schemas.microsoft.com/office/drawing/2014/main" id="{B647083F-3F27-41AB-90FA-9F0ADF28CC60}"/>
              </a:ext>
            </a:extLst>
          </p:cNvPr>
          <p:cNvSpPr txBox="1"/>
          <p:nvPr/>
        </p:nvSpPr>
        <p:spPr>
          <a:xfrm>
            <a:off x="11425269" y="6452607"/>
            <a:ext cx="773635" cy="338554"/>
          </a:xfrm>
          <a:prstGeom prst="rect">
            <a:avLst/>
          </a:prstGeom>
          <a:noFill/>
        </p:spPr>
        <p:txBody>
          <a:bodyPr wrap="square">
            <a:spAutoFit/>
          </a:bodyPr>
          <a:lstStyle/>
          <a:p>
            <a:pPr algn="r" defTabSz="1219170" eaLnBrk="0" fontAlgn="base" hangingPunct="0">
              <a:spcBef>
                <a:spcPct val="0"/>
              </a:spcBef>
              <a:spcAft>
                <a:spcPct val="0"/>
              </a:spcAft>
            </a:pPr>
            <a:fld id="{262141D0-5114-4620-B4B8-244CE0DEFFF6}" type="slidenum">
              <a:rPr lang="en-GB" sz="1600" b="1">
                <a:solidFill>
                  <a:srgbClr val="000000"/>
                </a:solidFill>
                <a:latin typeface="Arial" panose="020B0604020202020204" pitchFamily="34" charset="0"/>
                <a:ea typeface="ＭＳ Ｐゴシック" panose="020B0600070205080204" pitchFamily="34" charset="-128"/>
              </a:rPr>
              <a:pPr algn="r" defTabSz="1219170" eaLnBrk="0" fontAlgn="base" hangingPunct="0">
                <a:spcBef>
                  <a:spcPct val="0"/>
                </a:spcBef>
                <a:spcAft>
                  <a:spcPct val="0"/>
                </a:spcAft>
              </a:pPr>
              <a:t>67</a:t>
            </a:fld>
            <a:endParaRPr lang="en-GB" sz="3733" b="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8698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icture containing ceiling, building, roof&#10;&#10;Description automatically generated">
            <a:extLst>
              <a:ext uri="{FF2B5EF4-FFF2-40B4-BE49-F238E27FC236}">
                <a16:creationId xmlns:a16="http://schemas.microsoft.com/office/drawing/2014/main" id="{173F5DDA-B623-D3D8-3C3D-FE836F9A3C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chemeClr val="tx1"/>
          </a:solidFill>
        </p:spPr>
      </p:pic>
      <p:sp>
        <p:nvSpPr>
          <p:cNvPr id="3" name="Text Placeholder 2">
            <a:extLst>
              <a:ext uri="{FF2B5EF4-FFF2-40B4-BE49-F238E27FC236}">
                <a16:creationId xmlns:a16="http://schemas.microsoft.com/office/drawing/2014/main" id="{4A121A63-4A1F-C554-6F60-CD6321AB5CCC}"/>
              </a:ext>
            </a:extLst>
          </p:cNvPr>
          <p:cNvSpPr>
            <a:spLocks noGrp="1"/>
          </p:cNvSpPr>
          <p:nvPr>
            <p:ph type="body" sz="quarter" idx="12"/>
          </p:nvPr>
        </p:nvSpPr>
        <p:spPr>
          <a:xfrm>
            <a:off x="1024751" y="3429000"/>
            <a:ext cx="5072400" cy="2437658"/>
          </a:xfrm>
        </p:spPr>
        <p:txBody>
          <a:bodyPr/>
          <a:lstStyle/>
          <a:p>
            <a:r>
              <a:rPr lang="en-GB" sz="3200" dirty="0"/>
              <a:t>Questions</a:t>
            </a:r>
            <a:endParaRPr lang="en-US" sz="3200" dirty="0"/>
          </a:p>
          <a:p>
            <a:endParaRPr lang="en-US" dirty="0">
              <a:ea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8587292A-ECFA-A4A1-98BD-500DD2905472}"/>
              </a:ext>
            </a:extLst>
          </p:cNvPr>
          <p:cNvSpPr>
            <a:spLocks noGrp="1"/>
          </p:cNvSpPr>
          <p:nvPr>
            <p:ph type="body" sz="quarter" idx="15"/>
          </p:nvPr>
        </p:nvSpPr>
        <p:spPr>
          <a:xfrm>
            <a:off x="868710" y="3167105"/>
            <a:ext cx="5384481" cy="261895"/>
          </a:xfrm>
        </p:spPr>
        <p:txBody>
          <a:bodyPr/>
          <a:lstStyle/>
          <a:p>
            <a:endParaRPr lang="en-US" dirty="0"/>
          </a:p>
        </p:txBody>
      </p:sp>
      <p:sp>
        <p:nvSpPr>
          <p:cNvPr id="5" name="Footer Placeholder 4">
            <a:extLst>
              <a:ext uri="{FF2B5EF4-FFF2-40B4-BE49-F238E27FC236}">
                <a16:creationId xmlns:a16="http://schemas.microsoft.com/office/drawing/2014/main" id="{A2C6AF01-32A9-0093-866F-1D356A15C2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0E60173E-2D2E-29AC-9257-08D3E7CA02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9050872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DF5F1EF-6058-F323-2E19-5570FA2C6127}"/>
              </a:ext>
            </a:extLst>
          </p:cNvPr>
          <p:cNvSpPr>
            <a:spLocks noGrp="1"/>
          </p:cNvSpPr>
          <p:nvPr>
            <p:ph type="body" sz="quarter" idx="10"/>
          </p:nvPr>
        </p:nvSpPr>
        <p:spPr/>
        <p:txBody>
          <a:bodyPr/>
          <a:lstStyle/>
          <a:p>
            <a:r>
              <a:rPr lang="en-US"/>
              <a:t>Follow us online</a:t>
            </a:r>
          </a:p>
        </p:txBody>
      </p:sp>
      <p:sp>
        <p:nvSpPr>
          <p:cNvPr id="4" name="Text Placeholder 3">
            <a:extLst>
              <a:ext uri="{FF2B5EF4-FFF2-40B4-BE49-F238E27FC236}">
                <a16:creationId xmlns:a16="http://schemas.microsoft.com/office/drawing/2014/main" id="{ECC2E808-9EFC-687B-488D-FA171FDA4E3F}"/>
              </a:ext>
            </a:extLst>
          </p:cNvPr>
          <p:cNvSpPr>
            <a:spLocks noGrp="1"/>
          </p:cNvSpPr>
          <p:nvPr>
            <p:ph type="body" sz="quarter" idx="11"/>
          </p:nvPr>
        </p:nvSpPr>
        <p:spPr>
          <a:xfrm>
            <a:off x="1024751" y="6323902"/>
            <a:ext cx="5072400" cy="451828"/>
          </a:xfrm>
        </p:spPr>
        <p:txBody>
          <a:bodyPr/>
          <a:lstStyle/>
          <a:p>
            <a:endParaRPr lang="en-GB"/>
          </a:p>
        </p:txBody>
      </p:sp>
      <p:pic>
        <p:nvPicPr>
          <p:cNvPr id="3" name="Picture 2">
            <a:extLst>
              <a:ext uri="{FF2B5EF4-FFF2-40B4-BE49-F238E27FC236}">
                <a16:creationId xmlns:a16="http://schemas.microsoft.com/office/drawing/2014/main" id="{D0509A3E-3404-17CC-AD42-1AEEFFD34503}"/>
              </a:ext>
            </a:extLst>
          </p:cNvPr>
          <p:cNvPicPr>
            <a:picLocks noChangeAspect="1"/>
          </p:cNvPicPr>
          <p:nvPr/>
        </p:nvPicPr>
        <p:blipFill>
          <a:blip r:embed="rId3"/>
          <a:stretch>
            <a:fillRect/>
          </a:stretch>
        </p:blipFill>
        <p:spPr>
          <a:xfrm>
            <a:off x="1024752" y="4347291"/>
            <a:ext cx="321432" cy="321432"/>
          </a:xfrm>
          <a:prstGeom prst="rect">
            <a:avLst/>
          </a:prstGeom>
        </p:spPr>
      </p:pic>
      <p:pic>
        <p:nvPicPr>
          <p:cNvPr id="8" name="Picture 7">
            <a:extLst>
              <a:ext uri="{FF2B5EF4-FFF2-40B4-BE49-F238E27FC236}">
                <a16:creationId xmlns:a16="http://schemas.microsoft.com/office/drawing/2014/main" id="{740A1611-F24C-6186-D9B4-B36E1B144864}"/>
              </a:ext>
            </a:extLst>
          </p:cNvPr>
          <p:cNvPicPr>
            <a:picLocks noChangeAspect="1"/>
          </p:cNvPicPr>
          <p:nvPr/>
        </p:nvPicPr>
        <p:blipFill>
          <a:blip r:embed="rId4"/>
          <a:stretch>
            <a:fillRect/>
          </a:stretch>
        </p:blipFill>
        <p:spPr>
          <a:xfrm>
            <a:off x="1024751" y="5129740"/>
            <a:ext cx="321432" cy="321432"/>
          </a:xfrm>
          <a:prstGeom prst="rect">
            <a:avLst/>
          </a:prstGeom>
        </p:spPr>
      </p:pic>
      <p:pic>
        <p:nvPicPr>
          <p:cNvPr id="12" name="Picture 11">
            <a:extLst>
              <a:ext uri="{FF2B5EF4-FFF2-40B4-BE49-F238E27FC236}">
                <a16:creationId xmlns:a16="http://schemas.microsoft.com/office/drawing/2014/main" id="{B5F33E51-2872-1E78-6D69-5B13DE5AFF67}"/>
              </a:ext>
            </a:extLst>
          </p:cNvPr>
          <p:cNvPicPr>
            <a:picLocks noChangeAspect="1"/>
          </p:cNvPicPr>
          <p:nvPr/>
        </p:nvPicPr>
        <p:blipFill>
          <a:blip r:embed="rId5"/>
          <a:stretch>
            <a:fillRect/>
          </a:stretch>
        </p:blipFill>
        <p:spPr>
          <a:xfrm>
            <a:off x="3826933" y="3567291"/>
            <a:ext cx="265982" cy="265982"/>
          </a:xfrm>
          <a:prstGeom prst="rect">
            <a:avLst/>
          </a:prstGeom>
        </p:spPr>
      </p:pic>
      <p:pic>
        <p:nvPicPr>
          <p:cNvPr id="13" name="Picture 12">
            <a:extLst>
              <a:ext uri="{FF2B5EF4-FFF2-40B4-BE49-F238E27FC236}">
                <a16:creationId xmlns:a16="http://schemas.microsoft.com/office/drawing/2014/main" id="{30B80312-9150-1C8D-E8EA-CEDE57BDAB97}"/>
              </a:ext>
            </a:extLst>
          </p:cNvPr>
          <p:cNvPicPr>
            <a:picLocks noChangeAspect="1"/>
          </p:cNvPicPr>
          <p:nvPr/>
        </p:nvPicPr>
        <p:blipFill>
          <a:blip r:embed="rId5"/>
          <a:stretch>
            <a:fillRect/>
          </a:stretch>
        </p:blipFill>
        <p:spPr>
          <a:xfrm>
            <a:off x="3826933" y="4347180"/>
            <a:ext cx="265982" cy="265982"/>
          </a:xfrm>
          <a:prstGeom prst="rect">
            <a:avLst/>
          </a:prstGeom>
        </p:spPr>
      </p:pic>
      <p:pic>
        <p:nvPicPr>
          <p:cNvPr id="14" name="Picture 13">
            <a:extLst>
              <a:ext uri="{FF2B5EF4-FFF2-40B4-BE49-F238E27FC236}">
                <a16:creationId xmlns:a16="http://schemas.microsoft.com/office/drawing/2014/main" id="{DDF82B5B-C001-1727-F3EE-550BFD4386B5}"/>
              </a:ext>
            </a:extLst>
          </p:cNvPr>
          <p:cNvPicPr>
            <a:picLocks noChangeAspect="1"/>
          </p:cNvPicPr>
          <p:nvPr/>
        </p:nvPicPr>
        <p:blipFill>
          <a:blip r:embed="rId5"/>
          <a:stretch>
            <a:fillRect/>
          </a:stretch>
        </p:blipFill>
        <p:spPr>
          <a:xfrm>
            <a:off x="3826933" y="5127069"/>
            <a:ext cx="265982" cy="265982"/>
          </a:xfrm>
          <a:prstGeom prst="rect">
            <a:avLst/>
          </a:prstGeom>
        </p:spPr>
      </p:pic>
      <p:sp>
        <p:nvSpPr>
          <p:cNvPr id="15" name="TextBox 14">
            <a:extLst>
              <a:ext uri="{FF2B5EF4-FFF2-40B4-BE49-F238E27FC236}">
                <a16:creationId xmlns:a16="http://schemas.microsoft.com/office/drawing/2014/main" id="{A3F7C839-7C1B-FC67-EEB9-B1A9CD00E956}"/>
              </a:ext>
            </a:extLst>
          </p:cNvPr>
          <p:cNvSpPr txBox="1"/>
          <p:nvPr/>
        </p:nvSpPr>
        <p:spPr>
          <a:xfrm>
            <a:off x="1364652" y="3499573"/>
            <a:ext cx="23349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ifrs.org/academics</a:t>
            </a:r>
          </a:p>
        </p:txBody>
      </p:sp>
      <p:sp>
        <p:nvSpPr>
          <p:cNvPr id="16" name="TextBox 15">
            <a:extLst>
              <a:ext uri="{FF2B5EF4-FFF2-40B4-BE49-F238E27FC236}">
                <a16:creationId xmlns:a16="http://schemas.microsoft.com/office/drawing/2014/main" id="{2D77A49C-1A42-9726-6430-06DC9257FDA4}"/>
              </a:ext>
            </a:extLst>
          </p:cNvPr>
          <p:cNvSpPr txBox="1"/>
          <p:nvPr/>
        </p:nvSpPr>
        <p:spPr>
          <a:xfrm>
            <a:off x="1346182" y="4268613"/>
            <a:ext cx="2353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@IFRSFoundation</a:t>
            </a:r>
          </a:p>
        </p:txBody>
      </p:sp>
      <p:sp>
        <p:nvSpPr>
          <p:cNvPr id="17" name="TextBox 16">
            <a:extLst>
              <a:ext uri="{FF2B5EF4-FFF2-40B4-BE49-F238E27FC236}">
                <a16:creationId xmlns:a16="http://schemas.microsoft.com/office/drawing/2014/main" id="{3A2E4BE1-623D-ED7D-09A0-BFCE973EF197}"/>
              </a:ext>
            </a:extLst>
          </p:cNvPr>
          <p:cNvSpPr txBox="1"/>
          <p:nvPr/>
        </p:nvSpPr>
        <p:spPr>
          <a:xfrm>
            <a:off x="1346182" y="5086346"/>
            <a:ext cx="21307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IFRS Foundation</a:t>
            </a:r>
          </a:p>
        </p:txBody>
      </p:sp>
      <p:sp>
        <p:nvSpPr>
          <p:cNvPr id="18" name="TextBox 17">
            <a:extLst>
              <a:ext uri="{FF2B5EF4-FFF2-40B4-BE49-F238E27FC236}">
                <a16:creationId xmlns:a16="http://schemas.microsoft.com/office/drawing/2014/main" id="{3DA6954A-A74E-7EBA-5AB7-DC63987BD840}"/>
              </a:ext>
            </a:extLst>
          </p:cNvPr>
          <p:cNvSpPr txBox="1"/>
          <p:nvPr/>
        </p:nvSpPr>
        <p:spPr>
          <a:xfrm>
            <a:off x="4206956" y="3499573"/>
            <a:ext cx="22051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IFRS Foundation</a:t>
            </a:r>
          </a:p>
        </p:txBody>
      </p:sp>
      <p:sp>
        <p:nvSpPr>
          <p:cNvPr id="19" name="TextBox 18">
            <a:extLst>
              <a:ext uri="{FF2B5EF4-FFF2-40B4-BE49-F238E27FC236}">
                <a16:creationId xmlns:a16="http://schemas.microsoft.com/office/drawing/2014/main" id="{A21495F6-C37A-7BFB-9A3E-BE9CC96C41D5}"/>
              </a:ext>
            </a:extLst>
          </p:cNvPr>
          <p:cNvSpPr txBox="1"/>
          <p:nvPr/>
        </p:nvSpPr>
        <p:spPr>
          <a:xfrm>
            <a:off x="4220277" y="4295237"/>
            <a:ext cx="30949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International Accounting Standards Board</a:t>
            </a:r>
          </a:p>
        </p:txBody>
      </p:sp>
      <p:sp>
        <p:nvSpPr>
          <p:cNvPr id="20" name="TextBox 19">
            <a:extLst>
              <a:ext uri="{FF2B5EF4-FFF2-40B4-BE49-F238E27FC236}">
                <a16:creationId xmlns:a16="http://schemas.microsoft.com/office/drawing/2014/main" id="{194C4394-5747-B4BA-A38A-86672FAD42E4}"/>
              </a:ext>
            </a:extLst>
          </p:cNvPr>
          <p:cNvSpPr txBox="1"/>
          <p:nvPr/>
        </p:nvSpPr>
        <p:spPr>
          <a:xfrm>
            <a:off x="4220278" y="5086346"/>
            <a:ext cx="34223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charset="0"/>
              </a:rPr>
              <a:t>International Sustainability Standards Board</a:t>
            </a:r>
          </a:p>
        </p:txBody>
      </p:sp>
      <p:pic>
        <p:nvPicPr>
          <p:cNvPr id="22" name="Picture 21">
            <a:extLst>
              <a:ext uri="{FF2B5EF4-FFF2-40B4-BE49-F238E27FC236}">
                <a16:creationId xmlns:a16="http://schemas.microsoft.com/office/drawing/2014/main" id="{BDEE0B5A-121A-7073-7AC0-02821183B2D8}"/>
              </a:ext>
            </a:extLst>
          </p:cNvPr>
          <p:cNvPicPr>
            <a:picLocks noChangeAspect="1"/>
          </p:cNvPicPr>
          <p:nvPr/>
        </p:nvPicPr>
        <p:blipFill>
          <a:blip r:embed="rId6"/>
          <a:stretch>
            <a:fillRect/>
          </a:stretch>
        </p:blipFill>
        <p:spPr>
          <a:xfrm>
            <a:off x="1036173" y="3538912"/>
            <a:ext cx="321432" cy="321432"/>
          </a:xfrm>
          <a:prstGeom prst="rect">
            <a:avLst/>
          </a:prstGeom>
        </p:spPr>
      </p:pic>
    </p:spTree>
    <p:extLst>
      <p:ext uri="{BB962C8B-B14F-4D97-AF65-F5344CB8AC3E}">
        <p14:creationId xmlns:p14="http://schemas.microsoft.com/office/powerpoint/2010/main" val="274888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icture containing ceiling, building, roof&#10;&#10;Description automatically generated">
            <a:extLst>
              <a:ext uri="{FF2B5EF4-FFF2-40B4-BE49-F238E27FC236}">
                <a16:creationId xmlns:a16="http://schemas.microsoft.com/office/drawing/2014/main" id="{173F5DDA-B623-D3D8-3C3D-FE836F9A3C6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chemeClr val="tx1"/>
          </a:solidFill>
        </p:spPr>
      </p:pic>
      <p:sp>
        <p:nvSpPr>
          <p:cNvPr id="3" name="Text Placeholder 2">
            <a:extLst>
              <a:ext uri="{FF2B5EF4-FFF2-40B4-BE49-F238E27FC236}">
                <a16:creationId xmlns:a16="http://schemas.microsoft.com/office/drawing/2014/main" id="{4A121A63-4A1F-C554-6F60-CD6321AB5CCC}"/>
              </a:ext>
            </a:extLst>
          </p:cNvPr>
          <p:cNvSpPr>
            <a:spLocks noGrp="1"/>
          </p:cNvSpPr>
          <p:nvPr>
            <p:ph type="body" sz="quarter" idx="12"/>
          </p:nvPr>
        </p:nvSpPr>
        <p:spPr>
          <a:xfrm>
            <a:off x="1024751" y="3429000"/>
            <a:ext cx="5072400" cy="2437658"/>
          </a:xfrm>
        </p:spPr>
        <p:txBody>
          <a:bodyPr/>
          <a:lstStyle/>
          <a:p>
            <a:r>
              <a:rPr lang="en-GB" sz="3200" dirty="0">
                <a:latin typeface="Arial"/>
                <a:cs typeface="Arial"/>
              </a:rPr>
              <a:t>Digital financial reporting and the IFRS Accounting Taxonomy</a:t>
            </a:r>
            <a:endParaRPr lang="en-US" dirty="0"/>
          </a:p>
          <a:p>
            <a:endParaRPr lang="en-US" dirty="0">
              <a:ea typeface="Helvetica Neue" panose="02000503000000020004" pitchFamily="2" charset="0"/>
            </a:endParaRPr>
          </a:p>
          <a:p>
            <a:endParaRPr lang="en-US" dirty="0"/>
          </a:p>
        </p:txBody>
      </p:sp>
      <p:sp>
        <p:nvSpPr>
          <p:cNvPr id="4" name="Text Placeholder 3">
            <a:extLst>
              <a:ext uri="{FF2B5EF4-FFF2-40B4-BE49-F238E27FC236}">
                <a16:creationId xmlns:a16="http://schemas.microsoft.com/office/drawing/2014/main" id="{8587292A-ECFA-A4A1-98BD-500DD2905472}"/>
              </a:ext>
            </a:extLst>
          </p:cNvPr>
          <p:cNvSpPr>
            <a:spLocks noGrp="1"/>
          </p:cNvSpPr>
          <p:nvPr>
            <p:ph type="body" sz="quarter" idx="15"/>
          </p:nvPr>
        </p:nvSpPr>
        <p:spPr>
          <a:xfrm>
            <a:off x="868710" y="3167105"/>
            <a:ext cx="5384481" cy="261895"/>
          </a:xfrm>
        </p:spPr>
        <p:txBody>
          <a:bodyPr/>
          <a:lstStyle/>
          <a:p>
            <a:endParaRPr lang="en-US" dirty="0"/>
          </a:p>
        </p:txBody>
      </p:sp>
      <p:sp>
        <p:nvSpPr>
          <p:cNvPr id="5" name="Footer Placeholder 4">
            <a:extLst>
              <a:ext uri="{FF2B5EF4-FFF2-40B4-BE49-F238E27FC236}">
                <a16:creationId xmlns:a16="http://schemas.microsoft.com/office/drawing/2014/main" id="{A2C6AF01-32A9-0093-866F-1D356A15C2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0E60173E-2D2E-29AC-9257-08D3E7CA02A3}"/>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429909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DF956-4697-7820-5C6E-891C83D80420}"/>
              </a:ext>
            </a:extLst>
          </p:cNvPr>
          <p:cNvSpPr>
            <a:spLocks noGrp="1"/>
          </p:cNvSpPr>
          <p:nvPr>
            <p:ph type="body" sz="quarter" idx="10"/>
          </p:nvPr>
        </p:nvSpPr>
        <p:spPr/>
        <p:txBody>
          <a:bodyPr/>
          <a:lstStyle/>
          <a:p>
            <a:r>
              <a:rPr lang="en-US"/>
              <a:t>Thank you</a:t>
            </a:r>
          </a:p>
        </p:txBody>
      </p:sp>
      <p:sp>
        <p:nvSpPr>
          <p:cNvPr id="3" name="Text Placeholder 2">
            <a:extLst>
              <a:ext uri="{FF2B5EF4-FFF2-40B4-BE49-F238E27FC236}">
                <a16:creationId xmlns:a16="http://schemas.microsoft.com/office/drawing/2014/main" id="{18BA1519-9C8D-3219-A9F8-B22BDF24270B}"/>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0054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a:xfrm>
            <a:off x="1019173" y="1351313"/>
            <a:ext cx="6704399" cy="627011"/>
          </a:xfrm>
        </p:spPr>
        <p:txBody>
          <a:bodyPr/>
          <a:lstStyle/>
          <a:p>
            <a:r>
              <a:rPr lang="en-US" dirty="0">
                <a:solidFill>
                  <a:srgbClr val="5F6062"/>
                </a:solidFill>
              </a:rPr>
              <a:t>What is a digital financial report?</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8</a:t>
            </a:fld>
            <a:endParaRPr lang="en-US">
              <a:cs typeface="Arial" panose="020B0604020202020204" pitchFamily="34" charset="0"/>
            </a:endParaRPr>
          </a:p>
        </p:txBody>
      </p:sp>
      <p:sp>
        <p:nvSpPr>
          <p:cNvPr id="76" name="Content Placeholder 2">
            <a:extLst>
              <a:ext uri="{FF2B5EF4-FFF2-40B4-BE49-F238E27FC236}">
                <a16:creationId xmlns:a16="http://schemas.microsoft.com/office/drawing/2014/main" id="{8B14BF9A-D699-1540-510C-3B64DAB8D57A}"/>
              </a:ext>
            </a:extLst>
          </p:cNvPr>
          <p:cNvSpPr txBox="1">
            <a:spLocks/>
          </p:cNvSpPr>
          <p:nvPr/>
        </p:nvSpPr>
        <p:spPr bwMode="auto">
          <a:xfrm>
            <a:off x="623392" y="2061829"/>
            <a:ext cx="11077693" cy="53078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marL="266700" indent="-266700" algn="l" rtl="0" eaLnBrk="1" fontAlgn="base" hangingPunct="1">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25" indent="-266700" algn="l" rtl="0" eaLnBrk="1" fontAlgn="base" hangingPunct="1">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25" indent="-266700" algn="l" rtl="0" eaLnBrk="1" fontAlgn="base" hangingPunct="1">
              <a:lnSpc>
                <a:spcPct val="110000"/>
              </a:lnSpc>
              <a:spcBef>
                <a:spcPct val="0"/>
              </a:spcBef>
              <a:spcAft>
                <a:spcPct val="0"/>
              </a:spcAft>
              <a:buClr>
                <a:srgbClr val="5F6062"/>
              </a:buClr>
              <a:buSzPct val="100000"/>
              <a:buFont typeface="Arial" panose="020B0604020202020204" pitchFamily="34" charset="0"/>
              <a:buChar char="•"/>
              <a:defRPr sz="2200">
                <a:solidFill>
                  <a:schemeClr val="tx1"/>
                </a:solidFill>
                <a:latin typeface="+mn-lt"/>
                <a:ea typeface="+mn-ea"/>
                <a:cs typeface="+mn-cs"/>
                <a:sym typeface="Arial" charset="0"/>
              </a:defRPr>
            </a:lvl3pPr>
            <a:lvl4pPr marL="1885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3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5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7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09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150" indent="-266700" algn="l" rtl="0" eaLnBrk="1" fontAlgn="base" hangingPunct="1">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a:lstStyle>
          <a:p>
            <a:pPr marL="0" marR="0" lvl="0" indent="0" algn="ctr" defTabSz="914400" rtl="0" eaLnBrk="1" fontAlgn="base" latinLnBrk="0" hangingPunct="1">
              <a:lnSpc>
                <a:spcPct val="100000"/>
              </a:lnSpc>
              <a:spcBef>
                <a:spcPts val="900"/>
              </a:spcBef>
              <a:spcAft>
                <a:spcPct val="0"/>
              </a:spcAft>
              <a:buClr>
                <a:srgbClr val="B31E3B"/>
              </a:buClr>
              <a:buSzPct val="100000"/>
              <a:buFont typeface="Arial" charset="0"/>
              <a:buNone/>
              <a:tabLst/>
              <a:defRPr/>
            </a:pPr>
            <a:r>
              <a:rPr kumimoji="0" lang="en-GB" sz="2000" b="0" i="0" u="none" strike="noStrike" kern="0" cap="none" spc="0" normalizeH="0" baseline="0" noProof="0">
                <a:ln>
                  <a:noFill/>
                </a:ln>
                <a:solidFill>
                  <a:srgbClr val="002060"/>
                </a:solidFill>
                <a:effectLst/>
                <a:uLnTx/>
                <a:uFillTx/>
                <a:latin typeface="Arial"/>
                <a:sym typeface="Arial" charset="0"/>
              </a:rPr>
              <a:t>A digital financial report is a financial report that is </a:t>
            </a:r>
            <a:r>
              <a:rPr kumimoji="0" lang="en-GB" sz="2000" b="0" i="0" u="sng" strike="noStrike" kern="0" cap="none" spc="0" normalizeH="0" baseline="0" noProof="0">
                <a:ln>
                  <a:noFill/>
                </a:ln>
                <a:solidFill>
                  <a:srgbClr val="002060"/>
                </a:solidFill>
                <a:effectLst/>
                <a:uLnTx/>
                <a:uFillTx/>
                <a:latin typeface="Arial"/>
                <a:sym typeface="Arial" charset="0"/>
              </a:rPr>
              <a:t>machine-readable</a:t>
            </a:r>
          </a:p>
        </p:txBody>
      </p:sp>
      <p:sp>
        <p:nvSpPr>
          <p:cNvPr id="77" name="Content Placeholder 2">
            <a:extLst>
              <a:ext uri="{FF2B5EF4-FFF2-40B4-BE49-F238E27FC236}">
                <a16:creationId xmlns:a16="http://schemas.microsoft.com/office/drawing/2014/main" id="{D724E730-8997-46F0-DB5E-A71779ECBB0C}"/>
              </a:ext>
            </a:extLst>
          </p:cNvPr>
          <p:cNvSpPr txBox="1">
            <a:spLocks/>
          </p:cNvSpPr>
          <p:nvPr/>
        </p:nvSpPr>
        <p:spPr bwMode="auto">
          <a:xfrm>
            <a:off x="623392" y="2676122"/>
            <a:ext cx="11050351" cy="459778"/>
          </a:xfrm>
          <a:prstGeom prst="rect">
            <a:avLst/>
          </a:prstGeom>
          <a:solidFill>
            <a:schemeClr val="accent2"/>
          </a:solidFill>
          <a:ln w="19050">
            <a:solidFill>
              <a:schemeClr val="accent2"/>
            </a:solidFill>
            <a:miter lim="800000"/>
            <a:headEnd/>
            <a:tailEnd/>
          </a:ln>
          <a:effectLst/>
          <a:extLs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defPPr>
              <a:defRPr lang="en-US"/>
            </a:defPPr>
            <a:lvl1pPr marL="0" indent="0" algn="ctr" eaLnBrk="1" hangingPunct="1">
              <a:spcBef>
                <a:spcPts val="900"/>
              </a:spcBef>
              <a:buClr>
                <a:srgbClr val="B31E3B"/>
              </a:buClr>
              <a:buSzPct val="100000"/>
              <a:buFont typeface="Arial" charset="0"/>
              <a:buNone/>
              <a:defRPr sz="2200" kern="0">
                <a:solidFill>
                  <a:schemeClr val="tx2"/>
                </a:solidFill>
                <a:latin typeface="+mn-lt"/>
                <a:ea typeface="+mn-ea"/>
                <a:cs typeface="+mn-cs"/>
              </a:defRPr>
            </a:lvl1pPr>
            <a:lvl2pPr marL="809625" indent="-266700" eaLnBrk="1" hangingPunct="1">
              <a:lnSpc>
                <a:spcPct val="110000"/>
              </a:lnSpc>
              <a:buClr>
                <a:srgbClr val="5F6062"/>
              </a:buClr>
              <a:buSzPct val="100000"/>
              <a:buFont typeface="Arial" charset="0"/>
              <a:buChar char="–"/>
              <a:defRPr sz="2400">
                <a:solidFill>
                  <a:schemeClr val="tx1"/>
                </a:solidFill>
                <a:latin typeface="+mn-lt"/>
                <a:ea typeface="+mn-ea"/>
                <a:cs typeface="+mn-cs"/>
              </a:defRPr>
            </a:lvl2pPr>
            <a:lvl3pPr marL="1343025" indent="-266700" eaLnBrk="1" hangingPunct="1">
              <a:lnSpc>
                <a:spcPct val="110000"/>
              </a:lnSpc>
              <a:buClr>
                <a:srgbClr val="5F6062"/>
              </a:buClr>
              <a:buSzPct val="100000"/>
              <a:buFont typeface="Arial" panose="020B0604020202020204" pitchFamily="34" charset="0"/>
              <a:buChar char="•"/>
              <a:defRPr sz="2200">
                <a:solidFill>
                  <a:schemeClr val="tx1"/>
                </a:solidFill>
                <a:latin typeface="+mn-lt"/>
                <a:ea typeface="+mn-ea"/>
                <a:cs typeface="+mn-cs"/>
              </a:defRPr>
            </a:lvl3pPr>
            <a:lvl4pPr marL="1885950" indent="-266700" eaLnBrk="1" hangingPunct="1">
              <a:lnSpc>
                <a:spcPct val="110000"/>
              </a:lnSpc>
              <a:buClr>
                <a:srgbClr val="5F6062"/>
              </a:buClr>
              <a:buSzPct val="100000"/>
              <a:buFont typeface="Arial" charset="0"/>
              <a:buChar char="–"/>
              <a:defRPr sz="2200">
                <a:solidFill>
                  <a:schemeClr val="tx1"/>
                </a:solidFill>
                <a:latin typeface="+mn-lt"/>
                <a:ea typeface="+mn-ea"/>
                <a:cs typeface="+mn-cs"/>
              </a:defRPr>
            </a:lvl4pPr>
            <a:lvl5pPr marL="2419350" indent="-266700" eaLnBrk="1" hangingPunct="1">
              <a:lnSpc>
                <a:spcPct val="110000"/>
              </a:lnSpc>
              <a:buClr>
                <a:srgbClr val="5F6062"/>
              </a:buClr>
              <a:buSzPct val="100000"/>
              <a:buFont typeface="Arial" charset="0"/>
              <a:buChar char="–"/>
              <a:defRPr sz="2200">
                <a:solidFill>
                  <a:schemeClr val="tx1"/>
                </a:solidFill>
                <a:latin typeface="+mn-lt"/>
                <a:ea typeface="+mn-ea"/>
                <a:cs typeface="+mn-cs"/>
              </a:defRPr>
            </a:lvl5pPr>
            <a:lvl6pPr marL="2876550" indent="-26670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defRPr>
            </a:lvl6pPr>
            <a:lvl7pPr marL="3333750" indent="-26670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defRPr>
            </a:lvl7pPr>
            <a:lvl8pPr marL="3790950" indent="-26670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defRPr>
            </a:lvl8pPr>
            <a:lvl9pPr marL="4248150" indent="-26670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defRPr>
            </a:lvl9pPr>
          </a:lstStyle>
          <a:p>
            <a:pPr marL="0" marR="0" lvl="0" indent="0" algn="ctr" defTabSz="914400" eaLnBrk="1" fontAlgn="base" latinLnBrk="0" hangingPunct="1">
              <a:lnSpc>
                <a:spcPct val="100000"/>
              </a:lnSpc>
              <a:spcBef>
                <a:spcPts val="900"/>
              </a:spcBef>
              <a:spcAft>
                <a:spcPct val="0"/>
              </a:spcAft>
              <a:buClr>
                <a:srgbClr val="B31E3B"/>
              </a:buClr>
              <a:buSzPct val="100000"/>
              <a:buFont typeface="Arial" charset="0"/>
              <a:buNone/>
              <a:tabLst/>
              <a:defRPr/>
            </a:pPr>
            <a:r>
              <a:rPr kumimoji="0" lang="en-GB" sz="2000" b="0" i="0" u="none" strike="noStrike" kern="0" cap="none" spc="0" normalizeH="0" baseline="0" noProof="0" dirty="0">
                <a:ln>
                  <a:noFill/>
                </a:ln>
                <a:solidFill>
                  <a:srgbClr val="FFFFFF"/>
                </a:solidFill>
                <a:effectLst/>
                <a:uLnTx/>
                <a:uFillTx/>
                <a:latin typeface="Arial"/>
                <a:sym typeface="Arial" charset="0"/>
              </a:rPr>
              <a:t>More than a PDF version of a financial report</a:t>
            </a:r>
          </a:p>
        </p:txBody>
      </p:sp>
      <p:grpSp>
        <p:nvGrpSpPr>
          <p:cNvPr id="78" name="Group 77">
            <a:extLst>
              <a:ext uri="{FF2B5EF4-FFF2-40B4-BE49-F238E27FC236}">
                <a16:creationId xmlns:a16="http://schemas.microsoft.com/office/drawing/2014/main" id="{002484DF-0EA8-AE37-DE21-7C3D99B78C46}"/>
              </a:ext>
            </a:extLst>
          </p:cNvPr>
          <p:cNvGrpSpPr/>
          <p:nvPr/>
        </p:nvGrpSpPr>
        <p:grpSpPr>
          <a:xfrm>
            <a:off x="539052" y="3463027"/>
            <a:ext cx="5140134" cy="1272225"/>
            <a:chOff x="459388" y="5220743"/>
            <a:chExt cx="5140134" cy="1272225"/>
          </a:xfrm>
        </p:grpSpPr>
        <p:pic>
          <p:nvPicPr>
            <p:cNvPr id="79" name="Graphic 78" descr="Office worker">
              <a:extLst>
                <a:ext uri="{FF2B5EF4-FFF2-40B4-BE49-F238E27FC236}">
                  <a16:creationId xmlns:a16="http://schemas.microsoft.com/office/drawing/2014/main" id="{391159C8-77E2-4378-299E-35E8482E50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9388" y="5220743"/>
              <a:ext cx="1032529" cy="1032529"/>
            </a:xfrm>
            <a:prstGeom prst="rect">
              <a:avLst/>
            </a:prstGeom>
          </p:spPr>
        </p:pic>
        <p:grpSp>
          <p:nvGrpSpPr>
            <p:cNvPr id="80" name="Group 79">
              <a:extLst>
                <a:ext uri="{FF2B5EF4-FFF2-40B4-BE49-F238E27FC236}">
                  <a16:creationId xmlns:a16="http://schemas.microsoft.com/office/drawing/2014/main" id="{17B0C62C-92E3-AD62-15CB-BF1CBD303C30}"/>
                </a:ext>
              </a:extLst>
            </p:cNvPr>
            <p:cNvGrpSpPr/>
            <p:nvPr/>
          </p:nvGrpSpPr>
          <p:grpSpPr>
            <a:xfrm>
              <a:off x="1650496" y="5263477"/>
              <a:ext cx="3949026" cy="1229491"/>
              <a:chOff x="1650496" y="5263477"/>
              <a:chExt cx="3949026" cy="1229491"/>
            </a:xfrm>
          </p:grpSpPr>
          <p:sp>
            <p:nvSpPr>
              <p:cNvPr id="81" name="Speech Bubble: Rectangle with Corners Rounded 80">
                <a:extLst>
                  <a:ext uri="{FF2B5EF4-FFF2-40B4-BE49-F238E27FC236}">
                    <a16:creationId xmlns:a16="http://schemas.microsoft.com/office/drawing/2014/main" id="{35C5EC55-2E9E-E834-1823-6F6899C9DFB7}"/>
                  </a:ext>
                </a:extLst>
              </p:cNvPr>
              <p:cNvSpPr/>
              <p:nvPr/>
            </p:nvSpPr>
            <p:spPr bwMode="auto">
              <a:xfrm>
                <a:off x="1650496" y="5263477"/>
                <a:ext cx="3949026" cy="1185410"/>
              </a:xfrm>
              <a:prstGeom prst="wedgeRoundRectCallout">
                <a:avLst>
                  <a:gd name="adj1" fmla="val -60218"/>
                  <a:gd name="adj2" fmla="val -29072"/>
                  <a:gd name="adj3" fmla="val 16667"/>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0000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I want to understand </a:t>
                </a:r>
                <a:br>
                  <a:rPr kumimoji="0" lang="en-GB" sz="1600" b="0" i="0" u="none" strike="noStrike" kern="0" cap="none" spc="0" normalizeH="0" baseline="0" noProof="0">
                    <a:ln>
                      <a:noFill/>
                    </a:ln>
                    <a:solidFill>
                      <a:srgbClr val="5F6062"/>
                    </a:solidFill>
                    <a:effectLst/>
                    <a:uLnTx/>
                    <a:uFillTx/>
                    <a:sym typeface="Arial" charset="0"/>
                  </a:rPr>
                </a:br>
                <a:r>
                  <a:rPr kumimoji="0" lang="en-GB" sz="1600" b="0" i="0" u="none" strike="noStrike" kern="0" cap="none" spc="0" normalizeH="0" baseline="0" noProof="0">
                    <a:ln>
                      <a:noFill/>
                    </a:ln>
                    <a:solidFill>
                      <a:srgbClr val="5F6062"/>
                    </a:solidFill>
                    <a:effectLst/>
                    <a:uLnTx/>
                    <a:uFillTx/>
                    <a:sym typeface="Arial" charset="0"/>
                  </a:rPr>
                  <a:t>the details of company A’s share-based payment arrangements</a:t>
                </a:r>
              </a:p>
            </p:txBody>
          </p:sp>
          <p:sp>
            <p:nvSpPr>
              <p:cNvPr id="82" name="TextBox 81">
                <a:extLst>
                  <a:ext uri="{FF2B5EF4-FFF2-40B4-BE49-F238E27FC236}">
                    <a16:creationId xmlns:a16="http://schemas.microsoft.com/office/drawing/2014/main" id="{C5A75066-06C7-CBCD-B859-4E69201203E1}"/>
                  </a:ext>
                </a:extLst>
              </p:cNvPr>
              <p:cNvSpPr txBox="1"/>
              <p:nvPr/>
            </p:nvSpPr>
            <p:spPr>
              <a:xfrm>
                <a:off x="4285173" y="5384972"/>
                <a:ext cx="1224940" cy="1107996"/>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6600" b="0" i="0" u="none" strike="noStrike" kern="0" cap="none" spc="0" normalizeH="0" baseline="0" noProof="0">
                    <a:ln>
                      <a:noFill/>
                    </a:ln>
                    <a:solidFill>
                      <a:srgbClr val="B31E3B"/>
                    </a:solidFill>
                    <a:effectLst/>
                    <a:uLnTx/>
                    <a:uFillTx/>
                    <a:sym typeface="Wingdings" panose="05000000000000000000" pitchFamily="2" charset="2"/>
                  </a:rPr>
                  <a:t></a:t>
                </a:r>
                <a:endParaRPr kumimoji="0" lang="en-GB" sz="6600" b="0" i="0" u="none" strike="noStrike" kern="0" cap="none" spc="0" normalizeH="0" baseline="0" noProof="0">
                  <a:ln>
                    <a:noFill/>
                  </a:ln>
                  <a:solidFill>
                    <a:srgbClr val="B31E3B"/>
                  </a:solidFill>
                  <a:effectLst/>
                  <a:uLnTx/>
                  <a:uFillTx/>
                  <a:sym typeface="Arial" charset="0"/>
                </a:endParaRPr>
              </a:p>
            </p:txBody>
          </p:sp>
        </p:grpSp>
      </p:grpSp>
      <p:sp>
        <p:nvSpPr>
          <p:cNvPr id="83" name="Rectangle: Rounded Corners 82">
            <a:extLst>
              <a:ext uri="{FF2B5EF4-FFF2-40B4-BE49-F238E27FC236}">
                <a16:creationId xmlns:a16="http://schemas.microsoft.com/office/drawing/2014/main" id="{ACC580DC-BAD2-AFBD-8659-212247EDEF63}"/>
              </a:ext>
            </a:extLst>
          </p:cNvPr>
          <p:cNvSpPr/>
          <p:nvPr/>
        </p:nvSpPr>
        <p:spPr bwMode="auto">
          <a:xfrm>
            <a:off x="6775573" y="3321815"/>
            <a:ext cx="4686753" cy="1624563"/>
          </a:xfrm>
          <a:prstGeom prst="round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a:ln>
                  <a:noFill/>
                </a:ln>
                <a:solidFill>
                  <a:srgbClr val="5F6062"/>
                </a:solidFill>
                <a:effectLst/>
                <a:uLnTx/>
                <a:uFillTx/>
                <a:sym typeface="Arial" charset="0"/>
              </a:rPr>
              <a:t>Reporting in a PDF format</a:t>
            </a:r>
          </a:p>
        </p:txBody>
      </p:sp>
      <p:grpSp>
        <p:nvGrpSpPr>
          <p:cNvPr id="84" name="Group 83">
            <a:extLst>
              <a:ext uri="{FF2B5EF4-FFF2-40B4-BE49-F238E27FC236}">
                <a16:creationId xmlns:a16="http://schemas.microsoft.com/office/drawing/2014/main" id="{DCC0DADE-2E7C-FEA9-383B-5AF848D76A8A}"/>
              </a:ext>
            </a:extLst>
          </p:cNvPr>
          <p:cNvGrpSpPr/>
          <p:nvPr/>
        </p:nvGrpSpPr>
        <p:grpSpPr>
          <a:xfrm>
            <a:off x="6987696" y="3758502"/>
            <a:ext cx="1017333" cy="831500"/>
            <a:chOff x="2534939" y="1695994"/>
            <a:chExt cx="1017333" cy="831500"/>
          </a:xfrm>
        </p:grpSpPr>
        <p:grpSp>
          <p:nvGrpSpPr>
            <p:cNvPr id="85" name="Group 84">
              <a:extLst>
                <a:ext uri="{FF2B5EF4-FFF2-40B4-BE49-F238E27FC236}">
                  <a16:creationId xmlns:a16="http://schemas.microsoft.com/office/drawing/2014/main" id="{8B2D216B-4A08-9F8E-796F-24FBEB2F4C73}"/>
                </a:ext>
              </a:extLst>
            </p:cNvPr>
            <p:cNvGrpSpPr/>
            <p:nvPr/>
          </p:nvGrpSpPr>
          <p:grpSpPr>
            <a:xfrm>
              <a:off x="2720270" y="1695994"/>
              <a:ext cx="646670" cy="532715"/>
              <a:chOff x="2664426" y="3551360"/>
              <a:chExt cx="889753" cy="732962"/>
            </a:xfrm>
          </p:grpSpPr>
          <p:pic>
            <p:nvPicPr>
              <p:cNvPr id="87" name="Graphic 86" descr="Document">
                <a:extLst>
                  <a:ext uri="{FF2B5EF4-FFF2-40B4-BE49-F238E27FC236}">
                    <a16:creationId xmlns:a16="http://schemas.microsoft.com/office/drawing/2014/main" id="{35F88525-B08F-217E-78B2-853B133963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1217" y="3551360"/>
                <a:ext cx="732962" cy="732962"/>
              </a:xfrm>
              <a:prstGeom prst="rect">
                <a:avLst/>
              </a:prstGeom>
            </p:spPr>
          </p:pic>
          <p:grpSp>
            <p:nvGrpSpPr>
              <p:cNvPr id="88" name="Group 87">
                <a:extLst>
                  <a:ext uri="{FF2B5EF4-FFF2-40B4-BE49-F238E27FC236}">
                    <a16:creationId xmlns:a16="http://schemas.microsoft.com/office/drawing/2014/main" id="{290BA1CB-D6E0-95B0-D127-A3295825CB88}"/>
                  </a:ext>
                </a:extLst>
              </p:cNvPr>
              <p:cNvGrpSpPr/>
              <p:nvPr/>
            </p:nvGrpSpPr>
            <p:grpSpPr>
              <a:xfrm>
                <a:off x="2664426" y="3826559"/>
                <a:ext cx="614496" cy="338776"/>
                <a:chOff x="1828312" y="3900680"/>
                <a:chExt cx="614496" cy="338776"/>
              </a:xfrm>
            </p:grpSpPr>
            <p:sp>
              <p:nvSpPr>
                <p:cNvPr id="89" name="Rectangle 88">
                  <a:extLst>
                    <a:ext uri="{FF2B5EF4-FFF2-40B4-BE49-F238E27FC236}">
                      <a16:creationId xmlns:a16="http://schemas.microsoft.com/office/drawing/2014/main" id="{C41D3947-80FA-BDEA-2877-75B680E2576A}"/>
                    </a:ext>
                  </a:extLst>
                </p:cNvPr>
                <p:cNvSpPr/>
                <p:nvPr/>
              </p:nvSpPr>
              <p:spPr bwMode="auto">
                <a:xfrm>
                  <a:off x="1919536" y="3929281"/>
                  <a:ext cx="432048" cy="219799"/>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90" name="TextBox 89">
                  <a:extLst>
                    <a:ext uri="{FF2B5EF4-FFF2-40B4-BE49-F238E27FC236}">
                      <a16:creationId xmlns:a16="http://schemas.microsoft.com/office/drawing/2014/main" id="{3185048A-D603-C9E4-EEF7-D38DD8141EB1}"/>
                    </a:ext>
                  </a:extLst>
                </p:cNvPr>
                <p:cNvSpPr txBox="1"/>
                <p:nvPr/>
              </p:nvSpPr>
              <p:spPr>
                <a:xfrm>
                  <a:off x="1828312" y="3900680"/>
                  <a:ext cx="614496" cy="33877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srgbClr val="FFFFFF"/>
                      </a:solidFill>
                      <a:effectLst/>
                      <a:uLnTx/>
                      <a:uFillTx/>
                      <a:sym typeface="Arial" charset="0"/>
                    </a:rPr>
                    <a:t>PDF</a:t>
                  </a:r>
                </a:p>
              </p:txBody>
            </p:sp>
          </p:grpSp>
        </p:grpSp>
        <p:sp>
          <p:nvSpPr>
            <p:cNvPr id="86" name="TextBox 85">
              <a:extLst>
                <a:ext uri="{FF2B5EF4-FFF2-40B4-BE49-F238E27FC236}">
                  <a16:creationId xmlns:a16="http://schemas.microsoft.com/office/drawing/2014/main" id="{ACB6387E-1A23-68D6-2A05-5F320E94698C}"/>
                </a:ext>
              </a:extLst>
            </p:cNvPr>
            <p:cNvSpPr txBox="1"/>
            <p:nvPr/>
          </p:nvSpPr>
          <p:spPr>
            <a:xfrm>
              <a:off x="2534939" y="2250495"/>
              <a:ext cx="1017333"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A</a:t>
              </a:r>
            </a:p>
          </p:txBody>
        </p:sp>
      </p:grpSp>
      <p:grpSp>
        <p:nvGrpSpPr>
          <p:cNvPr id="91" name="Group 90">
            <a:extLst>
              <a:ext uri="{FF2B5EF4-FFF2-40B4-BE49-F238E27FC236}">
                <a16:creationId xmlns:a16="http://schemas.microsoft.com/office/drawing/2014/main" id="{07DC4BD3-03A1-36B0-C1B5-95DE974E276E}"/>
              </a:ext>
            </a:extLst>
          </p:cNvPr>
          <p:cNvGrpSpPr/>
          <p:nvPr/>
        </p:nvGrpSpPr>
        <p:grpSpPr>
          <a:xfrm>
            <a:off x="9161784" y="3758502"/>
            <a:ext cx="1017333" cy="831500"/>
            <a:chOff x="2534939" y="1695994"/>
            <a:chExt cx="1017333" cy="831500"/>
          </a:xfrm>
        </p:grpSpPr>
        <p:grpSp>
          <p:nvGrpSpPr>
            <p:cNvPr id="92" name="Group 91">
              <a:extLst>
                <a:ext uri="{FF2B5EF4-FFF2-40B4-BE49-F238E27FC236}">
                  <a16:creationId xmlns:a16="http://schemas.microsoft.com/office/drawing/2014/main" id="{710C4D9A-82F8-7254-E432-3D47B169BAB4}"/>
                </a:ext>
              </a:extLst>
            </p:cNvPr>
            <p:cNvGrpSpPr/>
            <p:nvPr/>
          </p:nvGrpSpPr>
          <p:grpSpPr>
            <a:xfrm>
              <a:off x="2720270" y="1695994"/>
              <a:ext cx="646670" cy="532715"/>
              <a:chOff x="2664426" y="3551360"/>
              <a:chExt cx="889753" cy="732962"/>
            </a:xfrm>
          </p:grpSpPr>
          <p:pic>
            <p:nvPicPr>
              <p:cNvPr id="94" name="Graphic 93" descr="Document">
                <a:extLst>
                  <a:ext uri="{FF2B5EF4-FFF2-40B4-BE49-F238E27FC236}">
                    <a16:creationId xmlns:a16="http://schemas.microsoft.com/office/drawing/2014/main" id="{2D27A62D-9AD6-FC16-0543-0447AC984B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1217" y="3551360"/>
                <a:ext cx="732962" cy="732962"/>
              </a:xfrm>
              <a:prstGeom prst="rect">
                <a:avLst/>
              </a:prstGeom>
            </p:spPr>
          </p:pic>
          <p:grpSp>
            <p:nvGrpSpPr>
              <p:cNvPr id="95" name="Group 94">
                <a:extLst>
                  <a:ext uri="{FF2B5EF4-FFF2-40B4-BE49-F238E27FC236}">
                    <a16:creationId xmlns:a16="http://schemas.microsoft.com/office/drawing/2014/main" id="{4660ABC2-2217-1DA5-8671-AF59BBDAB0FC}"/>
                  </a:ext>
                </a:extLst>
              </p:cNvPr>
              <p:cNvGrpSpPr/>
              <p:nvPr/>
            </p:nvGrpSpPr>
            <p:grpSpPr>
              <a:xfrm>
                <a:off x="2664426" y="3826559"/>
                <a:ext cx="614496" cy="338776"/>
                <a:chOff x="1828312" y="3900680"/>
                <a:chExt cx="614496" cy="338776"/>
              </a:xfrm>
            </p:grpSpPr>
            <p:sp>
              <p:nvSpPr>
                <p:cNvPr id="96" name="Rectangle 95">
                  <a:extLst>
                    <a:ext uri="{FF2B5EF4-FFF2-40B4-BE49-F238E27FC236}">
                      <a16:creationId xmlns:a16="http://schemas.microsoft.com/office/drawing/2014/main" id="{5D248213-9CEA-AC1E-3556-0115F8810006}"/>
                    </a:ext>
                  </a:extLst>
                </p:cNvPr>
                <p:cNvSpPr/>
                <p:nvPr/>
              </p:nvSpPr>
              <p:spPr bwMode="auto">
                <a:xfrm>
                  <a:off x="1919536" y="3929281"/>
                  <a:ext cx="432048" cy="219799"/>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97" name="TextBox 96">
                  <a:extLst>
                    <a:ext uri="{FF2B5EF4-FFF2-40B4-BE49-F238E27FC236}">
                      <a16:creationId xmlns:a16="http://schemas.microsoft.com/office/drawing/2014/main" id="{F91F1985-EE08-0225-1056-D6F6858AE884}"/>
                    </a:ext>
                  </a:extLst>
                </p:cNvPr>
                <p:cNvSpPr txBox="1"/>
                <p:nvPr/>
              </p:nvSpPr>
              <p:spPr>
                <a:xfrm>
                  <a:off x="1828312" y="3900680"/>
                  <a:ext cx="614496" cy="33877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srgbClr val="FFFFFF"/>
                      </a:solidFill>
                      <a:effectLst/>
                      <a:uLnTx/>
                      <a:uFillTx/>
                      <a:sym typeface="Arial" charset="0"/>
                    </a:rPr>
                    <a:t>PDF</a:t>
                  </a:r>
                </a:p>
              </p:txBody>
            </p:sp>
          </p:grpSp>
        </p:grpSp>
        <p:sp>
          <p:nvSpPr>
            <p:cNvPr id="93" name="TextBox 92">
              <a:extLst>
                <a:ext uri="{FF2B5EF4-FFF2-40B4-BE49-F238E27FC236}">
                  <a16:creationId xmlns:a16="http://schemas.microsoft.com/office/drawing/2014/main" id="{53F0CA3A-02EF-F775-392E-EB9A757B761D}"/>
                </a:ext>
              </a:extLst>
            </p:cNvPr>
            <p:cNvSpPr txBox="1"/>
            <p:nvPr/>
          </p:nvSpPr>
          <p:spPr>
            <a:xfrm>
              <a:off x="2534939" y="2250495"/>
              <a:ext cx="1017333"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B</a:t>
              </a:r>
            </a:p>
          </p:txBody>
        </p:sp>
      </p:grpSp>
      <p:grpSp>
        <p:nvGrpSpPr>
          <p:cNvPr id="98" name="Group 97">
            <a:extLst>
              <a:ext uri="{FF2B5EF4-FFF2-40B4-BE49-F238E27FC236}">
                <a16:creationId xmlns:a16="http://schemas.microsoft.com/office/drawing/2014/main" id="{D2E50901-E102-6EB2-2FDD-F563953B19D8}"/>
              </a:ext>
            </a:extLst>
          </p:cNvPr>
          <p:cNvGrpSpPr/>
          <p:nvPr/>
        </p:nvGrpSpPr>
        <p:grpSpPr>
          <a:xfrm>
            <a:off x="8101617" y="4073561"/>
            <a:ext cx="1017333" cy="831500"/>
            <a:chOff x="2534939" y="1695994"/>
            <a:chExt cx="1017333" cy="831500"/>
          </a:xfrm>
        </p:grpSpPr>
        <p:grpSp>
          <p:nvGrpSpPr>
            <p:cNvPr id="99" name="Group 98">
              <a:extLst>
                <a:ext uri="{FF2B5EF4-FFF2-40B4-BE49-F238E27FC236}">
                  <a16:creationId xmlns:a16="http://schemas.microsoft.com/office/drawing/2014/main" id="{80F52AAB-3A85-D3BE-00A3-5238EA6FBAED}"/>
                </a:ext>
              </a:extLst>
            </p:cNvPr>
            <p:cNvGrpSpPr/>
            <p:nvPr/>
          </p:nvGrpSpPr>
          <p:grpSpPr>
            <a:xfrm>
              <a:off x="2720270" y="1695994"/>
              <a:ext cx="646670" cy="532715"/>
              <a:chOff x="2664426" y="3551360"/>
              <a:chExt cx="889753" cy="732962"/>
            </a:xfrm>
          </p:grpSpPr>
          <p:pic>
            <p:nvPicPr>
              <p:cNvPr id="101" name="Graphic 100" descr="Document">
                <a:extLst>
                  <a:ext uri="{FF2B5EF4-FFF2-40B4-BE49-F238E27FC236}">
                    <a16:creationId xmlns:a16="http://schemas.microsoft.com/office/drawing/2014/main" id="{21BC0829-A182-E108-EB52-5643A8A322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1217" y="3551360"/>
                <a:ext cx="732962" cy="732962"/>
              </a:xfrm>
              <a:prstGeom prst="rect">
                <a:avLst/>
              </a:prstGeom>
            </p:spPr>
          </p:pic>
          <p:grpSp>
            <p:nvGrpSpPr>
              <p:cNvPr id="102" name="Group 101">
                <a:extLst>
                  <a:ext uri="{FF2B5EF4-FFF2-40B4-BE49-F238E27FC236}">
                    <a16:creationId xmlns:a16="http://schemas.microsoft.com/office/drawing/2014/main" id="{DF026315-BB7C-236B-8A74-6B951356AD22}"/>
                  </a:ext>
                </a:extLst>
              </p:cNvPr>
              <p:cNvGrpSpPr/>
              <p:nvPr/>
            </p:nvGrpSpPr>
            <p:grpSpPr>
              <a:xfrm>
                <a:off x="2664426" y="3826559"/>
                <a:ext cx="614496" cy="338776"/>
                <a:chOff x="1828312" y="3900680"/>
                <a:chExt cx="614496" cy="338776"/>
              </a:xfrm>
            </p:grpSpPr>
            <p:sp>
              <p:nvSpPr>
                <p:cNvPr id="103" name="Rectangle 102">
                  <a:extLst>
                    <a:ext uri="{FF2B5EF4-FFF2-40B4-BE49-F238E27FC236}">
                      <a16:creationId xmlns:a16="http://schemas.microsoft.com/office/drawing/2014/main" id="{DABDBF49-7568-543E-A3AE-913B4994051F}"/>
                    </a:ext>
                  </a:extLst>
                </p:cNvPr>
                <p:cNvSpPr/>
                <p:nvPr/>
              </p:nvSpPr>
              <p:spPr bwMode="auto">
                <a:xfrm>
                  <a:off x="1919536" y="3929281"/>
                  <a:ext cx="432048" cy="219799"/>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04" name="TextBox 103">
                  <a:extLst>
                    <a:ext uri="{FF2B5EF4-FFF2-40B4-BE49-F238E27FC236}">
                      <a16:creationId xmlns:a16="http://schemas.microsoft.com/office/drawing/2014/main" id="{BF3DE75D-599F-EF0D-6778-C8296A4171B6}"/>
                    </a:ext>
                  </a:extLst>
                </p:cNvPr>
                <p:cNvSpPr txBox="1"/>
                <p:nvPr/>
              </p:nvSpPr>
              <p:spPr>
                <a:xfrm>
                  <a:off x="1828312" y="3900680"/>
                  <a:ext cx="614496" cy="33877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srgbClr val="FFFFFF"/>
                      </a:solidFill>
                      <a:effectLst/>
                      <a:uLnTx/>
                      <a:uFillTx/>
                      <a:sym typeface="Arial" charset="0"/>
                    </a:rPr>
                    <a:t>PDF</a:t>
                  </a:r>
                </a:p>
              </p:txBody>
            </p:sp>
          </p:grpSp>
        </p:grpSp>
        <p:sp>
          <p:nvSpPr>
            <p:cNvPr id="100" name="TextBox 99">
              <a:extLst>
                <a:ext uri="{FF2B5EF4-FFF2-40B4-BE49-F238E27FC236}">
                  <a16:creationId xmlns:a16="http://schemas.microsoft.com/office/drawing/2014/main" id="{35DB877B-92D6-05D8-8867-9FFD404A3EA2}"/>
                </a:ext>
              </a:extLst>
            </p:cNvPr>
            <p:cNvSpPr txBox="1"/>
            <p:nvPr/>
          </p:nvSpPr>
          <p:spPr>
            <a:xfrm>
              <a:off x="2534939" y="2250495"/>
              <a:ext cx="1017333"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C</a:t>
              </a:r>
            </a:p>
          </p:txBody>
        </p:sp>
      </p:grpSp>
      <p:grpSp>
        <p:nvGrpSpPr>
          <p:cNvPr id="105" name="Group 104">
            <a:extLst>
              <a:ext uri="{FF2B5EF4-FFF2-40B4-BE49-F238E27FC236}">
                <a16:creationId xmlns:a16="http://schemas.microsoft.com/office/drawing/2014/main" id="{DBDFC19D-F4A2-9BFB-07AF-EE858341758F}"/>
              </a:ext>
            </a:extLst>
          </p:cNvPr>
          <p:cNvGrpSpPr/>
          <p:nvPr/>
        </p:nvGrpSpPr>
        <p:grpSpPr>
          <a:xfrm>
            <a:off x="10245418" y="4111063"/>
            <a:ext cx="1017333" cy="831500"/>
            <a:chOff x="2534939" y="1695994"/>
            <a:chExt cx="1017333" cy="831500"/>
          </a:xfrm>
        </p:grpSpPr>
        <p:grpSp>
          <p:nvGrpSpPr>
            <p:cNvPr id="106" name="Group 105">
              <a:extLst>
                <a:ext uri="{FF2B5EF4-FFF2-40B4-BE49-F238E27FC236}">
                  <a16:creationId xmlns:a16="http://schemas.microsoft.com/office/drawing/2014/main" id="{F9135104-422A-F22A-53C5-AFAF135A8EE2}"/>
                </a:ext>
              </a:extLst>
            </p:cNvPr>
            <p:cNvGrpSpPr/>
            <p:nvPr/>
          </p:nvGrpSpPr>
          <p:grpSpPr>
            <a:xfrm>
              <a:off x="2720270" y="1695994"/>
              <a:ext cx="646670" cy="532715"/>
              <a:chOff x="2664426" y="3551360"/>
              <a:chExt cx="889753" cy="732962"/>
            </a:xfrm>
          </p:grpSpPr>
          <p:pic>
            <p:nvPicPr>
              <p:cNvPr id="108" name="Graphic 107" descr="Document">
                <a:extLst>
                  <a:ext uri="{FF2B5EF4-FFF2-40B4-BE49-F238E27FC236}">
                    <a16:creationId xmlns:a16="http://schemas.microsoft.com/office/drawing/2014/main" id="{CD715C47-75C7-967A-1CA9-0887B73396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1217" y="3551360"/>
                <a:ext cx="732962" cy="732962"/>
              </a:xfrm>
              <a:prstGeom prst="rect">
                <a:avLst/>
              </a:prstGeom>
            </p:spPr>
          </p:pic>
          <p:grpSp>
            <p:nvGrpSpPr>
              <p:cNvPr id="109" name="Group 108">
                <a:extLst>
                  <a:ext uri="{FF2B5EF4-FFF2-40B4-BE49-F238E27FC236}">
                    <a16:creationId xmlns:a16="http://schemas.microsoft.com/office/drawing/2014/main" id="{B6ECC2C8-D6E7-0B83-A073-FBD7EC14C04E}"/>
                  </a:ext>
                </a:extLst>
              </p:cNvPr>
              <p:cNvGrpSpPr/>
              <p:nvPr/>
            </p:nvGrpSpPr>
            <p:grpSpPr>
              <a:xfrm>
                <a:off x="2664426" y="3826559"/>
                <a:ext cx="614496" cy="338776"/>
                <a:chOff x="1828312" y="3900680"/>
                <a:chExt cx="614496" cy="338776"/>
              </a:xfrm>
            </p:grpSpPr>
            <p:sp>
              <p:nvSpPr>
                <p:cNvPr id="110" name="Rectangle 109">
                  <a:extLst>
                    <a:ext uri="{FF2B5EF4-FFF2-40B4-BE49-F238E27FC236}">
                      <a16:creationId xmlns:a16="http://schemas.microsoft.com/office/drawing/2014/main" id="{28F5E493-024D-52BC-FC51-0B507E323CEF}"/>
                    </a:ext>
                  </a:extLst>
                </p:cNvPr>
                <p:cNvSpPr/>
                <p:nvPr/>
              </p:nvSpPr>
              <p:spPr bwMode="auto">
                <a:xfrm>
                  <a:off x="1919536" y="3929281"/>
                  <a:ext cx="432048" cy="219799"/>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11" name="TextBox 110">
                  <a:extLst>
                    <a:ext uri="{FF2B5EF4-FFF2-40B4-BE49-F238E27FC236}">
                      <a16:creationId xmlns:a16="http://schemas.microsoft.com/office/drawing/2014/main" id="{76F16863-01EA-2782-850B-FC777C58F5AD}"/>
                    </a:ext>
                  </a:extLst>
                </p:cNvPr>
                <p:cNvSpPr txBox="1"/>
                <p:nvPr/>
              </p:nvSpPr>
              <p:spPr>
                <a:xfrm>
                  <a:off x="1828312" y="3900680"/>
                  <a:ext cx="614496" cy="338776"/>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srgbClr val="FFFFFF"/>
                      </a:solidFill>
                      <a:effectLst/>
                      <a:uLnTx/>
                      <a:uFillTx/>
                      <a:sym typeface="Arial" charset="0"/>
                    </a:rPr>
                    <a:t>PDF</a:t>
                  </a:r>
                </a:p>
              </p:txBody>
            </p:sp>
          </p:grpSp>
        </p:grpSp>
        <p:sp>
          <p:nvSpPr>
            <p:cNvPr id="107" name="TextBox 106">
              <a:extLst>
                <a:ext uri="{FF2B5EF4-FFF2-40B4-BE49-F238E27FC236}">
                  <a16:creationId xmlns:a16="http://schemas.microsoft.com/office/drawing/2014/main" id="{B968267C-5A16-6856-67E1-E6ACDCE90D61}"/>
                </a:ext>
              </a:extLst>
            </p:cNvPr>
            <p:cNvSpPr txBox="1"/>
            <p:nvPr/>
          </p:nvSpPr>
          <p:spPr>
            <a:xfrm>
              <a:off x="2534939" y="2250495"/>
              <a:ext cx="1017333"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D</a:t>
              </a:r>
            </a:p>
          </p:txBody>
        </p:sp>
      </p:grpSp>
      <p:sp>
        <p:nvSpPr>
          <p:cNvPr id="112" name="Arrow: Striped Right 111">
            <a:extLst>
              <a:ext uri="{FF2B5EF4-FFF2-40B4-BE49-F238E27FC236}">
                <a16:creationId xmlns:a16="http://schemas.microsoft.com/office/drawing/2014/main" id="{72210056-D932-A401-B215-6999CF596DB9}"/>
              </a:ext>
            </a:extLst>
          </p:cNvPr>
          <p:cNvSpPr/>
          <p:nvPr/>
        </p:nvSpPr>
        <p:spPr bwMode="auto">
          <a:xfrm>
            <a:off x="5773020" y="5456322"/>
            <a:ext cx="707560" cy="570418"/>
          </a:xfrm>
          <a:prstGeom prst="stripedRightArrow">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14" name="Rectangle: Rounded Corners 113">
            <a:extLst>
              <a:ext uri="{FF2B5EF4-FFF2-40B4-BE49-F238E27FC236}">
                <a16:creationId xmlns:a16="http://schemas.microsoft.com/office/drawing/2014/main" id="{E533E597-B102-238F-02BE-E1E64BAE0AF9}"/>
              </a:ext>
            </a:extLst>
          </p:cNvPr>
          <p:cNvSpPr/>
          <p:nvPr/>
        </p:nvSpPr>
        <p:spPr bwMode="auto">
          <a:xfrm>
            <a:off x="6775574" y="5045352"/>
            <a:ext cx="4686753" cy="1604825"/>
          </a:xfrm>
          <a:prstGeom prst="roundRect">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a:ln>
                  <a:noFill/>
                </a:ln>
                <a:solidFill>
                  <a:srgbClr val="5F6062"/>
                </a:solidFill>
                <a:effectLst/>
                <a:uLnTx/>
                <a:uFillTx/>
                <a:sym typeface="Arial" charset="0"/>
              </a:rPr>
              <a:t>Digital financial reporting</a:t>
            </a:r>
          </a:p>
        </p:txBody>
      </p:sp>
      <p:grpSp>
        <p:nvGrpSpPr>
          <p:cNvPr id="116" name="Group 115">
            <a:extLst>
              <a:ext uri="{FF2B5EF4-FFF2-40B4-BE49-F238E27FC236}">
                <a16:creationId xmlns:a16="http://schemas.microsoft.com/office/drawing/2014/main" id="{987F8012-5A2B-F9E9-ED68-9667CB6DFBBF}"/>
              </a:ext>
            </a:extLst>
          </p:cNvPr>
          <p:cNvGrpSpPr/>
          <p:nvPr/>
        </p:nvGrpSpPr>
        <p:grpSpPr>
          <a:xfrm>
            <a:off x="6856555" y="5506863"/>
            <a:ext cx="1126316" cy="932458"/>
            <a:chOff x="6405450" y="1739014"/>
            <a:chExt cx="1126316" cy="1023746"/>
          </a:xfrm>
        </p:grpSpPr>
        <p:sp>
          <p:nvSpPr>
            <p:cNvPr id="130" name="TextBox 129">
              <a:extLst>
                <a:ext uri="{FF2B5EF4-FFF2-40B4-BE49-F238E27FC236}">
                  <a16:creationId xmlns:a16="http://schemas.microsoft.com/office/drawing/2014/main" id="{F0CEE0D9-74E4-C22C-8F2A-F6410AA6BC71}"/>
                </a:ext>
              </a:extLst>
            </p:cNvPr>
            <p:cNvSpPr txBox="1"/>
            <p:nvPr/>
          </p:nvSpPr>
          <p:spPr>
            <a:xfrm>
              <a:off x="6405450" y="2485761"/>
              <a:ext cx="1126316"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AA</a:t>
              </a:r>
            </a:p>
          </p:txBody>
        </p:sp>
        <p:grpSp>
          <p:nvGrpSpPr>
            <p:cNvPr id="131" name="Group 130">
              <a:extLst>
                <a:ext uri="{FF2B5EF4-FFF2-40B4-BE49-F238E27FC236}">
                  <a16:creationId xmlns:a16="http://schemas.microsoft.com/office/drawing/2014/main" id="{BB4B2D27-2EEA-D072-A17F-9A67909876AE}"/>
                </a:ext>
              </a:extLst>
            </p:cNvPr>
            <p:cNvGrpSpPr/>
            <p:nvPr/>
          </p:nvGrpSpPr>
          <p:grpSpPr>
            <a:xfrm>
              <a:off x="6574479" y="1739014"/>
              <a:ext cx="630235" cy="688182"/>
              <a:chOff x="9776900" y="1823237"/>
              <a:chExt cx="630235" cy="688182"/>
            </a:xfrm>
          </p:grpSpPr>
          <p:sp>
            <p:nvSpPr>
              <p:cNvPr id="132" name="Rectangle 131">
                <a:extLst>
                  <a:ext uri="{FF2B5EF4-FFF2-40B4-BE49-F238E27FC236}">
                    <a16:creationId xmlns:a16="http://schemas.microsoft.com/office/drawing/2014/main" id="{5B293068-B4C8-E54D-ADA6-13EF22B91C73}"/>
                  </a:ext>
                </a:extLst>
              </p:cNvPr>
              <p:cNvSpPr/>
              <p:nvPr/>
            </p:nvSpPr>
            <p:spPr bwMode="auto">
              <a:xfrm>
                <a:off x="9841279" y="2342379"/>
                <a:ext cx="517095" cy="169040"/>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33" name="TextBox 132">
                <a:extLst>
                  <a:ext uri="{FF2B5EF4-FFF2-40B4-BE49-F238E27FC236}">
                    <a16:creationId xmlns:a16="http://schemas.microsoft.com/office/drawing/2014/main" id="{083A2D0E-F6BF-2B25-5086-4AF913742C3B}"/>
                  </a:ext>
                </a:extLst>
              </p:cNvPr>
              <p:cNvSpPr txBox="1"/>
              <p:nvPr/>
            </p:nvSpPr>
            <p:spPr>
              <a:xfrm>
                <a:off x="9838379" y="2279181"/>
                <a:ext cx="550329" cy="191763"/>
              </a:xfrm>
              <a:prstGeom prst="rect">
                <a:avLst/>
              </a:prstGeom>
              <a:noFill/>
            </p:spPr>
            <p:txBody>
              <a:bodyPr wrap="square" rtlCol="0">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sym typeface="Arial" charset="0"/>
                  </a:rPr>
                  <a:t>XBRL</a:t>
                </a:r>
              </a:p>
            </p:txBody>
          </p:sp>
          <p:pic>
            <p:nvPicPr>
              <p:cNvPr id="134" name="Graphic 133" descr="Web design">
                <a:extLst>
                  <a:ext uri="{FF2B5EF4-FFF2-40B4-BE49-F238E27FC236}">
                    <a16:creationId xmlns:a16="http://schemas.microsoft.com/office/drawing/2014/main" id="{DFE63253-97E6-BCF2-76B5-BB9F3482D58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0615"/>
              <a:stretch/>
            </p:blipFill>
            <p:spPr>
              <a:xfrm>
                <a:off x="9776900" y="1823237"/>
                <a:ext cx="630235" cy="563335"/>
              </a:xfrm>
              <a:prstGeom prst="rect">
                <a:avLst/>
              </a:prstGeom>
            </p:spPr>
          </p:pic>
        </p:grpSp>
      </p:grpSp>
      <p:sp>
        <p:nvSpPr>
          <p:cNvPr id="119" name="Rectangle 118">
            <a:extLst>
              <a:ext uri="{FF2B5EF4-FFF2-40B4-BE49-F238E27FC236}">
                <a16:creationId xmlns:a16="http://schemas.microsoft.com/office/drawing/2014/main" id="{666FF912-9A53-394F-464C-137EAFED8DD8}"/>
              </a:ext>
            </a:extLst>
          </p:cNvPr>
          <p:cNvSpPr/>
          <p:nvPr/>
        </p:nvSpPr>
        <p:spPr bwMode="auto">
          <a:xfrm>
            <a:off x="9268590" y="5938207"/>
            <a:ext cx="663905" cy="590177"/>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a:ln>
                  <a:noFill/>
                </a:ln>
                <a:solidFill>
                  <a:srgbClr val="5F6062"/>
                </a:solidFill>
                <a:effectLst/>
                <a:uLnTx/>
                <a:uFillTx/>
                <a:latin typeface="Arial"/>
                <a:ea typeface="ヒラギノ角ゴ ProN W3" charset="0"/>
                <a:cs typeface="ヒラギノ角ゴ ProN W3" charset="0"/>
                <a:sym typeface="Arial" charset="0"/>
              </a:rPr>
              <a:t>…</a:t>
            </a:r>
          </a:p>
        </p:txBody>
      </p:sp>
      <p:sp>
        <p:nvSpPr>
          <p:cNvPr id="135" name="Arrow: Striped Right 134">
            <a:extLst>
              <a:ext uri="{FF2B5EF4-FFF2-40B4-BE49-F238E27FC236}">
                <a16:creationId xmlns:a16="http://schemas.microsoft.com/office/drawing/2014/main" id="{07776960-3196-5AF0-74D9-766FAFBE3B8C}"/>
              </a:ext>
            </a:extLst>
          </p:cNvPr>
          <p:cNvSpPr/>
          <p:nvPr/>
        </p:nvSpPr>
        <p:spPr bwMode="auto">
          <a:xfrm>
            <a:off x="5791895" y="3750193"/>
            <a:ext cx="707560" cy="570418"/>
          </a:xfrm>
          <a:prstGeom prst="stripedRightArrow">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grpSp>
        <p:nvGrpSpPr>
          <p:cNvPr id="136" name="Group 135">
            <a:extLst>
              <a:ext uri="{FF2B5EF4-FFF2-40B4-BE49-F238E27FC236}">
                <a16:creationId xmlns:a16="http://schemas.microsoft.com/office/drawing/2014/main" id="{371139D2-0AC6-46BE-F41A-2DA4E7DF2947}"/>
              </a:ext>
            </a:extLst>
          </p:cNvPr>
          <p:cNvGrpSpPr/>
          <p:nvPr/>
        </p:nvGrpSpPr>
        <p:grpSpPr>
          <a:xfrm>
            <a:off x="1748632" y="5201660"/>
            <a:ext cx="3949026" cy="1185410"/>
            <a:chOff x="1650496" y="5263476"/>
            <a:chExt cx="3949026" cy="1350989"/>
          </a:xfrm>
        </p:grpSpPr>
        <p:sp>
          <p:nvSpPr>
            <p:cNvPr id="137" name="Speech Bubble: Rectangle with Corners Rounded 136">
              <a:extLst>
                <a:ext uri="{FF2B5EF4-FFF2-40B4-BE49-F238E27FC236}">
                  <a16:creationId xmlns:a16="http://schemas.microsoft.com/office/drawing/2014/main" id="{CADBF6EB-CC21-30ED-EFC6-B5AE75D4729B}"/>
                </a:ext>
              </a:extLst>
            </p:cNvPr>
            <p:cNvSpPr/>
            <p:nvPr/>
          </p:nvSpPr>
          <p:spPr bwMode="auto">
            <a:xfrm>
              <a:off x="1650496" y="5263476"/>
              <a:ext cx="3949026" cy="1350989"/>
            </a:xfrm>
            <a:prstGeom prst="wedgeRoundRectCallout">
              <a:avLst>
                <a:gd name="adj1" fmla="val -60218"/>
                <a:gd name="adj2" fmla="val -29072"/>
                <a:gd name="adj3" fmla="val 16667"/>
              </a:avLst>
            </a:prstGeom>
            <a:solidFill>
              <a:srgbClr val="FFFFFF">
                <a:lumMod val="95000"/>
              </a:srgbClr>
            </a:solidFill>
            <a:ln w="9525" cap="flat" cmpd="sng" algn="ctr">
              <a:noFill/>
              <a:prstDash val="solid"/>
              <a:round/>
              <a:headEnd type="none" w="med" len="med"/>
              <a:tailEnd type="none" w="med" len="med"/>
            </a:ln>
            <a:effectLst/>
          </p:spPr>
          <p:txBody>
            <a:bodyPr vert="horz" wrap="square" lIns="91440" tIns="45720" rIns="90000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I want to download 100 companies’ EPS into a spreadsheet to calculate &amp; compare their P/E ratio</a:t>
              </a:r>
            </a:p>
          </p:txBody>
        </p:sp>
        <p:sp>
          <p:nvSpPr>
            <p:cNvPr id="138" name="TextBox 137">
              <a:extLst>
                <a:ext uri="{FF2B5EF4-FFF2-40B4-BE49-F238E27FC236}">
                  <a16:creationId xmlns:a16="http://schemas.microsoft.com/office/drawing/2014/main" id="{E0F94857-657C-BA30-7A7E-EAE77C71E54D}"/>
                </a:ext>
              </a:extLst>
            </p:cNvPr>
            <p:cNvSpPr txBox="1"/>
            <p:nvPr/>
          </p:nvSpPr>
          <p:spPr>
            <a:xfrm>
              <a:off x="4285173" y="5384972"/>
              <a:ext cx="1224940" cy="1107996"/>
            </a:xfrm>
            <a:prstGeom prst="rect">
              <a:avLst/>
            </a:prstGeom>
            <a:noFill/>
          </p:spPr>
          <p:txBody>
            <a:bodyPr wrap="squar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6600" b="0" i="0" u="none" strike="noStrike" kern="0" cap="none" spc="0" normalizeH="0" baseline="0" noProof="0">
                  <a:ln>
                    <a:noFill/>
                  </a:ln>
                  <a:solidFill>
                    <a:srgbClr val="B31E3B"/>
                  </a:solidFill>
                  <a:effectLst/>
                  <a:uLnTx/>
                  <a:uFillTx/>
                  <a:sym typeface="Wingdings" panose="05000000000000000000" pitchFamily="2" charset="2"/>
                </a:rPr>
                <a:t></a:t>
              </a:r>
              <a:endParaRPr kumimoji="0" lang="en-GB" sz="6600" b="0" i="0" u="none" strike="noStrike" kern="0" cap="none" spc="0" normalizeH="0" baseline="0" noProof="0">
                <a:ln>
                  <a:noFill/>
                </a:ln>
                <a:solidFill>
                  <a:srgbClr val="B31E3B"/>
                </a:solidFill>
                <a:effectLst/>
                <a:uLnTx/>
                <a:uFillTx/>
                <a:sym typeface="Arial" charset="0"/>
              </a:endParaRPr>
            </a:p>
          </p:txBody>
        </p:sp>
      </p:grpSp>
      <p:pic>
        <p:nvPicPr>
          <p:cNvPr id="139" name="Graphic 138" descr="Female Profile">
            <a:extLst>
              <a:ext uri="{FF2B5EF4-FFF2-40B4-BE49-F238E27FC236}">
                <a16:creationId xmlns:a16="http://schemas.microsoft.com/office/drawing/2014/main" id="{90397648-3FF3-9375-2BA1-319D42FCF7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7524" y="5158255"/>
            <a:ext cx="1033200" cy="1033200"/>
          </a:xfrm>
          <a:prstGeom prst="rect">
            <a:avLst/>
          </a:prstGeom>
        </p:spPr>
      </p:pic>
      <p:grpSp>
        <p:nvGrpSpPr>
          <p:cNvPr id="140" name="Group 139">
            <a:extLst>
              <a:ext uri="{FF2B5EF4-FFF2-40B4-BE49-F238E27FC236}">
                <a16:creationId xmlns:a16="http://schemas.microsoft.com/office/drawing/2014/main" id="{2992986F-8175-D0D7-4CA6-7E60058FCBF3}"/>
              </a:ext>
            </a:extLst>
          </p:cNvPr>
          <p:cNvGrpSpPr/>
          <p:nvPr/>
        </p:nvGrpSpPr>
        <p:grpSpPr>
          <a:xfrm>
            <a:off x="8028160" y="5540407"/>
            <a:ext cx="1126316" cy="957158"/>
            <a:chOff x="6405450" y="1739014"/>
            <a:chExt cx="1126316" cy="1050864"/>
          </a:xfrm>
        </p:grpSpPr>
        <p:sp>
          <p:nvSpPr>
            <p:cNvPr id="141" name="TextBox 140">
              <a:extLst>
                <a:ext uri="{FF2B5EF4-FFF2-40B4-BE49-F238E27FC236}">
                  <a16:creationId xmlns:a16="http://schemas.microsoft.com/office/drawing/2014/main" id="{27051DE2-3F72-4B22-7693-60A884B45A7A}"/>
                </a:ext>
              </a:extLst>
            </p:cNvPr>
            <p:cNvSpPr txBox="1"/>
            <p:nvPr/>
          </p:nvSpPr>
          <p:spPr>
            <a:xfrm>
              <a:off x="6405450" y="2485761"/>
              <a:ext cx="1126316" cy="304117"/>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AB</a:t>
              </a:r>
            </a:p>
          </p:txBody>
        </p:sp>
        <p:grpSp>
          <p:nvGrpSpPr>
            <p:cNvPr id="142" name="Group 141">
              <a:extLst>
                <a:ext uri="{FF2B5EF4-FFF2-40B4-BE49-F238E27FC236}">
                  <a16:creationId xmlns:a16="http://schemas.microsoft.com/office/drawing/2014/main" id="{C0B44C23-9F03-8242-7B6A-7163064D4A7F}"/>
                </a:ext>
              </a:extLst>
            </p:cNvPr>
            <p:cNvGrpSpPr/>
            <p:nvPr/>
          </p:nvGrpSpPr>
          <p:grpSpPr>
            <a:xfrm>
              <a:off x="6574479" y="1739014"/>
              <a:ext cx="630235" cy="688182"/>
              <a:chOff x="9776900" y="1823237"/>
              <a:chExt cx="630235" cy="688182"/>
            </a:xfrm>
          </p:grpSpPr>
          <p:sp>
            <p:nvSpPr>
              <p:cNvPr id="143" name="Rectangle 142">
                <a:extLst>
                  <a:ext uri="{FF2B5EF4-FFF2-40B4-BE49-F238E27FC236}">
                    <a16:creationId xmlns:a16="http://schemas.microsoft.com/office/drawing/2014/main" id="{CE182823-F3B9-8F25-FD8B-3C786EAA9E74}"/>
                  </a:ext>
                </a:extLst>
              </p:cNvPr>
              <p:cNvSpPr/>
              <p:nvPr/>
            </p:nvSpPr>
            <p:spPr bwMode="auto">
              <a:xfrm>
                <a:off x="9841279" y="2342379"/>
                <a:ext cx="517095" cy="169040"/>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44" name="TextBox 143">
                <a:extLst>
                  <a:ext uri="{FF2B5EF4-FFF2-40B4-BE49-F238E27FC236}">
                    <a16:creationId xmlns:a16="http://schemas.microsoft.com/office/drawing/2014/main" id="{4A3A9EEB-2A07-E3FB-F8E3-CF1BF3B3E18A}"/>
                  </a:ext>
                </a:extLst>
              </p:cNvPr>
              <p:cNvSpPr txBox="1"/>
              <p:nvPr/>
            </p:nvSpPr>
            <p:spPr>
              <a:xfrm>
                <a:off x="9838379" y="2279181"/>
                <a:ext cx="550329" cy="191763"/>
              </a:xfrm>
              <a:prstGeom prst="rect">
                <a:avLst/>
              </a:prstGeom>
              <a:noFill/>
            </p:spPr>
            <p:txBody>
              <a:bodyPr wrap="square" rtlCol="0">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sym typeface="Arial" charset="0"/>
                  </a:rPr>
                  <a:t>XBRL</a:t>
                </a:r>
              </a:p>
            </p:txBody>
          </p:sp>
          <p:pic>
            <p:nvPicPr>
              <p:cNvPr id="145" name="Graphic 144" descr="Web design">
                <a:extLst>
                  <a:ext uri="{FF2B5EF4-FFF2-40B4-BE49-F238E27FC236}">
                    <a16:creationId xmlns:a16="http://schemas.microsoft.com/office/drawing/2014/main" id="{E79B8BF4-4FED-EA6B-09F6-B94DB81ED5F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0615"/>
              <a:stretch/>
            </p:blipFill>
            <p:spPr>
              <a:xfrm>
                <a:off x="9776900" y="1823237"/>
                <a:ext cx="630235" cy="563335"/>
              </a:xfrm>
              <a:prstGeom prst="rect">
                <a:avLst/>
              </a:prstGeom>
            </p:spPr>
          </p:pic>
        </p:grpSp>
      </p:grpSp>
      <p:grpSp>
        <p:nvGrpSpPr>
          <p:cNvPr id="146" name="Group 145">
            <a:extLst>
              <a:ext uri="{FF2B5EF4-FFF2-40B4-BE49-F238E27FC236}">
                <a16:creationId xmlns:a16="http://schemas.microsoft.com/office/drawing/2014/main" id="{9003341E-AF2A-B8AC-A9F5-3A45D2ACEFDA}"/>
              </a:ext>
            </a:extLst>
          </p:cNvPr>
          <p:cNvGrpSpPr/>
          <p:nvPr/>
        </p:nvGrpSpPr>
        <p:grpSpPr>
          <a:xfrm>
            <a:off x="10082970" y="5574931"/>
            <a:ext cx="1126316" cy="957158"/>
            <a:chOff x="6405450" y="1739014"/>
            <a:chExt cx="1126316" cy="1050864"/>
          </a:xfrm>
        </p:grpSpPr>
        <p:sp>
          <p:nvSpPr>
            <p:cNvPr id="147" name="TextBox 146">
              <a:extLst>
                <a:ext uri="{FF2B5EF4-FFF2-40B4-BE49-F238E27FC236}">
                  <a16:creationId xmlns:a16="http://schemas.microsoft.com/office/drawing/2014/main" id="{D8B6516F-1C25-7312-0A8B-96B2000D44F5}"/>
                </a:ext>
              </a:extLst>
            </p:cNvPr>
            <p:cNvSpPr txBox="1"/>
            <p:nvPr/>
          </p:nvSpPr>
          <p:spPr>
            <a:xfrm>
              <a:off x="6405450" y="2485761"/>
              <a:ext cx="1126316" cy="304117"/>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a:ln>
                    <a:noFill/>
                  </a:ln>
                  <a:solidFill>
                    <a:srgbClr val="5F6062"/>
                  </a:solidFill>
                  <a:effectLst/>
                  <a:uLnTx/>
                  <a:uFillTx/>
                  <a:sym typeface="Arial" charset="0"/>
                </a:rPr>
                <a:t>Company ZZ</a:t>
              </a:r>
            </a:p>
          </p:txBody>
        </p:sp>
        <p:grpSp>
          <p:nvGrpSpPr>
            <p:cNvPr id="148" name="Group 147">
              <a:extLst>
                <a:ext uri="{FF2B5EF4-FFF2-40B4-BE49-F238E27FC236}">
                  <a16:creationId xmlns:a16="http://schemas.microsoft.com/office/drawing/2014/main" id="{B5277C5B-F73E-2F34-CBEF-4771C747F361}"/>
                </a:ext>
              </a:extLst>
            </p:cNvPr>
            <p:cNvGrpSpPr/>
            <p:nvPr/>
          </p:nvGrpSpPr>
          <p:grpSpPr>
            <a:xfrm>
              <a:off x="6574479" y="1739014"/>
              <a:ext cx="630235" cy="688182"/>
              <a:chOff x="9776900" y="1823237"/>
              <a:chExt cx="630235" cy="688182"/>
            </a:xfrm>
          </p:grpSpPr>
          <p:sp>
            <p:nvSpPr>
              <p:cNvPr id="149" name="Rectangle 148">
                <a:extLst>
                  <a:ext uri="{FF2B5EF4-FFF2-40B4-BE49-F238E27FC236}">
                    <a16:creationId xmlns:a16="http://schemas.microsoft.com/office/drawing/2014/main" id="{6F7DDEAA-5D7C-2912-67EA-6F3C1491AE89}"/>
                  </a:ext>
                </a:extLst>
              </p:cNvPr>
              <p:cNvSpPr/>
              <p:nvPr/>
            </p:nvSpPr>
            <p:spPr bwMode="auto">
              <a:xfrm>
                <a:off x="9841279" y="2342379"/>
                <a:ext cx="517095" cy="169040"/>
              </a:xfrm>
              <a:prstGeom prst="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ea typeface="ヒラギノ角ゴ ProN W3" charset="0"/>
                  <a:cs typeface="ヒラギノ角ゴ ProN W3" charset="0"/>
                  <a:sym typeface="Arial" charset="0"/>
                </a:endParaRPr>
              </a:p>
            </p:txBody>
          </p:sp>
          <p:sp>
            <p:nvSpPr>
              <p:cNvPr id="150" name="TextBox 149">
                <a:extLst>
                  <a:ext uri="{FF2B5EF4-FFF2-40B4-BE49-F238E27FC236}">
                    <a16:creationId xmlns:a16="http://schemas.microsoft.com/office/drawing/2014/main" id="{D10F84CF-A0D6-5A24-5294-FE7D7EBE3921}"/>
                  </a:ext>
                </a:extLst>
              </p:cNvPr>
              <p:cNvSpPr txBox="1"/>
              <p:nvPr/>
            </p:nvSpPr>
            <p:spPr>
              <a:xfrm>
                <a:off x="9838379" y="2279181"/>
                <a:ext cx="550329" cy="191763"/>
              </a:xfrm>
              <a:prstGeom prst="rect">
                <a:avLst/>
              </a:prstGeom>
              <a:noFill/>
            </p:spPr>
            <p:txBody>
              <a:bodyPr wrap="square" rtlCol="0">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a:ln>
                      <a:noFill/>
                    </a:ln>
                    <a:solidFill>
                      <a:srgbClr val="FFFFFF"/>
                    </a:solidFill>
                    <a:effectLst/>
                    <a:uLnTx/>
                    <a:uFillTx/>
                    <a:sym typeface="Arial" charset="0"/>
                  </a:rPr>
                  <a:t>XBRL</a:t>
                </a:r>
              </a:p>
            </p:txBody>
          </p:sp>
          <p:pic>
            <p:nvPicPr>
              <p:cNvPr id="151" name="Graphic 150" descr="Web design">
                <a:extLst>
                  <a:ext uri="{FF2B5EF4-FFF2-40B4-BE49-F238E27FC236}">
                    <a16:creationId xmlns:a16="http://schemas.microsoft.com/office/drawing/2014/main" id="{4059EF09-8575-0447-BFE7-DD0479BFC16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0615"/>
              <a:stretch/>
            </p:blipFill>
            <p:spPr>
              <a:xfrm>
                <a:off x="9776900" y="1823237"/>
                <a:ext cx="630235" cy="563335"/>
              </a:xfrm>
              <a:prstGeom prst="rect">
                <a:avLst/>
              </a:prstGeom>
            </p:spPr>
          </p:pic>
        </p:grpSp>
      </p:grpSp>
    </p:spTree>
    <p:extLst>
      <p:ext uri="{BB962C8B-B14F-4D97-AF65-F5344CB8AC3E}">
        <p14:creationId xmlns:p14="http://schemas.microsoft.com/office/powerpoint/2010/main" val="20949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6EDA9F2-2DB4-8701-A6B1-F1A634BA92C1}"/>
              </a:ext>
            </a:extLst>
          </p:cNvPr>
          <p:cNvSpPr>
            <a:spLocks noGrp="1"/>
          </p:cNvSpPr>
          <p:nvPr>
            <p:ph type="body" sz="quarter" idx="14"/>
          </p:nvPr>
        </p:nvSpPr>
        <p:spPr>
          <a:xfrm>
            <a:off x="1019174" y="1351313"/>
            <a:ext cx="8248652" cy="565964"/>
          </a:xfrm>
        </p:spPr>
        <p:txBody>
          <a:bodyPr/>
          <a:lstStyle/>
          <a:p>
            <a:r>
              <a:rPr lang="en-US" dirty="0">
                <a:solidFill>
                  <a:srgbClr val="5F6062"/>
                </a:solidFill>
              </a:rPr>
              <a:t>How are financial statements </a:t>
            </a:r>
            <a:r>
              <a:rPr lang="en-US" dirty="0" err="1">
                <a:solidFill>
                  <a:srgbClr val="5F6062"/>
                </a:solidFill>
              </a:rPr>
              <a:t>digitalised</a:t>
            </a:r>
            <a:r>
              <a:rPr lang="en-US" dirty="0">
                <a:solidFill>
                  <a:srgbClr val="5F6062"/>
                </a:solidFill>
              </a:rPr>
              <a:t>?</a:t>
            </a:r>
          </a:p>
        </p:txBody>
      </p:sp>
      <p:sp>
        <p:nvSpPr>
          <p:cNvPr id="2" name="Footer Placeholder 14">
            <a:extLst>
              <a:ext uri="{FF2B5EF4-FFF2-40B4-BE49-F238E27FC236}">
                <a16:creationId xmlns:a16="http://schemas.microsoft.com/office/drawing/2014/main" id="{F64E5C47-984E-6C64-5E7A-40C8A3410EE1}"/>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9</a:t>
            </a:fld>
            <a:endParaRPr lang="en-US">
              <a:cs typeface="Arial" panose="020B0604020202020204" pitchFamily="34" charset="0"/>
            </a:endParaRPr>
          </a:p>
        </p:txBody>
      </p:sp>
      <p:sp>
        <p:nvSpPr>
          <p:cNvPr id="3" name="Rectangle 2">
            <a:extLst>
              <a:ext uri="{FF2B5EF4-FFF2-40B4-BE49-F238E27FC236}">
                <a16:creationId xmlns:a16="http://schemas.microsoft.com/office/drawing/2014/main" id="{7DB2B754-53EC-031D-3F4C-F89EC91CD1E4}"/>
              </a:ext>
            </a:extLst>
          </p:cNvPr>
          <p:cNvSpPr/>
          <p:nvPr/>
        </p:nvSpPr>
        <p:spPr bwMode="auto">
          <a:xfrm>
            <a:off x="1084459" y="3070998"/>
            <a:ext cx="914400" cy="342130"/>
          </a:xfrm>
          <a:prstGeom prst="rect">
            <a:avLst/>
          </a:prstGeom>
          <a:solidFill>
            <a:schemeClr val="tx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Who</a:t>
            </a:r>
          </a:p>
        </p:txBody>
      </p:sp>
      <p:sp>
        <p:nvSpPr>
          <p:cNvPr id="4" name="Rectangle 3">
            <a:extLst>
              <a:ext uri="{FF2B5EF4-FFF2-40B4-BE49-F238E27FC236}">
                <a16:creationId xmlns:a16="http://schemas.microsoft.com/office/drawing/2014/main" id="{F49030FC-735A-B0F4-0AAB-2B8647843B5B}"/>
              </a:ext>
            </a:extLst>
          </p:cNvPr>
          <p:cNvSpPr/>
          <p:nvPr/>
        </p:nvSpPr>
        <p:spPr bwMode="auto">
          <a:xfrm>
            <a:off x="1084459" y="3450990"/>
            <a:ext cx="914400" cy="921443"/>
          </a:xfrm>
          <a:prstGeom prst="rect">
            <a:avLst/>
          </a:prstGeom>
          <a:solidFill>
            <a:schemeClr val="tx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What</a:t>
            </a:r>
          </a:p>
        </p:txBody>
      </p:sp>
      <p:sp>
        <p:nvSpPr>
          <p:cNvPr id="5" name="Rectangle 4">
            <a:extLst>
              <a:ext uri="{FF2B5EF4-FFF2-40B4-BE49-F238E27FC236}">
                <a16:creationId xmlns:a16="http://schemas.microsoft.com/office/drawing/2014/main" id="{BA05EBE2-03CD-681B-A721-77AC82E3A893}"/>
              </a:ext>
            </a:extLst>
          </p:cNvPr>
          <p:cNvSpPr/>
          <p:nvPr/>
        </p:nvSpPr>
        <p:spPr bwMode="auto">
          <a:xfrm>
            <a:off x="1084459" y="4425927"/>
            <a:ext cx="914400" cy="1527469"/>
          </a:xfrm>
          <a:prstGeom prst="rect">
            <a:avLst/>
          </a:prstGeom>
          <a:solidFill>
            <a:schemeClr val="tx2"/>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FFFFFF"/>
                </a:solidFill>
                <a:effectLst/>
                <a:uLnTx/>
                <a:uFillTx/>
                <a:ea typeface="ヒラギノ角ゴ ProN W3" charset="0"/>
                <a:cs typeface="ヒラギノ角ゴ ProN W3" charset="0"/>
                <a:sym typeface="Arial" charset="0"/>
              </a:rPr>
              <a:t>Why</a:t>
            </a:r>
          </a:p>
        </p:txBody>
      </p:sp>
      <p:sp>
        <p:nvSpPr>
          <p:cNvPr id="6" name="Rectangle 5">
            <a:extLst>
              <a:ext uri="{FF2B5EF4-FFF2-40B4-BE49-F238E27FC236}">
                <a16:creationId xmlns:a16="http://schemas.microsoft.com/office/drawing/2014/main" id="{15B390B3-2029-52F9-FADF-BFEC9FD56CD7}"/>
              </a:ext>
            </a:extLst>
          </p:cNvPr>
          <p:cNvSpPr/>
          <p:nvPr/>
        </p:nvSpPr>
        <p:spPr bwMode="auto">
          <a:xfrm>
            <a:off x="2043309" y="3070998"/>
            <a:ext cx="3329803" cy="342130"/>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Standard-setter</a:t>
            </a:r>
            <a:endPar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endParaRPr>
          </a:p>
        </p:txBody>
      </p:sp>
      <p:sp>
        <p:nvSpPr>
          <p:cNvPr id="8" name="Rectangle 7">
            <a:extLst>
              <a:ext uri="{FF2B5EF4-FFF2-40B4-BE49-F238E27FC236}">
                <a16:creationId xmlns:a16="http://schemas.microsoft.com/office/drawing/2014/main" id="{743540C4-7413-EF93-F8C2-86A0DCEC9EAE}"/>
              </a:ext>
            </a:extLst>
          </p:cNvPr>
          <p:cNvSpPr/>
          <p:nvPr/>
        </p:nvSpPr>
        <p:spPr bwMode="auto">
          <a:xfrm>
            <a:off x="5434330" y="3070000"/>
            <a:ext cx="3833496" cy="33916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Companies </a:t>
            </a:r>
          </a:p>
        </p:txBody>
      </p:sp>
      <p:sp>
        <p:nvSpPr>
          <p:cNvPr id="9" name="Rectangle 8">
            <a:extLst>
              <a:ext uri="{FF2B5EF4-FFF2-40B4-BE49-F238E27FC236}">
                <a16:creationId xmlns:a16="http://schemas.microsoft.com/office/drawing/2014/main" id="{B09C9311-25B4-F983-2A8E-E6140C7F2C59}"/>
              </a:ext>
            </a:extLst>
          </p:cNvPr>
          <p:cNvSpPr/>
          <p:nvPr/>
        </p:nvSpPr>
        <p:spPr bwMode="auto">
          <a:xfrm>
            <a:off x="9324981" y="3065513"/>
            <a:ext cx="2077010" cy="33916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Investors</a:t>
            </a:r>
            <a:endPar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endParaRPr>
          </a:p>
        </p:txBody>
      </p:sp>
      <p:sp>
        <p:nvSpPr>
          <p:cNvPr id="10" name="Rectangle 9">
            <a:extLst>
              <a:ext uri="{FF2B5EF4-FFF2-40B4-BE49-F238E27FC236}">
                <a16:creationId xmlns:a16="http://schemas.microsoft.com/office/drawing/2014/main" id="{AF135151-96BD-8C09-74B3-7D3FE23A0F39}"/>
              </a:ext>
            </a:extLst>
          </p:cNvPr>
          <p:cNvSpPr/>
          <p:nvPr/>
        </p:nvSpPr>
        <p:spPr bwMode="auto">
          <a:xfrm>
            <a:off x="5442112" y="3450990"/>
            <a:ext cx="1280409" cy="92144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Financial reports</a:t>
            </a:r>
          </a:p>
        </p:txBody>
      </p:sp>
      <p:sp>
        <p:nvSpPr>
          <p:cNvPr id="11" name="Rectangle 10">
            <a:extLst>
              <a:ext uri="{FF2B5EF4-FFF2-40B4-BE49-F238E27FC236}">
                <a16:creationId xmlns:a16="http://schemas.microsoft.com/office/drawing/2014/main" id="{4BB7D7DC-F6E1-C2F1-CE3B-5E542E5FA996}"/>
              </a:ext>
            </a:extLst>
          </p:cNvPr>
          <p:cNvSpPr/>
          <p:nvPr/>
        </p:nvSpPr>
        <p:spPr bwMode="auto">
          <a:xfrm>
            <a:off x="6785136" y="3450989"/>
            <a:ext cx="2482690" cy="92144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sz="1600" kern="0">
                <a:solidFill>
                  <a:srgbClr val="5F6062"/>
                </a:solidFill>
                <a:sym typeface="Arial" charset="0"/>
              </a:rPr>
              <a:t>Use tagging software to t</a:t>
            </a:r>
            <a:r>
              <a:rPr kumimoji="0" lang="en-GB" sz="1600" b="0" i="0" u="none" strike="noStrike" kern="0" cap="none" spc="0" normalizeH="0" baseline="0" noProof="0">
                <a:ln>
                  <a:noFill/>
                </a:ln>
                <a:solidFill>
                  <a:srgbClr val="5F6062"/>
                </a:solidFill>
                <a:effectLst/>
                <a:uLnTx/>
                <a:uFillTx/>
                <a:sym typeface="Arial" charset="0"/>
              </a:rPr>
              <a:t>ag </a:t>
            </a:r>
            <a:r>
              <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disclosures in financial reports</a:t>
            </a:r>
          </a:p>
        </p:txBody>
      </p:sp>
      <p:sp>
        <p:nvSpPr>
          <p:cNvPr id="12" name="Rectangle 11">
            <a:extLst>
              <a:ext uri="{FF2B5EF4-FFF2-40B4-BE49-F238E27FC236}">
                <a16:creationId xmlns:a16="http://schemas.microsoft.com/office/drawing/2014/main" id="{F76DAE95-51F7-F4BB-4EF3-BB25A77C941A}"/>
              </a:ext>
            </a:extLst>
          </p:cNvPr>
          <p:cNvSpPr/>
          <p:nvPr/>
        </p:nvSpPr>
        <p:spPr bwMode="auto">
          <a:xfrm>
            <a:off x="9330591" y="3452817"/>
            <a:ext cx="2071400" cy="920042"/>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Digital consumption</a:t>
            </a:r>
          </a:p>
        </p:txBody>
      </p:sp>
      <p:sp>
        <p:nvSpPr>
          <p:cNvPr id="13" name="Rectangle 12">
            <a:extLst>
              <a:ext uri="{FF2B5EF4-FFF2-40B4-BE49-F238E27FC236}">
                <a16:creationId xmlns:a16="http://schemas.microsoft.com/office/drawing/2014/main" id="{0F7AB980-E284-DDD5-81E4-A2ABCF610A0D}"/>
              </a:ext>
            </a:extLst>
          </p:cNvPr>
          <p:cNvSpPr/>
          <p:nvPr/>
        </p:nvSpPr>
        <p:spPr bwMode="auto">
          <a:xfrm>
            <a:off x="5434331" y="4429221"/>
            <a:ext cx="3833496" cy="151721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Makes paper reports machine-readable</a:t>
            </a:r>
          </a:p>
        </p:txBody>
      </p:sp>
      <p:sp>
        <p:nvSpPr>
          <p:cNvPr id="14" name="Rectangle 13">
            <a:extLst>
              <a:ext uri="{FF2B5EF4-FFF2-40B4-BE49-F238E27FC236}">
                <a16:creationId xmlns:a16="http://schemas.microsoft.com/office/drawing/2014/main" id="{4CB2B2C2-D656-E2C2-189C-05AACAD40943}"/>
              </a:ext>
            </a:extLst>
          </p:cNvPr>
          <p:cNvSpPr/>
          <p:nvPr/>
        </p:nvSpPr>
        <p:spPr bwMode="auto">
          <a:xfrm>
            <a:off x="3605451" y="4427509"/>
            <a:ext cx="1768698" cy="1527470"/>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Provides tags derived from the Standards to make disclosures machine-readable</a:t>
            </a:r>
          </a:p>
        </p:txBody>
      </p:sp>
      <p:sp>
        <p:nvSpPr>
          <p:cNvPr id="15" name="Rectangle 14">
            <a:extLst>
              <a:ext uri="{FF2B5EF4-FFF2-40B4-BE49-F238E27FC236}">
                <a16:creationId xmlns:a16="http://schemas.microsoft.com/office/drawing/2014/main" id="{7E9A1D26-0E06-C3E5-F6BD-73A8F97CDBF7}"/>
              </a:ext>
            </a:extLst>
          </p:cNvPr>
          <p:cNvSpPr/>
          <p:nvPr/>
        </p:nvSpPr>
        <p:spPr bwMode="auto">
          <a:xfrm>
            <a:off x="9330591" y="4427509"/>
            <a:ext cx="2071400" cy="1521636"/>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Digital comparison and analysis of financial reports for more efficient investment decision-making </a:t>
            </a:r>
          </a:p>
        </p:txBody>
      </p:sp>
      <p:pic>
        <p:nvPicPr>
          <p:cNvPr id="16" name="Graphic 15" descr="Scroll outline">
            <a:extLst>
              <a:ext uri="{FF2B5EF4-FFF2-40B4-BE49-F238E27FC236}">
                <a16:creationId xmlns:a16="http://schemas.microsoft.com/office/drawing/2014/main" id="{2D8CB27E-885C-A584-07D5-1A4977FFD0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4320" y="2189110"/>
            <a:ext cx="771855" cy="790290"/>
          </a:xfrm>
          <a:prstGeom prst="rect">
            <a:avLst/>
          </a:prstGeom>
        </p:spPr>
      </p:pic>
      <p:pic>
        <p:nvPicPr>
          <p:cNvPr id="17" name="Graphic 16" descr="Laptop with solid fill">
            <a:extLst>
              <a:ext uri="{FF2B5EF4-FFF2-40B4-BE49-F238E27FC236}">
                <a16:creationId xmlns:a16="http://schemas.microsoft.com/office/drawing/2014/main" id="{96069527-CD57-05B3-8E71-21AD7632EB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7663" y="2230704"/>
            <a:ext cx="796450" cy="815471"/>
          </a:xfrm>
          <a:prstGeom prst="rect">
            <a:avLst/>
          </a:prstGeom>
        </p:spPr>
      </p:pic>
      <p:pic>
        <p:nvPicPr>
          <p:cNvPr id="18" name="Graphic 17" descr="Caret Right with solid fill">
            <a:extLst>
              <a:ext uri="{FF2B5EF4-FFF2-40B4-BE49-F238E27FC236}">
                <a16:creationId xmlns:a16="http://schemas.microsoft.com/office/drawing/2014/main" id="{80F655FB-B2BD-1C62-8916-89CDC3D700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2524" y="2197830"/>
            <a:ext cx="893070" cy="914400"/>
          </a:xfrm>
          <a:prstGeom prst="rect">
            <a:avLst/>
          </a:prstGeom>
        </p:spPr>
      </p:pic>
      <p:pic>
        <p:nvPicPr>
          <p:cNvPr id="24" name="Graphic 23" descr="Barcode with solid fill">
            <a:extLst>
              <a:ext uri="{FF2B5EF4-FFF2-40B4-BE49-F238E27FC236}">
                <a16:creationId xmlns:a16="http://schemas.microsoft.com/office/drawing/2014/main" id="{1ADAF5ED-6ACF-A041-1080-0054DAF207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9454" y="2197830"/>
            <a:ext cx="893070" cy="914400"/>
          </a:xfrm>
          <a:prstGeom prst="rect">
            <a:avLst/>
          </a:prstGeom>
        </p:spPr>
      </p:pic>
      <p:pic>
        <p:nvPicPr>
          <p:cNvPr id="25" name="Graphic 24" descr="Caret Right with solid fill">
            <a:extLst>
              <a:ext uri="{FF2B5EF4-FFF2-40B4-BE49-F238E27FC236}">
                <a16:creationId xmlns:a16="http://schemas.microsoft.com/office/drawing/2014/main" id="{B60ED46B-9F26-8470-CBC4-5C61DEEED3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3093" y="2175807"/>
            <a:ext cx="893070" cy="914400"/>
          </a:xfrm>
          <a:prstGeom prst="rect">
            <a:avLst/>
          </a:prstGeom>
        </p:spPr>
      </p:pic>
      <p:pic>
        <p:nvPicPr>
          <p:cNvPr id="26" name="Graphic 25" descr="Caret Right with solid fill">
            <a:extLst>
              <a:ext uri="{FF2B5EF4-FFF2-40B4-BE49-F238E27FC236}">
                <a16:creationId xmlns:a16="http://schemas.microsoft.com/office/drawing/2014/main" id="{E6D9D9EA-4B4E-D606-60D1-6E2E6AB46E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5963" y="2189110"/>
            <a:ext cx="893070" cy="914400"/>
          </a:xfrm>
          <a:prstGeom prst="rect">
            <a:avLst/>
          </a:prstGeom>
        </p:spPr>
      </p:pic>
      <p:grpSp>
        <p:nvGrpSpPr>
          <p:cNvPr id="30" name="Group 29">
            <a:extLst>
              <a:ext uri="{FF2B5EF4-FFF2-40B4-BE49-F238E27FC236}">
                <a16:creationId xmlns:a16="http://schemas.microsoft.com/office/drawing/2014/main" id="{967ECDCC-D337-C699-A27A-9680C3E58D03}"/>
              </a:ext>
            </a:extLst>
          </p:cNvPr>
          <p:cNvGrpSpPr/>
          <p:nvPr/>
        </p:nvGrpSpPr>
        <p:grpSpPr>
          <a:xfrm>
            <a:off x="6998302" y="2197830"/>
            <a:ext cx="1979369" cy="760751"/>
            <a:chOff x="6281240" y="1338364"/>
            <a:chExt cx="2271494" cy="864965"/>
          </a:xfrm>
        </p:grpSpPr>
        <p:pic>
          <p:nvPicPr>
            <p:cNvPr id="33" name="Graphic 32" descr="Tag">
              <a:extLst>
                <a:ext uri="{FF2B5EF4-FFF2-40B4-BE49-F238E27FC236}">
                  <a16:creationId xmlns:a16="http://schemas.microsoft.com/office/drawing/2014/main" id="{A305A334-EFB6-37D7-0F76-EBBEE0541A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727690">
              <a:off x="6281240" y="1338364"/>
              <a:ext cx="1010579" cy="864965"/>
            </a:xfrm>
            <a:prstGeom prst="rect">
              <a:avLst/>
            </a:prstGeom>
          </p:spPr>
        </p:pic>
        <p:sp>
          <p:nvSpPr>
            <p:cNvPr id="35" name="TextBox 34">
              <a:extLst>
                <a:ext uri="{FF2B5EF4-FFF2-40B4-BE49-F238E27FC236}">
                  <a16:creationId xmlns:a16="http://schemas.microsoft.com/office/drawing/2014/main" id="{5DFD3F15-8CD9-63C2-245C-275F964BCBDF}"/>
                </a:ext>
              </a:extLst>
            </p:cNvPr>
            <p:cNvSpPr txBox="1"/>
            <p:nvPr/>
          </p:nvSpPr>
          <p:spPr>
            <a:xfrm>
              <a:off x="7253981" y="1678550"/>
              <a:ext cx="1298753" cy="461665"/>
            </a:xfrm>
            <a:prstGeom prst="rect">
              <a:avLst/>
            </a:prstGeom>
            <a:noFill/>
            <a:ln w="28575">
              <a:solidFill>
                <a:srgbClr val="B31E3B"/>
              </a:solidFill>
            </a:ln>
          </p:spPr>
          <p:txBody>
            <a:bodyPr wrap="non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B31E3B"/>
                  </a:solidFill>
                  <a:effectLst/>
                  <a:uLnTx/>
                  <a:uFillTx/>
                  <a:sym typeface="Arial" charset="0"/>
                </a:rPr>
                <a:t>£35,310</a:t>
              </a:r>
            </a:p>
          </p:txBody>
        </p:sp>
      </p:grpSp>
      <p:pic>
        <p:nvPicPr>
          <p:cNvPr id="36" name="Picture 35">
            <a:extLst>
              <a:ext uri="{FF2B5EF4-FFF2-40B4-BE49-F238E27FC236}">
                <a16:creationId xmlns:a16="http://schemas.microsoft.com/office/drawing/2014/main" id="{2630A205-9D76-5009-3E4B-4E61503B13F6}"/>
              </a:ext>
            </a:extLst>
          </p:cNvPr>
          <p:cNvPicPr>
            <a:picLocks noChangeAspect="1"/>
          </p:cNvPicPr>
          <p:nvPr/>
        </p:nvPicPr>
        <p:blipFill>
          <a:blip r:embed="rId12"/>
          <a:stretch>
            <a:fillRect/>
          </a:stretch>
        </p:blipFill>
        <p:spPr>
          <a:xfrm>
            <a:off x="2128176" y="2234069"/>
            <a:ext cx="864216" cy="753664"/>
          </a:xfrm>
          <a:prstGeom prst="rect">
            <a:avLst/>
          </a:prstGeom>
        </p:spPr>
      </p:pic>
      <p:pic>
        <p:nvPicPr>
          <p:cNvPr id="37" name="Graphic 36" descr="Add with solid fill">
            <a:extLst>
              <a:ext uri="{FF2B5EF4-FFF2-40B4-BE49-F238E27FC236}">
                <a16:creationId xmlns:a16="http://schemas.microsoft.com/office/drawing/2014/main" id="{64718D27-20BA-8689-F4F8-45ADE976AA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07870" y="2473223"/>
            <a:ext cx="341770" cy="349933"/>
          </a:xfrm>
          <a:prstGeom prst="rect">
            <a:avLst/>
          </a:prstGeom>
        </p:spPr>
      </p:pic>
      <p:sp>
        <p:nvSpPr>
          <p:cNvPr id="41" name="Rectangle 40">
            <a:extLst>
              <a:ext uri="{FF2B5EF4-FFF2-40B4-BE49-F238E27FC236}">
                <a16:creationId xmlns:a16="http://schemas.microsoft.com/office/drawing/2014/main" id="{6B08E926-B52D-DCC9-D6CE-8A7356FCA380}"/>
              </a:ext>
            </a:extLst>
          </p:cNvPr>
          <p:cNvSpPr/>
          <p:nvPr/>
        </p:nvSpPr>
        <p:spPr bwMode="auto">
          <a:xfrm>
            <a:off x="2043309" y="3450990"/>
            <a:ext cx="1507108" cy="92144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Standards</a:t>
            </a:r>
          </a:p>
        </p:txBody>
      </p:sp>
      <p:sp>
        <p:nvSpPr>
          <p:cNvPr id="42" name="Rectangle 41">
            <a:extLst>
              <a:ext uri="{FF2B5EF4-FFF2-40B4-BE49-F238E27FC236}">
                <a16:creationId xmlns:a16="http://schemas.microsoft.com/office/drawing/2014/main" id="{7B99ED4B-D909-2F3A-A328-3B42328D5569}"/>
              </a:ext>
            </a:extLst>
          </p:cNvPr>
          <p:cNvSpPr/>
          <p:nvPr/>
        </p:nvSpPr>
        <p:spPr bwMode="auto">
          <a:xfrm>
            <a:off x="3605450" y="3450990"/>
            <a:ext cx="1768696" cy="921444"/>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a:ln>
                  <a:noFill/>
                </a:ln>
                <a:solidFill>
                  <a:srgbClr val="5F6062"/>
                </a:solidFill>
                <a:effectLst/>
                <a:uLnTx/>
                <a:uFillTx/>
                <a:sym typeface="Arial" charset="0"/>
              </a:rPr>
              <a:t>Digital taxonomy</a:t>
            </a:r>
            <a:r>
              <a:rPr kumimoji="0" lang="en-GB" sz="1600" b="0" i="0" u="none" strike="noStrike" kern="0" cap="none" spc="0" normalizeH="0" baseline="30000" noProof="0">
                <a:ln>
                  <a:noFill/>
                </a:ln>
                <a:solidFill>
                  <a:srgbClr val="5F6062"/>
                </a:solidFill>
                <a:effectLst/>
                <a:uLnTx/>
                <a:uFillTx/>
                <a:sym typeface="Arial" charset="0"/>
              </a:rPr>
              <a:t>#</a:t>
            </a:r>
            <a:endParaRPr kumimoji="0" lang="en-GB" sz="1600" b="0" i="0" u="none" strike="noStrike" kern="0" cap="none" spc="0" normalizeH="0" baseline="30000" noProof="0">
              <a:ln>
                <a:noFill/>
              </a:ln>
              <a:solidFill>
                <a:srgbClr val="5F6062"/>
              </a:solidFill>
              <a:effectLst/>
              <a:uLnTx/>
              <a:uFillTx/>
              <a:ea typeface="ヒラギノ角ゴ ProN W3" charset="0"/>
              <a:cs typeface="ヒラギノ角ゴ ProN W3" charset="0"/>
              <a:sym typeface="Arial" charset="0"/>
            </a:endParaRPr>
          </a:p>
        </p:txBody>
      </p:sp>
      <p:sp>
        <p:nvSpPr>
          <p:cNvPr id="43" name="Rectangle 42">
            <a:extLst>
              <a:ext uri="{FF2B5EF4-FFF2-40B4-BE49-F238E27FC236}">
                <a16:creationId xmlns:a16="http://schemas.microsoft.com/office/drawing/2014/main" id="{3D793AC0-E92D-954E-089E-1EA161EC9699}"/>
              </a:ext>
            </a:extLst>
          </p:cNvPr>
          <p:cNvSpPr/>
          <p:nvPr/>
        </p:nvSpPr>
        <p:spPr bwMode="auto">
          <a:xfrm>
            <a:off x="2043309" y="4420573"/>
            <a:ext cx="1507108" cy="1527469"/>
          </a:xfrm>
          <a:prstGeom prst="rect">
            <a:avLst/>
          </a:prstGeom>
          <a:solidFill>
            <a:srgbClr val="E8E8E8"/>
          </a:solidFill>
          <a:ln w="9525" cap="flat" cmpd="sng" algn="ctr">
            <a:solidFill>
              <a:srgbClr val="5F606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rPr>
              <a:t>Provides </a:t>
            </a:r>
            <a:r>
              <a:rPr kumimoji="0" lang="en-GB" sz="1400" b="0" i="0" u="none" strike="noStrike" kern="0" cap="none" spc="0" normalizeH="0" baseline="0" noProof="0">
                <a:ln>
                  <a:noFill/>
                </a:ln>
                <a:solidFill>
                  <a:srgbClr val="5F6062"/>
                </a:solidFill>
                <a:effectLst/>
                <a:uLnTx/>
                <a:uFillTx/>
                <a:sym typeface="Arial" charset="0"/>
              </a:rPr>
              <a:t>requirements for company disclosures in financial reports</a:t>
            </a:r>
            <a:endParaRPr kumimoji="0" lang="en-GB" sz="1400" b="0" i="0" u="none" strike="noStrike" kern="0" cap="none" spc="0" normalizeH="0" baseline="0" noProof="0">
              <a:ln>
                <a:noFill/>
              </a:ln>
              <a:solidFill>
                <a:srgbClr val="5F6062"/>
              </a:solidFill>
              <a:effectLst/>
              <a:uLnTx/>
              <a:uFillTx/>
              <a:ea typeface="ヒラギノ角ゴ ProN W3" charset="0"/>
              <a:cs typeface="ヒラギノ角ゴ ProN W3" charset="0"/>
              <a:sym typeface="Arial" charset="0"/>
            </a:endParaRPr>
          </a:p>
        </p:txBody>
      </p:sp>
      <p:sp>
        <p:nvSpPr>
          <p:cNvPr id="45" name="TextBox 44">
            <a:extLst>
              <a:ext uri="{FF2B5EF4-FFF2-40B4-BE49-F238E27FC236}">
                <a16:creationId xmlns:a16="http://schemas.microsoft.com/office/drawing/2014/main" id="{21F7C5BE-0E82-8961-47F1-29DEBA7AB5E0}"/>
              </a:ext>
            </a:extLst>
          </p:cNvPr>
          <p:cNvSpPr txBox="1"/>
          <p:nvPr/>
        </p:nvSpPr>
        <p:spPr>
          <a:xfrm>
            <a:off x="1084459" y="6044394"/>
            <a:ext cx="10317532" cy="523220"/>
          </a:xfrm>
          <a:prstGeom prst="rect">
            <a:avLst/>
          </a:prstGeom>
          <a:noFill/>
          <a:ln>
            <a:solidFill>
              <a:schemeClr val="tx1"/>
            </a:solidFill>
          </a:ln>
        </p:spPr>
        <p:txBody>
          <a:bodyPr wrap="square" rtlCol="0">
            <a:spAutoFit/>
          </a:bodyPr>
          <a:lstStyle/>
          <a:p>
            <a:pPr marL="84138" indent="-84138">
              <a:tabLst>
                <a:tab pos="84138" algn="l"/>
              </a:tabLst>
            </a:pPr>
            <a:r>
              <a:rPr lang="en-GB" sz="1400" baseline="30000"/>
              <a:t>#</a:t>
            </a:r>
            <a:r>
              <a:rPr lang="en-GB" sz="1400"/>
              <a:t> A classification system used to make financial reports machine-readable. Different from, for example, a green taxonomy used to classify environmentally sustainable economic activities </a:t>
            </a:r>
            <a:endParaRPr lang="en-GB" sz="1400" baseline="30000"/>
          </a:p>
        </p:txBody>
      </p:sp>
    </p:spTree>
    <p:extLst>
      <p:ext uri="{BB962C8B-B14F-4D97-AF65-F5344CB8AC3E}">
        <p14:creationId xmlns:p14="http://schemas.microsoft.com/office/powerpoint/2010/main" val="1679584242"/>
      </p:ext>
    </p:extLst>
  </p:cSld>
  <p:clrMapOvr>
    <a:masterClrMapping/>
  </p:clrMapOvr>
</p:sld>
</file>

<file path=ppt/theme/theme1.xml><?xml version="1.0" encoding="utf-8"?>
<a:theme xmlns:a="http://schemas.openxmlformats.org/drawingml/2006/main" name="IFRS-Foundation">
  <a:themeElements>
    <a:clrScheme name="IFRS NEW">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Foundation-template" id="{EFB91D1C-68F2-BD4B-B831-D026724A36C7}" vid="{464BEA7B-94E7-8242-9BAC-4703791DD18A}"/>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C2EAED9C-58C9-864D-988C-29DA62D8E2D0}" vid="{4C38A788-FF10-C241-989B-8511C5633E25}"/>
    </a:ext>
  </a:extLst>
</a:theme>
</file>

<file path=ppt/theme/theme3.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C2EAED9C-58C9-864D-988C-29DA62D8E2D0}" vid="{4C38A788-FF10-C241-989B-8511C5633E25}"/>
    </a:ext>
  </a:extLst>
</a:theme>
</file>

<file path=ppt/theme/theme4.xml><?xml version="1.0" encoding="utf-8"?>
<a:theme xmlns:a="http://schemas.openxmlformats.org/drawingml/2006/main" name="3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C2EAED9C-58C9-864D-988C-29DA62D8E2D0}" vid="{4C38A788-FF10-C241-989B-8511C5633E25}"/>
    </a:ext>
  </a:extLst>
</a:theme>
</file>

<file path=ppt/theme/theme5.xml><?xml version="1.0" encoding="utf-8"?>
<a:theme xmlns:a="http://schemas.openxmlformats.org/drawingml/2006/main" name="Default Design">
  <a:themeElements>
    <a:clrScheme name="Custom 2">
      <a:dk1>
        <a:srgbClr val="01A0C0"/>
      </a:dk1>
      <a:lt1>
        <a:srgbClr val="FFFFFF"/>
      </a:lt1>
      <a:dk2>
        <a:srgbClr val="01A0C0"/>
      </a:dk2>
      <a:lt2>
        <a:srgbClr val="FFFFFF"/>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7.xml><?xml version="1.0" encoding="utf-8"?>
<a:theme xmlns:a="http://schemas.openxmlformats.org/drawingml/2006/main" name="Präsentationsvorlage BWL 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RS Colour Scheme">
    <a:dk1>
      <a:srgbClr val="5F6062"/>
    </a:dk1>
    <a:lt1>
      <a:srgbClr val="FFFFFF"/>
    </a:lt1>
    <a:dk2>
      <a:srgbClr val="B31E3B"/>
    </a:dk2>
    <a:lt2>
      <a:srgbClr val="E8E8E8"/>
    </a:lt2>
    <a:accent1>
      <a:srgbClr val="CD7017"/>
    </a:accent1>
    <a:accent2>
      <a:srgbClr val="4184A9"/>
    </a:accent2>
    <a:accent3>
      <a:srgbClr val="D9E6EE"/>
    </a:accent3>
    <a:accent4>
      <a:srgbClr val="F1D2D8"/>
    </a:accent4>
    <a:accent5>
      <a:srgbClr val="F5E2D1"/>
    </a:accent5>
    <a:accent6>
      <a:srgbClr val="FFFFFF"/>
    </a:accent6>
    <a:hlink>
      <a:srgbClr val="B31E3B"/>
    </a:hlink>
    <a:folHlink>
      <a:srgbClr val="B31E3B"/>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b264de-5d9c-41da-88bf-d3d4dfea6693">
      <UserInfo>
        <DisplayName>SharingLinks.ace1f2c8-307a-4d1e-b841-92b39003e075.Flexible.2cc2e32c-d425-4d9e-80b3-d7e5b83b8726</DisplayName>
        <AccountId>57</AccountId>
        <AccountType/>
      </UserInfo>
      <UserInfo>
        <DisplayName>Tokar, Mary</DisplayName>
        <AccountId>42</AccountId>
        <AccountType/>
      </UserInfo>
      <UserInfo>
        <DisplayName>SharingLinks.1f3e86c6-4757-4db0-b92c-494b42002d98.Flexible.b0122f52-4cad-471c-a4ec-08bc197b033e</DisplayName>
        <AccountId>21</AccountId>
        <AccountType/>
      </UserInfo>
      <UserInfo>
        <DisplayName>Poli, Filippo</DisplayName>
        <AccountId>52</AccountId>
        <AccountType/>
      </UserInfo>
      <UserInfo>
        <DisplayName>Limited Access System Group For List dd00f8fd-3af1-4dac-a049-efd365da1926</DisplayName>
        <AccountId>61</AccountId>
        <AccountType/>
      </UserInfo>
      <UserInfo>
        <DisplayName>SharingLinks.466fb955-dc58-4d55-a470-973e43bc50d9.Flexible.1e091288-c26f-4e14-b765-d337037e5055</DisplayName>
        <AccountId>68</AccountId>
        <AccountType/>
      </UserInfo>
      <UserInfo>
        <DisplayName>Tarca, Ann</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53B74C4E7FDB4EA973A90B11CB0F3A" ma:contentTypeVersion="8" ma:contentTypeDescription="Create a new document." ma:contentTypeScope="" ma:versionID="ec369e0c6295e335c5d34fa608082d63">
  <xsd:schema xmlns:xsd="http://www.w3.org/2001/XMLSchema" xmlns:xs="http://www.w3.org/2001/XMLSchema" xmlns:p="http://schemas.microsoft.com/office/2006/metadata/properties" xmlns:ns2="dd00f8fd-3af1-4dac-a049-efd365da1926" xmlns:ns3="e1b264de-5d9c-41da-88bf-d3d4dfea6693" targetNamespace="http://schemas.microsoft.com/office/2006/metadata/properties" ma:root="true" ma:fieldsID="b2751db029abc363bec55f9853feb7c0" ns2:_="" ns3:_="">
    <xsd:import namespace="dd00f8fd-3af1-4dac-a049-efd365da1926"/>
    <xsd:import namespace="e1b264de-5d9c-41da-88bf-d3d4dfea66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0f8fd-3af1-4dac-a049-efd365da1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b264de-5d9c-41da-88bf-d3d4dfea66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F213F3-3E2B-48DE-900E-16DD9CAB6C15}">
  <ds:schemaRefs>
    <ds:schemaRef ds:uri="http://schemas.microsoft.com/sharepoint/v3/contenttype/forms"/>
  </ds:schemaRefs>
</ds:datastoreItem>
</file>

<file path=customXml/itemProps2.xml><?xml version="1.0" encoding="utf-8"?>
<ds:datastoreItem xmlns:ds="http://schemas.openxmlformats.org/officeDocument/2006/customXml" ds:itemID="{51C50A55-2752-4276-89E7-41111D9314B0}">
  <ds:schemaRefs>
    <ds:schemaRef ds:uri="http://purl.org/dc/elements/1.1/"/>
    <ds:schemaRef ds:uri="http://schemas.openxmlformats.org/package/2006/metadata/core-properties"/>
    <ds:schemaRef ds:uri="http://schemas.microsoft.com/office/infopath/2007/PartnerControls"/>
    <ds:schemaRef ds:uri="dd00f8fd-3af1-4dac-a049-efd365da1926"/>
    <ds:schemaRef ds:uri="http://purl.org/dc/terms/"/>
    <ds:schemaRef ds:uri="http://schemas.microsoft.com/office/2006/metadata/properties"/>
    <ds:schemaRef ds:uri="http://schemas.microsoft.com/office/2006/documentManagement/types"/>
    <ds:schemaRef ds:uri="e1b264de-5d9c-41da-88bf-d3d4dfea6693"/>
    <ds:schemaRef ds:uri="http://www.w3.org/XML/1998/namespace"/>
    <ds:schemaRef ds:uri="http://purl.org/dc/dcmitype/"/>
  </ds:schemaRefs>
</ds:datastoreItem>
</file>

<file path=customXml/itemProps3.xml><?xml version="1.0" encoding="utf-8"?>
<ds:datastoreItem xmlns:ds="http://schemas.openxmlformats.org/officeDocument/2006/customXml" ds:itemID="{072EFFD4-A92D-4EEC-A85A-8586530DCAB8}">
  <ds:schemaRefs>
    <ds:schemaRef ds:uri="dd00f8fd-3af1-4dac-a049-efd365da1926"/>
    <ds:schemaRef ds:uri="e1b264de-5d9c-41da-88bf-d3d4dfea6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IFRS-Foundation-template</Template>
  <TotalTime>262</TotalTime>
  <Words>6753</Words>
  <Application>Microsoft Office PowerPoint</Application>
  <PresentationFormat>Widescreen</PresentationFormat>
  <Paragraphs>775</Paragraphs>
  <Slides>70</Slides>
  <Notes>30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70</vt:i4>
      </vt:variant>
    </vt:vector>
  </HeadingPairs>
  <TitlesOfParts>
    <vt:vector size="90" baseType="lpstr">
      <vt:lpstr>Arial</vt:lpstr>
      <vt:lpstr>Arial Black</vt:lpstr>
      <vt:lpstr>Arial MT Lt</vt:lpstr>
      <vt:lpstr>Calibri</vt:lpstr>
      <vt:lpstr>Century</vt:lpstr>
      <vt:lpstr>Courier New</vt:lpstr>
      <vt:lpstr>Georgia</vt:lpstr>
      <vt:lpstr>Monotype Sorts</vt:lpstr>
      <vt:lpstr>Segoe UI</vt:lpstr>
      <vt:lpstr>Symbol</vt:lpstr>
      <vt:lpstr>Times New Roman</vt:lpstr>
      <vt:lpstr>Verdana</vt:lpstr>
      <vt:lpstr>Wingdings</vt:lpstr>
      <vt:lpstr>IFRS-Foundation</vt:lpstr>
      <vt:lpstr>1_IFRS-Accountancy</vt:lpstr>
      <vt:lpstr>IFRS-Accountancy</vt:lpstr>
      <vt:lpstr>3_IFRS-Accountancy</vt:lpstr>
      <vt:lpstr>Default Design</vt:lpstr>
      <vt:lpstr>4_IFRS-Accountancy</vt:lpstr>
      <vt:lpstr>Präsentationsvorlage BWL 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Commentary</vt:lpstr>
      <vt:lpstr>What makes us qualified?</vt:lpstr>
      <vt:lpstr>What motivates us?</vt:lpstr>
      <vt:lpstr>Overview: Tagging IFRS Reports</vt:lpstr>
      <vt:lpstr>Overview: Taxonomy Stats</vt:lpstr>
      <vt:lpstr>Academic evidence (1): Complications with tagging of reports  </vt:lpstr>
      <vt:lpstr>Academic evidence (1): Complications with tagging of reports  </vt:lpstr>
      <vt:lpstr>Academic evidence (1): Complications with tagging of reports  </vt:lpstr>
      <vt:lpstr>Illustration ESEF: Availability of Reports </vt:lpstr>
      <vt:lpstr>Illustration ESEF:  Quality of Reports</vt:lpstr>
      <vt:lpstr>Academic evidence: Learnings</vt:lpstr>
      <vt:lpstr>Academic evidence (2): Extensive &amp; Unnecessary use of extensions</vt:lpstr>
      <vt:lpstr>Illustration ESEF: Non-Standardized Tags</vt:lpstr>
      <vt:lpstr>Academic evidence: Learnings</vt:lpstr>
      <vt:lpstr>Illustration Taxonomy: Help Preparers &amp; Users</vt:lpstr>
      <vt:lpstr>Illustration Taxonomy: Help Users &amp; Preparers</vt:lpstr>
      <vt:lpstr>Help Users (Tools) </vt:lpstr>
      <vt:lpstr>Help Users (Tools) </vt:lpstr>
      <vt:lpstr>Academic evidence (3):  Has XBRL Passed the Market Test? </vt:lpstr>
      <vt:lpstr>Some final thoughts (1):  For IFRS Foundation</vt:lpstr>
      <vt:lpstr>Some final thoughts (2):  For Researchers</vt:lpstr>
      <vt:lpstr>Academic Commentary</vt:lpstr>
      <vt:lpstr>Technology &amp; Corporate Reporting</vt:lpstr>
      <vt:lpstr>Taxonomy &amp; Standardisation</vt:lpstr>
      <vt:lpstr>Taxonomy Development</vt:lpstr>
      <vt:lpstr>PowerPoint Presentation</vt:lpstr>
      <vt:lpstr>Common Practices</vt:lpstr>
      <vt:lpstr>PowerPoint Presentation</vt:lpstr>
      <vt:lpstr>Taxonomy Usage - Context</vt:lpstr>
      <vt:lpstr>Technology-in-use</vt:lpstr>
      <vt:lpstr>Self-Referring Feedback Loops</vt:lpstr>
      <vt:lpstr>Digital Information Usage</vt:lpstr>
      <vt:lpstr>..Digital Information Usage</vt:lpstr>
      <vt:lpstr>Self-Referring Feedback Loops</vt:lpstr>
      <vt:lpstr>Challenges</vt:lpstr>
      <vt:lpstr>Other Key Issues</vt:lpstr>
      <vt:lpstr>Research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Bassett, David</dc:creator>
  <cp:lastModifiedBy>Baha Diyarov</cp:lastModifiedBy>
  <cp:revision>4</cp:revision>
  <dcterms:created xsi:type="dcterms:W3CDTF">2022-09-20T04:05:16Z</dcterms:created>
  <dcterms:modified xsi:type="dcterms:W3CDTF">2022-11-18T13:51:42Z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0x010100A853B74C4E7FDB4EA973A90B11CB0F3A</vt:lpwstr>
  </property>
  <property fmtid="{D5CDD505-2E9C-101B-9397-08002B2CF9AE}" pid="3" name="MediaServiceImageTags">
    <vt:lpwstr/>
  </property>
</Properties>
</file>