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 id="2147483689" r:id="rId6"/>
    <p:sldMasterId id="2147483702" r:id="rId7"/>
    <p:sldMasterId id="2147483714" r:id="rId8"/>
  </p:sldMasterIdLst>
  <p:notesMasterIdLst>
    <p:notesMasterId r:id="rId52"/>
  </p:notesMasterIdLst>
  <p:sldIdLst>
    <p:sldId id="2145707210" r:id="rId9"/>
    <p:sldId id="2145707218" r:id="rId10"/>
    <p:sldId id="2145707206" r:id="rId11"/>
    <p:sldId id="1234" r:id="rId12"/>
    <p:sldId id="2145705613" r:id="rId13"/>
    <p:sldId id="2145707215" r:id="rId14"/>
    <p:sldId id="2145705599" r:id="rId15"/>
    <p:sldId id="2145707199" r:id="rId16"/>
    <p:sldId id="2145705601" r:id="rId17"/>
    <p:sldId id="316" r:id="rId18"/>
    <p:sldId id="321" r:id="rId19"/>
    <p:sldId id="2145705586" r:id="rId20"/>
    <p:sldId id="2145707209" r:id="rId21"/>
    <p:sldId id="260" r:id="rId22"/>
    <p:sldId id="270" r:id="rId23"/>
    <p:sldId id="271" r:id="rId24"/>
    <p:sldId id="285" r:id="rId25"/>
    <p:sldId id="277" r:id="rId26"/>
    <p:sldId id="278" r:id="rId27"/>
    <p:sldId id="2145707212" r:id="rId28"/>
    <p:sldId id="2145707213" r:id="rId29"/>
    <p:sldId id="2145707214" r:id="rId30"/>
    <p:sldId id="2145707216" r:id="rId31"/>
    <p:sldId id="2145705624" r:id="rId32"/>
    <p:sldId id="2145705622" r:id="rId33"/>
    <p:sldId id="2145707207" r:id="rId34"/>
    <p:sldId id="317" r:id="rId35"/>
    <p:sldId id="320" r:id="rId36"/>
    <p:sldId id="2145705587" r:id="rId37"/>
    <p:sldId id="281" r:id="rId38"/>
    <p:sldId id="283" r:id="rId39"/>
    <p:sldId id="2145707211" r:id="rId40"/>
    <p:sldId id="284" r:id="rId41"/>
    <p:sldId id="2145707217" r:id="rId42"/>
    <p:sldId id="2145707202" r:id="rId43"/>
    <p:sldId id="2145707200" r:id="rId44"/>
    <p:sldId id="2145707208" r:id="rId45"/>
    <p:sldId id="318" r:id="rId46"/>
    <p:sldId id="2145705588" r:id="rId47"/>
    <p:sldId id="274" r:id="rId48"/>
    <p:sldId id="269" r:id="rId49"/>
    <p:sldId id="282" r:id="rId50"/>
    <p:sldId id="421" r:id="rId51"/>
  </p:sldIdLst>
  <p:sldSz cx="12192000" cy="6858000"/>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9CE266-2C55-8C3F-839C-87E2E7C77487}" name="Voilo, Jelena" initials="VJ" userId="S::jvoilo@ifrs.org::8dadba77-8b63-493e-aebf-1f5727171b0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20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microsoft.com/office/2018/10/relationships/authors" Target="author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45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4551"/>
          </a:xfrm>
          <a:prstGeom prst="rect">
            <a:avLst/>
          </a:prstGeom>
        </p:spPr>
        <p:txBody>
          <a:bodyPr vert="horz" lIns="91440" tIns="45720" rIns="91440" bIns="45720" rtlCol="0"/>
          <a:lstStyle>
            <a:lvl1pPr algn="r">
              <a:defRPr sz="1200"/>
            </a:lvl1pPr>
          </a:lstStyle>
          <a:p>
            <a:fld id="{3117375C-ED31-4FB5-8E0C-5978C2DB19C1}" type="datetimeFigureOut">
              <a:rPr lang="en-GB" smtClean="0"/>
              <a:t>03/10/2023</a:t>
            </a:fld>
            <a:endParaRPr lang="en-GB"/>
          </a:p>
        </p:txBody>
      </p:sp>
      <p:sp>
        <p:nvSpPr>
          <p:cNvPr id="4" name="Slide Image Placeholder 3"/>
          <p:cNvSpPr>
            <a:spLocks noGrp="1" noRot="1" noChangeAspect="1"/>
          </p:cNvSpPr>
          <p:nvPr>
            <p:ph type="sldImg" idx="2"/>
          </p:nvPr>
        </p:nvSpPr>
        <p:spPr>
          <a:xfrm>
            <a:off x="441325" y="1231900"/>
            <a:ext cx="5915025" cy="33274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43579"/>
            <a:ext cx="5438140" cy="388111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62238"/>
            <a:ext cx="2945659" cy="4945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62238"/>
            <a:ext cx="2945659" cy="494550"/>
          </a:xfrm>
          <a:prstGeom prst="rect">
            <a:avLst/>
          </a:prstGeom>
        </p:spPr>
        <p:txBody>
          <a:bodyPr vert="horz" lIns="91440" tIns="45720" rIns="91440" bIns="45720" rtlCol="0" anchor="b"/>
          <a:lstStyle>
            <a:lvl1pPr algn="r">
              <a:defRPr sz="1200"/>
            </a:lvl1pPr>
          </a:lstStyle>
          <a:p>
            <a:fld id="{B0C204B8-FC54-4730-83C6-268822529318}" type="slidenum">
              <a:rPr lang="en-GB" smtClean="0"/>
              <a:t>‹Nº›</a:t>
            </a:fld>
            <a:endParaRPr lang="en-GB"/>
          </a:p>
        </p:txBody>
      </p:sp>
    </p:spTree>
    <p:extLst>
      <p:ext uri="{BB962C8B-B14F-4D97-AF65-F5344CB8AC3E}">
        <p14:creationId xmlns:p14="http://schemas.microsoft.com/office/powerpoint/2010/main" val="3250694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688C14-B9C1-4A65-9C99-816AD0FAA12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962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688C14-B9C1-4A65-9C99-816AD0FAA12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18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688C14-B9C1-4A65-9C99-816AD0FAA12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551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688C14-B9C1-4A65-9C99-816AD0FAA12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740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latin typeface="+mn-lt"/>
              <a:ea typeface="+mn-ea"/>
              <a:cs typeface="+mn-cs"/>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24</a:t>
            </a:fld>
            <a:endParaRPr lang="en-US"/>
          </a:p>
        </p:txBody>
      </p:sp>
    </p:spTree>
    <p:extLst>
      <p:ext uri="{BB962C8B-B14F-4D97-AF65-F5344CB8AC3E}">
        <p14:creationId xmlns:p14="http://schemas.microsoft.com/office/powerpoint/2010/main" val="3958012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kern="1200">
              <a:solidFill>
                <a:schemeClr val="tx1"/>
              </a:solidFill>
              <a:latin typeface="+mn-lt"/>
              <a:ea typeface="+mn-ea"/>
              <a:cs typeface="+mn-cs"/>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6927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103596-301C-4FDC-839B-BE2011FE3D49}" type="slidenum">
              <a:rPr kumimoji="0" lang="LID4096"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LID4096"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324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103596-301C-4FDC-839B-BE2011FE3D49}" type="slidenum">
              <a:rPr kumimoji="0" lang="LID4096"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LID4096"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997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6978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688C14-B9C1-4A65-9C99-816AD0FAA12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69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36</a:t>
            </a:fld>
            <a:endParaRPr lang="en-US"/>
          </a:p>
        </p:txBody>
      </p:sp>
    </p:spTree>
    <p:extLst>
      <p:ext uri="{BB962C8B-B14F-4D97-AF65-F5344CB8AC3E}">
        <p14:creationId xmlns:p14="http://schemas.microsoft.com/office/powerpoint/2010/main" val="1282051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688C14-B9C1-4A65-9C99-816AD0FAA12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2505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kern="1200">
              <a:solidFill>
                <a:schemeClr val="tx1"/>
              </a:solidFill>
              <a:latin typeface="+mn-lt"/>
              <a:ea typeface="+mn-ea"/>
              <a:cs typeface="+mn-cs"/>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232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103596-301C-4FDC-839B-BE2011FE3D49}" type="slidenum">
              <a:rPr kumimoji="0" lang="LID4096"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LID4096"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969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882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688C14-B9C1-4A65-9C99-816AD0FAA12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7587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69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688C14-B9C1-4A65-9C99-816AD0FAA12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1965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kern="1200">
              <a:solidFill>
                <a:schemeClr val="tx1"/>
              </a:solidFill>
              <a:latin typeface="+mn-lt"/>
              <a:ea typeface="+mn-ea"/>
              <a:cs typeface="+mn-cs"/>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5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103596-301C-4FDC-839B-BE2011FE3D49}" type="slidenum">
              <a:rPr kumimoji="0" lang="LID4096"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LID4096"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26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103596-301C-4FDC-839B-BE2011FE3D49}" type="slidenum">
              <a:rPr kumimoji="0" lang="LID4096"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LID4096"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158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236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615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688C14-B9C1-4A65-9C99-816AD0FAA12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935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Slide-1">
    <p:bg>
      <p:bgPr>
        <a:solidFill>
          <a:srgbClr val="07217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24751"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‹Nº›</a:t>
            </a:fld>
            <a:endParaRPr lang="en-GB" noProof="0">
              <a:cs typeface="Arial" panose="020B0604020202020204" pitchFamily="34" charset="0"/>
            </a:endParaRPr>
          </a:p>
        </p:txBody>
      </p:sp>
      <p:sp>
        <p:nvSpPr>
          <p:cNvPr id="4" name="Title 1">
            <a:extLst>
              <a:ext uri="{FF2B5EF4-FFF2-40B4-BE49-F238E27FC236}">
                <a16:creationId xmlns:a16="http://schemas.microsoft.com/office/drawing/2014/main" id="{AC1EA592-503F-A0CE-D602-DA8E19BA56CF}"/>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83248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FRS-Accountancy-Divider 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en-US"/>
              <a:t>Click icon to add picture</a:t>
            </a:r>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15">
            <a:extLst>
              <a:ext uri="{FF2B5EF4-FFF2-40B4-BE49-F238E27FC236}">
                <a16:creationId xmlns:a16="http://schemas.microsoft.com/office/drawing/2014/main" id="{25D8AD71-ADC5-2D58-503C-0497E2055496}"/>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sp>
        <p:nvSpPr>
          <p:cNvPr id="5" name="Text Placeholder 2">
            <a:extLst>
              <a:ext uri="{FF2B5EF4-FFF2-40B4-BE49-F238E27FC236}">
                <a16:creationId xmlns:a16="http://schemas.microsoft.com/office/drawing/2014/main" id="{FBD81436-D1FD-1379-8356-0F0C952AFC45}"/>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624388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rgbClr val="5F6062"/>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Accounting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rgbClr val="5F6062"/>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pic>
        <p:nvPicPr>
          <p:cNvPr id="2" name="Picture 1">
            <a:extLst>
              <a:ext uri="{FF2B5EF4-FFF2-40B4-BE49-F238E27FC236}">
                <a16:creationId xmlns:a16="http://schemas.microsoft.com/office/drawing/2014/main" id="{F0267CC7-5181-D791-866A-0CEED1256AF0}"/>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BED3BD64-8B37-5EFE-4BE2-39C9270F78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9323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7">
            <a:extLst>
              <a:ext uri="{FF2B5EF4-FFF2-40B4-BE49-F238E27FC236}">
                <a16:creationId xmlns:a16="http://schemas.microsoft.com/office/drawing/2014/main" id="{66EE6871-768D-4D6F-2556-E2A03CAEC329}"/>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6" name="Text Placeholder 17">
            <a:extLst>
              <a:ext uri="{FF2B5EF4-FFF2-40B4-BE49-F238E27FC236}">
                <a16:creationId xmlns:a16="http://schemas.microsoft.com/office/drawing/2014/main" id="{1EE8FA0B-65A6-943E-E931-3911FD86B391}"/>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2" name="Footer Placeholder 14">
            <a:extLst>
              <a:ext uri="{FF2B5EF4-FFF2-40B4-BE49-F238E27FC236}">
                <a16:creationId xmlns:a16="http://schemas.microsoft.com/office/drawing/2014/main" id="{61FDB7DD-643A-0D9E-A406-04B25A37D76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pic>
        <p:nvPicPr>
          <p:cNvPr id="7" name="Picture 6">
            <a:extLst>
              <a:ext uri="{FF2B5EF4-FFF2-40B4-BE49-F238E27FC236}">
                <a16:creationId xmlns:a16="http://schemas.microsoft.com/office/drawing/2014/main" id="{C328C4F8-D7B5-0661-3E80-27D0B7A868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271624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FRS-Accountancy-Text-2_colum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 Placeholder 17">
            <a:extLst>
              <a:ext uri="{FF2B5EF4-FFF2-40B4-BE49-F238E27FC236}">
                <a16:creationId xmlns:a16="http://schemas.microsoft.com/office/drawing/2014/main" id="{973BFB69-F975-C469-84A1-C3F905A44DF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7" name="Text Placeholder 7">
            <a:extLst>
              <a:ext uri="{FF2B5EF4-FFF2-40B4-BE49-F238E27FC236}">
                <a16:creationId xmlns:a16="http://schemas.microsoft.com/office/drawing/2014/main" id="{D533EC5D-C574-FF40-8E77-44FA94823A8E}"/>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9" name="Text Placeholder 7">
            <a:extLst>
              <a:ext uri="{FF2B5EF4-FFF2-40B4-BE49-F238E27FC236}">
                <a16:creationId xmlns:a16="http://schemas.microsoft.com/office/drawing/2014/main" id="{F65BD435-4564-106B-66ED-4E2F4AB30F4D}"/>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Footer Placeholder 14">
            <a:extLst>
              <a:ext uri="{FF2B5EF4-FFF2-40B4-BE49-F238E27FC236}">
                <a16:creationId xmlns:a16="http://schemas.microsoft.com/office/drawing/2014/main" id="{FF352B16-6EBB-47BC-8A53-5355DB4B32B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B13F7537-92BB-134B-AE2E-3D07CBFA35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39228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FRS-Accountancy-Text 3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CC58FA85-8FE0-A497-BFCA-DC3D9DD383DF}"/>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6" name="Text Placeholder 7">
            <a:extLst>
              <a:ext uri="{FF2B5EF4-FFF2-40B4-BE49-F238E27FC236}">
                <a16:creationId xmlns:a16="http://schemas.microsoft.com/office/drawing/2014/main" id="{2E3EF1B1-33F8-2F81-AA9F-6FA9D568A7FC}"/>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FA71A097-6E0F-1EFC-657A-85A8670E22E4}"/>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B87DA1BE-5D98-A20B-3945-421DC716F61F}"/>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Footer Placeholder 14">
            <a:extLst>
              <a:ext uri="{FF2B5EF4-FFF2-40B4-BE49-F238E27FC236}">
                <a16:creationId xmlns:a16="http://schemas.microsoft.com/office/drawing/2014/main" id="{BDBD585A-6AC7-14A1-E351-34AF502DD2E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28DE3210-B101-9952-727C-628ADF715A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370302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FRS-Accountancy-Text-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F1A0E0D0-DBB6-AD84-929F-18A7993C51C5}"/>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a:t>
            </a:r>
            <a:b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br>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text page</a:t>
            </a:r>
          </a:p>
        </p:txBody>
      </p:sp>
      <p:sp>
        <p:nvSpPr>
          <p:cNvPr id="3" name="Text Placeholder 7">
            <a:extLst>
              <a:ext uri="{FF2B5EF4-FFF2-40B4-BE49-F238E27FC236}">
                <a16:creationId xmlns:a16="http://schemas.microsoft.com/office/drawing/2014/main" id="{FB5A12E5-4BC0-246A-C83B-C11EDC36441C}"/>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09D09878-E753-9105-A814-13D9647CFB8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A2030D1F-0A3F-7FA9-23FC-26BC33E672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035395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FRS-Accountancy-Image-slide-Peo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2E4C45-BC57-E19D-B096-54230C6B5F69}"/>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 Placeholder 17">
            <a:extLst>
              <a:ext uri="{FF2B5EF4-FFF2-40B4-BE49-F238E27FC236}">
                <a16:creationId xmlns:a16="http://schemas.microsoft.com/office/drawing/2014/main" id="{40D6443E-A347-8D08-60D2-3098C816B537}"/>
              </a:ext>
            </a:extLst>
          </p:cNvPr>
          <p:cNvSpPr>
            <a:spLocks noGrp="1"/>
          </p:cNvSpPr>
          <p:nvPr>
            <p:ph type="body" sz="quarter" idx="10" hasCustomPrompt="1"/>
          </p:nvPr>
        </p:nvSpPr>
        <p:spPr>
          <a:xfrm>
            <a:off x="1019173" y="1351313"/>
            <a:ext cx="10188575"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Image slide (People)</a:t>
            </a:r>
          </a:p>
        </p:txBody>
      </p:sp>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019173"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597482"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115829"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589206"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7" name="Text Placeholder 36">
            <a:extLst>
              <a:ext uri="{FF2B5EF4-FFF2-40B4-BE49-F238E27FC236}">
                <a16:creationId xmlns:a16="http://schemas.microsoft.com/office/drawing/2014/main" id="{CE95E5DF-5654-CA23-256B-1EE6F9448817}"/>
              </a:ext>
            </a:extLst>
          </p:cNvPr>
          <p:cNvSpPr>
            <a:spLocks noGrp="1"/>
          </p:cNvSpPr>
          <p:nvPr>
            <p:ph type="body" sz="quarter" idx="20" hasCustomPrompt="1"/>
          </p:nvPr>
        </p:nvSpPr>
        <p:spPr>
          <a:xfrm>
            <a:off x="101917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8" name="Text Placeholder 36">
            <a:extLst>
              <a:ext uri="{FF2B5EF4-FFF2-40B4-BE49-F238E27FC236}">
                <a16:creationId xmlns:a16="http://schemas.microsoft.com/office/drawing/2014/main" id="{EDCE6F46-BCD7-2B2F-DC8A-8118035B1F71}"/>
              </a:ext>
            </a:extLst>
          </p:cNvPr>
          <p:cNvSpPr>
            <a:spLocks noGrp="1"/>
          </p:cNvSpPr>
          <p:nvPr>
            <p:ph type="body" sz="quarter" idx="21" hasCustomPrompt="1"/>
          </p:nvPr>
        </p:nvSpPr>
        <p:spPr>
          <a:xfrm>
            <a:off x="3532819"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9" name="Text Placeholder 36">
            <a:extLst>
              <a:ext uri="{FF2B5EF4-FFF2-40B4-BE49-F238E27FC236}">
                <a16:creationId xmlns:a16="http://schemas.microsoft.com/office/drawing/2014/main" id="{6CC44063-5F29-0AA9-895E-2668CE59C421}"/>
              </a:ext>
            </a:extLst>
          </p:cNvPr>
          <p:cNvSpPr>
            <a:spLocks noGrp="1"/>
          </p:cNvSpPr>
          <p:nvPr>
            <p:ph type="body" sz="quarter" idx="22" hasCustomPrompt="1"/>
          </p:nvPr>
        </p:nvSpPr>
        <p:spPr>
          <a:xfrm>
            <a:off x="6106202"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40" name="Text Placeholder 36">
            <a:extLst>
              <a:ext uri="{FF2B5EF4-FFF2-40B4-BE49-F238E27FC236}">
                <a16:creationId xmlns:a16="http://schemas.microsoft.com/office/drawing/2014/main" id="{14DF9D62-A6B8-2C63-1A20-AC4CD5FB07DB}"/>
              </a:ext>
            </a:extLst>
          </p:cNvPr>
          <p:cNvSpPr>
            <a:spLocks noGrp="1"/>
          </p:cNvSpPr>
          <p:nvPr>
            <p:ph type="body" sz="quarter" idx="23" hasCustomPrompt="1"/>
          </p:nvPr>
        </p:nvSpPr>
        <p:spPr>
          <a:xfrm>
            <a:off x="862733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4C47855B-410A-4D8B-195B-23CA04BE8A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987246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FRS-Accountancy-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 Placeholder 17">
            <a:extLst>
              <a:ext uri="{FF2B5EF4-FFF2-40B4-BE49-F238E27FC236}">
                <a16:creationId xmlns:a16="http://schemas.microsoft.com/office/drawing/2014/main" id="{9D165842-ACF8-A95A-520E-10D4D5A066F9}"/>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4048EB2E-45F8-6A49-78D7-7FFA3C64A15B}"/>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2" name="Picture 1">
            <a:extLst>
              <a:ext uri="{FF2B5EF4-FFF2-40B4-BE49-F238E27FC236}">
                <a16:creationId xmlns:a16="http://schemas.microsoft.com/office/drawing/2014/main" id="{7D5C59E9-651C-3BD6-C7D5-150930150AC6}"/>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spTree>
    <p:extLst>
      <p:ext uri="{BB962C8B-B14F-4D97-AF65-F5344CB8AC3E}">
        <p14:creationId xmlns:p14="http://schemas.microsoft.com/office/powerpoint/2010/main" val="3814664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FRS-Accountancy-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6781"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2" name="Rectangle 1">
            <a:extLst>
              <a:ext uri="{FF2B5EF4-FFF2-40B4-BE49-F238E27FC236}">
                <a16:creationId xmlns:a16="http://schemas.microsoft.com/office/drawing/2014/main" id="{D89AF4B6-E0DA-6DF6-36F7-1F98DF540358}"/>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17">
            <a:extLst>
              <a:ext uri="{FF2B5EF4-FFF2-40B4-BE49-F238E27FC236}">
                <a16:creationId xmlns:a16="http://schemas.microsoft.com/office/drawing/2014/main" id="{30FB175F-6B21-2128-CEAA-988B07A77591}"/>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2">
            <a:extLst>
              <a:ext uri="{FF2B5EF4-FFF2-40B4-BE49-F238E27FC236}">
                <a16:creationId xmlns:a16="http://schemas.microsoft.com/office/drawing/2014/main" id="{D104CB87-2949-FA15-FADF-1792F045DC0A}"/>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7" name="Text Placeholder 15">
            <a:extLst>
              <a:ext uri="{FF2B5EF4-FFF2-40B4-BE49-F238E27FC236}">
                <a16:creationId xmlns:a16="http://schemas.microsoft.com/office/drawing/2014/main" id="{4BCBBF66-0C45-272C-15A4-5D3BBD7A5CD7}"/>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sp>
        <p:nvSpPr>
          <p:cNvPr id="5" name="Text Placeholder 2">
            <a:extLst>
              <a:ext uri="{FF2B5EF4-FFF2-40B4-BE49-F238E27FC236}">
                <a16:creationId xmlns:a16="http://schemas.microsoft.com/office/drawing/2014/main" id="{DC3C6724-47A8-4EA6-B9A5-D597E044705E}"/>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2406415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FRS-Accountancy-Quote-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9D74A00A-4C1E-CCA2-142A-FB6C730229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13768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FRS-Accountancy-Text 3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CC58FA85-8FE0-A497-BFCA-DC3D9DD383DF}"/>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6" name="Text Placeholder 7">
            <a:extLst>
              <a:ext uri="{FF2B5EF4-FFF2-40B4-BE49-F238E27FC236}">
                <a16:creationId xmlns:a16="http://schemas.microsoft.com/office/drawing/2014/main" id="{2E3EF1B1-33F8-2F81-AA9F-6FA9D568A7FC}"/>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FA71A097-6E0F-1EFC-657A-85A8670E22E4}"/>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B87DA1BE-5D98-A20B-3945-421DC716F61F}"/>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Footer Placeholder 14">
            <a:extLst>
              <a:ext uri="{FF2B5EF4-FFF2-40B4-BE49-F238E27FC236}">
                <a16:creationId xmlns:a16="http://schemas.microsoft.com/office/drawing/2014/main" id="{BDBD585A-6AC7-14A1-E351-34AF502DD2E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28DE3210-B101-9952-727C-628ADF715A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262859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FRS-Accountancy-Quote-page+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Rectangle 11">
            <a:extLst>
              <a:ext uri="{FF2B5EF4-FFF2-40B4-BE49-F238E27FC236}">
                <a16:creationId xmlns:a16="http://schemas.microsoft.com/office/drawing/2014/main" id="{CE577591-15B0-08B1-43C0-5C1E60D51E98}"/>
              </a:ext>
            </a:extLst>
          </p:cNvPr>
          <p:cNvSpPr/>
          <p:nvPr userDrawn="1"/>
        </p:nvSpPr>
        <p:spPr>
          <a:xfrm>
            <a:off x="1031532" y="112553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D6447685-E992-6691-7266-280927766B67}"/>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Text Placeholder 4">
            <a:extLst>
              <a:ext uri="{FF2B5EF4-FFF2-40B4-BE49-F238E27FC236}">
                <a16:creationId xmlns:a16="http://schemas.microsoft.com/office/drawing/2014/main" id="{1A9BD1F9-E491-63DF-CBE6-E87107EEAA47}"/>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F18A815C-B90E-147C-6C96-ED66D80418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048034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AD54AF99-FE00-57D9-2D62-C29ECC7EC23D}"/>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709381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FRS-Accounting-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C3B317A1-FE8B-F57E-98C1-1F843DD217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383920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Divider Slide-1">
    <p:bg>
      <p:bgPr>
        <a:solidFill>
          <a:srgbClr val="07217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24751"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sp>
        <p:nvSpPr>
          <p:cNvPr id="4" name="Title 1">
            <a:extLst>
              <a:ext uri="{FF2B5EF4-FFF2-40B4-BE49-F238E27FC236}">
                <a16:creationId xmlns:a16="http://schemas.microsoft.com/office/drawing/2014/main" id="{AC1EA592-503F-A0CE-D602-DA8E19BA56CF}"/>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ja-JP" altLang="en-US"/>
              <a:t>マスター タイトルの書式設定</a:t>
            </a:r>
            <a:endParaRPr lang="en-GB"/>
          </a:p>
        </p:txBody>
      </p:sp>
    </p:spTree>
    <p:extLst>
      <p:ext uri="{BB962C8B-B14F-4D97-AF65-F5344CB8AC3E}">
        <p14:creationId xmlns:p14="http://schemas.microsoft.com/office/powerpoint/2010/main" val="521102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IFRS-Accountancy-Text single column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7">
            <a:extLst>
              <a:ext uri="{FF2B5EF4-FFF2-40B4-BE49-F238E27FC236}">
                <a16:creationId xmlns:a16="http://schemas.microsoft.com/office/drawing/2014/main" id="{66EE6871-768D-4D6F-2556-E2A03CAEC329}"/>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cxnSp>
        <p:nvCxnSpPr>
          <p:cNvPr id="4" name="Straight Connector 3">
            <a:extLst>
              <a:ext uri="{FF2B5EF4-FFF2-40B4-BE49-F238E27FC236}">
                <a16:creationId xmlns:a16="http://schemas.microsoft.com/office/drawing/2014/main" id="{F2A11670-871B-E141-50C8-A7842FB7C423}"/>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26">
            <a:extLst>
              <a:ext uri="{FF2B5EF4-FFF2-40B4-BE49-F238E27FC236}">
                <a16:creationId xmlns:a16="http://schemas.microsoft.com/office/drawing/2014/main" id="{0413E241-88A4-B0AF-5BF1-AD7E3844F141}"/>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6" name="Text Placeholder 17">
            <a:extLst>
              <a:ext uri="{FF2B5EF4-FFF2-40B4-BE49-F238E27FC236}">
                <a16:creationId xmlns:a16="http://schemas.microsoft.com/office/drawing/2014/main" id="{1EE8FA0B-65A6-943E-E931-3911FD86B391}"/>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2" name="Footer Placeholder 14">
            <a:extLst>
              <a:ext uri="{FF2B5EF4-FFF2-40B4-BE49-F238E27FC236}">
                <a16:creationId xmlns:a16="http://schemas.microsoft.com/office/drawing/2014/main" id="{61FDB7DD-643A-0D9E-A406-04B25A37D76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pic>
        <p:nvPicPr>
          <p:cNvPr id="7" name="Picture 6">
            <a:extLst>
              <a:ext uri="{FF2B5EF4-FFF2-40B4-BE49-F238E27FC236}">
                <a16:creationId xmlns:a16="http://schemas.microsoft.com/office/drawing/2014/main" id="{C328C4F8-D7B5-0661-3E80-27D0B7A868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235188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 2 columns">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ja-JP" altLang="en-US"/>
              <a:t>マスター タイトルの書式設定</a:t>
            </a:r>
            <a:endParaRPr lang="en-GB"/>
          </a:p>
        </p:txBody>
      </p:sp>
      <p:sp>
        <p:nvSpPr>
          <p:cNvPr id="6" name="Text Placeholder 5">
            <a:extLst>
              <a:ext uri="{FF2B5EF4-FFF2-40B4-BE49-F238E27FC236}">
                <a16:creationId xmlns:a16="http://schemas.microsoft.com/office/drawing/2014/main" id="{F3F4E4E5-3455-D4DD-FBBB-8D76C8E2F35C}"/>
              </a:ext>
            </a:extLst>
          </p:cNvPr>
          <p:cNvSpPr>
            <a:spLocks noGrp="1"/>
          </p:cNvSpPr>
          <p:nvPr>
            <p:ph type="body" sz="quarter" idx="11"/>
          </p:nvPr>
        </p:nvSpPr>
        <p:spPr>
          <a:xfrm>
            <a:off x="932142"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7" name="Text Placeholder 5">
            <a:extLst>
              <a:ext uri="{FF2B5EF4-FFF2-40B4-BE49-F238E27FC236}">
                <a16:creationId xmlns:a16="http://schemas.microsoft.com/office/drawing/2014/main" id="{84995D68-7886-3F14-E5A1-6A3267A555DE}"/>
              </a:ext>
            </a:extLst>
          </p:cNvPr>
          <p:cNvSpPr>
            <a:spLocks noGrp="1"/>
          </p:cNvSpPr>
          <p:nvPr>
            <p:ph type="body" sz="quarter" idx="17"/>
          </p:nvPr>
        </p:nvSpPr>
        <p:spPr>
          <a:xfrm>
            <a:off x="6195238"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Tree>
    <p:extLst>
      <p:ext uri="{BB962C8B-B14F-4D97-AF65-F5344CB8AC3E}">
        <p14:creationId xmlns:p14="http://schemas.microsoft.com/office/powerpoint/2010/main" val="3292341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87096"/>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2225" y="2602317"/>
            <a:ext cx="5163775" cy="3174031"/>
          </a:xfrm>
        </p:spPr>
        <p:txBody>
          <a:bodyPr anchor="t">
            <a:noAutofit/>
          </a:bodyPr>
          <a:lstStyle>
            <a:lvl1pPr algn="l">
              <a:defRPr sz="3000">
                <a:solidFill>
                  <a:schemeClr val="bg1"/>
                </a:solidFill>
              </a:defRPr>
            </a:lvl1pPr>
          </a:lstStyle>
          <a:p>
            <a:r>
              <a:rPr lang="ja-JP" altLang="en-US"/>
              <a:t>マスター タイトルの書式設定</a:t>
            </a:r>
            <a:endParaRPr lang="en-GB"/>
          </a:p>
        </p:txBody>
      </p:sp>
    </p:spTree>
    <p:extLst>
      <p:ext uri="{BB962C8B-B14F-4D97-AF65-F5344CB8AC3E}">
        <p14:creationId xmlns:p14="http://schemas.microsoft.com/office/powerpoint/2010/main" val="12914961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31">
          <p15:clr>
            <a:srgbClr val="FBAE40"/>
          </p15:clr>
        </p15:guide>
        <p15:guide id="4" orient="horz" pos="3816">
          <p15:clr>
            <a:srgbClr val="FBAE40"/>
          </p15:clr>
        </p15:guide>
        <p15:guide id="5" orient="horz" pos="1638">
          <p15:clr>
            <a:srgbClr val="FBAE40"/>
          </p15:clr>
        </p15:guide>
        <p15:guide id="6" orient="horz" pos="152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IFRS-Accountanc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rgbClr val="5F6062"/>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pic>
        <p:nvPicPr>
          <p:cNvPr id="8" name="Picture 7">
            <a:extLst>
              <a:ext uri="{FF2B5EF4-FFF2-40B4-BE49-F238E27FC236}">
                <a16:creationId xmlns:a16="http://schemas.microsoft.com/office/drawing/2014/main" id="{E2E07FCC-ED29-BF25-3AC4-4E9DCF8BAC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14F1C207-75A3-AEFF-22B1-14CA2FA935E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718836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7E8C2-C61C-1BAA-91EE-C6BEA6F6D2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E1642883-1F70-F6A8-7D87-459AC4C973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03DF472C-9DFC-B47A-ECC1-32CA1D06CD7B}"/>
              </a:ext>
            </a:extLst>
          </p:cNvPr>
          <p:cNvSpPr>
            <a:spLocks noGrp="1"/>
          </p:cNvSpPr>
          <p:nvPr>
            <p:ph type="dt" sz="half" idx="10"/>
          </p:nvPr>
        </p:nvSpPr>
        <p:spPr/>
        <p:txBody>
          <a:bodyPr/>
          <a:lstStyle/>
          <a:p>
            <a:fld id="{D3EAA3A3-E966-4D2B-8998-82A027CC7329}" type="datetimeFigureOut">
              <a:rPr lang="en-BE" smtClean="0"/>
              <a:t>10/03/2023</a:t>
            </a:fld>
            <a:endParaRPr lang="en-BE"/>
          </a:p>
        </p:txBody>
      </p:sp>
      <p:sp>
        <p:nvSpPr>
          <p:cNvPr id="5" name="Footer Placeholder 4">
            <a:extLst>
              <a:ext uri="{FF2B5EF4-FFF2-40B4-BE49-F238E27FC236}">
                <a16:creationId xmlns:a16="http://schemas.microsoft.com/office/drawing/2014/main" id="{9697C96A-508C-3B32-C715-7AD1A9DE6477}"/>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BD7BED3B-FDF6-59C9-1854-E3E6200E52BA}"/>
              </a:ext>
            </a:extLst>
          </p:cNvPr>
          <p:cNvSpPr>
            <a:spLocks noGrp="1"/>
          </p:cNvSpPr>
          <p:nvPr>
            <p:ph type="sldNum" sz="quarter" idx="12"/>
          </p:nvPr>
        </p:nvSpPr>
        <p:spPr/>
        <p:txBody>
          <a:bodyPr/>
          <a:lstStyle/>
          <a:p>
            <a:fld id="{E0BBEBA8-DAA6-4D32-A0B0-7C6A5782F073}" type="slidenum">
              <a:rPr lang="en-BE" smtClean="0"/>
              <a:t>‹Nº›</a:t>
            </a:fld>
            <a:endParaRPr lang="en-BE"/>
          </a:p>
        </p:txBody>
      </p:sp>
    </p:spTree>
    <p:extLst>
      <p:ext uri="{BB962C8B-B14F-4D97-AF65-F5344CB8AC3E}">
        <p14:creationId xmlns:p14="http://schemas.microsoft.com/office/powerpoint/2010/main" val="10929787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35BEE-1C7F-66B5-CDA6-59003B77E48D}"/>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86181A75-5A70-F197-ABEA-491AD4F93A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32F1C443-52D0-FB9A-2A49-0935EFE513E7}"/>
              </a:ext>
            </a:extLst>
          </p:cNvPr>
          <p:cNvSpPr>
            <a:spLocks noGrp="1"/>
          </p:cNvSpPr>
          <p:nvPr>
            <p:ph type="dt" sz="half" idx="10"/>
          </p:nvPr>
        </p:nvSpPr>
        <p:spPr/>
        <p:txBody>
          <a:bodyPr/>
          <a:lstStyle/>
          <a:p>
            <a:fld id="{D3EAA3A3-E966-4D2B-8998-82A027CC7329}" type="datetimeFigureOut">
              <a:rPr lang="en-BE" smtClean="0"/>
              <a:t>10/03/2023</a:t>
            </a:fld>
            <a:endParaRPr lang="en-BE"/>
          </a:p>
        </p:txBody>
      </p:sp>
      <p:sp>
        <p:nvSpPr>
          <p:cNvPr id="5" name="Footer Placeholder 4">
            <a:extLst>
              <a:ext uri="{FF2B5EF4-FFF2-40B4-BE49-F238E27FC236}">
                <a16:creationId xmlns:a16="http://schemas.microsoft.com/office/drawing/2014/main" id="{C27C6D6C-B0FA-267D-88B7-033825281BA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BBF684BF-3680-23C6-147E-21EE7B1E1FD1}"/>
              </a:ext>
            </a:extLst>
          </p:cNvPr>
          <p:cNvSpPr>
            <a:spLocks noGrp="1"/>
          </p:cNvSpPr>
          <p:nvPr>
            <p:ph type="sldNum" sz="quarter" idx="12"/>
          </p:nvPr>
        </p:nvSpPr>
        <p:spPr/>
        <p:txBody>
          <a:bodyPr/>
          <a:lstStyle/>
          <a:p>
            <a:fld id="{E0BBEBA8-DAA6-4D32-A0B0-7C6A5782F073}" type="slidenum">
              <a:rPr lang="en-BE" smtClean="0"/>
              <a:t>‹Nº›</a:t>
            </a:fld>
            <a:endParaRPr lang="en-BE"/>
          </a:p>
        </p:txBody>
      </p:sp>
    </p:spTree>
    <p:extLst>
      <p:ext uri="{BB962C8B-B14F-4D97-AF65-F5344CB8AC3E}">
        <p14:creationId xmlns:p14="http://schemas.microsoft.com/office/powerpoint/2010/main" val="380007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‹Nº›</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Tree>
    <p:extLst>
      <p:ext uri="{BB962C8B-B14F-4D97-AF65-F5344CB8AC3E}">
        <p14:creationId xmlns:p14="http://schemas.microsoft.com/office/powerpoint/2010/main" val="12264137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F154-BB77-93B2-41EA-1B42932D9A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1336679D-03B2-0E9E-4A82-C2158BA074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1120E0-95DB-2B5D-79B8-166DB0E42E21}"/>
              </a:ext>
            </a:extLst>
          </p:cNvPr>
          <p:cNvSpPr>
            <a:spLocks noGrp="1"/>
          </p:cNvSpPr>
          <p:nvPr>
            <p:ph type="dt" sz="half" idx="10"/>
          </p:nvPr>
        </p:nvSpPr>
        <p:spPr/>
        <p:txBody>
          <a:bodyPr/>
          <a:lstStyle/>
          <a:p>
            <a:fld id="{D3EAA3A3-E966-4D2B-8998-82A027CC7329}" type="datetimeFigureOut">
              <a:rPr lang="en-BE" smtClean="0"/>
              <a:t>10/03/2023</a:t>
            </a:fld>
            <a:endParaRPr lang="en-BE"/>
          </a:p>
        </p:txBody>
      </p:sp>
      <p:sp>
        <p:nvSpPr>
          <p:cNvPr id="5" name="Footer Placeholder 4">
            <a:extLst>
              <a:ext uri="{FF2B5EF4-FFF2-40B4-BE49-F238E27FC236}">
                <a16:creationId xmlns:a16="http://schemas.microsoft.com/office/drawing/2014/main" id="{668C872D-3761-D82A-CD3F-C4FBFBF6AD4A}"/>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6F04B115-4A62-6881-45EA-D8AB2468B3F5}"/>
              </a:ext>
            </a:extLst>
          </p:cNvPr>
          <p:cNvSpPr>
            <a:spLocks noGrp="1"/>
          </p:cNvSpPr>
          <p:nvPr>
            <p:ph type="sldNum" sz="quarter" idx="12"/>
          </p:nvPr>
        </p:nvSpPr>
        <p:spPr/>
        <p:txBody>
          <a:bodyPr/>
          <a:lstStyle/>
          <a:p>
            <a:fld id="{E0BBEBA8-DAA6-4D32-A0B0-7C6A5782F073}" type="slidenum">
              <a:rPr lang="en-BE" smtClean="0"/>
              <a:t>‹Nº›</a:t>
            </a:fld>
            <a:endParaRPr lang="en-BE"/>
          </a:p>
        </p:txBody>
      </p:sp>
    </p:spTree>
    <p:extLst>
      <p:ext uri="{BB962C8B-B14F-4D97-AF65-F5344CB8AC3E}">
        <p14:creationId xmlns:p14="http://schemas.microsoft.com/office/powerpoint/2010/main" val="28799775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67F9B-0806-BCC5-07BC-AFED7B108538}"/>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EAD240AE-A903-D352-B948-0E07BC2E8D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B6528C1D-F37F-2336-C4AB-8F78F7ACF4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5600F015-4F80-4FB1-4106-B3A598F972F9}"/>
              </a:ext>
            </a:extLst>
          </p:cNvPr>
          <p:cNvSpPr>
            <a:spLocks noGrp="1"/>
          </p:cNvSpPr>
          <p:nvPr>
            <p:ph type="dt" sz="half" idx="10"/>
          </p:nvPr>
        </p:nvSpPr>
        <p:spPr/>
        <p:txBody>
          <a:bodyPr/>
          <a:lstStyle/>
          <a:p>
            <a:fld id="{D3EAA3A3-E966-4D2B-8998-82A027CC7329}" type="datetimeFigureOut">
              <a:rPr lang="en-BE" smtClean="0"/>
              <a:t>10/03/2023</a:t>
            </a:fld>
            <a:endParaRPr lang="en-BE"/>
          </a:p>
        </p:txBody>
      </p:sp>
      <p:sp>
        <p:nvSpPr>
          <p:cNvPr id="6" name="Footer Placeholder 5">
            <a:extLst>
              <a:ext uri="{FF2B5EF4-FFF2-40B4-BE49-F238E27FC236}">
                <a16:creationId xmlns:a16="http://schemas.microsoft.com/office/drawing/2014/main" id="{BB4F696E-DF9E-AE50-3375-B0517EC801A0}"/>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0E5D56A0-1F64-0908-D517-62CF0113D93E}"/>
              </a:ext>
            </a:extLst>
          </p:cNvPr>
          <p:cNvSpPr>
            <a:spLocks noGrp="1"/>
          </p:cNvSpPr>
          <p:nvPr>
            <p:ph type="sldNum" sz="quarter" idx="12"/>
          </p:nvPr>
        </p:nvSpPr>
        <p:spPr/>
        <p:txBody>
          <a:bodyPr/>
          <a:lstStyle/>
          <a:p>
            <a:fld id="{E0BBEBA8-DAA6-4D32-A0B0-7C6A5782F073}" type="slidenum">
              <a:rPr lang="en-BE" smtClean="0"/>
              <a:t>‹Nº›</a:t>
            </a:fld>
            <a:endParaRPr lang="en-BE"/>
          </a:p>
        </p:txBody>
      </p:sp>
    </p:spTree>
    <p:extLst>
      <p:ext uri="{BB962C8B-B14F-4D97-AF65-F5344CB8AC3E}">
        <p14:creationId xmlns:p14="http://schemas.microsoft.com/office/powerpoint/2010/main" val="973741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BD7E3-20C4-5821-6160-456798C97890}"/>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F92507B9-DCD9-A02F-3AFB-C432B0AD4C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615934-E68A-C155-56D5-029E278838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1761F19A-2842-ECE6-DA2C-9D62ADCD6B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4F936C-F5B2-743F-28D7-86786D6079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F6600C40-B3AE-BD4B-C8EA-05A22F3AF40B}"/>
              </a:ext>
            </a:extLst>
          </p:cNvPr>
          <p:cNvSpPr>
            <a:spLocks noGrp="1"/>
          </p:cNvSpPr>
          <p:nvPr>
            <p:ph type="dt" sz="half" idx="10"/>
          </p:nvPr>
        </p:nvSpPr>
        <p:spPr/>
        <p:txBody>
          <a:bodyPr/>
          <a:lstStyle/>
          <a:p>
            <a:fld id="{D3EAA3A3-E966-4D2B-8998-82A027CC7329}" type="datetimeFigureOut">
              <a:rPr lang="en-BE" smtClean="0"/>
              <a:t>10/03/2023</a:t>
            </a:fld>
            <a:endParaRPr lang="en-BE"/>
          </a:p>
        </p:txBody>
      </p:sp>
      <p:sp>
        <p:nvSpPr>
          <p:cNvPr id="8" name="Footer Placeholder 7">
            <a:extLst>
              <a:ext uri="{FF2B5EF4-FFF2-40B4-BE49-F238E27FC236}">
                <a16:creationId xmlns:a16="http://schemas.microsoft.com/office/drawing/2014/main" id="{B82A51EE-F0C2-2F8D-D9E0-2D0C6F51B0BF}"/>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31E9E24B-2329-48A1-B490-88F5B402B5B2}"/>
              </a:ext>
            </a:extLst>
          </p:cNvPr>
          <p:cNvSpPr>
            <a:spLocks noGrp="1"/>
          </p:cNvSpPr>
          <p:nvPr>
            <p:ph type="sldNum" sz="quarter" idx="12"/>
          </p:nvPr>
        </p:nvSpPr>
        <p:spPr/>
        <p:txBody>
          <a:bodyPr/>
          <a:lstStyle/>
          <a:p>
            <a:fld id="{E0BBEBA8-DAA6-4D32-A0B0-7C6A5782F073}" type="slidenum">
              <a:rPr lang="en-BE" smtClean="0"/>
              <a:t>‹Nº›</a:t>
            </a:fld>
            <a:endParaRPr lang="en-BE"/>
          </a:p>
        </p:txBody>
      </p:sp>
    </p:spTree>
    <p:extLst>
      <p:ext uri="{BB962C8B-B14F-4D97-AF65-F5344CB8AC3E}">
        <p14:creationId xmlns:p14="http://schemas.microsoft.com/office/powerpoint/2010/main" val="3062541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7589C-73FB-080F-F087-ABB45E6653C2}"/>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E7555743-A41B-43B2-5F8F-988C09DF1355}"/>
              </a:ext>
            </a:extLst>
          </p:cNvPr>
          <p:cNvSpPr>
            <a:spLocks noGrp="1"/>
          </p:cNvSpPr>
          <p:nvPr>
            <p:ph type="dt" sz="half" idx="10"/>
          </p:nvPr>
        </p:nvSpPr>
        <p:spPr/>
        <p:txBody>
          <a:bodyPr/>
          <a:lstStyle/>
          <a:p>
            <a:fld id="{D3EAA3A3-E966-4D2B-8998-82A027CC7329}" type="datetimeFigureOut">
              <a:rPr lang="en-BE" smtClean="0"/>
              <a:t>10/03/2023</a:t>
            </a:fld>
            <a:endParaRPr lang="en-BE"/>
          </a:p>
        </p:txBody>
      </p:sp>
      <p:sp>
        <p:nvSpPr>
          <p:cNvPr id="4" name="Footer Placeholder 3">
            <a:extLst>
              <a:ext uri="{FF2B5EF4-FFF2-40B4-BE49-F238E27FC236}">
                <a16:creationId xmlns:a16="http://schemas.microsoft.com/office/drawing/2014/main" id="{6AC23CF5-41FF-6907-3DA1-A44FB6D7DE93}"/>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BFCCBD81-AEBF-4609-B6C1-5EBC805E5A9D}"/>
              </a:ext>
            </a:extLst>
          </p:cNvPr>
          <p:cNvSpPr>
            <a:spLocks noGrp="1"/>
          </p:cNvSpPr>
          <p:nvPr>
            <p:ph type="sldNum" sz="quarter" idx="12"/>
          </p:nvPr>
        </p:nvSpPr>
        <p:spPr/>
        <p:txBody>
          <a:bodyPr/>
          <a:lstStyle/>
          <a:p>
            <a:fld id="{E0BBEBA8-DAA6-4D32-A0B0-7C6A5782F073}" type="slidenum">
              <a:rPr lang="en-BE" smtClean="0"/>
              <a:t>‹Nº›</a:t>
            </a:fld>
            <a:endParaRPr lang="en-BE"/>
          </a:p>
        </p:txBody>
      </p:sp>
    </p:spTree>
    <p:extLst>
      <p:ext uri="{BB962C8B-B14F-4D97-AF65-F5344CB8AC3E}">
        <p14:creationId xmlns:p14="http://schemas.microsoft.com/office/powerpoint/2010/main" val="4255135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C996B7-D2F4-01E8-90D0-F5BB490C2F01}"/>
              </a:ext>
            </a:extLst>
          </p:cNvPr>
          <p:cNvSpPr>
            <a:spLocks noGrp="1"/>
          </p:cNvSpPr>
          <p:nvPr>
            <p:ph type="dt" sz="half" idx="10"/>
          </p:nvPr>
        </p:nvSpPr>
        <p:spPr/>
        <p:txBody>
          <a:bodyPr/>
          <a:lstStyle/>
          <a:p>
            <a:fld id="{D3EAA3A3-E966-4D2B-8998-82A027CC7329}" type="datetimeFigureOut">
              <a:rPr lang="en-BE" smtClean="0"/>
              <a:t>10/03/2023</a:t>
            </a:fld>
            <a:endParaRPr lang="en-BE"/>
          </a:p>
        </p:txBody>
      </p:sp>
      <p:sp>
        <p:nvSpPr>
          <p:cNvPr id="3" name="Footer Placeholder 2">
            <a:extLst>
              <a:ext uri="{FF2B5EF4-FFF2-40B4-BE49-F238E27FC236}">
                <a16:creationId xmlns:a16="http://schemas.microsoft.com/office/drawing/2014/main" id="{47B579D1-B66C-FF35-01D6-E041808E939A}"/>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4DAC7342-A14F-D8D7-BA38-49B2D8C14207}"/>
              </a:ext>
            </a:extLst>
          </p:cNvPr>
          <p:cNvSpPr>
            <a:spLocks noGrp="1"/>
          </p:cNvSpPr>
          <p:nvPr>
            <p:ph type="sldNum" sz="quarter" idx="12"/>
          </p:nvPr>
        </p:nvSpPr>
        <p:spPr/>
        <p:txBody>
          <a:bodyPr/>
          <a:lstStyle/>
          <a:p>
            <a:fld id="{E0BBEBA8-DAA6-4D32-A0B0-7C6A5782F073}" type="slidenum">
              <a:rPr lang="en-BE" smtClean="0"/>
              <a:t>‹Nº›</a:t>
            </a:fld>
            <a:endParaRPr lang="en-BE"/>
          </a:p>
        </p:txBody>
      </p:sp>
    </p:spTree>
    <p:extLst>
      <p:ext uri="{BB962C8B-B14F-4D97-AF65-F5344CB8AC3E}">
        <p14:creationId xmlns:p14="http://schemas.microsoft.com/office/powerpoint/2010/main" val="33685880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15ECA-1845-0F43-09F2-15AD1F79FB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B0FFD71A-3464-BC94-2149-3D23B040F2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D72ABE45-6C98-7D22-1519-B8FE5A7678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559932-A21F-8177-262E-DD718FC59AD6}"/>
              </a:ext>
            </a:extLst>
          </p:cNvPr>
          <p:cNvSpPr>
            <a:spLocks noGrp="1"/>
          </p:cNvSpPr>
          <p:nvPr>
            <p:ph type="dt" sz="half" idx="10"/>
          </p:nvPr>
        </p:nvSpPr>
        <p:spPr/>
        <p:txBody>
          <a:bodyPr/>
          <a:lstStyle/>
          <a:p>
            <a:fld id="{D3EAA3A3-E966-4D2B-8998-82A027CC7329}" type="datetimeFigureOut">
              <a:rPr lang="en-BE" smtClean="0"/>
              <a:t>10/03/2023</a:t>
            </a:fld>
            <a:endParaRPr lang="en-BE"/>
          </a:p>
        </p:txBody>
      </p:sp>
      <p:sp>
        <p:nvSpPr>
          <p:cNvPr id="6" name="Footer Placeholder 5">
            <a:extLst>
              <a:ext uri="{FF2B5EF4-FFF2-40B4-BE49-F238E27FC236}">
                <a16:creationId xmlns:a16="http://schemas.microsoft.com/office/drawing/2014/main" id="{6C25782D-F22D-A3C5-45FE-E0E1FC665C8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240A66E7-FD4B-371B-ABA0-4B4EA3209D52}"/>
              </a:ext>
            </a:extLst>
          </p:cNvPr>
          <p:cNvSpPr>
            <a:spLocks noGrp="1"/>
          </p:cNvSpPr>
          <p:nvPr>
            <p:ph type="sldNum" sz="quarter" idx="12"/>
          </p:nvPr>
        </p:nvSpPr>
        <p:spPr/>
        <p:txBody>
          <a:bodyPr/>
          <a:lstStyle/>
          <a:p>
            <a:fld id="{E0BBEBA8-DAA6-4D32-A0B0-7C6A5782F073}" type="slidenum">
              <a:rPr lang="en-BE" smtClean="0"/>
              <a:t>‹Nº›</a:t>
            </a:fld>
            <a:endParaRPr lang="en-BE"/>
          </a:p>
        </p:txBody>
      </p:sp>
    </p:spTree>
    <p:extLst>
      <p:ext uri="{BB962C8B-B14F-4D97-AF65-F5344CB8AC3E}">
        <p14:creationId xmlns:p14="http://schemas.microsoft.com/office/powerpoint/2010/main" val="1810190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7362-64AD-028D-B3D3-2A49FFE95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2C0E2C95-F422-FD2F-DE9E-BA5D061312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D2512CB9-FB0C-45C4-4D69-4A31CFB998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00F5AD-A814-277C-0181-FCC96F6BF8A2}"/>
              </a:ext>
            </a:extLst>
          </p:cNvPr>
          <p:cNvSpPr>
            <a:spLocks noGrp="1"/>
          </p:cNvSpPr>
          <p:nvPr>
            <p:ph type="dt" sz="half" idx="10"/>
          </p:nvPr>
        </p:nvSpPr>
        <p:spPr/>
        <p:txBody>
          <a:bodyPr/>
          <a:lstStyle/>
          <a:p>
            <a:fld id="{D3EAA3A3-E966-4D2B-8998-82A027CC7329}" type="datetimeFigureOut">
              <a:rPr lang="en-BE" smtClean="0"/>
              <a:t>10/03/2023</a:t>
            </a:fld>
            <a:endParaRPr lang="en-BE"/>
          </a:p>
        </p:txBody>
      </p:sp>
      <p:sp>
        <p:nvSpPr>
          <p:cNvPr id="6" name="Footer Placeholder 5">
            <a:extLst>
              <a:ext uri="{FF2B5EF4-FFF2-40B4-BE49-F238E27FC236}">
                <a16:creationId xmlns:a16="http://schemas.microsoft.com/office/drawing/2014/main" id="{016F181A-74DC-5A67-AACF-489DDA68E3FE}"/>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25BD5683-1829-6107-2DE2-D3AA964E2556}"/>
              </a:ext>
            </a:extLst>
          </p:cNvPr>
          <p:cNvSpPr>
            <a:spLocks noGrp="1"/>
          </p:cNvSpPr>
          <p:nvPr>
            <p:ph type="sldNum" sz="quarter" idx="12"/>
          </p:nvPr>
        </p:nvSpPr>
        <p:spPr/>
        <p:txBody>
          <a:bodyPr/>
          <a:lstStyle/>
          <a:p>
            <a:fld id="{E0BBEBA8-DAA6-4D32-A0B0-7C6A5782F073}" type="slidenum">
              <a:rPr lang="en-BE" smtClean="0"/>
              <a:t>‹Nº›</a:t>
            </a:fld>
            <a:endParaRPr lang="en-BE"/>
          </a:p>
        </p:txBody>
      </p:sp>
    </p:spTree>
    <p:extLst>
      <p:ext uri="{BB962C8B-B14F-4D97-AF65-F5344CB8AC3E}">
        <p14:creationId xmlns:p14="http://schemas.microsoft.com/office/powerpoint/2010/main" val="2552852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3304-6011-DCF6-0301-8873CA0049BE}"/>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B05EFC4B-BA59-887F-A2B5-2B5BECF790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C300D228-B662-31B1-2983-8B25C4D1745D}"/>
              </a:ext>
            </a:extLst>
          </p:cNvPr>
          <p:cNvSpPr>
            <a:spLocks noGrp="1"/>
          </p:cNvSpPr>
          <p:nvPr>
            <p:ph type="dt" sz="half" idx="10"/>
          </p:nvPr>
        </p:nvSpPr>
        <p:spPr/>
        <p:txBody>
          <a:bodyPr/>
          <a:lstStyle/>
          <a:p>
            <a:fld id="{D3EAA3A3-E966-4D2B-8998-82A027CC7329}" type="datetimeFigureOut">
              <a:rPr lang="en-BE" smtClean="0"/>
              <a:t>10/03/2023</a:t>
            </a:fld>
            <a:endParaRPr lang="en-BE"/>
          </a:p>
        </p:txBody>
      </p:sp>
      <p:sp>
        <p:nvSpPr>
          <p:cNvPr id="5" name="Footer Placeholder 4">
            <a:extLst>
              <a:ext uri="{FF2B5EF4-FFF2-40B4-BE49-F238E27FC236}">
                <a16:creationId xmlns:a16="http://schemas.microsoft.com/office/drawing/2014/main" id="{7DF24EBD-E2ED-5B6F-BC34-269EFECC7C1A}"/>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5F6C6DB-29ED-87DB-840E-71B6389AB7E2}"/>
              </a:ext>
            </a:extLst>
          </p:cNvPr>
          <p:cNvSpPr>
            <a:spLocks noGrp="1"/>
          </p:cNvSpPr>
          <p:nvPr>
            <p:ph type="sldNum" sz="quarter" idx="12"/>
          </p:nvPr>
        </p:nvSpPr>
        <p:spPr/>
        <p:txBody>
          <a:bodyPr/>
          <a:lstStyle/>
          <a:p>
            <a:fld id="{E0BBEBA8-DAA6-4D32-A0B0-7C6A5782F073}" type="slidenum">
              <a:rPr lang="en-BE" smtClean="0"/>
              <a:t>‹Nº›</a:t>
            </a:fld>
            <a:endParaRPr lang="en-BE"/>
          </a:p>
        </p:txBody>
      </p:sp>
    </p:spTree>
    <p:extLst>
      <p:ext uri="{BB962C8B-B14F-4D97-AF65-F5344CB8AC3E}">
        <p14:creationId xmlns:p14="http://schemas.microsoft.com/office/powerpoint/2010/main" val="2589929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B4FDA2-8BAA-AB4B-AA37-631EC1101E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317849E5-A3DF-ED4C-C088-FB2EE6213C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9F6E8D9C-8601-6D0C-97E7-EF6BF0BFA599}"/>
              </a:ext>
            </a:extLst>
          </p:cNvPr>
          <p:cNvSpPr>
            <a:spLocks noGrp="1"/>
          </p:cNvSpPr>
          <p:nvPr>
            <p:ph type="dt" sz="half" idx="10"/>
          </p:nvPr>
        </p:nvSpPr>
        <p:spPr/>
        <p:txBody>
          <a:bodyPr/>
          <a:lstStyle/>
          <a:p>
            <a:fld id="{D3EAA3A3-E966-4D2B-8998-82A027CC7329}" type="datetimeFigureOut">
              <a:rPr lang="en-BE" smtClean="0"/>
              <a:t>10/03/2023</a:t>
            </a:fld>
            <a:endParaRPr lang="en-BE"/>
          </a:p>
        </p:txBody>
      </p:sp>
      <p:sp>
        <p:nvSpPr>
          <p:cNvPr id="5" name="Footer Placeholder 4">
            <a:extLst>
              <a:ext uri="{FF2B5EF4-FFF2-40B4-BE49-F238E27FC236}">
                <a16:creationId xmlns:a16="http://schemas.microsoft.com/office/drawing/2014/main" id="{7D727B86-8233-7807-5E38-C5A542B434E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63AD8A79-D853-A8ED-D2A2-ED662E5D8E71}"/>
              </a:ext>
            </a:extLst>
          </p:cNvPr>
          <p:cNvSpPr>
            <a:spLocks noGrp="1"/>
          </p:cNvSpPr>
          <p:nvPr>
            <p:ph type="sldNum" sz="quarter" idx="12"/>
          </p:nvPr>
        </p:nvSpPr>
        <p:spPr/>
        <p:txBody>
          <a:bodyPr/>
          <a:lstStyle/>
          <a:p>
            <a:fld id="{E0BBEBA8-DAA6-4D32-A0B0-7C6A5782F073}" type="slidenum">
              <a:rPr lang="en-BE" smtClean="0"/>
              <a:t>‹Nº›</a:t>
            </a:fld>
            <a:endParaRPr lang="en-BE"/>
          </a:p>
        </p:txBody>
      </p:sp>
    </p:spTree>
    <p:extLst>
      <p:ext uri="{BB962C8B-B14F-4D97-AF65-F5344CB8AC3E}">
        <p14:creationId xmlns:p14="http://schemas.microsoft.com/office/powerpoint/2010/main" val="827222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a:p>
        </p:txBody>
      </p:sp>
      <p:sp>
        <p:nvSpPr>
          <p:cNvPr id="4" name="Date Placeholder 3"/>
          <p:cNvSpPr>
            <a:spLocks noGrp="1"/>
          </p:cNvSpPr>
          <p:nvPr>
            <p:ph type="dt" sz="half" idx="10"/>
          </p:nvPr>
        </p:nvSpPr>
        <p:spPr/>
        <p:txBody>
          <a:bodyPr/>
          <a:lstStyle/>
          <a:p>
            <a:fld id="{4468C598-F711-4A89-A0FF-CD0059E72D8E}" type="datetimeFigureOut">
              <a:rPr lang="cs-CZ" smtClean="0"/>
              <a:t>03.10.2023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917FBA8-A138-4771-A63A-8BA14403555F}" type="slidenum">
              <a:rPr lang="cs-CZ" smtClean="0"/>
              <a:t>‹Nº›</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9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FRS-Accountancy-Text-2_colum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 Placeholder 17">
            <a:extLst>
              <a:ext uri="{FF2B5EF4-FFF2-40B4-BE49-F238E27FC236}">
                <a16:creationId xmlns:a16="http://schemas.microsoft.com/office/drawing/2014/main" id="{973BFB69-F975-C469-84A1-C3F905A44DF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7" name="Text Placeholder 7">
            <a:extLst>
              <a:ext uri="{FF2B5EF4-FFF2-40B4-BE49-F238E27FC236}">
                <a16:creationId xmlns:a16="http://schemas.microsoft.com/office/drawing/2014/main" id="{D533EC5D-C574-FF40-8E77-44FA94823A8E}"/>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9" name="Text Placeholder 7">
            <a:extLst>
              <a:ext uri="{FF2B5EF4-FFF2-40B4-BE49-F238E27FC236}">
                <a16:creationId xmlns:a16="http://schemas.microsoft.com/office/drawing/2014/main" id="{F65BD435-4564-106B-66ED-4E2F4AB30F4D}"/>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Footer Placeholder 14">
            <a:extLst>
              <a:ext uri="{FF2B5EF4-FFF2-40B4-BE49-F238E27FC236}">
                <a16:creationId xmlns:a16="http://schemas.microsoft.com/office/drawing/2014/main" id="{FF352B16-6EBB-47BC-8A53-5355DB4B32B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B13F7537-92BB-134B-AE2E-3D07CBFA35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4172676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4468C598-F711-4A89-A0FF-CD0059E72D8E}" type="datetimeFigureOut">
              <a:rPr lang="cs-CZ" smtClean="0"/>
              <a:t>03.10.2023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917FBA8-A138-4771-A63A-8BA14403555F}" type="slidenum">
              <a:rPr lang="cs-CZ" smtClean="0"/>
              <a:t>‹Nº›</a:t>
            </a:fld>
            <a:endParaRPr lang="cs-CZ"/>
          </a:p>
        </p:txBody>
      </p:sp>
      <p:pic>
        <p:nvPicPr>
          <p:cNvPr id="8" name="Obrázek 7" descr="Obsah obrázku text, snímek obrazovky, Písmo, Grafika&#10;&#10;Popis byl vytvořen automaticky">
            <a:extLst>
              <a:ext uri="{FF2B5EF4-FFF2-40B4-BE49-F238E27FC236}">
                <a16:creationId xmlns:a16="http://schemas.microsoft.com/office/drawing/2014/main" id="{784C0C8C-2DC0-6BC6-B7EB-3FAA04A1651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33090"/>
            <a:ext cx="1333076" cy="687346"/>
          </a:xfrm>
          <a:prstGeom prst="rect">
            <a:avLst/>
          </a:prstGeom>
        </p:spPr>
      </p:pic>
    </p:spTree>
    <p:extLst>
      <p:ext uri="{BB962C8B-B14F-4D97-AF65-F5344CB8AC3E}">
        <p14:creationId xmlns:p14="http://schemas.microsoft.com/office/powerpoint/2010/main" val="12644884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468C598-F711-4A89-A0FF-CD0059E72D8E}" type="datetimeFigureOut">
              <a:rPr lang="cs-CZ" smtClean="0"/>
              <a:t>03.10.2023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917FBA8-A138-4771-A63A-8BA14403555F}" type="slidenum">
              <a:rPr lang="cs-CZ" smtClean="0"/>
              <a:t>‹Nº›</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469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a:p>
        </p:txBody>
      </p:sp>
      <p:sp>
        <p:nvSpPr>
          <p:cNvPr id="3" name="Content Placeholder 2"/>
          <p:cNvSpPr>
            <a:spLocks noGrp="1"/>
          </p:cNvSpPr>
          <p:nvPr>
            <p:ph sz="half" idx="1"/>
          </p:nvPr>
        </p:nvSpPr>
        <p:spPr>
          <a:xfrm>
            <a:off x="1097280" y="1845734"/>
            <a:ext cx="4937760" cy="402335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6217920" y="1845735"/>
            <a:ext cx="493776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4"/>
          <p:cNvSpPr>
            <a:spLocks noGrp="1"/>
          </p:cNvSpPr>
          <p:nvPr>
            <p:ph type="dt" sz="half" idx="10"/>
          </p:nvPr>
        </p:nvSpPr>
        <p:spPr/>
        <p:txBody>
          <a:bodyPr/>
          <a:lstStyle/>
          <a:p>
            <a:fld id="{4468C598-F711-4A89-A0FF-CD0059E72D8E}" type="datetimeFigureOut">
              <a:rPr lang="cs-CZ" smtClean="0"/>
              <a:t>03.10.2023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917FBA8-A138-4771-A63A-8BA14403555F}" type="slidenum">
              <a:rPr lang="cs-CZ" smtClean="0"/>
              <a:t>‹Nº›</a:t>
            </a:fld>
            <a:endParaRPr lang="cs-CZ"/>
          </a:p>
        </p:txBody>
      </p:sp>
    </p:spTree>
    <p:extLst>
      <p:ext uri="{BB962C8B-B14F-4D97-AF65-F5344CB8AC3E}">
        <p14:creationId xmlns:p14="http://schemas.microsoft.com/office/powerpoint/2010/main" val="19446531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97280" y="2582335"/>
            <a:ext cx="4937760" cy="32867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217920" y="2582334"/>
            <a:ext cx="4937760" cy="32867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4468C598-F711-4A89-A0FF-CD0059E72D8E}" type="datetimeFigureOut">
              <a:rPr lang="cs-CZ" smtClean="0"/>
              <a:t>03.10.2023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917FBA8-A138-4771-A63A-8BA14403555F}" type="slidenum">
              <a:rPr lang="cs-CZ" smtClean="0"/>
              <a:t>‹Nº›</a:t>
            </a:fld>
            <a:endParaRPr lang="cs-CZ"/>
          </a:p>
        </p:txBody>
      </p:sp>
    </p:spTree>
    <p:extLst>
      <p:ext uri="{BB962C8B-B14F-4D97-AF65-F5344CB8AC3E}">
        <p14:creationId xmlns:p14="http://schemas.microsoft.com/office/powerpoint/2010/main" val="41456864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Date Placeholder 2"/>
          <p:cNvSpPr>
            <a:spLocks noGrp="1"/>
          </p:cNvSpPr>
          <p:nvPr>
            <p:ph type="dt" sz="half" idx="10"/>
          </p:nvPr>
        </p:nvSpPr>
        <p:spPr/>
        <p:txBody>
          <a:bodyPr/>
          <a:lstStyle/>
          <a:p>
            <a:fld id="{4468C598-F711-4A89-A0FF-CD0059E72D8E}" type="datetimeFigureOut">
              <a:rPr lang="cs-CZ" smtClean="0"/>
              <a:t>03.10.2023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917FBA8-A138-4771-A63A-8BA14403555F}" type="slidenum">
              <a:rPr lang="cs-CZ" smtClean="0"/>
              <a:t>‹Nº›</a:t>
            </a:fld>
            <a:endParaRPr lang="cs-CZ"/>
          </a:p>
        </p:txBody>
      </p:sp>
    </p:spTree>
    <p:extLst>
      <p:ext uri="{BB962C8B-B14F-4D97-AF65-F5344CB8AC3E}">
        <p14:creationId xmlns:p14="http://schemas.microsoft.com/office/powerpoint/2010/main" val="92314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468C598-F711-4A89-A0FF-CD0059E72D8E}" type="datetimeFigureOut">
              <a:rPr lang="cs-CZ" smtClean="0"/>
              <a:t>03.10.2023</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A917FBA8-A138-4771-A63A-8BA14403555F}" type="slidenum">
              <a:rPr lang="cs-CZ" smtClean="0"/>
              <a:t>‹Nº›</a:t>
            </a:fld>
            <a:endParaRPr lang="cs-CZ"/>
          </a:p>
        </p:txBody>
      </p:sp>
    </p:spTree>
    <p:extLst>
      <p:ext uri="{BB962C8B-B14F-4D97-AF65-F5344CB8AC3E}">
        <p14:creationId xmlns:p14="http://schemas.microsoft.com/office/powerpoint/2010/main" val="3890095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a:p>
        </p:txBody>
      </p:sp>
      <p:sp>
        <p:nvSpPr>
          <p:cNvPr id="3" name="Content Placeholder 2"/>
          <p:cNvSpPr>
            <a:spLocks noGrp="1"/>
          </p:cNvSpPr>
          <p:nvPr>
            <p:ph idx="1"/>
          </p:nvPr>
        </p:nvSpPr>
        <p:spPr>
          <a:xfrm>
            <a:off x="4800600" y="731520"/>
            <a:ext cx="6492240" cy="52578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468C598-F711-4A89-A0FF-CD0059E72D8E}" type="datetimeFigureOut">
              <a:rPr lang="cs-CZ" smtClean="0"/>
              <a:t>03.10.2023</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917FBA8-A138-4771-A63A-8BA14403555F}" type="slidenum">
              <a:rPr lang="cs-CZ" smtClean="0"/>
              <a:t>‹Nº›</a:t>
            </a:fld>
            <a:endParaRPr lang="cs-CZ"/>
          </a:p>
        </p:txBody>
      </p:sp>
    </p:spTree>
    <p:extLst>
      <p:ext uri="{BB962C8B-B14F-4D97-AF65-F5344CB8AC3E}">
        <p14:creationId xmlns:p14="http://schemas.microsoft.com/office/powerpoint/2010/main" val="36280171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cs-CZ"/>
              <a:t>Kliknutím lze upravit styl.</a:t>
            </a:r>
            <a:endParaRPr lang="en-US"/>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468C598-F711-4A89-A0FF-CD0059E72D8E}" type="datetimeFigureOut">
              <a:rPr lang="cs-CZ" smtClean="0"/>
              <a:t>03.10.2023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917FBA8-A138-4771-A63A-8BA14403555F}" type="slidenum">
              <a:rPr lang="cs-CZ" smtClean="0"/>
              <a:t>‹Nº›</a:t>
            </a:fld>
            <a:endParaRPr lang="cs-CZ"/>
          </a:p>
        </p:txBody>
      </p:sp>
    </p:spTree>
    <p:extLst>
      <p:ext uri="{BB962C8B-B14F-4D97-AF65-F5344CB8AC3E}">
        <p14:creationId xmlns:p14="http://schemas.microsoft.com/office/powerpoint/2010/main" val="5098515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4468C598-F711-4A89-A0FF-CD0059E72D8E}" type="datetimeFigureOut">
              <a:rPr lang="cs-CZ" smtClean="0"/>
              <a:t>03.10.2023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917FBA8-A138-4771-A63A-8BA14403555F}" type="slidenum">
              <a:rPr lang="cs-CZ" smtClean="0"/>
              <a:t>‹Nº›</a:t>
            </a:fld>
            <a:endParaRPr lang="cs-CZ"/>
          </a:p>
        </p:txBody>
      </p:sp>
    </p:spTree>
    <p:extLst>
      <p:ext uri="{BB962C8B-B14F-4D97-AF65-F5344CB8AC3E}">
        <p14:creationId xmlns:p14="http://schemas.microsoft.com/office/powerpoint/2010/main" val="18937430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4468C598-F711-4A89-A0FF-CD0059E72D8E}" type="datetimeFigureOut">
              <a:rPr lang="cs-CZ" smtClean="0"/>
              <a:t>03.10.2023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917FBA8-A138-4771-A63A-8BA14403555F}" type="slidenum">
              <a:rPr lang="cs-CZ" smtClean="0"/>
              <a:t>‹Nº›</a:t>
            </a:fld>
            <a:endParaRPr lang="cs-CZ"/>
          </a:p>
        </p:txBody>
      </p:sp>
    </p:spTree>
    <p:extLst>
      <p:ext uri="{BB962C8B-B14F-4D97-AF65-F5344CB8AC3E}">
        <p14:creationId xmlns:p14="http://schemas.microsoft.com/office/powerpoint/2010/main" val="3758617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87096"/>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92363"/>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2225" y="2602317"/>
            <a:ext cx="5163775" cy="3174031"/>
          </a:xfrm>
        </p:spPr>
        <p:txBody>
          <a:bodyPr anchor="t">
            <a:noAutofit/>
          </a:bodyPr>
          <a:lstStyle>
            <a:lvl1pPr algn="l">
              <a:defRPr sz="3000">
                <a:solidFill>
                  <a:schemeClr val="bg1"/>
                </a:solidFill>
              </a:defRPr>
            </a:lvl1pPr>
          </a:lstStyle>
          <a:p>
            <a:r>
              <a:rPr lang="en-US"/>
              <a:t>Click to edit Master title style</a:t>
            </a:r>
            <a:endParaRPr lang="en-GB"/>
          </a:p>
        </p:txBody>
      </p:sp>
      <p:sp>
        <p:nvSpPr>
          <p:cNvPr id="8" name="TextBox 7">
            <a:extLst>
              <a:ext uri="{FF2B5EF4-FFF2-40B4-BE49-F238E27FC236}">
                <a16:creationId xmlns:a16="http://schemas.microsoft.com/office/drawing/2014/main" id="{CA8EBA97-43BA-D466-503F-8F61EDCD685D}"/>
              </a:ext>
            </a:extLst>
          </p:cNvPr>
          <p:cNvSpPr txBox="1"/>
          <p:nvPr userDrawn="1"/>
        </p:nvSpPr>
        <p:spPr>
          <a:xfrm>
            <a:off x="955142" y="6057900"/>
            <a:ext cx="5057445" cy="461665"/>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The views expressed In this presentation are those of the presenter, not necessarily those of the IFRS Foundation, International Accounting Standards Board or the International Sustainability Standards Board. 
Copyright © 2023 IFRS Foundation. All rights reserved.  </a:t>
            </a:r>
          </a:p>
        </p:txBody>
      </p:sp>
    </p:spTree>
    <p:extLst>
      <p:ext uri="{BB962C8B-B14F-4D97-AF65-F5344CB8AC3E}">
        <p14:creationId xmlns:p14="http://schemas.microsoft.com/office/powerpoint/2010/main" val="37269342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31">
          <p15:clr>
            <a:srgbClr val="FBAE40"/>
          </p15:clr>
        </p15:guide>
        <p15:guide id="4" orient="horz" pos="3816">
          <p15:clr>
            <a:srgbClr val="FBAE40"/>
          </p15:clr>
        </p15:guide>
        <p15:guide id="5" orient="horz" pos="1638">
          <p15:clr>
            <a:srgbClr val="FBAE40"/>
          </p15:clr>
        </p15:guide>
        <p15:guide id="6" orient="horz" pos="1525">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36639873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FRS-Accountanc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rgbClr val="5F6062"/>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8" name="Picture 7">
            <a:extLst>
              <a:ext uri="{FF2B5EF4-FFF2-40B4-BE49-F238E27FC236}">
                <a16:creationId xmlns:a16="http://schemas.microsoft.com/office/drawing/2014/main" id="{E2E07FCC-ED29-BF25-3AC4-4E9DCF8BAC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14F1C207-75A3-AEFF-22B1-14CA2FA935E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41436666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FRS-Accounting-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4" name="Text Placeholder 24">
            <a:extLst>
              <a:ext uri="{FF2B5EF4-FFF2-40B4-BE49-F238E27FC236}">
                <a16:creationId xmlns:a16="http://schemas.microsoft.com/office/drawing/2014/main" id="{53C670A7-8C7C-3783-1859-4B849A37A0B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baseline="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This paper has been prepared for discussion at a public meeting of the International Accounting Standards Board (IASB). This paper does not represent the views of the IASB or any individual IASB member. Any comments in the paper do not purport to set out what would be an acceptable or unacceptable application of IFRS® Accounting Standards. The IASB’s technical decisions are made in public and are reported in the IASB Update.</a:t>
            </a:r>
          </a:p>
        </p:txBody>
      </p:sp>
    </p:spTree>
    <p:extLst>
      <p:ext uri="{BB962C8B-B14F-4D97-AF65-F5344CB8AC3E}">
        <p14:creationId xmlns:p14="http://schemas.microsoft.com/office/powerpoint/2010/main" val="4191104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FRS-Accountancy-Divider Slide-1">
    <p:bg>
      <p:bgPr>
        <a:solidFill>
          <a:srgbClr val="072171"/>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latin typeface="Arial" panose="020B0604020202020204" pitchFamily="34" charset="0"/>
                <a:cs typeface="Arial" panose="020B0604020202020204" pitchFamily="34" charset="0"/>
              </a:defRPr>
            </a:lvl1pPr>
          </a:lstStyle>
          <a:p>
            <a:fld id="{4790123A-71E8-BF43-B702-A9002E60F899}" type="slidenum">
              <a:rPr lang="en-US" smtClean="0"/>
              <a:pPr/>
              <a:t>‹Nº›</a:t>
            </a:fld>
            <a:endParaRPr lang="en-US"/>
          </a:p>
        </p:txBody>
      </p:sp>
    </p:spTree>
    <p:extLst>
      <p:ext uri="{BB962C8B-B14F-4D97-AF65-F5344CB8AC3E}">
        <p14:creationId xmlns:p14="http://schemas.microsoft.com/office/powerpoint/2010/main" val="7829297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IFRS-Accountancy-Divider 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en-US"/>
              <a:t>Click icon to add picture</a:t>
            </a:r>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15">
            <a:extLst>
              <a:ext uri="{FF2B5EF4-FFF2-40B4-BE49-F238E27FC236}">
                <a16:creationId xmlns:a16="http://schemas.microsoft.com/office/drawing/2014/main" id="{25D8AD71-ADC5-2D58-503C-0497E2055496}"/>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latin typeface="Arial" panose="020B0604020202020204" pitchFamily="34" charset="0"/>
                <a:cs typeface="Arial" panose="020B0604020202020204" pitchFamily="34" charset="0"/>
              </a:defRPr>
            </a:lvl1pPr>
          </a:lstStyle>
          <a:p>
            <a:fld id="{4790123A-71E8-BF43-B702-A9002E60F899}" type="slidenum">
              <a:rPr lang="en-US" smtClean="0"/>
              <a:pPr/>
              <a:t>‹Nº›</a:t>
            </a:fld>
            <a:endParaRPr lang="en-US"/>
          </a:p>
        </p:txBody>
      </p:sp>
      <p:sp>
        <p:nvSpPr>
          <p:cNvPr id="5" name="Text Placeholder 2">
            <a:extLst>
              <a:ext uri="{FF2B5EF4-FFF2-40B4-BE49-F238E27FC236}">
                <a16:creationId xmlns:a16="http://schemas.microsoft.com/office/drawing/2014/main" id="{FBD81436-D1FD-1379-8356-0F0C952AFC45}"/>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4668848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rgbClr val="5F6062"/>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Accounting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rgbClr val="5F6062"/>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pic>
        <p:nvPicPr>
          <p:cNvPr id="2" name="Picture 1">
            <a:extLst>
              <a:ext uri="{FF2B5EF4-FFF2-40B4-BE49-F238E27FC236}">
                <a16:creationId xmlns:a16="http://schemas.microsoft.com/office/drawing/2014/main" id="{F0267CC7-5181-D791-866A-0CEED1256AF0}"/>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latin typeface="Arial" panose="020B0604020202020204" pitchFamily="34" charset="0"/>
                <a:cs typeface="Arial" panose="020B0604020202020204" pitchFamily="34" charset="0"/>
              </a:defRPr>
            </a:lvl1pPr>
          </a:lstStyle>
          <a:p>
            <a:fld id="{4790123A-71E8-BF43-B702-A9002E60F899}" type="slidenum">
              <a:rPr lang="en-US" smtClean="0"/>
              <a:pPr/>
              <a:t>‹Nº›</a:t>
            </a:fld>
            <a:endParaRPr lang="en-US"/>
          </a:p>
        </p:txBody>
      </p:sp>
      <p:pic>
        <p:nvPicPr>
          <p:cNvPr id="4" name="Picture 3">
            <a:extLst>
              <a:ext uri="{FF2B5EF4-FFF2-40B4-BE49-F238E27FC236}">
                <a16:creationId xmlns:a16="http://schemas.microsoft.com/office/drawing/2014/main" id="{BED3BD64-8B37-5EFE-4BE2-39C9270F78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8680372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FRS-Accountanc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rgbClr val="5F6062"/>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Accounting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619946"/>
          </a:xfrm>
          <a:prstGeom prst="rect">
            <a:avLst/>
          </a:prstGeom>
        </p:spPr>
        <p:txBody>
          <a:bodyPr lIns="0" tIns="0" rIns="0" bIns="0"/>
          <a:lstStyle>
            <a:lvl1pPr>
              <a:defRPr sz="2000">
                <a:solidFill>
                  <a:srgbClr val="5F6062"/>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pic>
        <p:nvPicPr>
          <p:cNvPr id="2" name="Picture 1">
            <a:extLst>
              <a:ext uri="{FF2B5EF4-FFF2-40B4-BE49-F238E27FC236}">
                <a16:creationId xmlns:a16="http://schemas.microsoft.com/office/drawing/2014/main" id="{F0267CC7-5181-D791-866A-0CEED1256AF0}"/>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latin typeface="Arial" panose="020B0604020202020204" pitchFamily="34" charset="0"/>
                <a:cs typeface="Arial" panose="020B0604020202020204" pitchFamily="34" charset="0"/>
              </a:defRPr>
            </a:lvl1pPr>
          </a:lstStyle>
          <a:p>
            <a:fld id="{4790123A-71E8-BF43-B702-A9002E60F899}" type="slidenum">
              <a:rPr lang="en-US" smtClean="0"/>
              <a:pPr/>
              <a:t>‹Nº›</a:t>
            </a:fld>
            <a:endParaRPr lang="en-US"/>
          </a:p>
        </p:txBody>
      </p:sp>
      <p:pic>
        <p:nvPicPr>
          <p:cNvPr id="4" name="Picture 3">
            <a:extLst>
              <a:ext uri="{FF2B5EF4-FFF2-40B4-BE49-F238E27FC236}">
                <a16:creationId xmlns:a16="http://schemas.microsoft.com/office/drawing/2014/main" id="{BED3BD64-8B37-5EFE-4BE2-39C9270F78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6200082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7">
            <a:extLst>
              <a:ext uri="{FF2B5EF4-FFF2-40B4-BE49-F238E27FC236}">
                <a16:creationId xmlns:a16="http://schemas.microsoft.com/office/drawing/2014/main" id="{66EE6871-768D-4D6F-2556-E2A03CAEC329}"/>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cxnSp>
        <p:nvCxnSpPr>
          <p:cNvPr id="4" name="Straight Connector 3">
            <a:extLst>
              <a:ext uri="{FF2B5EF4-FFF2-40B4-BE49-F238E27FC236}">
                <a16:creationId xmlns:a16="http://schemas.microsoft.com/office/drawing/2014/main" id="{F2A11670-871B-E141-50C8-A7842FB7C423}"/>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26">
            <a:extLst>
              <a:ext uri="{FF2B5EF4-FFF2-40B4-BE49-F238E27FC236}">
                <a16:creationId xmlns:a16="http://schemas.microsoft.com/office/drawing/2014/main" id="{0413E241-88A4-B0AF-5BF1-AD7E3844F141}"/>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6" name="Text Placeholder 17">
            <a:extLst>
              <a:ext uri="{FF2B5EF4-FFF2-40B4-BE49-F238E27FC236}">
                <a16:creationId xmlns:a16="http://schemas.microsoft.com/office/drawing/2014/main" id="{1EE8FA0B-65A6-943E-E931-3911FD86B391}"/>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2" name="Footer Placeholder 14">
            <a:extLst>
              <a:ext uri="{FF2B5EF4-FFF2-40B4-BE49-F238E27FC236}">
                <a16:creationId xmlns:a16="http://schemas.microsoft.com/office/drawing/2014/main" id="{61FDB7DD-643A-0D9E-A406-04B25A37D76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pic>
        <p:nvPicPr>
          <p:cNvPr id="7" name="Picture 6">
            <a:extLst>
              <a:ext uri="{FF2B5EF4-FFF2-40B4-BE49-F238E27FC236}">
                <a16:creationId xmlns:a16="http://schemas.microsoft.com/office/drawing/2014/main" id="{C328C4F8-D7B5-0661-3E80-27D0B7A868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1464359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FRS-Accountancy-Text-2_colum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 Placeholder 17">
            <a:extLst>
              <a:ext uri="{FF2B5EF4-FFF2-40B4-BE49-F238E27FC236}">
                <a16:creationId xmlns:a16="http://schemas.microsoft.com/office/drawing/2014/main" id="{973BFB69-F975-C469-84A1-C3F905A44DF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7" name="Text Placeholder 7">
            <a:extLst>
              <a:ext uri="{FF2B5EF4-FFF2-40B4-BE49-F238E27FC236}">
                <a16:creationId xmlns:a16="http://schemas.microsoft.com/office/drawing/2014/main" id="{D533EC5D-C574-FF40-8E77-44FA94823A8E}"/>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9" name="Text Placeholder 7">
            <a:extLst>
              <a:ext uri="{FF2B5EF4-FFF2-40B4-BE49-F238E27FC236}">
                <a16:creationId xmlns:a16="http://schemas.microsoft.com/office/drawing/2014/main" id="{F65BD435-4564-106B-66ED-4E2F4AB30F4D}"/>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Footer Placeholder 14">
            <a:extLst>
              <a:ext uri="{FF2B5EF4-FFF2-40B4-BE49-F238E27FC236}">
                <a16:creationId xmlns:a16="http://schemas.microsoft.com/office/drawing/2014/main" id="{FF352B16-6EBB-47BC-8A53-5355DB4B32B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B13F7537-92BB-134B-AE2E-3D07CBFA35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6912079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FRS-Accountancy-Text 3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CC58FA85-8FE0-A497-BFCA-DC3D9DD383DF}"/>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6" name="Text Placeholder 7">
            <a:extLst>
              <a:ext uri="{FF2B5EF4-FFF2-40B4-BE49-F238E27FC236}">
                <a16:creationId xmlns:a16="http://schemas.microsoft.com/office/drawing/2014/main" id="{2E3EF1B1-33F8-2F81-AA9F-6FA9D568A7FC}"/>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FA71A097-6E0F-1EFC-657A-85A8670E22E4}"/>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B87DA1BE-5D98-A20B-3945-421DC716F61F}"/>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Footer Placeholder 14">
            <a:extLst>
              <a:ext uri="{FF2B5EF4-FFF2-40B4-BE49-F238E27FC236}">
                <a16:creationId xmlns:a16="http://schemas.microsoft.com/office/drawing/2014/main" id="{BDBD585A-6AC7-14A1-E351-34AF502DD2E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28DE3210-B101-9952-727C-628ADF715A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347214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35255269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FRS-Accountancy-Text-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F1A0E0D0-DBB6-AD84-929F-18A7993C51C5}"/>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a:t>
            </a:r>
            <a:b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br>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text page</a:t>
            </a:r>
          </a:p>
        </p:txBody>
      </p:sp>
      <p:sp>
        <p:nvSpPr>
          <p:cNvPr id="3" name="Text Placeholder 7">
            <a:extLst>
              <a:ext uri="{FF2B5EF4-FFF2-40B4-BE49-F238E27FC236}">
                <a16:creationId xmlns:a16="http://schemas.microsoft.com/office/drawing/2014/main" id="{FB5A12E5-4BC0-246A-C83B-C11EDC36441C}"/>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09D09878-E753-9105-A814-13D9647CFB8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A2030D1F-0A3F-7FA9-23FC-26BC33E672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8219132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FRS-Accountancy-Image-slide-Peo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2E4C45-BC57-E19D-B096-54230C6B5F69}"/>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 Placeholder 17">
            <a:extLst>
              <a:ext uri="{FF2B5EF4-FFF2-40B4-BE49-F238E27FC236}">
                <a16:creationId xmlns:a16="http://schemas.microsoft.com/office/drawing/2014/main" id="{40D6443E-A347-8D08-60D2-3098C816B537}"/>
              </a:ext>
            </a:extLst>
          </p:cNvPr>
          <p:cNvSpPr>
            <a:spLocks noGrp="1"/>
          </p:cNvSpPr>
          <p:nvPr>
            <p:ph type="body" sz="quarter" idx="10" hasCustomPrompt="1"/>
          </p:nvPr>
        </p:nvSpPr>
        <p:spPr>
          <a:xfrm>
            <a:off x="1019173" y="1351313"/>
            <a:ext cx="10188575"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Image slide (People)</a:t>
            </a:r>
          </a:p>
        </p:txBody>
      </p:sp>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019173"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597482"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115829"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589206"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7" name="Text Placeholder 36">
            <a:extLst>
              <a:ext uri="{FF2B5EF4-FFF2-40B4-BE49-F238E27FC236}">
                <a16:creationId xmlns:a16="http://schemas.microsoft.com/office/drawing/2014/main" id="{CE95E5DF-5654-CA23-256B-1EE6F9448817}"/>
              </a:ext>
            </a:extLst>
          </p:cNvPr>
          <p:cNvSpPr>
            <a:spLocks noGrp="1"/>
          </p:cNvSpPr>
          <p:nvPr>
            <p:ph type="body" sz="quarter" idx="20" hasCustomPrompt="1"/>
          </p:nvPr>
        </p:nvSpPr>
        <p:spPr>
          <a:xfrm>
            <a:off x="101917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8" name="Text Placeholder 36">
            <a:extLst>
              <a:ext uri="{FF2B5EF4-FFF2-40B4-BE49-F238E27FC236}">
                <a16:creationId xmlns:a16="http://schemas.microsoft.com/office/drawing/2014/main" id="{EDCE6F46-BCD7-2B2F-DC8A-8118035B1F71}"/>
              </a:ext>
            </a:extLst>
          </p:cNvPr>
          <p:cNvSpPr>
            <a:spLocks noGrp="1"/>
          </p:cNvSpPr>
          <p:nvPr>
            <p:ph type="body" sz="quarter" idx="21" hasCustomPrompt="1"/>
          </p:nvPr>
        </p:nvSpPr>
        <p:spPr>
          <a:xfrm>
            <a:off x="3532819"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9" name="Text Placeholder 36">
            <a:extLst>
              <a:ext uri="{FF2B5EF4-FFF2-40B4-BE49-F238E27FC236}">
                <a16:creationId xmlns:a16="http://schemas.microsoft.com/office/drawing/2014/main" id="{6CC44063-5F29-0AA9-895E-2668CE59C421}"/>
              </a:ext>
            </a:extLst>
          </p:cNvPr>
          <p:cNvSpPr>
            <a:spLocks noGrp="1"/>
          </p:cNvSpPr>
          <p:nvPr>
            <p:ph type="body" sz="quarter" idx="22" hasCustomPrompt="1"/>
          </p:nvPr>
        </p:nvSpPr>
        <p:spPr>
          <a:xfrm>
            <a:off x="6106202"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40" name="Text Placeholder 36">
            <a:extLst>
              <a:ext uri="{FF2B5EF4-FFF2-40B4-BE49-F238E27FC236}">
                <a16:creationId xmlns:a16="http://schemas.microsoft.com/office/drawing/2014/main" id="{14DF9D62-A6B8-2C63-1A20-AC4CD5FB07DB}"/>
              </a:ext>
            </a:extLst>
          </p:cNvPr>
          <p:cNvSpPr>
            <a:spLocks noGrp="1"/>
          </p:cNvSpPr>
          <p:nvPr>
            <p:ph type="body" sz="quarter" idx="23" hasCustomPrompt="1"/>
          </p:nvPr>
        </p:nvSpPr>
        <p:spPr>
          <a:xfrm>
            <a:off x="862733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4C47855B-410A-4D8B-195B-23CA04BE8A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458615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FRS-Accountancy-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 Placeholder 17">
            <a:extLst>
              <a:ext uri="{FF2B5EF4-FFF2-40B4-BE49-F238E27FC236}">
                <a16:creationId xmlns:a16="http://schemas.microsoft.com/office/drawing/2014/main" id="{9D165842-ACF8-A95A-520E-10D4D5A066F9}"/>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4048EB2E-45F8-6A49-78D7-7FFA3C64A15B}"/>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2" name="Picture 1">
            <a:extLst>
              <a:ext uri="{FF2B5EF4-FFF2-40B4-BE49-F238E27FC236}">
                <a16:creationId xmlns:a16="http://schemas.microsoft.com/office/drawing/2014/main" id="{7D5C59E9-651C-3BD6-C7D5-150930150AC6}"/>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bg1"/>
                </a:solidFill>
                <a:latin typeface="Arial" panose="020B0604020202020204" pitchFamily="34" charset="0"/>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spTree>
    <p:extLst>
      <p:ext uri="{BB962C8B-B14F-4D97-AF65-F5344CB8AC3E}">
        <p14:creationId xmlns:p14="http://schemas.microsoft.com/office/powerpoint/2010/main" val="37968459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FRS-Accountancy-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6781"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2" name="Rectangle 1">
            <a:extLst>
              <a:ext uri="{FF2B5EF4-FFF2-40B4-BE49-F238E27FC236}">
                <a16:creationId xmlns:a16="http://schemas.microsoft.com/office/drawing/2014/main" id="{D89AF4B6-E0DA-6DF6-36F7-1F98DF540358}"/>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17">
            <a:extLst>
              <a:ext uri="{FF2B5EF4-FFF2-40B4-BE49-F238E27FC236}">
                <a16:creationId xmlns:a16="http://schemas.microsoft.com/office/drawing/2014/main" id="{30FB175F-6B21-2128-CEAA-988B07A77591}"/>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2">
            <a:extLst>
              <a:ext uri="{FF2B5EF4-FFF2-40B4-BE49-F238E27FC236}">
                <a16:creationId xmlns:a16="http://schemas.microsoft.com/office/drawing/2014/main" id="{D104CB87-2949-FA15-FADF-1792F045DC0A}"/>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7" name="Text Placeholder 15">
            <a:extLst>
              <a:ext uri="{FF2B5EF4-FFF2-40B4-BE49-F238E27FC236}">
                <a16:creationId xmlns:a16="http://schemas.microsoft.com/office/drawing/2014/main" id="{4BCBBF66-0C45-272C-15A4-5D3BBD7A5CD7}"/>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bg1"/>
                </a:solidFill>
                <a:latin typeface="Arial" panose="020B0604020202020204" pitchFamily="34" charset="0"/>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sp>
        <p:nvSpPr>
          <p:cNvPr id="5" name="Text Placeholder 2">
            <a:extLst>
              <a:ext uri="{FF2B5EF4-FFF2-40B4-BE49-F238E27FC236}">
                <a16:creationId xmlns:a16="http://schemas.microsoft.com/office/drawing/2014/main" id="{DC3C6724-47A8-4EA6-B9A5-D597E044705E}"/>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12338160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FRS-Accountancy-Quote-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9D74A00A-4C1E-CCA2-142A-FB6C730229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5645850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FRS-Accountancy-Quote-page+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Rectangle 11">
            <a:extLst>
              <a:ext uri="{FF2B5EF4-FFF2-40B4-BE49-F238E27FC236}">
                <a16:creationId xmlns:a16="http://schemas.microsoft.com/office/drawing/2014/main" id="{CE577591-15B0-08B1-43C0-5C1E60D51E98}"/>
              </a:ext>
            </a:extLst>
          </p:cNvPr>
          <p:cNvSpPr/>
          <p:nvPr userDrawn="1"/>
        </p:nvSpPr>
        <p:spPr>
          <a:xfrm>
            <a:off x="1031532" y="112553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D6447685-E992-6691-7266-280927766B67}"/>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Text Placeholder 4">
            <a:extLst>
              <a:ext uri="{FF2B5EF4-FFF2-40B4-BE49-F238E27FC236}">
                <a16:creationId xmlns:a16="http://schemas.microsoft.com/office/drawing/2014/main" id="{1A9BD1F9-E491-63DF-CBE6-E87107EEAA47}"/>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F18A815C-B90E-147C-6C96-ED66D80418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2510105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AD54AF99-FE00-57D9-2D62-C29ECC7EC23D}"/>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5365931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FRS-Accounting-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C3B317A1-FE8B-F57E-98C1-1F843DD217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730796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FRS-Accountanc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rgbClr val="5F6062"/>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8" name="Picture 7">
            <a:extLst>
              <a:ext uri="{FF2B5EF4-FFF2-40B4-BE49-F238E27FC236}">
                <a16:creationId xmlns:a16="http://schemas.microsoft.com/office/drawing/2014/main" id="{E2E07FCC-ED29-BF25-3AC4-4E9DCF8BAC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14F1C207-75A3-AEFF-22B1-14CA2FA935E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643577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FRS-Accounting-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4" name="Text Placeholder 24">
            <a:extLst>
              <a:ext uri="{FF2B5EF4-FFF2-40B4-BE49-F238E27FC236}">
                <a16:creationId xmlns:a16="http://schemas.microsoft.com/office/drawing/2014/main" id="{53C670A7-8C7C-3783-1859-4B849A37A0B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baseline="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This paper has been prepared for discussion at a public meeting of the International Accounting Standards Board (IASB). This paper does not represent the views of the IASB or any individual IASB member. Any comments in the paper do not purport to set out what would be an acceptable or unacceptable application of IFRS® Accounting Standards. The IASB’s technical decisions are made in public and are reported in the IASB Update.</a:t>
            </a:r>
          </a:p>
        </p:txBody>
      </p:sp>
    </p:spTree>
    <p:extLst>
      <p:ext uri="{BB962C8B-B14F-4D97-AF65-F5344CB8AC3E}">
        <p14:creationId xmlns:p14="http://schemas.microsoft.com/office/powerpoint/2010/main" val="3638720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FRS-Accountancy-Divider Slide-1">
    <p:bg>
      <p:bgPr>
        <a:solidFill>
          <a:srgbClr val="072171"/>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‹Nº›</a:t>
            </a:fld>
            <a:endParaRPr lang="en-US">
              <a:cs typeface="Arial" panose="020B0604020202020204" pitchFamily="34" charset="0"/>
            </a:endParaRPr>
          </a:p>
        </p:txBody>
      </p:sp>
    </p:spTree>
    <p:extLst>
      <p:ext uri="{BB962C8B-B14F-4D97-AF65-F5344CB8AC3E}">
        <p14:creationId xmlns:p14="http://schemas.microsoft.com/office/powerpoint/2010/main" val="41360295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theme" Target="../theme/theme2.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theme" Target="../theme/theme5.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200CDE-62B0-C3E9-A700-627984EAB6CE}"/>
              </a:ext>
            </a:extLst>
          </p:cNvPr>
          <p:cNvSpPr>
            <a:spLocks noGrp="1"/>
          </p:cNvSpPr>
          <p:nvPr>
            <p:ph type="sldNum" sz="quarter" idx="4"/>
          </p:nvPr>
        </p:nvSpPr>
        <p:spPr>
          <a:xfrm>
            <a:off x="11115180" y="289278"/>
            <a:ext cx="629575" cy="365125"/>
          </a:xfrm>
          <a:prstGeom prst="rect">
            <a:avLst/>
          </a:prstGeom>
        </p:spPr>
        <p:txBody>
          <a:bodyPr vert="horz" lIns="91440" tIns="45720" rIns="91440" bIns="45720" rtlCol="0" anchor="ctr"/>
          <a:lstStyle>
            <a:lvl1pPr algn="l">
              <a:defRPr sz="1200">
                <a:solidFill>
                  <a:srgbClr val="5F6062"/>
                </a:solidFill>
              </a:defRPr>
            </a:lvl1pPr>
          </a:lstStyle>
          <a:p>
            <a:fld id="{E1BB7830-E6A0-40E7-B3B6-3256FDB1408C}" type="slidenum">
              <a:rPr lang="en-GB" smtClean="0"/>
              <a:pPr/>
              <a:t>‹Nº›</a:t>
            </a:fld>
            <a:endParaRPr lang="en-GB"/>
          </a:p>
        </p:txBody>
      </p:sp>
      <p:sp>
        <p:nvSpPr>
          <p:cNvPr id="3" name="Title Placeholder 2">
            <a:extLst>
              <a:ext uri="{FF2B5EF4-FFF2-40B4-BE49-F238E27FC236}">
                <a16:creationId xmlns:a16="http://schemas.microsoft.com/office/drawing/2014/main" id="{6EDA8DDE-AF99-7AFE-FCB8-7B6F91BECA71}"/>
              </a:ext>
            </a:extLst>
          </p:cNvPr>
          <p:cNvSpPr>
            <a:spLocks noGrp="1"/>
          </p:cNvSpPr>
          <p:nvPr>
            <p:ph type="title"/>
          </p:nvPr>
        </p:nvSpPr>
        <p:spPr>
          <a:xfrm>
            <a:off x="926980" y="1096914"/>
            <a:ext cx="10515600" cy="673676"/>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4" name="Text Placeholder 3">
            <a:extLst>
              <a:ext uri="{FF2B5EF4-FFF2-40B4-BE49-F238E27FC236}">
                <a16:creationId xmlns:a16="http://schemas.microsoft.com/office/drawing/2014/main" id="{7C4EB8C0-0211-9AD4-1877-B4DCC97C0937}"/>
              </a:ext>
            </a:extLst>
          </p:cNvPr>
          <p:cNvSpPr>
            <a:spLocks noGrp="1"/>
          </p:cNvSpPr>
          <p:nvPr>
            <p:ph type="body" idx="1"/>
          </p:nvPr>
        </p:nvSpPr>
        <p:spPr>
          <a:xfrm>
            <a:off x="935858" y="1825625"/>
            <a:ext cx="10515600" cy="4232275"/>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222F58FE-525E-F39E-DCE8-78EF1D9FB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9FC5E-5EA3-4A4F-8C3D-B3BAB68D6806}" type="datetimeFigureOut">
              <a:rPr lang="en-GB" smtClean="0"/>
              <a:t>03/10/2023</a:t>
            </a:fld>
            <a:endParaRPr lang="en-GB"/>
          </a:p>
        </p:txBody>
      </p:sp>
      <p:sp>
        <p:nvSpPr>
          <p:cNvPr id="6" name="Footer Placeholder 5">
            <a:extLst>
              <a:ext uri="{FF2B5EF4-FFF2-40B4-BE49-F238E27FC236}">
                <a16:creationId xmlns:a16="http://schemas.microsoft.com/office/drawing/2014/main" id="{AD88E3D2-B4E3-5AA4-9DA3-8BC2EDF50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9" name="Picture 8">
            <a:extLst>
              <a:ext uri="{FF2B5EF4-FFF2-40B4-BE49-F238E27FC236}">
                <a16:creationId xmlns:a16="http://schemas.microsoft.com/office/drawing/2014/main" id="{4694A68C-E559-4582-75DE-EB69098D609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
        <p:nvSpPr>
          <p:cNvPr id="2" name="Rectangle 1">
            <a:extLst>
              <a:ext uri="{FF2B5EF4-FFF2-40B4-BE49-F238E27FC236}">
                <a16:creationId xmlns:a16="http://schemas.microsoft.com/office/drawing/2014/main" id="{ECE90A7B-12E8-23C1-10F5-F1E9FD9259B1}"/>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4786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l" defTabSz="914400" rtl="0" eaLnBrk="1" latinLnBrk="0" hangingPunct="1">
        <a:lnSpc>
          <a:spcPct val="100000"/>
        </a:lnSpc>
        <a:spcBef>
          <a:spcPct val="0"/>
        </a:spcBef>
        <a:buNone/>
        <a:defRPr sz="3000" kern="1200">
          <a:solidFill>
            <a:srgbClr val="5F606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731">
          <p15:clr>
            <a:srgbClr val="F26B43"/>
          </p15:clr>
        </p15:guide>
        <p15:guide id="4" orient="horz" pos="1525">
          <p15:clr>
            <a:srgbClr val="F26B43"/>
          </p15:clr>
        </p15:guide>
        <p15:guide id="5" orient="horz" pos="3816">
          <p15:clr>
            <a:srgbClr val="F26B43"/>
          </p15:clr>
        </p15:guide>
        <p15:guide id="6" orient="horz" pos="1638">
          <p15:clr>
            <a:srgbClr val="F26B43"/>
          </p15:clr>
        </p15:guide>
        <p15:guide id="7" orient="horz" pos="913">
          <p15:clr>
            <a:srgbClr val="F26B43"/>
          </p15:clr>
        </p15:guide>
        <p15:guide id="8" pos="64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86843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C41124-5C28-269D-9500-B98F70E23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57BFD20C-6B60-3D89-2FED-B2884C77F7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F0DA8AFB-BF79-A523-D6C8-D7FC492BF9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AA3A3-E966-4D2B-8998-82A027CC7329}" type="datetimeFigureOut">
              <a:rPr lang="en-BE" smtClean="0"/>
              <a:t>10/03/2023</a:t>
            </a:fld>
            <a:endParaRPr lang="en-BE"/>
          </a:p>
        </p:txBody>
      </p:sp>
      <p:sp>
        <p:nvSpPr>
          <p:cNvPr id="5" name="Footer Placeholder 4">
            <a:extLst>
              <a:ext uri="{FF2B5EF4-FFF2-40B4-BE49-F238E27FC236}">
                <a16:creationId xmlns:a16="http://schemas.microsoft.com/office/drawing/2014/main" id="{CE678F50-7340-A93B-66EE-85464C5ADE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064BEBAB-2AF6-1BA8-9019-76EE457BD6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BEBA8-DAA6-4D32-A0B0-7C6A5782F073}" type="slidenum">
              <a:rPr lang="en-BE" smtClean="0"/>
              <a:t>‹Nº›</a:t>
            </a:fld>
            <a:endParaRPr lang="en-BE"/>
          </a:p>
        </p:txBody>
      </p:sp>
    </p:spTree>
    <p:extLst>
      <p:ext uri="{BB962C8B-B14F-4D97-AF65-F5344CB8AC3E}">
        <p14:creationId xmlns:p14="http://schemas.microsoft.com/office/powerpoint/2010/main" val="354071728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468C598-F711-4A89-A0FF-CD0059E72D8E}" type="datetimeFigureOut">
              <a:rPr lang="cs-CZ" smtClean="0"/>
              <a:t>03.10.2023</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917FBA8-A138-4771-A63A-8BA14403555F}" type="slidenum">
              <a:rPr lang="cs-CZ" smtClean="0"/>
              <a:t>‹Nº›</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19707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85888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9.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image" Target="../media/image38.sv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34.xml"/><Relationship Id="rId5" Type="http://schemas.openxmlformats.org/officeDocument/2006/relationships/image" Target="../media/image38.sv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9.xml"/><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9.svg"/></Relationships>
</file>

<file path=ppt/slides/_rels/slide2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34.xml"/><Relationship Id="rId5" Type="http://schemas.openxmlformats.org/officeDocument/2006/relationships/image" Target="../media/image38.sv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34.xml"/><Relationship Id="rId6" Type="http://schemas.openxmlformats.org/officeDocument/2006/relationships/image" Target="../media/image41.png"/><Relationship Id="rId5" Type="http://schemas.openxmlformats.org/officeDocument/2006/relationships/image" Target="../media/image38.sv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9.xml"/><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4.xml"/><Relationship Id="rId5" Type="http://schemas.openxmlformats.org/officeDocument/2006/relationships/image" Target="../media/image38.sv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4.svg"/><Relationship Id="rId3" Type="http://schemas.openxmlformats.org/officeDocument/2006/relationships/hyperlink" Target="https://www.ifrs.org/projects/completed-projects/2016/clarifications-to-ifrs-15-revenue-from-contracts-with-customers/" TargetMode="External"/><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hyperlink" Target="https://www.ifrs.org/groups/transition-resource-group-for-revenue-recognition/" TargetMode="External"/><Relationship Id="rId1" Type="http://schemas.openxmlformats.org/officeDocument/2006/relationships/slideLayout" Target="../slideLayouts/slideLayout4.xml"/><Relationship Id="rId6" Type="http://schemas.openxmlformats.org/officeDocument/2006/relationships/hyperlink" Target="https://www.ifrs.org/projects/completed-projects/2015/revenue-from-contracts-with-customers/#supporting-material" TargetMode="External"/><Relationship Id="rId11" Type="http://schemas.openxmlformats.org/officeDocument/2006/relationships/hyperlink" Target="https://www.ifrs.org/supporting-implementation/supporting-materials-by-ifrs-standards/ifrs-15/" TargetMode="External"/><Relationship Id="rId5" Type="http://schemas.openxmlformats.org/officeDocument/2006/relationships/image" Target="../media/image18.svg"/><Relationship Id="rId10" Type="http://schemas.openxmlformats.org/officeDocument/2006/relationships/image" Target="../media/image22.svg"/><Relationship Id="rId4" Type="http://schemas.openxmlformats.org/officeDocument/2006/relationships/image" Target="../media/image17.png"/><Relationship Id="rId9" Type="http://schemas.openxmlformats.org/officeDocument/2006/relationships/image" Target="../media/image2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hyperlink" Target="mailto:prochazd@vse.cz" TargetMode="Externa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png"/><Relationship Id="rId7" Type="http://schemas.openxmlformats.org/officeDocument/2006/relationships/hyperlink" Target="mailto:info@efrag.org" TargetMode="External"/><Relationship Id="rId2" Type="http://schemas.openxmlformats.org/officeDocument/2006/relationships/image" Target="../media/image42.png"/><Relationship Id="rId1" Type="http://schemas.openxmlformats.org/officeDocument/2006/relationships/slideLayout" Target="../slideLayouts/slideLayout34.xml"/><Relationship Id="rId6" Type="http://schemas.openxmlformats.org/officeDocument/2006/relationships/image" Target="../media/image38.svg"/><Relationship Id="rId11" Type="http://schemas.openxmlformats.org/officeDocument/2006/relationships/image" Target="../media/image47.png"/><Relationship Id="rId5" Type="http://schemas.openxmlformats.org/officeDocument/2006/relationships/image" Target="../media/image37.png"/><Relationship Id="rId10" Type="http://schemas.openxmlformats.org/officeDocument/2006/relationships/image" Target="../media/image46.png"/><Relationship Id="rId4" Type="http://schemas.openxmlformats.org/officeDocument/2006/relationships/image" Target="../media/image43.png"/><Relationship Id="rId9"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9.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5B143791-1D2F-1A3F-B67B-7A44F9F414AB}"/>
              </a:ext>
            </a:extLst>
          </p:cNvPr>
          <p:cNvSpPr>
            <a:spLocks noGrp="1"/>
          </p:cNvSpPr>
          <p:nvPr>
            <p:ph type="subTitle" idx="1"/>
          </p:nvPr>
        </p:nvSpPr>
        <p:spPr>
          <a:xfrm>
            <a:off x="-1" y="842365"/>
            <a:ext cx="12191999" cy="1143000"/>
          </a:xfrm>
        </p:spPr>
        <p:txBody>
          <a:bodyPr>
            <a:normAutofit fontScale="85000" lnSpcReduction="20000"/>
          </a:bodyPr>
          <a:lstStyle/>
          <a:p>
            <a:pPr algn="ctr"/>
            <a:r>
              <a:rPr lang="en-GB" b="1">
                <a:solidFill>
                  <a:schemeClr val="accent2"/>
                </a:solidFill>
                <a:latin typeface="Arial" panose="020B0604020202020204" pitchFamily="34" charset="0"/>
                <a:cs typeface="Arial" panose="020B0604020202020204" pitchFamily="34" charset="0"/>
              </a:rPr>
              <a:t>EAA-EFRAG-IASB Financial Reporting Standards workshop on </a:t>
            </a:r>
          </a:p>
          <a:p>
            <a:pPr algn="ctr"/>
            <a:r>
              <a:rPr lang="en-GB" b="1">
                <a:solidFill>
                  <a:schemeClr val="accent2"/>
                </a:solidFill>
                <a:latin typeface="Arial" panose="020B0604020202020204" pitchFamily="34" charset="0"/>
                <a:cs typeface="Arial" panose="020B0604020202020204" pitchFamily="34" charset="0"/>
              </a:rPr>
              <a:t>Post Implementation Review IFRS 15</a:t>
            </a:r>
            <a:r>
              <a:rPr lang="en-GB" b="1">
                <a:latin typeface="Arial" panose="020B0604020202020204" pitchFamily="34" charset="0"/>
                <a:cs typeface="Arial" panose="020B0604020202020204" pitchFamily="34" charset="0"/>
              </a:rPr>
              <a:t> </a:t>
            </a:r>
          </a:p>
          <a:p>
            <a:pPr algn="ctr"/>
            <a:r>
              <a:rPr lang="en-GB" sz="2100" cap="none">
                <a:latin typeface="Arial" panose="020B0604020202020204" pitchFamily="34" charset="0"/>
                <a:cs typeface="Arial" panose="020B0604020202020204" pitchFamily="34" charset="0"/>
              </a:rPr>
              <a:t>4 October 2023</a:t>
            </a:r>
            <a:endParaRPr lang="en-GB" sz="2100" b="1" cap="none">
              <a:latin typeface="Arial" panose="020B0604020202020204" pitchFamily="34" charset="0"/>
              <a:cs typeface="Arial" panose="020B0604020202020204" pitchFamily="34" charset="0"/>
            </a:endParaRPr>
          </a:p>
          <a:p>
            <a:endParaRPr lang="en-GB" b="1"/>
          </a:p>
        </p:txBody>
      </p:sp>
      <p:sp>
        <p:nvSpPr>
          <p:cNvPr id="4" name="Zástupný obsah 2">
            <a:extLst>
              <a:ext uri="{FF2B5EF4-FFF2-40B4-BE49-F238E27FC236}">
                <a16:creationId xmlns:a16="http://schemas.microsoft.com/office/drawing/2014/main" id="{A0F809B9-E894-CFB9-B912-31855AA7F87D}"/>
              </a:ext>
            </a:extLst>
          </p:cNvPr>
          <p:cNvSpPr txBox="1">
            <a:spLocks/>
          </p:cNvSpPr>
          <p:nvPr/>
        </p:nvSpPr>
        <p:spPr>
          <a:xfrm>
            <a:off x="0" y="4516580"/>
            <a:ext cx="12191998" cy="19159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1CADE4"/>
              </a:buClr>
              <a:buSzPct val="100000"/>
              <a:buFont typeface="Calibri" panose="020F0502020204030204" pitchFamily="34" charset="0"/>
              <a:buNone/>
              <a:defRPr/>
            </a:pPr>
            <a:r>
              <a:rPr lang="en-GB" sz="1800" b="1" cap="none">
                <a:solidFill>
                  <a:srgbClr val="002060"/>
                </a:solidFill>
                <a:latin typeface="Calibri" panose="020F0502020204030204"/>
                <a:cs typeface="Arial" panose="020B0604020202020204" pitchFamily="34" charset="0"/>
              </a:rPr>
              <a:t>		</a:t>
            </a:r>
            <a:endParaRPr kumimoji="0" lang="en-GB" sz="1800" b="0" i="0" u="none" strike="noStrike" kern="1200" cap="none" spc="200" normalizeH="0" noProof="0">
              <a:ln>
                <a:noFill/>
              </a:ln>
              <a:solidFill>
                <a:srgbClr val="344068"/>
              </a:solidFill>
              <a:effectLst/>
              <a:uLnTx/>
              <a:uFillTx/>
              <a:latin typeface="Arial" panose="020B0604020202020204" pitchFamily="34" charset="0"/>
              <a:cs typeface="Arial" panose="020B0604020202020204" pitchFamily="34" charset="0"/>
            </a:endParaRPr>
          </a:p>
        </p:txBody>
      </p:sp>
      <p:pic>
        <p:nvPicPr>
          <p:cNvPr id="5" name="Obrázek 4" descr="Obsah obrázku text, snímek obrazovky, Písmo, Grafika&#10;&#10;Popis byl vytvořen automaticky">
            <a:extLst>
              <a:ext uri="{FF2B5EF4-FFF2-40B4-BE49-F238E27FC236}">
                <a16:creationId xmlns:a16="http://schemas.microsoft.com/office/drawing/2014/main" id="{DE33B58A-4E8D-4D0B-BF0D-00B4FBD26C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1639" y="4733397"/>
            <a:ext cx="1916745" cy="988291"/>
          </a:xfrm>
          <a:prstGeom prst="rect">
            <a:avLst/>
          </a:prstGeom>
        </p:spPr>
      </p:pic>
      <p:pic>
        <p:nvPicPr>
          <p:cNvPr id="8" name="Picture 7" descr="Text&#10;&#10;Description automatically generated">
            <a:extLst>
              <a:ext uri="{FF2B5EF4-FFF2-40B4-BE49-F238E27FC236}">
                <a16:creationId xmlns:a16="http://schemas.microsoft.com/office/drawing/2014/main" id="{E34EDF63-051C-8F55-7AAC-F591F1F64579}"/>
              </a:ext>
            </a:extLst>
          </p:cNvPr>
          <p:cNvPicPr>
            <a:picLocks noChangeAspect="1"/>
          </p:cNvPicPr>
          <p:nvPr/>
        </p:nvPicPr>
        <p:blipFill>
          <a:blip r:embed="rId4"/>
          <a:stretch>
            <a:fillRect/>
          </a:stretch>
        </p:blipFill>
        <p:spPr>
          <a:xfrm>
            <a:off x="541639" y="3320358"/>
            <a:ext cx="3218751" cy="772500"/>
          </a:xfrm>
          <a:prstGeom prst="rect">
            <a:avLst/>
          </a:prstGeom>
        </p:spPr>
      </p:pic>
      <p:pic>
        <p:nvPicPr>
          <p:cNvPr id="9" name="Picture 8" descr="A red and white sign&#10;&#10;Description automatically generated with low confidence">
            <a:extLst>
              <a:ext uri="{FF2B5EF4-FFF2-40B4-BE49-F238E27FC236}">
                <a16:creationId xmlns:a16="http://schemas.microsoft.com/office/drawing/2014/main" id="{D55E838C-DB3E-A03D-BE47-A720765F2A0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1639" y="2135900"/>
            <a:ext cx="2834283" cy="535158"/>
          </a:xfrm>
          <a:prstGeom prst="rect">
            <a:avLst/>
          </a:prstGeom>
          <a:noFill/>
          <a:ln>
            <a:noFill/>
          </a:ln>
        </p:spPr>
      </p:pic>
      <p:sp>
        <p:nvSpPr>
          <p:cNvPr id="10" name="Zástupný obsah 2">
            <a:extLst>
              <a:ext uri="{FF2B5EF4-FFF2-40B4-BE49-F238E27FC236}">
                <a16:creationId xmlns:a16="http://schemas.microsoft.com/office/drawing/2014/main" id="{A0CC5848-3BE4-471E-2E9C-6DA6647E1F82}"/>
              </a:ext>
            </a:extLst>
          </p:cNvPr>
          <p:cNvSpPr txBox="1">
            <a:spLocks/>
          </p:cNvSpPr>
          <p:nvPr/>
        </p:nvSpPr>
        <p:spPr>
          <a:xfrm>
            <a:off x="-2" y="2055230"/>
            <a:ext cx="12192000" cy="12234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1CADE4"/>
              </a:buClr>
              <a:buSzPct val="100000"/>
              <a:buFont typeface="Calibri" panose="020F0502020204030204" pitchFamily="34" charset="0"/>
              <a:buNone/>
              <a:defRPr/>
            </a:pPr>
            <a:endParaRPr kumimoji="0" lang="en-GB" sz="1800" b="0" i="0" u="none" strike="noStrike" kern="1200" cap="none" spc="200" normalizeH="0" noProof="0">
              <a:ln>
                <a:noFill/>
              </a:ln>
              <a:solidFill>
                <a:srgbClr val="344068"/>
              </a:solidFill>
              <a:effectLst/>
              <a:uLnTx/>
              <a:uFillTx/>
              <a:latin typeface="Arial" panose="020B0604020202020204" pitchFamily="34" charset="0"/>
              <a:cs typeface="Arial" panose="020B0604020202020204" pitchFamily="34" charset="0"/>
            </a:endParaRPr>
          </a:p>
        </p:txBody>
      </p:sp>
      <p:sp>
        <p:nvSpPr>
          <p:cNvPr id="11" name="Zástupný obsah 2">
            <a:extLst>
              <a:ext uri="{FF2B5EF4-FFF2-40B4-BE49-F238E27FC236}">
                <a16:creationId xmlns:a16="http://schemas.microsoft.com/office/drawing/2014/main" id="{8EB0DD27-49B3-31BD-9BC8-218D96713F36}"/>
              </a:ext>
            </a:extLst>
          </p:cNvPr>
          <p:cNvSpPr txBox="1">
            <a:spLocks/>
          </p:cNvSpPr>
          <p:nvPr/>
        </p:nvSpPr>
        <p:spPr>
          <a:xfrm>
            <a:off x="-2" y="3392625"/>
            <a:ext cx="12192000" cy="89117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1CADE4"/>
              </a:buClr>
              <a:buSzPct val="100000"/>
              <a:buFont typeface="Calibri" panose="020F0502020204030204" pitchFamily="34" charset="0"/>
              <a:buNone/>
              <a:tabLst/>
              <a:defRPr/>
            </a:pPr>
            <a:r>
              <a:rPr kumimoji="0" lang="en-GB" sz="800" b="1" i="0" u="none" strike="noStrike" kern="1200" cap="none" spc="200" normalizeH="0" noProof="0">
                <a:ln>
                  <a:noFill/>
                </a:ln>
                <a:solidFill>
                  <a:srgbClr val="002060"/>
                </a:solidFill>
                <a:effectLst/>
                <a:uLnTx/>
                <a:uFillTx/>
                <a:latin typeface="Arial" panose="020B0604020202020204" pitchFamily="34" charset="0"/>
                <a:cs typeface="Arial" panose="020B0604020202020204" pitchFamily="34" charset="0"/>
              </a:rPr>
              <a:t>		</a:t>
            </a:r>
            <a:r>
              <a:rPr lang="en-GB" sz="1800" b="1" cap="none">
                <a:solidFill>
                  <a:srgbClr val="002060"/>
                </a:solidFill>
                <a:latin typeface="Arial" panose="020B0604020202020204" pitchFamily="34" charset="0"/>
                <a:cs typeface="Arial" panose="020B0604020202020204" pitchFamily="34" charset="0"/>
              </a:rPr>
              <a:t>Vincent Papa, </a:t>
            </a:r>
            <a:r>
              <a:rPr lang="en-GB" sz="1800" cap="none">
                <a:solidFill>
                  <a:srgbClr val="002060"/>
                </a:solidFill>
                <a:latin typeface="Arial" panose="020B0604020202020204" pitchFamily="34" charset="0"/>
                <a:cs typeface="Arial" panose="020B0604020202020204" pitchFamily="34" charset="0"/>
              </a:rPr>
              <a:t>EFRAG Associate Director</a:t>
            </a:r>
          </a:p>
          <a:p>
            <a:pPr algn="ctr">
              <a:spcBef>
                <a:spcPts val="0"/>
              </a:spcBef>
              <a:spcAft>
                <a:spcPts val="0"/>
              </a:spcAft>
              <a:buClr>
                <a:srgbClr val="1CADE4"/>
              </a:buClr>
            </a:pPr>
            <a:r>
              <a:rPr lang="en-US" sz="800" cap="none">
                <a:solidFill>
                  <a:schemeClr val="tx1">
                    <a:lumMod val="65000"/>
                    <a:lumOff val="35000"/>
                  </a:schemeClr>
                </a:solidFill>
                <a:latin typeface="Arial" panose="020B0604020202020204" pitchFamily="34" charset="0"/>
                <a:cs typeface="Arial" panose="020B0604020202020204" pitchFamily="34" charset="0"/>
              </a:rPr>
              <a:t>				</a:t>
            </a:r>
            <a:endParaRPr kumimoji="0" lang="en-GB" sz="1800" b="0" i="0" u="none" strike="noStrike" kern="1200" cap="none" spc="200" normalizeH="0" noProof="0">
              <a:ln>
                <a:noFill/>
              </a:ln>
              <a:solidFill>
                <a:srgbClr val="344068"/>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AC72381-80AA-7B8B-E219-854D42704640}"/>
              </a:ext>
            </a:extLst>
          </p:cNvPr>
          <p:cNvSpPr txBox="1"/>
          <p:nvPr/>
        </p:nvSpPr>
        <p:spPr>
          <a:xfrm>
            <a:off x="4302031" y="3646582"/>
            <a:ext cx="649166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1CADE4"/>
              </a:buClr>
              <a:buSzTx/>
              <a:buFontTx/>
              <a:buNone/>
              <a:tabLst/>
              <a:defRPr/>
            </a:pPr>
            <a:r>
              <a:rPr kumimoji="0" lang="en-GB" sz="800" b="0" i="0" u="none" strike="noStrike" kern="1200" cap="none" spc="0" normalizeH="0" baseline="0" noProof="0">
                <a:ln>
                  <a:noFill/>
                </a:ln>
                <a:solidFill>
                  <a:srgbClr val="02A0CE"/>
                </a:solidFill>
                <a:effectLst/>
                <a:uLnTx/>
                <a:uFillTx/>
                <a:latin typeface="All Round Gothic Medium" panose="020B0603020202020104" pitchFamily="34" charset="77"/>
                <a:ea typeface="+mn-ea"/>
                <a:cs typeface="+mn-cs"/>
              </a:rPr>
              <a:t>DISCLAIMER </a:t>
            </a:r>
            <a:r>
              <a:rPr kumimoji="0" lang="en-US" sz="800" b="0" i="0" u="none" strike="noStrike" kern="1200" cap="none" spc="0" normalizeH="0" baseline="0" noProof="0">
                <a:ln>
                  <a:noFill/>
                </a:ln>
                <a:solidFill>
                  <a:srgbClr val="072071"/>
                </a:solidFill>
                <a:effectLst/>
                <a:uLnTx/>
                <a:uFillTx/>
                <a:latin typeface="Arial" panose="020B0604020202020204" pitchFamily="34" charset="0"/>
                <a:ea typeface="+mn-ea"/>
                <a:cs typeface="Arial" panose="020B0604020202020204" pitchFamily="34" charset="0"/>
              </a:rPr>
              <a:t>The views expressed in this presentation are those of the presenter, except where indicated otherwise. EFRAG positions, as approved by the EFRAG FR Board or EFRAG S R Board are published as comment letters, discussion or position papers, or in any other form considered appropriate in the circumstances.</a:t>
            </a:r>
          </a:p>
        </p:txBody>
      </p:sp>
      <p:sp>
        <p:nvSpPr>
          <p:cNvPr id="13" name="Text Placeholder 2">
            <a:extLst>
              <a:ext uri="{FF2B5EF4-FFF2-40B4-BE49-F238E27FC236}">
                <a16:creationId xmlns:a16="http://schemas.microsoft.com/office/drawing/2014/main" id="{D73E262A-FA5A-0B19-C2B7-835171B7715F}"/>
              </a:ext>
            </a:extLst>
          </p:cNvPr>
          <p:cNvSpPr txBox="1">
            <a:spLocks/>
          </p:cNvSpPr>
          <p:nvPr/>
        </p:nvSpPr>
        <p:spPr>
          <a:xfrm>
            <a:off x="4399545" y="2868530"/>
            <a:ext cx="6394145" cy="308303"/>
          </a:xfrm>
          <a:prstGeom prst="rect">
            <a:avLst/>
          </a:prstGeom>
        </p:spPr>
        <p:txBody>
          <a:bodyPr wrap="square" lIns="0" tIns="0" rIns="0" bIns="0" anchor="b" anchorCtr="0">
            <a:noAutofit/>
          </a:bodyPr>
          <a:lstStyle>
            <a:lvl1pPr marL="0" indent="0" algn="l" defTabSz="914400" rtl="0" eaLnBrk="1" latinLnBrk="0" hangingPunct="1">
              <a:lnSpc>
                <a:spcPct val="100000"/>
              </a:lnSpc>
              <a:spcBef>
                <a:spcPts val="0"/>
              </a:spcBef>
              <a:buFont typeface="Arial" panose="020B0604020202020204" pitchFamily="34" charset="0"/>
              <a:buNone/>
              <a:defRPr sz="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8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8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800" b="0" i="0" u="none" strike="noStrike" kern="1200" cap="none" spc="0" normalizeH="0" baseline="0" noProof="0">
                <a:ln>
                  <a:noFill/>
                </a:ln>
                <a:solidFill>
                  <a:srgbClr val="C00000"/>
                </a:solidFill>
                <a:effectLst/>
                <a:uLnTx/>
                <a:uFillTx/>
                <a:latin typeface="All Round Gothic Medium" panose="020B0603020202020104" pitchFamily="34" charset="77"/>
                <a:ea typeface="+mn-ea"/>
                <a:cs typeface="+mn-cs"/>
              </a:rPr>
              <a:t>DISCLAIMER </a:t>
            </a:r>
            <a:r>
              <a:rPr lang="en-US">
                <a:solidFill>
                  <a:schemeClr val="tx2"/>
                </a:solidFill>
                <a:ea typeface="Helvetica Neue" panose="02000503000000020004" pitchFamily="2" charset="0"/>
              </a:rPr>
              <a:t>The views expressed in this presentation are those of the presenter, not necessarily those of the IFRS Foundation, International Accounting Standards Board or the International Sustainability Standards Board. Copyright © 2023 IFRS Foundation. All rights reserved.</a:t>
            </a:r>
          </a:p>
        </p:txBody>
      </p:sp>
      <p:sp>
        <p:nvSpPr>
          <p:cNvPr id="15" name="TextBox 14">
            <a:extLst>
              <a:ext uri="{FF2B5EF4-FFF2-40B4-BE49-F238E27FC236}">
                <a16:creationId xmlns:a16="http://schemas.microsoft.com/office/drawing/2014/main" id="{2D547F75-7565-904B-F479-023928A7F9E4}"/>
              </a:ext>
            </a:extLst>
          </p:cNvPr>
          <p:cNvSpPr txBox="1"/>
          <p:nvPr/>
        </p:nvSpPr>
        <p:spPr>
          <a:xfrm>
            <a:off x="4370070" y="2047340"/>
            <a:ext cx="6827779" cy="840230"/>
          </a:xfrm>
          <a:prstGeom prst="rect">
            <a:avLst/>
          </a:prstGeom>
          <a:noFill/>
        </p:spPr>
        <p:txBody>
          <a:bodyPr wrap="square" rtlCol="0">
            <a:spAutoFit/>
          </a:bodyPr>
          <a:lstStyle/>
          <a:p>
            <a:pPr marL="0" marR="0" lvl="0" indent="0" defTabSz="914400" rtl="0" eaLnBrk="1" fontAlgn="auto" latinLnBrk="0" hangingPunct="1">
              <a:lnSpc>
                <a:spcPct val="90000"/>
              </a:lnSpc>
              <a:spcBef>
                <a:spcPts val="0"/>
              </a:spcBef>
              <a:spcAft>
                <a:spcPts val="0"/>
              </a:spcAft>
              <a:buClr>
                <a:srgbClr val="1CADE4"/>
              </a:buClr>
              <a:buSzPct val="100000"/>
              <a:buFont typeface="Calibri" panose="020F0502020204030204" pitchFamily="34" charset="0"/>
              <a:buNone/>
              <a:defRPr/>
            </a:pPr>
            <a:r>
              <a:rPr lang="en-GB" sz="1800" b="1" cap="none">
                <a:solidFill>
                  <a:srgbClr val="002060"/>
                </a:solidFill>
                <a:latin typeface="Arial" panose="020B0604020202020204" pitchFamily="34" charset="0"/>
                <a:cs typeface="Arial" panose="020B0604020202020204" pitchFamily="34" charset="0"/>
              </a:rPr>
              <a:t>Ann Tarca</a:t>
            </a:r>
            <a:r>
              <a:rPr kumimoji="0" lang="en-GB" sz="1800" b="1" i="0" u="none" strike="noStrike" kern="1200" cap="none" spc="200" normalizeH="0" noProof="0">
                <a:ln>
                  <a:noFill/>
                </a:ln>
                <a:solidFill>
                  <a:srgbClr val="002060"/>
                </a:solidFill>
                <a:effectLst/>
                <a:uLnTx/>
                <a:uFillTx/>
                <a:latin typeface="Arial" panose="020B0604020202020204" pitchFamily="34" charset="0"/>
                <a:cs typeface="Arial" panose="020B0604020202020204" pitchFamily="34" charset="0"/>
              </a:rPr>
              <a:t>,</a:t>
            </a:r>
            <a:r>
              <a:rPr kumimoji="0" lang="en-GB" sz="1800" b="1" i="0" u="none" strike="noStrike" kern="1200" cap="none" spc="200" normalizeH="0" noProof="0">
                <a:ln>
                  <a:noFill/>
                </a:ln>
                <a:solidFill>
                  <a:srgbClr val="344068"/>
                </a:solidFill>
                <a:effectLst/>
                <a:uLnTx/>
                <a:uFillTx/>
                <a:latin typeface="Arial" panose="020B0604020202020204" pitchFamily="34" charset="0"/>
                <a:cs typeface="Arial" panose="020B0604020202020204" pitchFamily="34" charset="0"/>
              </a:rPr>
              <a:t> </a:t>
            </a:r>
            <a:r>
              <a:rPr kumimoji="0" lang="en-GB" sz="1800" b="0" i="0" u="none" strike="noStrike" kern="1200" cap="none" spc="200" normalizeH="0" noProof="0">
                <a:ln>
                  <a:noFill/>
                </a:ln>
                <a:solidFill>
                  <a:srgbClr val="344068"/>
                </a:solidFill>
                <a:effectLst/>
                <a:uLnTx/>
                <a:uFillTx/>
                <a:latin typeface="Arial" panose="020B0604020202020204" pitchFamily="34" charset="0"/>
                <a:cs typeface="Arial" panose="020B0604020202020204" pitchFamily="34" charset="0"/>
              </a:rPr>
              <a:t>IASB Member  </a:t>
            </a:r>
          </a:p>
          <a:p>
            <a:pPr marL="0" marR="0" lvl="0" indent="0" defTabSz="914400" rtl="0" eaLnBrk="1" fontAlgn="auto" latinLnBrk="0" hangingPunct="1">
              <a:lnSpc>
                <a:spcPct val="90000"/>
              </a:lnSpc>
              <a:spcBef>
                <a:spcPts val="0"/>
              </a:spcBef>
              <a:spcAft>
                <a:spcPts val="0"/>
              </a:spcAft>
              <a:buClr>
                <a:srgbClr val="1CADE4"/>
              </a:buClr>
              <a:buSzPct val="100000"/>
              <a:buFont typeface="Calibri" panose="020F0502020204030204" pitchFamily="34" charset="0"/>
              <a:buNone/>
              <a:defRPr/>
            </a:pPr>
            <a:r>
              <a:rPr lang="en-GB" sz="1800" b="1" cap="none">
                <a:solidFill>
                  <a:srgbClr val="002060"/>
                </a:solidFill>
                <a:latin typeface="Arial" panose="020B0604020202020204" pitchFamily="34" charset="0"/>
                <a:cs typeface="Arial" panose="020B0604020202020204" pitchFamily="34" charset="0"/>
              </a:rPr>
              <a:t>Jelena Voilo, </a:t>
            </a:r>
            <a:r>
              <a:rPr kumimoji="0" lang="en-GB" sz="1800" b="0" i="0" u="none" strike="noStrike" kern="1200" cap="none" spc="200" normalizeH="0" noProof="0">
                <a:ln>
                  <a:noFill/>
                </a:ln>
                <a:solidFill>
                  <a:srgbClr val="344068"/>
                </a:solidFill>
                <a:effectLst/>
                <a:uLnTx/>
                <a:uFillTx/>
                <a:latin typeface="Arial" panose="020B0604020202020204" pitchFamily="34" charset="0"/>
                <a:cs typeface="Arial" panose="020B0604020202020204" pitchFamily="34" charset="0"/>
              </a:rPr>
              <a:t>IASB Technical Staff </a:t>
            </a:r>
          </a:p>
          <a:p>
            <a:pPr marL="0" marR="0" lvl="0" indent="0" defTabSz="914400" rtl="0" eaLnBrk="1" fontAlgn="auto" latinLnBrk="0" hangingPunct="1">
              <a:lnSpc>
                <a:spcPct val="90000"/>
              </a:lnSpc>
              <a:spcBef>
                <a:spcPts val="0"/>
              </a:spcBef>
              <a:spcAft>
                <a:spcPts val="0"/>
              </a:spcAft>
              <a:buClr>
                <a:srgbClr val="1CADE4"/>
              </a:buClr>
              <a:buSzPct val="100000"/>
              <a:buFont typeface="Calibri" panose="020F0502020204030204" pitchFamily="34" charset="0"/>
              <a:buNone/>
              <a:tabLst/>
              <a:defRPr/>
            </a:pPr>
            <a:r>
              <a:rPr lang="en-GB" sz="1800" b="1" cap="none">
                <a:solidFill>
                  <a:srgbClr val="002060"/>
                </a:solidFill>
                <a:latin typeface="Arial" panose="020B0604020202020204" pitchFamily="34" charset="0"/>
                <a:cs typeface="Arial" panose="020B0604020202020204" pitchFamily="34" charset="0"/>
              </a:rPr>
              <a:t>Ana Simpson</a:t>
            </a:r>
            <a:r>
              <a:rPr kumimoji="0" lang="en-GB" sz="1800" b="0" i="0" u="none" strike="noStrike" kern="1200" cap="none" spc="200" normalizeH="0" noProof="0">
                <a:ln>
                  <a:noFill/>
                </a:ln>
                <a:solidFill>
                  <a:srgbClr val="344068"/>
                </a:solidFill>
                <a:effectLst/>
                <a:uLnTx/>
                <a:uFillTx/>
                <a:latin typeface="Arial" panose="020B0604020202020204" pitchFamily="34" charset="0"/>
                <a:cs typeface="Arial" panose="020B0604020202020204" pitchFamily="34" charset="0"/>
              </a:rPr>
              <a:t>, IASB Technical Staff</a:t>
            </a:r>
            <a:endParaRPr lang="en-GB"/>
          </a:p>
        </p:txBody>
      </p:sp>
      <p:sp>
        <p:nvSpPr>
          <p:cNvPr id="16" name="TextBox 15">
            <a:extLst>
              <a:ext uri="{FF2B5EF4-FFF2-40B4-BE49-F238E27FC236}">
                <a16:creationId xmlns:a16="http://schemas.microsoft.com/office/drawing/2014/main" id="{D3BDB789-4BC8-BDB5-0145-CC162C49C6CC}"/>
              </a:ext>
            </a:extLst>
          </p:cNvPr>
          <p:cNvSpPr txBox="1"/>
          <p:nvPr/>
        </p:nvSpPr>
        <p:spPr>
          <a:xfrm>
            <a:off x="4302031" y="4516580"/>
            <a:ext cx="7837261" cy="1837426"/>
          </a:xfrm>
          <a:prstGeom prst="rect">
            <a:avLst/>
          </a:prstGeom>
          <a:noFill/>
        </p:spPr>
        <p:txBody>
          <a:bodyPr wrap="square" rtlCol="0">
            <a:spAutoFit/>
          </a:bodyPr>
          <a:lstStyle/>
          <a:p>
            <a:pPr marL="0" marR="0" lvl="0" indent="0" defTabSz="914400" rtl="0" eaLnBrk="1" fontAlgn="auto" latinLnBrk="0" hangingPunct="1">
              <a:lnSpc>
                <a:spcPct val="90000"/>
              </a:lnSpc>
              <a:spcBef>
                <a:spcPts val="0"/>
              </a:spcBef>
              <a:spcAft>
                <a:spcPts val="0"/>
              </a:spcAft>
              <a:buClr>
                <a:srgbClr val="1CADE4"/>
              </a:buClr>
              <a:buSzPct val="100000"/>
              <a:buFont typeface="Calibri" panose="020F0502020204030204" pitchFamily="34" charset="0"/>
              <a:buNone/>
              <a:defRPr/>
            </a:pPr>
            <a:r>
              <a:rPr lang="en-GB" sz="1800" b="1" cap="none">
                <a:solidFill>
                  <a:srgbClr val="002060"/>
                </a:solidFill>
                <a:latin typeface="Arial" panose="020B0604020202020204" pitchFamily="34" charset="0"/>
                <a:cs typeface="Arial" panose="020B0604020202020204" pitchFamily="34" charset="0"/>
              </a:rPr>
              <a:t>Academic commentary:</a:t>
            </a:r>
          </a:p>
          <a:p>
            <a:pPr marL="0" marR="0" lvl="0" indent="0" defTabSz="914400" rtl="0" eaLnBrk="1" fontAlgn="auto" latinLnBrk="0" hangingPunct="1">
              <a:lnSpc>
                <a:spcPct val="90000"/>
              </a:lnSpc>
              <a:spcBef>
                <a:spcPts val="0"/>
              </a:spcBef>
              <a:spcAft>
                <a:spcPts val="0"/>
              </a:spcAft>
              <a:buClr>
                <a:srgbClr val="1CADE4"/>
              </a:buClr>
              <a:buSzPct val="100000"/>
              <a:buFont typeface="Calibri" panose="020F0502020204030204" pitchFamily="34" charset="0"/>
              <a:buNone/>
              <a:defRPr/>
            </a:pPr>
            <a:r>
              <a:rPr lang="en-GB" sz="1800" b="1" cap="none">
                <a:solidFill>
                  <a:srgbClr val="002060"/>
                </a:solidFill>
                <a:latin typeface="Arial" panose="020B0604020202020204" pitchFamily="34" charset="0"/>
                <a:cs typeface="Arial" panose="020B0604020202020204" pitchFamily="34" charset="0"/>
              </a:rPr>
              <a:t>E</a:t>
            </a:r>
            <a:r>
              <a:rPr kumimoji="0" lang="en-GB" sz="1800" b="1" i="0" u="none" strike="noStrike" kern="1200" cap="none" spc="200" normalizeH="0" noProof="0" err="1">
                <a:ln>
                  <a:noFill/>
                </a:ln>
                <a:solidFill>
                  <a:srgbClr val="002060"/>
                </a:solidFill>
                <a:effectLst/>
                <a:uLnTx/>
                <a:uFillTx/>
                <a:latin typeface="Arial" panose="020B0604020202020204" pitchFamily="34" charset="0"/>
                <a:cs typeface="Arial" panose="020B0604020202020204" pitchFamily="34" charset="0"/>
              </a:rPr>
              <a:t>lisabetta</a:t>
            </a:r>
            <a:r>
              <a:rPr kumimoji="0" lang="en-GB" sz="1800" b="1" i="0" u="none" strike="noStrike" kern="1200" cap="none" spc="200" normalizeH="0" noProof="0">
                <a:ln>
                  <a:noFill/>
                </a:ln>
                <a:solidFill>
                  <a:srgbClr val="002060"/>
                </a:solidFill>
                <a:effectLst/>
                <a:uLnTx/>
                <a:uFillTx/>
                <a:latin typeface="Arial" panose="020B0604020202020204" pitchFamily="34" charset="0"/>
                <a:cs typeface="Arial" panose="020B0604020202020204" pitchFamily="34" charset="0"/>
              </a:rPr>
              <a:t> Barone,</a:t>
            </a:r>
            <a:r>
              <a:rPr kumimoji="0" lang="en-GB" sz="1800" b="1" i="0" u="none" strike="noStrike" kern="1200" cap="none" spc="200" normalizeH="0" noProof="0">
                <a:ln>
                  <a:noFill/>
                </a:ln>
                <a:solidFill>
                  <a:srgbClr val="344068"/>
                </a:solidFill>
                <a:effectLst/>
                <a:uLnTx/>
                <a:uFillTx/>
                <a:latin typeface="Arial" panose="020B0604020202020204" pitchFamily="34" charset="0"/>
                <a:cs typeface="Arial" panose="020B0604020202020204" pitchFamily="34" charset="0"/>
              </a:rPr>
              <a:t> </a:t>
            </a:r>
            <a:r>
              <a:rPr lang="en-GB" sz="1800" cap="none">
                <a:solidFill>
                  <a:srgbClr val="344068"/>
                </a:solidFill>
                <a:latin typeface="Arial" panose="020B0604020202020204" pitchFamily="34" charset="0"/>
                <a:cs typeface="Arial" panose="020B0604020202020204" pitchFamily="34" charset="0"/>
              </a:rPr>
              <a:t>B</a:t>
            </a:r>
            <a:r>
              <a:rPr kumimoji="0" lang="en-GB" sz="1800" b="0" i="0" u="none" strike="noStrike" kern="1200" cap="none" spc="200" normalizeH="0" noProof="0" err="1">
                <a:ln>
                  <a:noFill/>
                </a:ln>
                <a:solidFill>
                  <a:srgbClr val="344068"/>
                </a:solidFill>
                <a:effectLst/>
                <a:uLnTx/>
                <a:uFillTx/>
                <a:latin typeface="Arial" panose="020B0604020202020204" pitchFamily="34" charset="0"/>
                <a:cs typeface="Arial" panose="020B0604020202020204" pitchFamily="34" charset="0"/>
              </a:rPr>
              <a:t>runel</a:t>
            </a:r>
            <a:r>
              <a:rPr kumimoji="0" lang="en-GB" sz="1800" b="0" i="0" u="none" strike="noStrike" kern="1200" cap="none" spc="200" normalizeH="0" noProof="0">
                <a:ln>
                  <a:noFill/>
                </a:ln>
                <a:solidFill>
                  <a:srgbClr val="344068"/>
                </a:solidFill>
                <a:effectLst/>
                <a:uLnTx/>
                <a:uFillTx/>
                <a:latin typeface="Arial" panose="020B0604020202020204" pitchFamily="34" charset="0"/>
                <a:cs typeface="Arial" panose="020B0604020202020204" pitchFamily="34" charset="0"/>
              </a:rPr>
              <a:t> University </a:t>
            </a:r>
            <a:r>
              <a:rPr lang="en-GB" sz="1800" cap="none">
                <a:solidFill>
                  <a:srgbClr val="344068"/>
                </a:solidFill>
                <a:latin typeface="Arial" panose="020B0604020202020204" pitchFamily="34" charset="0"/>
                <a:cs typeface="Arial" panose="020B0604020202020204" pitchFamily="34" charset="0"/>
              </a:rPr>
              <a:t>L</a:t>
            </a:r>
            <a:r>
              <a:rPr kumimoji="0" lang="en-GB" sz="1800" b="0" i="0" u="none" strike="noStrike" kern="1200" cap="none" spc="200" normalizeH="0" noProof="0" err="1">
                <a:ln>
                  <a:noFill/>
                </a:ln>
                <a:solidFill>
                  <a:srgbClr val="344068"/>
                </a:solidFill>
                <a:effectLst/>
                <a:uLnTx/>
                <a:uFillTx/>
                <a:latin typeface="Arial" panose="020B0604020202020204" pitchFamily="34" charset="0"/>
                <a:cs typeface="Arial" panose="020B0604020202020204" pitchFamily="34" charset="0"/>
              </a:rPr>
              <a:t>ondon</a:t>
            </a:r>
            <a:r>
              <a:rPr kumimoji="0" lang="en-GB" sz="1800" b="0" i="0" u="none" strike="noStrike" kern="1200" cap="none" spc="200" normalizeH="0" noProof="0">
                <a:ln>
                  <a:noFill/>
                </a:ln>
                <a:solidFill>
                  <a:srgbClr val="344068"/>
                </a:solidFill>
                <a:effectLst/>
                <a:uLnTx/>
                <a:uFillTx/>
                <a:latin typeface="Arial" panose="020B0604020202020204" pitchFamily="34" charset="0"/>
                <a:cs typeface="Arial" panose="020B0604020202020204" pitchFamily="34" charset="0"/>
              </a:rPr>
              <a:t> &amp; Cork  University Business School  </a:t>
            </a:r>
          </a:p>
          <a:p>
            <a:pPr marL="0" marR="0" lvl="0" indent="0" defTabSz="914400" rtl="0" eaLnBrk="1" fontAlgn="auto" latinLnBrk="0" hangingPunct="1">
              <a:lnSpc>
                <a:spcPct val="90000"/>
              </a:lnSpc>
              <a:spcBef>
                <a:spcPts val="0"/>
              </a:spcBef>
              <a:spcAft>
                <a:spcPts val="0"/>
              </a:spcAft>
              <a:buClr>
                <a:srgbClr val="1CADE4"/>
              </a:buClr>
              <a:buSzPct val="100000"/>
              <a:buFont typeface="Calibri" panose="020F0502020204030204" pitchFamily="34" charset="0"/>
              <a:buNone/>
              <a:tabLst/>
              <a:defRPr/>
            </a:pPr>
            <a:r>
              <a:rPr kumimoji="0" lang="en-GB" sz="1800" b="1" i="0" u="none" strike="noStrike" kern="1200" cap="none" spc="200" normalizeH="0" noProof="0">
                <a:ln>
                  <a:noFill/>
                </a:ln>
                <a:solidFill>
                  <a:srgbClr val="344068"/>
                </a:solidFill>
                <a:effectLst/>
                <a:uLnTx/>
                <a:uFillTx/>
                <a:latin typeface="Arial" panose="020B0604020202020204" pitchFamily="34" charset="0"/>
                <a:cs typeface="Arial" panose="020B0604020202020204" pitchFamily="34" charset="0"/>
              </a:rPr>
              <a:t>Stephani Mason, </a:t>
            </a:r>
            <a:r>
              <a:rPr kumimoji="0" lang="en-GB" sz="1800" b="0" i="0" u="none" strike="noStrike" kern="1200" cap="none" spc="200" normalizeH="0" noProof="0">
                <a:ln>
                  <a:noFill/>
                </a:ln>
                <a:solidFill>
                  <a:srgbClr val="344068"/>
                </a:solidFill>
                <a:effectLst/>
                <a:uLnTx/>
                <a:uFillTx/>
                <a:latin typeface="Arial" panose="020B0604020202020204" pitchFamily="34" charset="0"/>
                <a:cs typeface="Arial" panose="020B0604020202020204" pitchFamily="34" charset="0"/>
              </a:rPr>
              <a:t>DePaul University</a:t>
            </a:r>
          </a:p>
          <a:p>
            <a:pPr marL="0" marR="0" lvl="0" indent="0" defTabSz="914400" rtl="0" eaLnBrk="1" fontAlgn="auto" latinLnBrk="0" hangingPunct="1">
              <a:lnSpc>
                <a:spcPct val="90000"/>
              </a:lnSpc>
              <a:spcBef>
                <a:spcPts val="0"/>
              </a:spcBef>
              <a:spcAft>
                <a:spcPts val="0"/>
              </a:spcAft>
              <a:buClr>
                <a:srgbClr val="1CADE4"/>
              </a:buClr>
              <a:buSzPct val="100000"/>
              <a:buFont typeface="Calibri" panose="020F0502020204030204" pitchFamily="34" charset="0"/>
              <a:buNone/>
              <a:tabLst/>
              <a:defRPr/>
            </a:pPr>
            <a:r>
              <a:rPr kumimoji="0" lang="en-GB" sz="1800" b="1" i="0" u="none" strike="noStrike" kern="1200" cap="none" spc="200" normalizeH="0" noProof="0">
                <a:ln>
                  <a:noFill/>
                </a:ln>
                <a:solidFill>
                  <a:srgbClr val="344068"/>
                </a:solidFill>
                <a:effectLst/>
                <a:uLnTx/>
                <a:uFillTx/>
                <a:latin typeface="Arial" panose="020B0604020202020204" pitchFamily="34" charset="0"/>
                <a:cs typeface="Arial" panose="020B0604020202020204" pitchFamily="34" charset="0"/>
              </a:rPr>
              <a:t>Araceli Mora, </a:t>
            </a:r>
            <a:r>
              <a:rPr kumimoji="0" lang="en-GB" sz="1800" b="0" i="0" u="none" strike="noStrike" kern="1200" cap="none" spc="200" normalizeH="0" noProof="0">
                <a:ln>
                  <a:noFill/>
                </a:ln>
                <a:solidFill>
                  <a:srgbClr val="344068"/>
                </a:solidFill>
                <a:effectLst/>
                <a:uLnTx/>
                <a:uFillTx/>
                <a:latin typeface="Arial" panose="020B0604020202020204" pitchFamily="34" charset="0"/>
                <a:cs typeface="Arial" panose="020B0604020202020204" pitchFamily="34" charset="0"/>
              </a:rPr>
              <a:t>Universidad de Valencia </a:t>
            </a:r>
          </a:p>
          <a:p>
            <a:pPr marL="0" marR="0" lvl="0" indent="0" defTabSz="914400" rtl="0" eaLnBrk="1" fontAlgn="auto" latinLnBrk="0" hangingPunct="1">
              <a:lnSpc>
                <a:spcPct val="90000"/>
              </a:lnSpc>
              <a:spcBef>
                <a:spcPts val="0"/>
              </a:spcBef>
              <a:spcAft>
                <a:spcPts val="0"/>
              </a:spcAft>
              <a:buClr>
                <a:srgbClr val="1CADE4"/>
              </a:buClr>
              <a:buSzPct val="100000"/>
              <a:buFont typeface="Calibri" panose="020F0502020204030204" pitchFamily="34" charset="0"/>
              <a:buNone/>
              <a:tabLst/>
              <a:defRPr/>
            </a:pPr>
            <a:r>
              <a:rPr kumimoji="0" lang="en-GB" sz="1800" b="1" i="0" u="none" strike="noStrike" kern="1200" cap="none" spc="200" normalizeH="0" noProof="0">
                <a:ln>
                  <a:noFill/>
                </a:ln>
                <a:solidFill>
                  <a:srgbClr val="344068"/>
                </a:solidFill>
                <a:effectLst/>
                <a:uLnTx/>
                <a:uFillTx/>
                <a:latin typeface="Arial" panose="020B0604020202020204" pitchFamily="34" charset="0"/>
                <a:cs typeface="Arial" panose="020B0604020202020204" pitchFamily="34" charset="0"/>
              </a:rPr>
              <a:t>David Procházka,</a:t>
            </a:r>
            <a:r>
              <a:rPr kumimoji="0" lang="en-GB" sz="1800" b="0" i="0" u="none" strike="noStrike" kern="1200" cap="none" spc="200" normalizeH="0" noProof="0">
                <a:ln>
                  <a:noFill/>
                </a:ln>
                <a:solidFill>
                  <a:srgbClr val="344068"/>
                </a:solidFill>
                <a:effectLst/>
                <a:uLnTx/>
                <a:uFillTx/>
                <a:latin typeface="Arial" panose="020B0604020202020204" pitchFamily="34" charset="0"/>
                <a:cs typeface="Arial" panose="020B0604020202020204" pitchFamily="34" charset="0"/>
              </a:rPr>
              <a:t> Prague University of Economics and Business</a:t>
            </a:r>
          </a:p>
        </p:txBody>
      </p:sp>
    </p:spTree>
    <p:extLst>
      <p:ext uri="{BB962C8B-B14F-4D97-AF65-F5344CB8AC3E}">
        <p14:creationId xmlns:p14="http://schemas.microsoft.com/office/powerpoint/2010/main" val="25292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A875E454-7A1C-57EA-DC25-66C68D6826D8}"/>
              </a:ext>
            </a:extLst>
          </p:cNvPr>
          <p:cNvSpPr>
            <a:spLocks noGrp="1"/>
          </p:cNvSpPr>
          <p:nvPr>
            <p:ph type="sldNum" sz="quarter" idx="12"/>
          </p:nvPr>
        </p:nvSpPr>
        <p:spPr>
          <a:xfrm>
            <a:off x="11489459" y="6356350"/>
            <a:ext cx="270933" cy="365125"/>
          </a:xfrm>
        </p:spPr>
        <p:txBody>
          <a:bodyPr/>
          <a:lstStyle>
            <a:lvl1pPr>
              <a:defRPr>
                <a:solidFill>
                  <a:srgbClr val="02A0C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7DA3293-30E5-5142-ABC6-1B360DBA7011}" type="slidenum">
              <a:rPr kumimoji="0" lang="en-BE" sz="1200" b="0" i="0" u="none" strike="noStrike" kern="1200" cap="none" spc="0" normalizeH="0" baseline="0" noProof="0" smtClean="0">
                <a:ln>
                  <a:noFill/>
                </a:ln>
                <a:solidFill>
                  <a:srgbClr val="02A0C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BE" sz="1200" b="0" i="0" u="none" strike="noStrike" kern="1200" cap="none" spc="0" normalizeH="0" baseline="0" noProof="0">
              <a:ln>
                <a:noFill/>
              </a:ln>
              <a:solidFill>
                <a:srgbClr val="02A0C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9404B08-8582-FFEB-BE17-DD29F4DA6119}"/>
              </a:ext>
            </a:extLst>
          </p:cNvPr>
          <p:cNvSpPr txBox="1">
            <a:spLocks/>
          </p:cNvSpPr>
          <p:nvPr/>
        </p:nvSpPr>
        <p:spPr>
          <a:xfrm>
            <a:off x="266411" y="316348"/>
            <a:ext cx="11070360" cy="778396"/>
          </a:xfrm>
          <a:prstGeom prst="rect">
            <a:avLst/>
          </a:prstGeom>
        </p:spPr>
        <p:txBody>
          <a:bodyPr>
            <a:normAutofit/>
          </a:bodyPr>
          <a:lstStyle>
            <a:lvl1pPr algn="l" defTabSz="914400" rtl="0" eaLnBrk="1" latinLnBrk="0" hangingPunct="1">
              <a:lnSpc>
                <a:spcPct val="90000"/>
              </a:lnSpc>
              <a:spcBef>
                <a:spcPct val="0"/>
              </a:spcBef>
              <a:buNone/>
              <a:defRPr sz="2800" kern="1200">
                <a:solidFill>
                  <a:srgbClr val="02A0CE"/>
                </a:solidFill>
                <a:latin typeface="All Round Gothic Medium" panose="020B06030202020201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a:ln>
                  <a:noFill/>
                </a:ln>
                <a:solidFill>
                  <a:srgbClr val="02A0CE"/>
                </a:solidFill>
                <a:effectLst/>
                <a:uLnTx/>
                <a:uFillTx/>
                <a:latin typeface="All Round Gothic Medium" panose="020B0603020202020104" pitchFamily="34" charset="77"/>
                <a:ea typeface="+mj-ea"/>
                <a:cs typeface="+mj-cs"/>
              </a:rPr>
              <a:t>OVERALL ASSESSMENT</a:t>
            </a:r>
            <a:endParaRPr kumimoji="0" lang="en-BE" sz="2800" b="0" i="0" u="none" strike="noStrike" kern="1200" cap="none" spc="0" normalizeH="0" baseline="0" noProof="0">
              <a:ln>
                <a:noFill/>
              </a:ln>
              <a:solidFill>
                <a:srgbClr val="02A0CE"/>
              </a:solidFill>
              <a:effectLst/>
              <a:uLnTx/>
              <a:uFillTx/>
              <a:latin typeface="All Round Gothic Medium" panose="020B0603020202020104" pitchFamily="34" charset="77"/>
              <a:ea typeface="+mj-ea"/>
              <a:cs typeface="+mj-cs"/>
            </a:endParaRPr>
          </a:p>
        </p:txBody>
      </p:sp>
      <p:pic>
        <p:nvPicPr>
          <p:cNvPr id="6" name="Picture 5">
            <a:extLst>
              <a:ext uri="{FF2B5EF4-FFF2-40B4-BE49-F238E27FC236}">
                <a16:creationId xmlns:a16="http://schemas.microsoft.com/office/drawing/2014/main" id="{0EEB1CA8-73EC-ED10-E1D2-8F9859192D6E}"/>
              </a:ext>
            </a:extLst>
          </p:cNvPr>
          <p:cNvPicPr>
            <a:picLocks noChangeAspect="1"/>
          </p:cNvPicPr>
          <p:nvPr/>
        </p:nvPicPr>
        <p:blipFill>
          <a:blip r:embed="rId3"/>
          <a:srcRect/>
          <a:stretch/>
        </p:blipFill>
        <p:spPr>
          <a:xfrm>
            <a:off x="10585231" y="417733"/>
            <a:ext cx="1187669" cy="243346"/>
          </a:xfrm>
          <a:prstGeom prst="rect">
            <a:avLst/>
          </a:prstGeom>
        </p:spPr>
      </p:pic>
      <p:pic>
        <p:nvPicPr>
          <p:cNvPr id="7" name="Graphic 6">
            <a:extLst>
              <a:ext uri="{FF2B5EF4-FFF2-40B4-BE49-F238E27FC236}">
                <a16:creationId xmlns:a16="http://schemas.microsoft.com/office/drawing/2014/main" id="{2B98BF52-1653-11D7-DED1-FB63984F11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266411" y="5353648"/>
            <a:ext cx="1332114" cy="1332114"/>
          </a:xfrm>
          <a:prstGeom prst="rect">
            <a:avLst/>
          </a:prstGeom>
        </p:spPr>
      </p:pic>
      <p:sp>
        <p:nvSpPr>
          <p:cNvPr id="2" name="Rectangle 1">
            <a:extLst>
              <a:ext uri="{FF2B5EF4-FFF2-40B4-BE49-F238E27FC236}">
                <a16:creationId xmlns:a16="http://schemas.microsoft.com/office/drawing/2014/main" id="{652F094F-2539-B584-908A-C1FC23F578D6}"/>
              </a:ext>
            </a:extLst>
          </p:cNvPr>
          <p:cNvSpPr/>
          <p:nvPr/>
        </p:nvSpPr>
        <p:spPr>
          <a:xfrm>
            <a:off x="266411" y="705546"/>
            <a:ext cx="10729346" cy="568431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OVERALL SUITABILITY</a:t>
            </a: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lumMod val="65000"/>
                    <a:lumOff val="35000"/>
                  </a:prstClr>
                </a:solidFill>
                <a:effectLst/>
                <a:uLnTx/>
                <a:uFillTx/>
                <a:latin typeface="Avenir Next LT Pro" panose="020B0504020202020204" pitchFamily="34" charset="0"/>
                <a:ea typeface="+mn-ea"/>
                <a:cs typeface="Arial" panose="020B0604020202020204" pitchFamily="34" charset="0"/>
              </a:rPr>
              <a:t>Working well in practice, </a:t>
            </a: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lumMod val="65000"/>
                    <a:lumOff val="35000"/>
                  </a:prstClr>
                </a:solidFill>
                <a:effectLst/>
                <a:uLnTx/>
                <a:uFillTx/>
                <a:latin typeface="Avenir Next LT Pro" panose="020B0504020202020204" pitchFamily="34" charset="0"/>
                <a:ea typeface="+mn-ea"/>
                <a:cs typeface="Arial" panose="020B0604020202020204" pitchFamily="34" charset="0"/>
              </a:rPr>
              <a:t>Five-step model is a robust model for revenue recognition</a:t>
            </a: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lumMod val="65000"/>
                    <a:lumOff val="35000"/>
                  </a:prstClr>
                </a:solidFill>
                <a:effectLst/>
                <a:uLnTx/>
                <a:uFillTx/>
                <a:latin typeface="Avenir Next LT Pro" panose="020B0504020202020204" pitchFamily="34" charset="0"/>
                <a:ea typeface="+mn-ea"/>
                <a:cs typeface="Arial" panose="020B0604020202020204" pitchFamily="34" charset="0"/>
              </a:rPr>
              <a:t>Welcome replacement of previous fragmentary requirements</a:t>
            </a: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FF0000"/>
                </a:solidFill>
                <a:effectLst/>
                <a:uLnTx/>
                <a:uFillTx/>
                <a:latin typeface="Avenir Next LT Pro" panose="020B0504020202020204" pitchFamily="34" charset="0"/>
                <a:ea typeface="+mn-ea"/>
                <a:cs typeface="Arial" panose="020B0604020202020204" pitchFamily="34" charset="0"/>
              </a:rPr>
              <a:t>Initial acclimatization (preparers had to navigate through initial challenges faced on some topics)</a:t>
            </a: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FF0000"/>
                </a:solidFill>
                <a:effectLst/>
                <a:uLnTx/>
                <a:uFillTx/>
                <a:latin typeface="Avenir Next LT Pro" panose="020B0504020202020204" pitchFamily="34" charset="0"/>
                <a:ea typeface="+mn-ea"/>
                <a:cs typeface="Arial" panose="020B0604020202020204" pitchFamily="34" charset="0"/>
              </a:rPr>
              <a:t>Some call for convergence on some aspects (e.g., acquiree contract assets and contract liabilities)</a:t>
            </a:r>
          </a:p>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US" sz="1800" b="1"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1800" b="1"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UNDERSTANDABILITY</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lumMod val="65000"/>
                    <a:lumOff val="35000"/>
                  </a:prstClr>
                </a:solidFill>
                <a:effectLst/>
                <a:uLnTx/>
                <a:uFillTx/>
                <a:latin typeface="Avenir Next LT Pro" panose="020B0504020202020204" pitchFamily="34" charset="0"/>
                <a:ea typeface="+mn-ea"/>
                <a:cs typeface="Arial" panose="020B0604020202020204" pitchFamily="34" charset="0"/>
              </a:rPr>
              <a:t>Well-structured and understandable standard with plenty of illustrative examples </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0000"/>
                </a:solidFill>
                <a:effectLst/>
                <a:uLnTx/>
                <a:uFillTx/>
                <a:latin typeface="Avenir Next LT Pro" panose="020B0504020202020204" pitchFamily="34" charset="0"/>
                <a:ea typeface="+mn-ea"/>
                <a:cs typeface="Arial" panose="020B0604020202020204" pitchFamily="34" charset="0"/>
              </a:rPr>
              <a:t>Some fact patterns may call for further illustrative examples (accounting for contracts with </a:t>
            </a:r>
            <a:r>
              <a:rPr kumimoji="0" lang="en-US" sz="2000" b="0" i="0" u="none" strike="noStrike" kern="1200" cap="none" spc="0" normalizeH="0" baseline="0" noProof="0" err="1">
                <a:ln>
                  <a:noFill/>
                </a:ln>
                <a:solidFill>
                  <a:srgbClr val="FF0000"/>
                </a:solidFill>
                <a:effectLst/>
                <a:uLnTx/>
                <a:uFillTx/>
                <a:latin typeface="Avenir Next LT Pro" panose="020B0504020202020204" pitchFamily="34" charset="0"/>
                <a:ea typeface="+mn-ea"/>
                <a:cs typeface="Arial" panose="020B0604020202020204" pitchFamily="34" charset="0"/>
              </a:rPr>
              <a:t>licences</a:t>
            </a:r>
            <a:r>
              <a:rPr kumimoji="0" lang="en-US" sz="2000" b="0" i="0" u="none" strike="noStrike" kern="1200" cap="none" spc="0" normalizeH="0" baseline="0" noProof="0">
                <a:ln>
                  <a:noFill/>
                </a:ln>
                <a:solidFill>
                  <a:srgbClr val="FF0000"/>
                </a:solidFill>
                <a:effectLst/>
                <a:uLnTx/>
                <a:uFillTx/>
                <a:latin typeface="Avenir Next LT Pro" panose="020B05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US" sz="1800" b="1"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3">
            <a:extLst>
              <a:ext uri="{FF2B5EF4-FFF2-40B4-BE49-F238E27FC236}">
                <a16:creationId xmlns:a16="http://schemas.microsoft.com/office/drawing/2014/main" id="{C31C9628-3F0E-B2EB-2EB2-39D877F0F074}"/>
              </a:ext>
            </a:extLst>
          </p:cNvPr>
          <p:cNvSpPr>
            <a:spLocks noGrp="1"/>
          </p:cNvSpPr>
          <p:nvPr>
            <p:ph type="ftr" sz="quarter" idx="11"/>
          </p:nvPr>
        </p:nvSpPr>
        <p:spPr>
          <a:xfrm>
            <a:off x="7239000" y="6356350"/>
            <a:ext cx="4114800" cy="365125"/>
          </a:xfrm>
        </p:spPr>
        <p:txBody>
          <a:bodyPr/>
          <a:lstStyle>
            <a:lvl1pPr algn="r">
              <a:defRPr>
                <a:solidFill>
                  <a:srgbClr val="02A0C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A0CE"/>
                </a:solidFill>
                <a:effectLst/>
                <a:uLnTx/>
                <a:uFillTx/>
                <a:latin typeface="Calibri" panose="020F0502020204030204"/>
                <a:ea typeface="+mn-ea"/>
                <a:cs typeface="+mn-cs"/>
              </a:rPr>
              <a:t>04 October- EFRAG Presentation at EAA Workshop</a:t>
            </a:r>
          </a:p>
        </p:txBody>
      </p:sp>
    </p:spTree>
    <p:extLst>
      <p:ext uri="{BB962C8B-B14F-4D97-AF65-F5344CB8AC3E}">
        <p14:creationId xmlns:p14="http://schemas.microsoft.com/office/powerpoint/2010/main" val="2390761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A875E454-7A1C-57EA-DC25-66C68D6826D8}"/>
              </a:ext>
            </a:extLst>
          </p:cNvPr>
          <p:cNvSpPr>
            <a:spLocks noGrp="1"/>
          </p:cNvSpPr>
          <p:nvPr>
            <p:ph type="sldNum" sz="quarter" idx="12"/>
          </p:nvPr>
        </p:nvSpPr>
        <p:spPr>
          <a:xfrm>
            <a:off x="11489459" y="6356350"/>
            <a:ext cx="270933" cy="365125"/>
          </a:xfrm>
        </p:spPr>
        <p:txBody>
          <a:bodyPr/>
          <a:lstStyle>
            <a:lvl1pPr>
              <a:defRPr>
                <a:solidFill>
                  <a:srgbClr val="02A0C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7DA3293-30E5-5142-ABC6-1B360DBA7011}" type="slidenum">
              <a:rPr kumimoji="0" lang="en-BE" sz="1200" b="0" i="0" u="none" strike="noStrike" kern="1200" cap="none" spc="0" normalizeH="0" baseline="0" noProof="0" smtClean="0">
                <a:ln>
                  <a:noFill/>
                </a:ln>
                <a:solidFill>
                  <a:srgbClr val="02A0C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BE" sz="1200" b="0" i="0" u="none" strike="noStrike" kern="1200" cap="none" spc="0" normalizeH="0" baseline="0" noProof="0">
              <a:ln>
                <a:noFill/>
              </a:ln>
              <a:solidFill>
                <a:srgbClr val="02A0C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9404B08-8582-FFEB-BE17-DD29F4DA6119}"/>
              </a:ext>
            </a:extLst>
          </p:cNvPr>
          <p:cNvSpPr txBox="1">
            <a:spLocks/>
          </p:cNvSpPr>
          <p:nvPr/>
        </p:nvSpPr>
        <p:spPr>
          <a:xfrm>
            <a:off x="266411" y="316348"/>
            <a:ext cx="11070360" cy="778396"/>
          </a:xfrm>
          <a:prstGeom prst="rect">
            <a:avLst/>
          </a:prstGeom>
        </p:spPr>
        <p:txBody>
          <a:bodyPr>
            <a:normAutofit/>
          </a:bodyPr>
          <a:lstStyle>
            <a:lvl1pPr algn="l" defTabSz="914400" rtl="0" eaLnBrk="1" latinLnBrk="0" hangingPunct="1">
              <a:lnSpc>
                <a:spcPct val="90000"/>
              </a:lnSpc>
              <a:spcBef>
                <a:spcPct val="0"/>
              </a:spcBef>
              <a:buNone/>
              <a:defRPr sz="2800" kern="1200">
                <a:solidFill>
                  <a:srgbClr val="02A0CE"/>
                </a:solidFill>
                <a:latin typeface="All Round Gothic Medium" panose="020B06030202020201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a:ln>
                  <a:noFill/>
                </a:ln>
                <a:solidFill>
                  <a:srgbClr val="02A0CE"/>
                </a:solidFill>
                <a:effectLst/>
                <a:uLnTx/>
                <a:uFillTx/>
                <a:latin typeface="All Round Gothic Medium" panose="020B0603020202020104" pitchFamily="34" charset="77"/>
                <a:ea typeface="+mj-ea"/>
                <a:cs typeface="+mj-cs"/>
              </a:rPr>
              <a:t>OVERALL ASSESSMENT</a:t>
            </a:r>
            <a:endParaRPr kumimoji="0" lang="en-BE" sz="2800" b="0" i="0" u="none" strike="noStrike" kern="1200" cap="none" spc="0" normalizeH="0" baseline="0" noProof="0">
              <a:ln>
                <a:noFill/>
              </a:ln>
              <a:solidFill>
                <a:srgbClr val="02A0CE"/>
              </a:solidFill>
              <a:effectLst/>
              <a:uLnTx/>
              <a:uFillTx/>
              <a:latin typeface="All Round Gothic Medium" panose="020B0603020202020104" pitchFamily="34" charset="77"/>
              <a:ea typeface="+mj-ea"/>
              <a:cs typeface="+mj-cs"/>
            </a:endParaRPr>
          </a:p>
        </p:txBody>
      </p:sp>
      <p:pic>
        <p:nvPicPr>
          <p:cNvPr id="6" name="Picture 5">
            <a:extLst>
              <a:ext uri="{FF2B5EF4-FFF2-40B4-BE49-F238E27FC236}">
                <a16:creationId xmlns:a16="http://schemas.microsoft.com/office/drawing/2014/main" id="{0EEB1CA8-73EC-ED10-E1D2-8F9859192D6E}"/>
              </a:ext>
            </a:extLst>
          </p:cNvPr>
          <p:cNvPicPr>
            <a:picLocks noChangeAspect="1"/>
          </p:cNvPicPr>
          <p:nvPr/>
        </p:nvPicPr>
        <p:blipFill>
          <a:blip r:embed="rId3"/>
          <a:srcRect/>
          <a:stretch/>
        </p:blipFill>
        <p:spPr>
          <a:xfrm>
            <a:off x="10585231" y="417733"/>
            <a:ext cx="1187669" cy="243346"/>
          </a:xfrm>
          <a:prstGeom prst="rect">
            <a:avLst/>
          </a:prstGeom>
        </p:spPr>
      </p:pic>
      <p:pic>
        <p:nvPicPr>
          <p:cNvPr id="7" name="Graphic 6">
            <a:extLst>
              <a:ext uri="{FF2B5EF4-FFF2-40B4-BE49-F238E27FC236}">
                <a16:creationId xmlns:a16="http://schemas.microsoft.com/office/drawing/2014/main" id="{2B98BF52-1653-11D7-DED1-FB63984F11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266411" y="5353648"/>
            <a:ext cx="1332114" cy="1332114"/>
          </a:xfrm>
          <a:prstGeom prst="rect">
            <a:avLst/>
          </a:prstGeom>
        </p:spPr>
      </p:pic>
      <p:sp>
        <p:nvSpPr>
          <p:cNvPr id="2" name="Rectangle 1">
            <a:extLst>
              <a:ext uri="{FF2B5EF4-FFF2-40B4-BE49-F238E27FC236}">
                <a16:creationId xmlns:a16="http://schemas.microsoft.com/office/drawing/2014/main" id="{652F094F-2539-B584-908A-C1FC23F578D6}"/>
              </a:ext>
            </a:extLst>
          </p:cNvPr>
          <p:cNvSpPr/>
          <p:nvPr/>
        </p:nvSpPr>
        <p:spPr>
          <a:xfrm>
            <a:off x="266411" y="705546"/>
            <a:ext cx="10729346" cy="4710841"/>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US" sz="1800" b="1"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1800" b="1"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COST-BENEFIT ASSESSMENT</a:t>
            </a: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FF0000"/>
                </a:solidFill>
                <a:effectLst/>
                <a:uLnTx/>
                <a:uFillTx/>
                <a:latin typeface="Avenir Next LT Pro" panose="020B0504020202020204" pitchFamily="34" charset="0"/>
                <a:ea typeface="+mn-ea"/>
                <a:cs typeface="Arial" panose="020B0604020202020204" pitchFamily="34" charset="0"/>
              </a:rPr>
              <a:t>Some companies had/have significant transition/ongoing costs</a:t>
            </a: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FF0000"/>
                </a:solidFill>
                <a:effectLst/>
                <a:uLnTx/>
                <a:uFillTx/>
                <a:latin typeface="Avenir Next LT Pro" panose="020B0504020202020204" pitchFamily="34" charset="0"/>
                <a:ea typeface="+mn-ea"/>
                <a:cs typeface="Arial" panose="020B0604020202020204" pitchFamily="34" charset="0"/>
              </a:rPr>
              <a:t>In many cases there were limited impacts on amount and timing of revenue</a:t>
            </a: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lumMod val="65000"/>
                    <a:lumOff val="35000"/>
                  </a:prstClr>
                </a:solidFill>
                <a:effectLst/>
                <a:uLnTx/>
                <a:uFillTx/>
                <a:latin typeface="Avenir Next LT Pro" panose="020B0504020202020204" pitchFamily="34" charset="0"/>
                <a:ea typeface="+mn-ea"/>
                <a:cs typeface="Arial" panose="020B0604020202020204" pitchFamily="34" charset="0"/>
              </a:rPr>
              <a:t>User perspective: Improvements in relevance (estimating future cash flows, assessing revenue margins, and assessing stewardship) and comparability of information</a:t>
            </a: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lumMod val="65000"/>
                    <a:lumOff val="35000"/>
                  </a:prstClr>
                </a:solidFill>
                <a:effectLst/>
                <a:uLnTx/>
                <a:uFillTx/>
                <a:latin typeface="Avenir Next LT Pro" panose="020B0504020202020204" pitchFamily="34" charset="0"/>
                <a:ea typeface="+mn-ea"/>
                <a:cs typeface="Arial" panose="020B0604020202020204" pitchFamily="34" charset="0"/>
              </a:rPr>
              <a:t>Improved internal benefits for some preparers (e.g., better management of business, cross-departmental co-ordination)</a:t>
            </a:r>
          </a:p>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US" sz="1800" b="1"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3">
            <a:extLst>
              <a:ext uri="{FF2B5EF4-FFF2-40B4-BE49-F238E27FC236}">
                <a16:creationId xmlns:a16="http://schemas.microsoft.com/office/drawing/2014/main" id="{E858E89D-EC70-62A0-6C98-E8C23AD00CF6}"/>
              </a:ext>
            </a:extLst>
          </p:cNvPr>
          <p:cNvSpPr>
            <a:spLocks noGrp="1"/>
          </p:cNvSpPr>
          <p:nvPr>
            <p:ph type="ftr" sz="quarter" idx="11"/>
          </p:nvPr>
        </p:nvSpPr>
        <p:spPr>
          <a:xfrm>
            <a:off x="7239000" y="6356350"/>
            <a:ext cx="4114800" cy="365125"/>
          </a:xfrm>
        </p:spPr>
        <p:txBody>
          <a:bodyPr/>
          <a:lstStyle>
            <a:lvl1pPr algn="r">
              <a:defRPr>
                <a:solidFill>
                  <a:srgbClr val="02A0C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A0CE"/>
                </a:solidFill>
                <a:effectLst/>
                <a:uLnTx/>
                <a:uFillTx/>
                <a:latin typeface="Calibri" panose="020F0502020204030204"/>
                <a:ea typeface="+mn-ea"/>
                <a:cs typeface="+mn-cs"/>
              </a:rPr>
              <a:t>04 October- EFRAG Presentation at EAA Workshop</a:t>
            </a:r>
          </a:p>
        </p:txBody>
      </p:sp>
    </p:spTree>
    <p:extLst>
      <p:ext uri="{BB962C8B-B14F-4D97-AF65-F5344CB8AC3E}">
        <p14:creationId xmlns:p14="http://schemas.microsoft.com/office/powerpoint/2010/main" val="1470002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ED4E23B5-F621-6B66-E28E-7F5DCE42209E}"/>
              </a:ext>
            </a:extLst>
          </p:cNvPr>
          <p:cNvGraphicFramePr>
            <a:graphicFrameLocks noGrp="1"/>
          </p:cNvGraphicFramePr>
          <p:nvPr/>
        </p:nvGraphicFramePr>
        <p:xfrm>
          <a:off x="1019172" y="2022377"/>
          <a:ext cx="10386765" cy="4502168"/>
        </p:xfrm>
        <a:graphic>
          <a:graphicData uri="http://schemas.openxmlformats.org/drawingml/2006/table">
            <a:tbl>
              <a:tblPr firstRow="1" bandRow="1">
                <a:tableStyleId>{16D9F66E-5EB9-4882-86FB-DCBF35E3C3E4}</a:tableStyleId>
              </a:tblPr>
              <a:tblGrid>
                <a:gridCol w="1749195">
                  <a:extLst>
                    <a:ext uri="{9D8B030D-6E8A-4147-A177-3AD203B41FA5}">
                      <a16:colId xmlns:a16="http://schemas.microsoft.com/office/drawing/2014/main" val="3547638507"/>
                    </a:ext>
                  </a:extLst>
                </a:gridCol>
                <a:gridCol w="864066">
                  <a:extLst>
                    <a:ext uri="{9D8B030D-6E8A-4147-A177-3AD203B41FA5}">
                      <a16:colId xmlns:a16="http://schemas.microsoft.com/office/drawing/2014/main" val="2697747047"/>
                    </a:ext>
                  </a:extLst>
                </a:gridCol>
                <a:gridCol w="7773504">
                  <a:extLst>
                    <a:ext uri="{9D8B030D-6E8A-4147-A177-3AD203B41FA5}">
                      <a16:colId xmlns:a16="http://schemas.microsoft.com/office/drawing/2014/main" val="466970258"/>
                    </a:ext>
                  </a:extLst>
                </a:gridCol>
              </a:tblGrid>
              <a:tr h="8884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b="0">
                        <a:solidFill>
                          <a:schemeClr val="accent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0">
                          <a:solidFill>
                            <a:schemeClr val="accent1"/>
                          </a:solidFill>
                          <a:latin typeface="Arial" panose="020B0604020202020204" pitchFamily="34" charset="0"/>
                          <a:cs typeface="Arial" panose="020B0604020202020204" pitchFamily="34" charset="0"/>
                        </a:rPr>
                        <a:t>Implementation</a:t>
                      </a:r>
                    </a:p>
                    <a:p>
                      <a:pPr algn="ctr"/>
                      <a:endParaRPr lang="en-GB" b="0">
                        <a:solidFill>
                          <a:schemeClr val="accent1"/>
                        </a:solidFill>
                        <a:latin typeface="Arial" panose="020B0604020202020204" pitchFamily="34" charset="0"/>
                        <a:cs typeface="Arial" panose="020B0604020202020204" pitchFamily="34" charset="0"/>
                      </a:endParaRPr>
                    </a:p>
                  </a:txBody>
                  <a:tcPr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kern="1200" noProof="0">
                          <a:solidFill>
                            <a:schemeClr val="tx1"/>
                          </a:solidFill>
                          <a:latin typeface="Arial" panose="020B0604020202020204" pitchFamily="34" charset="0"/>
                          <a:ea typeface="+mn-ea"/>
                          <a:cs typeface="Arial" panose="020B0604020202020204" pitchFamily="34" charset="0"/>
                        </a:rPr>
                        <a:t>cost of implementation varied across entities (Davern et al, 2019)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kern="1200" noProof="0">
                          <a:solidFill>
                            <a:schemeClr val="tx1"/>
                          </a:solidFill>
                          <a:latin typeface="Arial" panose="020B0604020202020204" pitchFamily="34" charset="0"/>
                          <a:ea typeface="+mn-ea"/>
                          <a:cs typeface="Arial" panose="020B0604020202020204" pitchFamily="34" charset="0"/>
                        </a:rPr>
                        <a:t>revenue recognition cycle decreased (Topic 606) (Ali and Tseng, 2022)</a:t>
                      </a:r>
                    </a:p>
                  </a:txBody>
                  <a:tcPr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8062313"/>
                  </a:ext>
                </a:extLst>
              </a:tr>
              <a:tr h="24875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solidFill>
                            <a:schemeClr val="accent1"/>
                          </a:solidFill>
                          <a:latin typeface="Arial" panose="020B0604020202020204" pitchFamily="34" charset="0"/>
                          <a:cs typeface="Arial" panose="020B0604020202020204" pitchFamily="34" charset="0"/>
                        </a:rPr>
                        <a:t>Usefulness of revenue information</a:t>
                      </a:r>
                    </a:p>
                  </a:txBody>
                  <a:tcPr anchor="ctr">
                    <a:lnL w="12700" cmpd="sng">
                      <a:noFill/>
                    </a:lnL>
                    <a:lnR w="12700" cmpd="sng">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mpd="sng">
                      <a:noFill/>
                    </a:lnL>
                    <a:lnR w="12700" cmpd="sng">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a:spcAft>
                          <a:spcPts val="600"/>
                        </a:spcAft>
                        <a:buFont typeface="Arial" panose="020B0604020202020204" pitchFamily="34" charset="0"/>
                        <a:buChar char="•"/>
                      </a:pPr>
                      <a:r>
                        <a:rPr lang="en-GB" sz="1800" kern="1200">
                          <a:solidFill>
                            <a:schemeClr val="tx1"/>
                          </a:solidFill>
                          <a:latin typeface="Arial" panose="020B0604020202020204" pitchFamily="34" charset="0"/>
                          <a:ea typeface="+mn-ea"/>
                          <a:cs typeface="Arial" panose="020B0604020202020204" pitchFamily="34" charset="0"/>
                        </a:rPr>
                        <a:t>the predictive ability of revenue for future earnings and the comparability of revenue information increased after the implementation of the revenue recognition model (Chen et al, 2022)</a:t>
                      </a:r>
                    </a:p>
                    <a:p>
                      <a:pPr marL="285750" indent="-285750" algn="l">
                        <a:spcAft>
                          <a:spcPts val="600"/>
                        </a:spcAft>
                        <a:buFont typeface="Arial" panose="020B0604020202020204" pitchFamily="34" charset="0"/>
                        <a:buChar char="•"/>
                      </a:pPr>
                      <a:r>
                        <a:rPr lang="en-GB" sz="1800" kern="1200">
                          <a:solidFill>
                            <a:schemeClr val="tx1"/>
                          </a:solidFill>
                          <a:latin typeface="Arial" panose="020B0604020202020204" pitchFamily="34" charset="0"/>
                          <a:ea typeface="+mn-ea"/>
                          <a:cs typeface="Arial" panose="020B0604020202020204" pitchFamily="34" charset="0"/>
                        </a:rPr>
                        <a:t>mixed evidence on the effects of the new revenue recognition model on analyst revenue forecast accuracy and dispersion (Topic 606) (Ferreira et al, 2022; Goldman et al, 2022; Billings et al, 2022)</a:t>
                      </a:r>
                    </a:p>
                    <a:p>
                      <a:pPr marL="285750" indent="-285750" algn="l">
                        <a:spcAft>
                          <a:spcPts val="600"/>
                        </a:spcAft>
                        <a:buFont typeface="Arial" panose="020B0604020202020204" pitchFamily="34" charset="0"/>
                        <a:buChar char="•"/>
                      </a:pPr>
                      <a:r>
                        <a:rPr lang="en-GB" sz="1800" kern="1200">
                          <a:solidFill>
                            <a:schemeClr val="tx1"/>
                          </a:solidFill>
                          <a:latin typeface="Arial" panose="020B0604020202020204" pitchFamily="34" charset="0"/>
                          <a:ea typeface="+mn-ea"/>
                          <a:cs typeface="Arial" panose="020B0604020202020204" pitchFamily="34" charset="0"/>
                        </a:rPr>
                        <a:t>earnings-returns association increased (Castro et al, 2022)</a:t>
                      </a:r>
                    </a:p>
                    <a:p>
                      <a:pPr marL="285750" indent="-285750" algn="l">
                        <a:buFont typeface="Arial" panose="020B0604020202020204" pitchFamily="34" charset="0"/>
                        <a:buChar char="•"/>
                      </a:pPr>
                      <a:r>
                        <a:rPr lang="en-GB" sz="1800" kern="1200">
                          <a:solidFill>
                            <a:schemeClr val="tx1"/>
                          </a:solidFill>
                          <a:latin typeface="Arial" panose="020B0604020202020204" pitchFamily="34" charset="0"/>
                          <a:ea typeface="+mn-ea"/>
                          <a:cs typeface="Arial" panose="020B0604020202020204" pitchFamily="34" charset="0"/>
                        </a:rPr>
                        <a:t>cost of debt increased but the increased cost dissipated over time (</a:t>
                      </a:r>
                      <a:r>
                        <a:rPr lang="en-GB" sz="1800" kern="1200" err="1">
                          <a:solidFill>
                            <a:schemeClr val="tx1"/>
                          </a:solidFill>
                          <a:latin typeface="Arial" panose="020B0604020202020204" pitchFamily="34" charset="0"/>
                          <a:ea typeface="+mn-ea"/>
                          <a:cs typeface="Arial" panose="020B0604020202020204" pitchFamily="34" charset="0"/>
                        </a:rPr>
                        <a:t>Sadka</a:t>
                      </a:r>
                      <a:r>
                        <a:rPr lang="en-GB" sz="1800" kern="1200">
                          <a:solidFill>
                            <a:schemeClr val="tx1"/>
                          </a:solidFill>
                          <a:latin typeface="Arial" panose="020B0604020202020204" pitchFamily="34" charset="0"/>
                          <a:ea typeface="+mn-ea"/>
                          <a:cs typeface="Arial" panose="020B0604020202020204" pitchFamily="34" charset="0"/>
                        </a:rPr>
                        <a:t> et al, 2022)</a:t>
                      </a:r>
                    </a:p>
                  </a:txBody>
                  <a:tcPr anchor="ctr">
                    <a:lnL w="12700" cmpd="sng">
                      <a:noFill/>
                    </a:lnL>
                    <a:lnR w="12700" cmpd="sng">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0197254"/>
                  </a:ext>
                </a:extLst>
              </a:tr>
              <a:tr h="7988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solidFill>
                            <a:schemeClr val="accent1"/>
                          </a:solidFill>
                          <a:latin typeface="Arial" panose="020B0604020202020204" pitchFamily="34" charset="0"/>
                          <a:cs typeface="Arial" panose="020B0604020202020204" pitchFamily="34" charset="0"/>
                        </a:rPr>
                        <a:t>Revenue management</a:t>
                      </a:r>
                    </a:p>
                  </a:txBody>
                  <a:tcPr anchor="ctr">
                    <a:lnL w="12700" cmpd="sng">
                      <a:noFill/>
                    </a:lnL>
                    <a:lnR w="12700" cmpd="sng">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mpd="sng">
                      <a:noFill/>
                    </a:lnL>
                    <a:lnR w="12700" cmpd="sng">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a:solidFill>
                            <a:schemeClr val="tx1"/>
                          </a:solidFill>
                          <a:latin typeface="Arial" panose="020B0604020202020204" pitchFamily="34" charset="0"/>
                          <a:ea typeface="+mn-ea"/>
                          <a:cs typeface="Arial" panose="020B0604020202020204" pitchFamily="34" charset="0"/>
                        </a:rPr>
                        <a:t>managers used judgement on application of the revenue recognition model opportunistically (Hubbard, 2022)</a:t>
                      </a:r>
                    </a:p>
                  </a:txBody>
                  <a:tcPr anchor="ctr">
                    <a:lnL w="12700" cmpd="sng">
                      <a:noFill/>
                    </a:lnL>
                    <a:lnR w="12700" cmpd="sng">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77241"/>
                  </a:ext>
                </a:extLst>
              </a:tr>
            </a:tbl>
          </a:graphicData>
        </a:graphic>
      </p:graphicFrame>
      <p:sp>
        <p:nvSpPr>
          <p:cNvPr id="4" name="Text Placeholder 3">
            <a:extLst>
              <a:ext uri="{FF2B5EF4-FFF2-40B4-BE49-F238E27FC236}">
                <a16:creationId xmlns:a16="http://schemas.microsoft.com/office/drawing/2014/main" id="{3109FD24-E6FD-9AAF-3A4C-047CE77F5311}"/>
              </a:ext>
            </a:extLst>
          </p:cNvPr>
          <p:cNvSpPr>
            <a:spLocks noGrp="1"/>
          </p:cNvSpPr>
          <p:nvPr>
            <p:ph type="body" sz="quarter" idx="14"/>
          </p:nvPr>
        </p:nvSpPr>
        <p:spPr>
          <a:xfrm>
            <a:off x="1019172" y="1221461"/>
            <a:ext cx="10386763" cy="1142194"/>
          </a:xfrm>
        </p:spPr>
        <p:txBody>
          <a:bodyPr/>
          <a:lstStyle/>
          <a:p>
            <a:r>
              <a:rPr lang="en-GB" sz="2800"/>
              <a:t>Summary of the academic evidence the IASB has considered</a:t>
            </a:r>
          </a:p>
        </p:txBody>
      </p:sp>
      <p:sp>
        <p:nvSpPr>
          <p:cNvPr id="5" name="Footer Placeholder 4">
            <a:extLst>
              <a:ext uri="{FF2B5EF4-FFF2-40B4-BE49-F238E27FC236}">
                <a16:creationId xmlns:a16="http://schemas.microsoft.com/office/drawing/2014/main" id="{49A23AD6-0AFB-6696-D55C-413877A34EC4}"/>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sp>
        <p:nvSpPr>
          <p:cNvPr id="6" name="Striped Right Arrow 6">
            <a:extLst>
              <a:ext uri="{FF2B5EF4-FFF2-40B4-BE49-F238E27FC236}">
                <a16:creationId xmlns:a16="http://schemas.microsoft.com/office/drawing/2014/main" id="{744599B5-6EB6-947A-DCBF-E55CF8D8ED09}"/>
              </a:ext>
            </a:extLst>
          </p:cNvPr>
          <p:cNvSpPr/>
          <p:nvPr/>
        </p:nvSpPr>
        <p:spPr bwMode="auto">
          <a:xfrm>
            <a:off x="2888316" y="4016027"/>
            <a:ext cx="672662" cy="399393"/>
          </a:xfrm>
          <a:prstGeom prst="stripedRigh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8" name="Striped Right Arrow 6">
            <a:extLst>
              <a:ext uri="{FF2B5EF4-FFF2-40B4-BE49-F238E27FC236}">
                <a16:creationId xmlns:a16="http://schemas.microsoft.com/office/drawing/2014/main" id="{1FFC3D4A-7BE5-AD19-D6D7-BABF304AA462}"/>
              </a:ext>
            </a:extLst>
          </p:cNvPr>
          <p:cNvSpPr/>
          <p:nvPr/>
        </p:nvSpPr>
        <p:spPr bwMode="auto">
          <a:xfrm>
            <a:off x="2888316" y="5857887"/>
            <a:ext cx="672662" cy="399393"/>
          </a:xfrm>
          <a:prstGeom prst="stripedRigh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9" name="Striped Right Arrow 6">
            <a:extLst>
              <a:ext uri="{FF2B5EF4-FFF2-40B4-BE49-F238E27FC236}">
                <a16:creationId xmlns:a16="http://schemas.microsoft.com/office/drawing/2014/main" id="{4D2DD014-12BB-8405-ADFF-268940FCD15E}"/>
              </a:ext>
            </a:extLst>
          </p:cNvPr>
          <p:cNvSpPr/>
          <p:nvPr/>
        </p:nvSpPr>
        <p:spPr bwMode="auto">
          <a:xfrm>
            <a:off x="2888316" y="2293810"/>
            <a:ext cx="672662" cy="399393"/>
          </a:xfrm>
          <a:prstGeom prst="stripedRigh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12" name="Star: 5 Points 11">
            <a:extLst>
              <a:ext uri="{FF2B5EF4-FFF2-40B4-BE49-F238E27FC236}">
                <a16:creationId xmlns:a16="http://schemas.microsoft.com/office/drawing/2014/main" id="{68443A6E-F972-4FDA-2D83-1B18DC14CC91}"/>
              </a:ext>
            </a:extLst>
          </p:cNvPr>
          <p:cNvSpPr/>
          <p:nvPr/>
        </p:nvSpPr>
        <p:spPr bwMode="auto">
          <a:xfrm>
            <a:off x="8885293" y="2225156"/>
            <a:ext cx="282365" cy="276999"/>
          </a:xfrm>
          <a:prstGeom prst="star5">
            <a:avLst>
              <a:gd name="adj" fmla="val 0"/>
              <a:gd name="hf" fmla="val 105146"/>
              <a:gd name="vf" fmla="val 110557"/>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1297699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ED4E23B5-F621-6B66-E28E-7F5DCE42209E}"/>
              </a:ext>
            </a:extLst>
          </p:cNvPr>
          <p:cNvGraphicFramePr>
            <a:graphicFrameLocks noGrp="1"/>
          </p:cNvGraphicFramePr>
          <p:nvPr>
            <p:extLst>
              <p:ext uri="{D42A27DB-BD31-4B8C-83A1-F6EECF244321}">
                <p14:modId xmlns:p14="http://schemas.microsoft.com/office/powerpoint/2010/main" val="2782444624"/>
              </p:ext>
            </p:extLst>
          </p:nvPr>
        </p:nvGraphicFramePr>
        <p:xfrm>
          <a:off x="1019176" y="2453297"/>
          <a:ext cx="10386765" cy="3154680"/>
        </p:xfrm>
        <a:graphic>
          <a:graphicData uri="http://schemas.openxmlformats.org/drawingml/2006/table">
            <a:tbl>
              <a:tblPr firstRow="1" bandRow="1">
                <a:tableStyleId>{16D9F66E-5EB9-4882-86FB-DCBF35E3C3E4}</a:tableStyleId>
              </a:tblPr>
              <a:tblGrid>
                <a:gridCol w="1568825">
                  <a:extLst>
                    <a:ext uri="{9D8B030D-6E8A-4147-A177-3AD203B41FA5}">
                      <a16:colId xmlns:a16="http://schemas.microsoft.com/office/drawing/2014/main" val="3547638507"/>
                    </a:ext>
                  </a:extLst>
                </a:gridCol>
                <a:gridCol w="1140737">
                  <a:extLst>
                    <a:ext uri="{9D8B030D-6E8A-4147-A177-3AD203B41FA5}">
                      <a16:colId xmlns:a16="http://schemas.microsoft.com/office/drawing/2014/main" val="2697747047"/>
                    </a:ext>
                  </a:extLst>
                </a:gridCol>
                <a:gridCol w="7677203">
                  <a:extLst>
                    <a:ext uri="{9D8B030D-6E8A-4147-A177-3AD203B41FA5}">
                      <a16:colId xmlns:a16="http://schemas.microsoft.com/office/drawing/2014/main" val="466970258"/>
                    </a:ext>
                  </a:extLst>
                </a:gridCol>
              </a:tblGrid>
              <a:tr h="1283595">
                <a:tc>
                  <a:txBody>
                    <a:bodyPr/>
                    <a:lstStyle/>
                    <a:p>
                      <a:pPr algn="ctr"/>
                      <a:r>
                        <a:rPr lang="en-GB" b="0">
                          <a:solidFill>
                            <a:schemeClr val="accent1"/>
                          </a:solidFill>
                          <a:latin typeface="Arial" panose="020B0604020202020204" pitchFamily="34" charset="0"/>
                          <a:cs typeface="Arial" panose="020B0604020202020204" pitchFamily="34" charset="0"/>
                        </a:rPr>
                        <a:t>Transition to IFRS 15</a:t>
                      </a:r>
                    </a:p>
                  </a:txBody>
                  <a:tcPr anchor="ctr">
                    <a:lnL w="12700" cmpd="sng">
                      <a:noFill/>
                    </a:lnL>
                    <a:lnR w="12700" cmpd="sng">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mpd="sng">
                      <a:noFill/>
                    </a:lnL>
                    <a:lnR w="12700" cmpd="sng">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800" b="0" kern="1200">
                          <a:solidFill>
                            <a:schemeClr val="tx1"/>
                          </a:solidFill>
                          <a:latin typeface="Arial" panose="020B0604020202020204" pitchFamily="34" charset="0"/>
                          <a:ea typeface="+mn-ea"/>
                          <a:cs typeface="Arial" panose="020B0604020202020204" pitchFamily="34" charset="0"/>
                        </a:rPr>
                        <a:t>the effects of transition to IFRS 15 on reported numbers varied across entities (Krupova and </a:t>
                      </a:r>
                      <a:r>
                        <a:rPr lang="en-GB" sz="1800" b="0" kern="1200" err="1">
                          <a:solidFill>
                            <a:schemeClr val="tx1"/>
                          </a:solidFill>
                          <a:latin typeface="Arial" panose="020B0604020202020204" pitchFamily="34" charset="0"/>
                          <a:ea typeface="+mn-ea"/>
                          <a:cs typeface="Arial" panose="020B0604020202020204" pitchFamily="34" charset="0"/>
                        </a:rPr>
                        <a:t>Partac</a:t>
                      </a:r>
                      <a:r>
                        <a:rPr lang="en-GB" sz="1800" b="0" kern="1200">
                          <a:solidFill>
                            <a:schemeClr val="tx1"/>
                          </a:solidFill>
                          <a:latin typeface="Arial" panose="020B0604020202020204" pitchFamily="34" charset="0"/>
                          <a:ea typeface="+mn-ea"/>
                          <a:cs typeface="Arial" panose="020B0604020202020204" pitchFamily="34" charset="0"/>
                        </a:rPr>
                        <a:t>, 2022)</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800" b="0" kern="1200">
                          <a:solidFill>
                            <a:schemeClr val="tx1"/>
                          </a:solidFill>
                          <a:latin typeface="Arial" panose="020B0604020202020204" pitchFamily="34" charset="0"/>
                          <a:ea typeface="+mn-ea"/>
                          <a:cs typeface="Arial" panose="020B0604020202020204" pitchFamily="34" charset="0"/>
                        </a:rPr>
                        <a:t>around half of the examined entities disclosed material impact from the implementation of IFRS 15 (Napier and Stadler, 2019)</a:t>
                      </a:r>
                      <a:endParaRPr lang="en-GB" sz="1800" b="0" kern="1200" noProof="0">
                        <a:solidFill>
                          <a:schemeClr val="tx1"/>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kern="1200" noProof="0">
                          <a:solidFill>
                            <a:schemeClr val="tx1"/>
                          </a:solidFill>
                          <a:latin typeface="Arial" panose="020B0604020202020204" pitchFamily="34" charset="0"/>
                          <a:ea typeface="+mn-ea"/>
                          <a:cs typeface="Arial" panose="020B0604020202020204" pitchFamily="34" charset="0"/>
                        </a:rPr>
                        <a:t>choice between the retrospective and modified retrospective method varied </a:t>
                      </a:r>
                      <a:r>
                        <a:rPr kumimoji="0" lang="en-GB" sz="18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by entity, industry and cost of compliance (Chau, 2022)</a:t>
                      </a:r>
                    </a:p>
                  </a:txBody>
                  <a:tcPr anchor="ctr">
                    <a:lnL w="12700" cmpd="sng">
                      <a:noFill/>
                    </a:lnL>
                    <a:lnR w="12700" cmpd="sng">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0197254"/>
                  </a:ext>
                </a:extLst>
              </a:tr>
              <a:tr h="10755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solidFill>
                            <a:schemeClr val="accent1"/>
                          </a:solidFill>
                          <a:latin typeface="Arial" panose="020B0604020202020204" pitchFamily="34" charset="0"/>
                          <a:cs typeface="Arial" panose="020B0604020202020204" pitchFamily="34" charset="0"/>
                        </a:rPr>
                        <a:t>Real effects</a:t>
                      </a:r>
                    </a:p>
                    <a:p>
                      <a:pPr algn="ctr"/>
                      <a:endParaRPr lang="en-GB">
                        <a:solidFill>
                          <a:schemeClr val="accent1"/>
                        </a:solidFill>
                        <a:latin typeface="Arial" panose="020B0604020202020204" pitchFamily="34" charset="0"/>
                        <a:cs typeface="Arial" panose="020B0604020202020204" pitchFamily="34" charset="0"/>
                      </a:endParaRPr>
                    </a:p>
                  </a:txBody>
                  <a:tcPr anchor="ctr">
                    <a:lnL w="12700" cmpd="sng">
                      <a:noFill/>
                    </a:lnL>
                    <a:lnR w="12700" cmpd="sng">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mpd="sng">
                      <a:noFill/>
                    </a:lnL>
                    <a:lnR w="12700" cmpd="sng">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a:buFont typeface="Arial" panose="020B0604020202020204" pitchFamily="34" charset="0"/>
                        <a:buChar char="•"/>
                      </a:pPr>
                      <a:r>
                        <a:rPr lang="en-GB">
                          <a:latin typeface="Arial" panose="020B0604020202020204" pitchFamily="34" charset="0"/>
                          <a:cs typeface="Arial" panose="020B0604020202020204" pitchFamily="34" charset="0"/>
                        </a:rPr>
                        <a:t>Topic 606 led to higher innovation by entities in the life sciences industry through an increase in investment resulting from (Cetin, 2022):</a:t>
                      </a:r>
                    </a:p>
                    <a:p>
                      <a:pPr marL="742950" lvl="1" indent="-285750" algn="l">
                        <a:spcAft>
                          <a:spcPts val="600"/>
                        </a:spcAft>
                        <a:buFont typeface="Arial" panose="020B0604020202020204" pitchFamily="34" charset="0"/>
                        <a:buChar char="•"/>
                      </a:pPr>
                      <a:r>
                        <a:rPr lang="en-GB">
                          <a:latin typeface="Arial" panose="020B0604020202020204" pitchFamily="34" charset="0"/>
                          <a:cs typeface="Arial" panose="020B0604020202020204" pitchFamily="34" charset="0"/>
                        </a:rPr>
                        <a:t>increased transparency of revenue recognition, and </a:t>
                      </a:r>
                    </a:p>
                    <a:p>
                      <a:pPr marL="742950" lvl="1" indent="-285750" algn="l">
                        <a:spcAft>
                          <a:spcPts val="600"/>
                        </a:spcAft>
                        <a:buFont typeface="Arial" panose="020B0604020202020204" pitchFamily="34" charset="0"/>
                        <a:buChar char="•"/>
                      </a:pPr>
                      <a:r>
                        <a:rPr lang="en-GB">
                          <a:latin typeface="Arial" panose="020B0604020202020204" pitchFamily="34" charset="0"/>
                          <a:cs typeface="Arial" panose="020B0604020202020204" pitchFamily="34" charset="0"/>
                        </a:rPr>
                        <a:t>lower information asymmetry between managers and investors.</a:t>
                      </a:r>
                      <a:endParaRPr lang="en-GB">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77241"/>
                  </a:ext>
                </a:extLst>
              </a:tr>
            </a:tbl>
          </a:graphicData>
        </a:graphic>
      </p:graphicFrame>
      <p:sp>
        <p:nvSpPr>
          <p:cNvPr id="4" name="Text Placeholder 3">
            <a:extLst>
              <a:ext uri="{FF2B5EF4-FFF2-40B4-BE49-F238E27FC236}">
                <a16:creationId xmlns:a16="http://schemas.microsoft.com/office/drawing/2014/main" id="{3109FD24-E6FD-9AAF-3A4C-047CE77F5311}"/>
              </a:ext>
            </a:extLst>
          </p:cNvPr>
          <p:cNvSpPr>
            <a:spLocks noGrp="1"/>
          </p:cNvSpPr>
          <p:nvPr>
            <p:ph type="body" sz="quarter" idx="10"/>
          </p:nvPr>
        </p:nvSpPr>
        <p:spPr>
          <a:xfrm>
            <a:off x="1019176" y="1246691"/>
            <a:ext cx="10188575" cy="654191"/>
          </a:xfrm>
        </p:spPr>
        <p:txBody>
          <a:bodyPr/>
          <a:lstStyle/>
          <a:p>
            <a:r>
              <a:rPr lang="en-GB" sz="2800"/>
              <a:t>Summary of the academic evidence the IASB has considered </a:t>
            </a:r>
            <a:r>
              <a:rPr lang="en-GB" sz="2800" i="1"/>
              <a:t>continued</a:t>
            </a:r>
          </a:p>
        </p:txBody>
      </p:sp>
      <p:sp>
        <p:nvSpPr>
          <p:cNvPr id="5" name="Footer Placeholder 4">
            <a:extLst>
              <a:ext uri="{FF2B5EF4-FFF2-40B4-BE49-F238E27FC236}">
                <a16:creationId xmlns:a16="http://schemas.microsoft.com/office/drawing/2014/main" id="{49A23AD6-0AFB-6696-D55C-413877A34EC4}"/>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sp>
        <p:nvSpPr>
          <p:cNvPr id="6" name="Striped Right Arrow 6">
            <a:extLst>
              <a:ext uri="{FF2B5EF4-FFF2-40B4-BE49-F238E27FC236}">
                <a16:creationId xmlns:a16="http://schemas.microsoft.com/office/drawing/2014/main" id="{744599B5-6EB6-947A-DCBF-E55CF8D8ED09}"/>
              </a:ext>
            </a:extLst>
          </p:cNvPr>
          <p:cNvSpPr/>
          <p:nvPr/>
        </p:nvSpPr>
        <p:spPr bwMode="auto">
          <a:xfrm>
            <a:off x="2788018" y="4686348"/>
            <a:ext cx="672662" cy="399393"/>
          </a:xfrm>
          <a:prstGeom prst="stripedRigh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9" name="Striped Right Arrow 6">
            <a:extLst>
              <a:ext uri="{FF2B5EF4-FFF2-40B4-BE49-F238E27FC236}">
                <a16:creationId xmlns:a16="http://schemas.microsoft.com/office/drawing/2014/main" id="{4D2DD014-12BB-8405-ADFF-268940FCD15E}"/>
              </a:ext>
            </a:extLst>
          </p:cNvPr>
          <p:cNvSpPr/>
          <p:nvPr/>
        </p:nvSpPr>
        <p:spPr bwMode="auto">
          <a:xfrm>
            <a:off x="2722935" y="2968196"/>
            <a:ext cx="672662" cy="399393"/>
          </a:xfrm>
          <a:prstGeom prst="stripedRigh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12" name="Star: 5 Points 11">
            <a:extLst>
              <a:ext uri="{FF2B5EF4-FFF2-40B4-BE49-F238E27FC236}">
                <a16:creationId xmlns:a16="http://schemas.microsoft.com/office/drawing/2014/main" id="{68443A6E-F972-4FDA-2D83-1B18DC14CC91}"/>
              </a:ext>
            </a:extLst>
          </p:cNvPr>
          <p:cNvSpPr/>
          <p:nvPr/>
        </p:nvSpPr>
        <p:spPr bwMode="auto">
          <a:xfrm>
            <a:off x="8920217" y="2968196"/>
            <a:ext cx="282365" cy="276999"/>
          </a:xfrm>
          <a:prstGeom prst="star5">
            <a:avLst>
              <a:gd name="adj" fmla="val 0"/>
              <a:gd name="hf" fmla="val 105146"/>
              <a:gd name="vf" fmla="val 110557"/>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2237680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9F34AA-8C15-9521-2B2C-74B6D12ADAEA}"/>
              </a:ext>
            </a:extLst>
          </p:cNvPr>
          <p:cNvSpPr>
            <a:spLocks noGrp="1"/>
          </p:cNvSpPr>
          <p:nvPr>
            <p:ph type="title"/>
          </p:nvPr>
        </p:nvSpPr>
        <p:spPr>
          <a:xfrm>
            <a:off x="1197428" y="286603"/>
            <a:ext cx="9958251" cy="1450757"/>
          </a:xfrm>
        </p:spPr>
        <p:txBody>
          <a:bodyPr/>
          <a:lstStyle/>
          <a:p>
            <a:pPr algn="ctr"/>
            <a:r>
              <a:rPr lang="cs-CZ" b="1"/>
              <a:t>IFRS 15 (ASC 606) </a:t>
            </a:r>
            <a:r>
              <a:rPr lang="en-US" b="1"/>
              <a:t>Academic</a:t>
            </a:r>
            <a:r>
              <a:rPr lang="cs-CZ" b="1"/>
              <a:t> </a:t>
            </a:r>
            <a:r>
              <a:rPr lang="en-US" b="1"/>
              <a:t>L</a:t>
            </a:r>
            <a:r>
              <a:rPr lang="cs-CZ" b="1"/>
              <a:t>iterature</a:t>
            </a:r>
            <a:endParaRPr lang="en-GB" b="1"/>
          </a:p>
        </p:txBody>
      </p:sp>
      <p:sp>
        <p:nvSpPr>
          <p:cNvPr id="3" name="Zástupný obsah 2">
            <a:extLst>
              <a:ext uri="{FF2B5EF4-FFF2-40B4-BE49-F238E27FC236}">
                <a16:creationId xmlns:a16="http://schemas.microsoft.com/office/drawing/2014/main" id="{0A03690A-2FA6-26C6-3E2F-A4E6B08B1812}"/>
              </a:ext>
            </a:extLst>
          </p:cNvPr>
          <p:cNvSpPr>
            <a:spLocks noGrp="1"/>
          </p:cNvSpPr>
          <p:nvPr>
            <p:ph idx="1"/>
          </p:nvPr>
        </p:nvSpPr>
        <p:spPr>
          <a:xfrm>
            <a:off x="1197429" y="1845733"/>
            <a:ext cx="9958251" cy="4386337"/>
          </a:xfrm>
        </p:spPr>
        <p:txBody>
          <a:bodyPr>
            <a:normAutofit/>
          </a:bodyPr>
          <a:lstStyle/>
          <a:p>
            <a:pPr indent="-216000">
              <a:lnSpc>
                <a:spcPct val="80000"/>
              </a:lnSpc>
              <a:spcBef>
                <a:spcPts val="600"/>
              </a:spcBef>
              <a:spcAft>
                <a:spcPts val="600"/>
              </a:spcAft>
              <a:buFont typeface="Wingdings" panose="05000000000000000000" pitchFamily="2" charset="2"/>
              <a:buChar char="§"/>
            </a:pPr>
            <a:r>
              <a:rPr lang="en-GB"/>
              <a:t>There are studies on the standards, however potentially relevant empirical studies are still working papers (unpublished)</a:t>
            </a:r>
          </a:p>
          <a:p>
            <a:pPr indent="-216000">
              <a:lnSpc>
                <a:spcPct val="80000"/>
              </a:lnSpc>
              <a:spcBef>
                <a:spcPts val="600"/>
              </a:spcBef>
              <a:spcAft>
                <a:spcPts val="600"/>
              </a:spcAft>
              <a:buFont typeface="Wingdings" panose="05000000000000000000" pitchFamily="2" charset="2"/>
              <a:buChar char="§"/>
            </a:pPr>
            <a:r>
              <a:rPr lang="en-GB"/>
              <a:t>Research topics limited to those where appropriate data available, mainly:</a:t>
            </a:r>
          </a:p>
          <a:p>
            <a:pPr lvl="1" indent="-216000">
              <a:lnSpc>
                <a:spcPct val="80000"/>
              </a:lnSpc>
              <a:spcBef>
                <a:spcPts val="600"/>
              </a:spcBef>
              <a:spcAft>
                <a:spcPts val="600"/>
              </a:spcAft>
              <a:buFont typeface="Wingdings" panose="05000000000000000000" pitchFamily="2" charset="2"/>
              <a:buChar char="§"/>
            </a:pPr>
            <a:r>
              <a:rPr lang="en-GB" sz="2000"/>
              <a:t>capital market effects</a:t>
            </a:r>
          </a:p>
          <a:p>
            <a:pPr lvl="1" indent="-216000">
              <a:lnSpc>
                <a:spcPct val="80000"/>
              </a:lnSpc>
              <a:spcBef>
                <a:spcPts val="600"/>
              </a:spcBef>
              <a:spcAft>
                <a:spcPts val="600"/>
              </a:spcAft>
              <a:buFont typeface="Wingdings" panose="05000000000000000000" pitchFamily="2" charset="2"/>
              <a:buChar char="§"/>
            </a:pPr>
            <a:r>
              <a:rPr lang="en-GB" sz="2000"/>
              <a:t>disclosures</a:t>
            </a:r>
          </a:p>
          <a:p>
            <a:pPr lvl="1" indent="-216000">
              <a:lnSpc>
                <a:spcPct val="80000"/>
              </a:lnSpc>
              <a:spcBef>
                <a:spcPts val="600"/>
              </a:spcBef>
              <a:spcAft>
                <a:spcPts val="600"/>
              </a:spcAft>
              <a:buFont typeface="Wingdings" panose="05000000000000000000" pitchFamily="2" charset="2"/>
              <a:buChar char="§"/>
            </a:pPr>
            <a:r>
              <a:rPr lang="en-GB" sz="2000"/>
              <a:t>transition</a:t>
            </a:r>
            <a:endParaRPr lang="cs-CZ" sz="2000"/>
          </a:p>
          <a:p>
            <a:pPr lvl="1" indent="-216000">
              <a:lnSpc>
                <a:spcPct val="80000"/>
              </a:lnSpc>
              <a:spcBef>
                <a:spcPts val="600"/>
              </a:spcBef>
              <a:spcAft>
                <a:spcPts val="600"/>
              </a:spcAft>
              <a:buFont typeface="Wingdings" panose="05000000000000000000" pitchFamily="2" charset="2"/>
              <a:buChar char="§"/>
            </a:pPr>
            <a:r>
              <a:rPr lang="cs-CZ" sz="2000" err="1"/>
              <a:t>some</a:t>
            </a:r>
            <a:r>
              <a:rPr lang="cs-CZ" sz="2000"/>
              <a:t> </a:t>
            </a:r>
            <a:r>
              <a:rPr lang="cs-CZ" sz="2000" err="1"/>
              <a:t>real</a:t>
            </a:r>
            <a:r>
              <a:rPr lang="cs-CZ" sz="2000"/>
              <a:t> </a:t>
            </a:r>
            <a:r>
              <a:rPr lang="cs-CZ" sz="2000" err="1"/>
              <a:t>effects</a:t>
            </a:r>
            <a:endParaRPr lang="en-GB" sz="2000"/>
          </a:p>
          <a:p>
            <a:pPr indent="-216000">
              <a:lnSpc>
                <a:spcPct val="80000"/>
              </a:lnSpc>
              <a:spcBef>
                <a:spcPts val="600"/>
              </a:spcBef>
              <a:spcAft>
                <a:spcPts val="600"/>
              </a:spcAft>
              <a:buFont typeface="Wingdings" panose="05000000000000000000" pitchFamily="2" charset="2"/>
              <a:buChar char="§"/>
            </a:pPr>
            <a:r>
              <a:rPr lang="en-GB"/>
              <a:t>Some innovative methodology approaches to examine </a:t>
            </a:r>
            <a:r>
              <a:rPr lang="cs-CZ" err="1"/>
              <a:t>selected</a:t>
            </a:r>
            <a:r>
              <a:rPr lang="en-GB"/>
              <a:t> topics:</a:t>
            </a:r>
          </a:p>
          <a:p>
            <a:pPr lvl="1" indent="-216000">
              <a:lnSpc>
                <a:spcPct val="80000"/>
              </a:lnSpc>
              <a:spcBef>
                <a:spcPts val="600"/>
              </a:spcBef>
              <a:spcAft>
                <a:spcPts val="600"/>
              </a:spcAft>
              <a:buFont typeface="Wingdings" panose="05000000000000000000" pitchFamily="2" charset="2"/>
              <a:buChar char="§"/>
            </a:pPr>
            <a:r>
              <a:rPr lang="en-GB" sz="2000"/>
              <a:t>time-varying industry shocks (exogenous to companies) to encapsulate overlapping </a:t>
            </a:r>
            <a:r>
              <a:rPr lang="cs-CZ" sz="2000" err="1"/>
              <a:t>revenue</a:t>
            </a:r>
            <a:r>
              <a:rPr lang="cs-CZ" sz="2000"/>
              <a:t> </a:t>
            </a:r>
            <a:r>
              <a:rPr lang="en-GB" sz="2000"/>
              <a:t>cycles and assess the changes in timing of revenue recognition (Ali </a:t>
            </a:r>
            <a:r>
              <a:rPr lang="cs-CZ" sz="2000"/>
              <a:t>and</a:t>
            </a:r>
            <a:r>
              <a:rPr lang="en-GB" sz="2000"/>
              <a:t> Tseng, 2023</a:t>
            </a:r>
            <a:r>
              <a:rPr lang="cs-CZ" sz="2000" err="1"/>
              <a:t>wp</a:t>
            </a:r>
            <a:r>
              <a:rPr lang="en-GB" sz="2000"/>
              <a:t>)</a:t>
            </a:r>
          </a:p>
          <a:p>
            <a:pPr lvl="1" indent="-216000">
              <a:lnSpc>
                <a:spcPct val="80000"/>
              </a:lnSpc>
              <a:spcBef>
                <a:spcPts val="600"/>
              </a:spcBef>
              <a:spcAft>
                <a:spcPts val="600"/>
              </a:spcAft>
              <a:buFont typeface="Wingdings" panose="05000000000000000000" pitchFamily="2" charset="2"/>
              <a:buChar char="§"/>
            </a:pPr>
            <a:r>
              <a:rPr lang="en-GB" sz="2000"/>
              <a:t>textual analysis of disclosures to identify Principal vs. Agent Exposure (D</a:t>
            </a:r>
            <a:r>
              <a:rPr lang="cs-CZ" sz="2000"/>
              <a:t>u, Louis and </a:t>
            </a:r>
            <a:r>
              <a:rPr lang="cs-CZ" sz="2000" err="1"/>
              <a:t>Wang</a:t>
            </a:r>
            <a:r>
              <a:rPr lang="en-GB" sz="2000"/>
              <a:t>, 2023</a:t>
            </a:r>
            <a:r>
              <a:rPr lang="cs-CZ" sz="2000" err="1"/>
              <a:t>wp</a:t>
            </a:r>
            <a:r>
              <a:rPr lang="en-GB" sz="2000"/>
              <a:t>) </a:t>
            </a:r>
          </a:p>
        </p:txBody>
      </p:sp>
    </p:spTree>
    <p:extLst>
      <p:ext uri="{BB962C8B-B14F-4D97-AF65-F5344CB8AC3E}">
        <p14:creationId xmlns:p14="http://schemas.microsoft.com/office/powerpoint/2010/main" val="3148190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9F34AA-8C15-9521-2B2C-74B6D12ADAEA}"/>
              </a:ext>
            </a:extLst>
          </p:cNvPr>
          <p:cNvSpPr>
            <a:spLocks noGrp="1"/>
          </p:cNvSpPr>
          <p:nvPr>
            <p:ph type="title"/>
          </p:nvPr>
        </p:nvSpPr>
        <p:spPr>
          <a:xfrm>
            <a:off x="1193648" y="286603"/>
            <a:ext cx="9962032" cy="1450757"/>
          </a:xfrm>
        </p:spPr>
        <p:txBody>
          <a:bodyPr/>
          <a:lstStyle/>
          <a:p>
            <a:pPr algn="ctr"/>
            <a:r>
              <a:rPr lang="en-GB" b="1"/>
              <a:t>Classification of the IFRS 15 Effects</a:t>
            </a:r>
          </a:p>
        </p:txBody>
      </p:sp>
      <p:sp>
        <p:nvSpPr>
          <p:cNvPr id="9" name="Vývojový diagram: postup 8">
            <a:extLst>
              <a:ext uri="{FF2B5EF4-FFF2-40B4-BE49-F238E27FC236}">
                <a16:creationId xmlns:a16="http://schemas.microsoft.com/office/drawing/2014/main" id="{72B14AD9-E595-93FB-6456-0D679D3FBAFD}"/>
              </a:ext>
            </a:extLst>
          </p:cNvPr>
          <p:cNvSpPr/>
          <p:nvPr/>
        </p:nvSpPr>
        <p:spPr>
          <a:xfrm>
            <a:off x="4234712" y="1878079"/>
            <a:ext cx="3783536" cy="897974"/>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a:ln>
                  <a:noFill/>
                </a:ln>
                <a:solidFill>
                  <a:prstClr val="white"/>
                </a:solidFill>
                <a:effectLst/>
                <a:uLnTx/>
                <a:uFillTx/>
                <a:latin typeface="Calibri" panose="020F0502020204030204"/>
                <a:ea typeface="+mn-ea"/>
                <a:cs typeface="+mn-cs"/>
              </a:rPr>
              <a:t>Accounting </a:t>
            </a:r>
            <a:r>
              <a:rPr kumimoji="0" lang="en-US" sz="2400" b="1" i="0" u="none" strike="noStrike" kern="1200" cap="none" spc="0" normalizeH="0" baseline="0" noProof="0" err="1">
                <a:ln>
                  <a:noFill/>
                </a:ln>
                <a:solidFill>
                  <a:prstClr val="white"/>
                </a:solidFill>
                <a:effectLst/>
                <a:uLnTx/>
                <a:uFillTx/>
                <a:latin typeface="Calibri" panose="020F0502020204030204"/>
                <a:ea typeface="+mn-ea"/>
                <a:cs typeface="+mn-cs"/>
              </a:rPr>
              <a:t>E</a:t>
            </a:r>
            <a:r>
              <a:rPr kumimoji="0" lang="cs-CZ" sz="2400" b="1" i="0" u="none" strike="noStrike" kern="1200" cap="none" spc="0" normalizeH="0" baseline="0" noProof="0">
                <a:ln>
                  <a:noFill/>
                </a:ln>
                <a:solidFill>
                  <a:prstClr val="white"/>
                </a:solidFill>
                <a:effectLst/>
                <a:uLnTx/>
                <a:uFillTx/>
                <a:latin typeface="Calibri" panose="020F0502020204030204"/>
                <a:ea typeface="+mn-ea"/>
                <a:cs typeface="+mn-cs"/>
              </a:rPr>
              <a:t>ffects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a:ln>
                  <a:noFill/>
                </a:ln>
                <a:solidFill>
                  <a:prstClr val="white"/>
                </a:solidFill>
                <a:effectLst/>
                <a:uLnTx/>
                <a:uFillTx/>
                <a:latin typeface="Calibri" panose="020F0502020204030204"/>
                <a:ea typeface="+mn-ea"/>
                <a:cs typeface="+mn-cs"/>
              </a:rPr>
              <a:t>(</a:t>
            </a:r>
            <a:r>
              <a:rPr kumimoji="0" lang="en-US" sz="1800" b="0" i="1" u="none" strike="noStrike" kern="1200" cap="none" spc="0" normalizeH="0" baseline="0" noProof="0" err="1">
                <a:ln>
                  <a:noFill/>
                </a:ln>
                <a:solidFill>
                  <a:prstClr val="white"/>
                </a:solidFill>
                <a:effectLst/>
                <a:uLnTx/>
                <a:uFillTx/>
                <a:latin typeface="Calibri" panose="020F0502020204030204"/>
                <a:ea typeface="+mn-ea"/>
                <a:cs typeface="+mn-cs"/>
              </a:rPr>
              <a:t>R</a:t>
            </a:r>
            <a:r>
              <a:rPr kumimoji="0" lang="cs-CZ" sz="1800" b="0" i="1" u="none" strike="noStrike" kern="1200" cap="none" spc="0" normalizeH="0" baseline="0" noProof="0">
                <a:ln>
                  <a:noFill/>
                </a:ln>
                <a:solidFill>
                  <a:prstClr val="white"/>
                </a:solidFill>
                <a:effectLst/>
                <a:uLnTx/>
                <a:uFillTx/>
                <a:latin typeface="Calibri" panose="020F0502020204030204"/>
                <a:ea typeface="+mn-ea"/>
                <a:cs typeface="+mn-cs"/>
              </a:rPr>
              <a:t>ecognition, </a:t>
            </a:r>
            <a:r>
              <a:rPr kumimoji="0" lang="en-US" sz="1800" b="0" i="1" u="none" strike="noStrike" kern="1200" cap="none" spc="0" normalizeH="0" baseline="0" noProof="0">
                <a:ln>
                  <a:noFill/>
                </a:ln>
                <a:solidFill>
                  <a:prstClr val="white"/>
                </a:solidFill>
                <a:effectLst/>
                <a:uLnTx/>
                <a:uFillTx/>
                <a:latin typeface="Calibri" panose="020F0502020204030204"/>
                <a:ea typeface="+mn-ea"/>
                <a:cs typeface="+mn-cs"/>
              </a:rPr>
              <a:t>M</a:t>
            </a:r>
            <a:r>
              <a:rPr kumimoji="0" lang="cs-CZ" sz="1800" b="0" i="1" u="none" strike="noStrike" kern="1200" cap="none" spc="0" normalizeH="0" baseline="0" noProof="0">
                <a:ln>
                  <a:noFill/>
                </a:ln>
                <a:solidFill>
                  <a:prstClr val="white"/>
                </a:solidFill>
                <a:effectLst/>
                <a:uLnTx/>
                <a:uFillTx/>
                <a:latin typeface="Calibri" panose="020F0502020204030204"/>
                <a:ea typeface="+mn-ea"/>
                <a:cs typeface="+mn-cs"/>
              </a:rPr>
              <a:t>easurement, </a:t>
            </a:r>
            <a:r>
              <a:rPr kumimoji="0" lang="en-US" sz="1800" b="0" i="1" u="none" strike="noStrike" kern="1200" cap="none" spc="0" normalizeH="0" baseline="0" noProof="0">
                <a:ln>
                  <a:noFill/>
                </a:ln>
                <a:solidFill>
                  <a:prstClr val="white"/>
                </a:solidFill>
                <a:effectLst/>
                <a:uLnTx/>
                <a:uFillTx/>
                <a:latin typeface="Calibri" panose="020F0502020204030204"/>
                <a:ea typeface="+mn-ea"/>
                <a:cs typeface="+mn-cs"/>
              </a:rPr>
              <a:t>P</a:t>
            </a:r>
            <a:r>
              <a:rPr kumimoji="0" lang="cs-CZ" sz="1800" b="0" i="1" u="none" strike="noStrike" kern="1200" cap="none" spc="0" normalizeH="0" baseline="0" noProof="0">
                <a:ln>
                  <a:noFill/>
                </a:ln>
                <a:solidFill>
                  <a:prstClr val="white"/>
                </a:solidFill>
                <a:effectLst/>
                <a:uLnTx/>
                <a:uFillTx/>
                <a:latin typeface="Calibri" panose="020F0502020204030204"/>
                <a:ea typeface="+mn-ea"/>
                <a:cs typeface="+mn-cs"/>
              </a:rPr>
              <a:t>resentation, </a:t>
            </a:r>
            <a:r>
              <a:rPr kumimoji="0" lang="en-US" sz="1800" b="0" i="1" u="none" strike="noStrike" kern="1200" cap="none" spc="0" normalizeH="0" baseline="0" noProof="0">
                <a:ln>
                  <a:noFill/>
                </a:ln>
                <a:solidFill>
                  <a:prstClr val="white"/>
                </a:solidFill>
                <a:effectLst/>
                <a:uLnTx/>
                <a:uFillTx/>
                <a:latin typeface="Calibri" panose="020F0502020204030204"/>
                <a:ea typeface="+mn-ea"/>
                <a:cs typeface="+mn-cs"/>
              </a:rPr>
              <a:t>D</a:t>
            </a:r>
            <a:r>
              <a:rPr kumimoji="0" lang="cs-CZ" sz="1800" b="0" i="1" u="none" strike="noStrike" kern="1200" cap="none" spc="0" normalizeH="0" baseline="0" noProof="0">
                <a:ln>
                  <a:noFill/>
                </a:ln>
                <a:solidFill>
                  <a:prstClr val="white"/>
                </a:solidFill>
                <a:effectLst/>
                <a:uLnTx/>
                <a:uFillTx/>
                <a:latin typeface="Calibri" panose="020F0502020204030204"/>
                <a:ea typeface="+mn-ea"/>
                <a:cs typeface="+mn-cs"/>
              </a:rPr>
              <a:t>isclosure)</a:t>
            </a:r>
            <a:endParaRPr kumimoji="0" lang="en-GB" sz="1800" b="0" i="1"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Vývojový diagram: postup 9">
            <a:extLst>
              <a:ext uri="{FF2B5EF4-FFF2-40B4-BE49-F238E27FC236}">
                <a16:creationId xmlns:a16="http://schemas.microsoft.com/office/drawing/2014/main" id="{75B4C254-33B2-8616-D9B7-C1C7EF583C81}"/>
              </a:ext>
            </a:extLst>
          </p:cNvPr>
          <p:cNvSpPr/>
          <p:nvPr/>
        </p:nvSpPr>
        <p:spPr>
          <a:xfrm>
            <a:off x="1145464" y="3131956"/>
            <a:ext cx="9962032" cy="421610"/>
          </a:xfrm>
          <a:prstGeom prst="flowChartProcess">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err="1">
                <a:ln>
                  <a:noFill/>
                </a:ln>
                <a:solidFill>
                  <a:prstClr val="black"/>
                </a:solidFill>
                <a:effectLst/>
                <a:uLnTx/>
                <a:uFillTx/>
                <a:latin typeface="Calibri" panose="020F0502020204030204"/>
                <a:ea typeface="+mn-ea"/>
                <a:cs typeface="+mn-cs"/>
              </a:rPr>
              <a:t>Benefits</a:t>
            </a:r>
            <a:r>
              <a:rPr kumimoji="0" lang="cs-CZ" sz="2400" b="1" i="0" u="none" strike="noStrike" kern="1200" cap="none" spc="0" normalizeH="0" baseline="0" noProof="0">
                <a:ln>
                  <a:noFill/>
                </a:ln>
                <a:solidFill>
                  <a:prstClr val="black"/>
                </a:solidFill>
                <a:effectLst/>
                <a:uLnTx/>
                <a:uFillTx/>
                <a:latin typeface="Calibri" panose="020F0502020204030204"/>
                <a:ea typeface="+mn-ea"/>
                <a:cs typeface="+mn-cs"/>
              </a:rPr>
              <a:t> and </a:t>
            </a:r>
            <a:r>
              <a:rPr kumimoji="0" lang="cs-CZ" sz="2400" b="1" i="0" u="none" strike="noStrike" kern="1200" cap="none" spc="0" normalizeH="0" baseline="0" noProof="0" err="1">
                <a:ln>
                  <a:noFill/>
                </a:ln>
                <a:solidFill>
                  <a:prstClr val="black"/>
                </a:solidFill>
                <a:effectLst/>
                <a:uLnTx/>
                <a:uFillTx/>
                <a:latin typeface="Calibri" panose="020F0502020204030204"/>
                <a:ea typeface="+mn-ea"/>
                <a:cs typeface="+mn-cs"/>
              </a:rPr>
              <a:t>costs</a:t>
            </a:r>
            <a:endParaRPr kumimoji="0" lang="en-GB"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Vývojový diagram: alternativní postup 10">
            <a:extLst>
              <a:ext uri="{FF2B5EF4-FFF2-40B4-BE49-F238E27FC236}">
                <a16:creationId xmlns:a16="http://schemas.microsoft.com/office/drawing/2014/main" id="{3B910042-2C4E-006A-9379-51DB0A2C9E83}"/>
              </a:ext>
            </a:extLst>
          </p:cNvPr>
          <p:cNvSpPr/>
          <p:nvPr/>
        </p:nvSpPr>
        <p:spPr>
          <a:xfrm>
            <a:off x="170167" y="3909469"/>
            <a:ext cx="3397786" cy="2113523"/>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panose="020F0502020204030204"/>
                <a:ea typeface="+mn-ea"/>
                <a:cs typeface="+mn-cs"/>
              </a:rPr>
              <a:t>Information Effects: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Information understanding and communication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Information processing costs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Information asymmetry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Vývojový diagram: alternativní postup 13">
            <a:extLst>
              <a:ext uri="{FF2B5EF4-FFF2-40B4-BE49-F238E27FC236}">
                <a16:creationId xmlns:a16="http://schemas.microsoft.com/office/drawing/2014/main" id="{A4BD603C-776B-0899-F512-283618F69012}"/>
              </a:ext>
            </a:extLst>
          </p:cNvPr>
          <p:cNvSpPr/>
          <p:nvPr/>
        </p:nvSpPr>
        <p:spPr>
          <a:xfrm>
            <a:off x="8624047" y="3909469"/>
            <a:ext cx="3397786" cy="2113523"/>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panose="020F0502020204030204"/>
                <a:ea typeface="+mn-ea"/>
                <a:cs typeface="+mn-cs"/>
              </a:rPr>
              <a:t>Real Effects: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Implementation costs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Contracting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Behavioural effects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Regulatory implications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Taxation</a:t>
            </a:r>
          </a:p>
        </p:txBody>
      </p:sp>
      <p:sp>
        <p:nvSpPr>
          <p:cNvPr id="15" name="Vývojový diagram: alternativní postup 14">
            <a:extLst>
              <a:ext uri="{FF2B5EF4-FFF2-40B4-BE49-F238E27FC236}">
                <a16:creationId xmlns:a16="http://schemas.microsoft.com/office/drawing/2014/main" id="{445D1C25-D27E-991B-29ED-3D4B47B26EC4}"/>
              </a:ext>
            </a:extLst>
          </p:cNvPr>
          <p:cNvSpPr/>
          <p:nvPr/>
        </p:nvSpPr>
        <p:spPr>
          <a:xfrm>
            <a:off x="4427587" y="3909469"/>
            <a:ext cx="3397786" cy="2113523"/>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panose="020F0502020204030204"/>
                <a:ea typeface="+mn-ea"/>
                <a:cs typeface="+mn-cs"/>
              </a:rPr>
              <a:t>Capital Market Effects: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Value relevance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Analysts‘ forecasts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Bid-ask spread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Trading volumes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ovéPole 2">
            <a:extLst>
              <a:ext uri="{FF2B5EF4-FFF2-40B4-BE49-F238E27FC236}">
                <a16:creationId xmlns:a16="http://schemas.microsoft.com/office/drawing/2014/main" id="{A8961289-750A-01E8-5FD8-B27AC88F6C90}"/>
              </a:ext>
            </a:extLst>
          </p:cNvPr>
          <p:cNvSpPr txBox="1"/>
          <p:nvPr/>
        </p:nvSpPr>
        <p:spPr>
          <a:xfrm>
            <a:off x="4256614" y="6022992"/>
            <a:ext cx="3739732"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err="1">
                <a:ln>
                  <a:noFill/>
                </a:ln>
                <a:solidFill>
                  <a:prstClr val="black"/>
                </a:solidFill>
                <a:effectLst/>
                <a:uLnTx/>
                <a:uFillTx/>
                <a:latin typeface="Calibri" panose="020F0502020204030204"/>
                <a:ea typeface="+mn-ea"/>
                <a:cs typeface="+mn-cs"/>
              </a:rPr>
              <a:t>Adapted</a:t>
            </a:r>
            <a:r>
              <a:rPr kumimoji="0" lang="cs-CZ"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err="1">
                <a:ln>
                  <a:noFill/>
                </a:ln>
                <a:solidFill>
                  <a:prstClr val="black"/>
                </a:solidFill>
                <a:effectLst/>
                <a:uLnTx/>
                <a:uFillTx/>
                <a:latin typeface="Calibri" panose="020F0502020204030204"/>
                <a:ea typeface="+mn-ea"/>
                <a:cs typeface="+mn-cs"/>
              </a:rPr>
              <a:t>from</a:t>
            </a:r>
            <a:r>
              <a:rPr kumimoji="0" lang="cs-CZ"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err="1">
                <a:ln>
                  <a:noFill/>
                </a:ln>
                <a:solidFill>
                  <a:prstClr val="black"/>
                </a:solidFill>
                <a:effectLst/>
                <a:uLnTx/>
                <a:uFillTx/>
                <a:latin typeface="Calibri" panose="020F0502020204030204"/>
                <a:ea typeface="+mn-ea"/>
                <a:cs typeface="+mn-cs"/>
              </a:rPr>
              <a:t>Napier</a:t>
            </a:r>
            <a:r>
              <a:rPr kumimoji="0" lang="cs-CZ" sz="1800" b="0" i="0" u="none" strike="noStrike" kern="1200" cap="none" spc="0" normalizeH="0" baseline="0" noProof="0">
                <a:ln>
                  <a:noFill/>
                </a:ln>
                <a:solidFill>
                  <a:prstClr val="black"/>
                </a:solidFill>
                <a:effectLst/>
                <a:uLnTx/>
                <a:uFillTx/>
                <a:latin typeface="Calibri" panose="020F0502020204030204"/>
                <a:ea typeface="+mn-ea"/>
                <a:cs typeface="+mn-cs"/>
              </a:rPr>
              <a:t> &amp; </a:t>
            </a:r>
            <a:r>
              <a:rPr kumimoji="0" lang="cs-CZ" sz="1800" b="0" i="0" u="none" strike="noStrike" kern="1200" cap="none" spc="0" normalizeH="0" baseline="0" noProof="0" err="1">
                <a:ln>
                  <a:noFill/>
                </a:ln>
                <a:solidFill>
                  <a:prstClr val="black"/>
                </a:solidFill>
                <a:effectLst/>
                <a:uLnTx/>
                <a:uFillTx/>
                <a:latin typeface="Calibri" panose="020F0502020204030204"/>
                <a:ea typeface="+mn-ea"/>
                <a:cs typeface="+mn-cs"/>
              </a:rPr>
              <a:t>Stadler</a:t>
            </a:r>
            <a:r>
              <a:rPr kumimoji="0" lang="cs-CZ" sz="1800" b="0" i="0" u="none" strike="noStrike" kern="1200" cap="none" spc="0" normalizeH="0" baseline="0" noProof="0">
                <a:ln>
                  <a:noFill/>
                </a:ln>
                <a:solidFill>
                  <a:prstClr val="black"/>
                </a:solidFill>
                <a:effectLst/>
                <a:uLnTx/>
                <a:uFillTx/>
                <a:latin typeface="Calibri" panose="020F0502020204030204"/>
                <a:ea typeface="+mn-ea"/>
                <a:cs typeface="+mn-cs"/>
              </a:rPr>
              <a:t> (2020)</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54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2000" fill="hold"/>
                                        <p:tgtEl>
                                          <p:spTgt spid="11"/>
                                        </p:tgtEl>
                                        <p:attrNameLst>
                                          <p:attrName>ppt_x</p:attrName>
                                        </p:attrNameLst>
                                      </p:cBhvr>
                                      <p:tavLst>
                                        <p:tav tm="0">
                                          <p:val>
                                            <p:strVal val="#ppt_x"/>
                                          </p:val>
                                        </p:tav>
                                        <p:tav tm="100000">
                                          <p:val>
                                            <p:strVal val="#ppt_x"/>
                                          </p:val>
                                        </p:tav>
                                      </p:tavLst>
                                    </p:anim>
                                    <p:anim calcmode="lin" valueType="num">
                                      <p:cBhvr additive="base">
                                        <p:cTn id="14" dur="20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2500" fill="hold"/>
                                        <p:tgtEl>
                                          <p:spTgt spid="15"/>
                                        </p:tgtEl>
                                        <p:attrNameLst>
                                          <p:attrName>ppt_x</p:attrName>
                                        </p:attrNameLst>
                                      </p:cBhvr>
                                      <p:tavLst>
                                        <p:tav tm="0">
                                          <p:val>
                                            <p:strVal val="#ppt_x"/>
                                          </p:val>
                                        </p:tav>
                                        <p:tav tm="100000">
                                          <p:val>
                                            <p:strVal val="#ppt_x"/>
                                          </p:val>
                                        </p:tav>
                                      </p:tavLst>
                                    </p:anim>
                                    <p:anim calcmode="lin" valueType="num">
                                      <p:cBhvr additive="base">
                                        <p:cTn id="18" dur="2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3000" fill="hold"/>
                                        <p:tgtEl>
                                          <p:spTgt spid="14"/>
                                        </p:tgtEl>
                                        <p:attrNameLst>
                                          <p:attrName>ppt_x</p:attrName>
                                        </p:attrNameLst>
                                      </p:cBhvr>
                                      <p:tavLst>
                                        <p:tav tm="0">
                                          <p:val>
                                            <p:strVal val="#ppt_x"/>
                                          </p:val>
                                        </p:tav>
                                        <p:tav tm="100000">
                                          <p:val>
                                            <p:strVal val="#ppt_x"/>
                                          </p:val>
                                        </p:tav>
                                      </p:tavLst>
                                    </p:anim>
                                    <p:anim calcmode="lin" valueType="num">
                                      <p:cBhvr additive="base">
                                        <p:cTn id="22" dur="3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9F34AA-8C15-9521-2B2C-74B6D12ADAEA}"/>
              </a:ext>
            </a:extLst>
          </p:cNvPr>
          <p:cNvSpPr>
            <a:spLocks noGrp="1"/>
          </p:cNvSpPr>
          <p:nvPr>
            <p:ph type="title"/>
          </p:nvPr>
        </p:nvSpPr>
        <p:spPr>
          <a:xfrm>
            <a:off x="1206136" y="286603"/>
            <a:ext cx="9946278" cy="1450757"/>
          </a:xfrm>
        </p:spPr>
        <p:txBody>
          <a:bodyPr/>
          <a:lstStyle/>
          <a:p>
            <a:pPr algn="ctr"/>
            <a:r>
              <a:rPr lang="cs-CZ" b="1" err="1"/>
              <a:t>Overall</a:t>
            </a:r>
            <a:r>
              <a:rPr lang="cs-CZ" b="1"/>
              <a:t> </a:t>
            </a:r>
            <a:r>
              <a:rPr lang="cs-CZ" b="1" err="1"/>
              <a:t>assessment</a:t>
            </a:r>
            <a:r>
              <a:rPr lang="cs-CZ" b="1"/>
              <a:t> </a:t>
            </a:r>
            <a:r>
              <a:rPr lang="cs-CZ" b="1" err="1"/>
              <a:t>of</a:t>
            </a:r>
            <a:r>
              <a:rPr lang="cs-CZ" b="1"/>
              <a:t> IFRS 15 (Q1)</a:t>
            </a:r>
            <a:endParaRPr lang="en-GB" b="1"/>
          </a:p>
        </p:txBody>
      </p:sp>
      <p:sp>
        <p:nvSpPr>
          <p:cNvPr id="3" name="Zástupný obsah 2">
            <a:extLst>
              <a:ext uri="{FF2B5EF4-FFF2-40B4-BE49-F238E27FC236}">
                <a16:creationId xmlns:a16="http://schemas.microsoft.com/office/drawing/2014/main" id="{0A03690A-2FA6-26C6-3E2F-A4E6B08B1812}"/>
              </a:ext>
            </a:extLst>
          </p:cNvPr>
          <p:cNvSpPr>
            <a:spLocks noGrp="1"/>
          </p:cNvSpPr>
          <p:nvPr>
            <p:ph idx="1"/>
          </p:nvPr>
        </p:nvSpPr>
        <p:spPr>
          <a:xfrm>
            <a:off x="1206136" y="1834848"/>
            <a:ext cx="10341239" cy="4023360"/>
          </a:xfrm>
        </p:spPr>
        <p:txBody>
          <a:bodyPr>
            <a:normAutofit/>
          </a:bodyPr>
          <a:lstStyle/>
          <a:p>
            <a:pPr marL="0" indent="0">
              <a:lnSpc>
                <a:spcPct val="80000"/>
              </a:lnSpc>
              <a:spcBef>
                <a:spcPts val="600"/>
              </a:spcBef>
              <a:spcAft>
                <a:spcPts val="600"/>
              </a:spcAft>
              <a:buNone/>
            </a:pPr>
            <a:r>
              <a:rPr lang="en-US">
                <a:solidFill>
                  <a:srgbClr val="C00000"/>
                </a:solidFill>
              </a:rPr>
              <a:t>IFRS 15 is </a:t>
            </a:r>
            <a:r>
              <a:rPr lang="en-US" b="1" i="1">
                <a:solidFill>
                  <a:srgbClr val="C00000"/>
                </a:solidFill>
              </a:rPr>
              <a:t>decision-useful</a:t>
            </a:r>
            <a:r>
              <a:rPr lang="en-US">
                <a:solidFill>
                  <a:srgbClr val="C00000"/>
                </a:solidFill>
              </a:rPr>
              <a:t> for many stakeholders</a:t>
            </a:r>
          </a:p>
          <a:p>
            <a:pPr marL="0" indent="0">
              <a:lnSpc>
                <a:spcPct val="80000"/>
              </a:lnSpc>
              <a:spcBef>
                <a:spcPts val="600"/>
              </a:spcBef>
              <a:spcAft>
                <a:spcPts val="600"/>
              </a:spcAft>
              <a:buNone/>
            </a:pPr>
            <a:r>
              <a:rPr lang="cs-CZ" b="1">
                <a:solidFill>
                  <a:srgbClr val="002060"/>
                </a:solidFill>
              </a:rPr>
              <a:t>Accounting effects</a:t>
            </a:r>
            <a:r>
              <a:rPr lang="en-US" b="1">
                <a:solidFill>
                  <a:srgbClr val="002060"/>
                </a:solidFill>
              </a:rPr>
              <a:t> include: </a:t>
            </a:r>
          </a:p>
          <a:p>
            <a:pPr lvl="1" indent="-216000">
              <a:lnSpc>
                <a:spcPct val="80000"/>
              </a:lnSpc>
              <a:spcBef>
                <a:spcPts val="600"/>
              </a:spcBef>
              <a:spcAft>
                <a:spcPts val="600"/>
              </a:spcAft>
              <a:buFont typeface="Wingdings" panose="05000000000000000000" pitchFamily="2" charset="2"/>
              <a:buChar char="§"/>
            </a:pPr>
            <a:r>
              <a:rPr lang="en-US" sz="2000"/>
              <a:t>Relatively little impact on recognition and measurement of revenue (Napier and Stadler, 2020</a:t>
            </a:r>
            <a:r>
              <a:rPr lang="cs-CZ" sz="2000"/>
              <a:t>;</a:t>
            </a:r>
            <a:r>
              <a:rPr lang="en-US" sz="2000"/>
              <a:t> Ali and Tseng, 2023</a:t>
            </a:r>
            <a:r>
              <a:rPr lang="cs-CZ" sz="2000" err="1"/>
              <a:t>wp</a:t>
            </a:r>
            <a:r>
              <a:rPr lang="en-US" sz="2000"/>
              <a:t>)</a:t>
            </a:r>
            <a:endParaRPr lang="en-GB" sz="2000"/>
          </a:p>
          <a:p>
            <a:pPr lvl="1" indent="-216000">
              <a:lnSpc>
                <a:spcPct val="80000"/>
              </a:lnSpc>
              <a:spcBef>
                <a:spcPts val="600"/>
              </a:spcBef>
              <a:spcAft>
                <a:spcPts val="600"/>
              </a:spcAft>
              <a:buFont typeface="Wingdings" panose="05000000000000000000" pitchFamily="2" charset="2"/>
              <a:buChar char="§"/>
            </a:pPr>
            <a:r>
              <a:rPr lang="en-US" sz="2000"/>
              <a:t>Increase in financial statement comparability (Choi, Kim, and Wang, 2023)</a:t>
            </a:r>
          </a:p>
          <a:p>
            <a:pPr lvl="1" indent="-216000">
              <a:lnSpc>
                <a:spcPct val="80000"/>
              </a:lnSpc>
              <a:spcBef>
                <a:spcPts val="600"/>
              </a:spcBef>
              <a:spcAft>
                <a:spcPts val="600"/>
              </a:spcAft>
              <a:buFont typeface="Wingdings" panose="05000000000000000000" pitchFamily="2" charset="2"/>
              <a:buChar char="§"/>
            </a:pPr>
            <a:r>
              <a:rPr lang="en-US" sz="2000"/>
              <a:t>Increase (Decrease) in revenue comparability for firms in different industries with similar revenue-generating transactions (firms in the same industry with similar revenue-generating economic transactions) [Tillet, 2023]</a:t>
            </a:r>
          </a:p>
          <a:p>
            <a:pPr lvl="1" indent="-216000">
              <a:lnSpc>
                <a:spcPct val="80000"/>
              </a:lnSpc>
              <a:spcBef>
                <a:spcPts val="600"/>
              </a:spcBef>
              <a:spcAft>
                <a:spcPts val="600"/>
              </a:spcAft>
              <a:buFont typeface="Wingdings" panose="05000000000000000000" pitchFamily="2" charset="2"/>
              <a:buChar char="§"/>
            </a:pPr>
            <a:r>
              <a:rPr lang="en-US" sz="2000"/>
              <a:t>Better mapping of revenue into cash flows (Choi, Kim, and Wang, 2023</a:t>
            </a:r>
            <a:r>
              <a:rPr lang="cs-CZ" sz="2000" err="1"/>
              <a:t>wp</a:t>
            </a:r>
            <a:r>
              <a:rPr lang="en-US" sz="2000"/>
              <a:t>)</a:t>
            </a:r>
          </a:p>
          <a:p>
            <a:pPr lvl="1" indent="-216000">
              <a:lnSpc>
                <a:spcPct val="80000"/>
              </a:lnSpc>
              <a:spcBef>
                <a:spcPts val="600"/>
              </a:spcBef>
              <a:spcAft>
                <a:spcPts val="600"/>
              </a:spcAft>
              <a:buFont typeface="Wingdings" panose="05000000000000000000" pitchFamily="2" charset="2"/>
              <a:buChar char="§"/>
            </a:pPr>
            <a:r>
              <a:rPr lang="en-US" sz="2000"/>
              <a:t>Increase in future cash flow predictability that comes from the guidance on contract revenue (ASC 606) and the guidance on contract costs (ASC 340-40) [He,  2023]</a:t>
            </a:r>
            <a:endParaRPr lang="en-GB" sz="2000"/>
          </a:p>
        </p:txBody>
      </p:sp>
    </p:spTree>
    <p:extLst>
      <p:ext uri="{BB962C8B-B14F-4D97-AF65-F5344CB8AC3E}">
        <p14:creationId xmlns:p14="http://schemas.microsoft.com/office/powerpoint/2010/main" val="3654082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A03690A-2FA6-26C6-3E2F-A4E6B08B1812}"/>
              </a:ext>
            </a:extLst>
          </p:cNvPr>
          <p:cNvSpPr>
            <a:spLocks noGrp="1"/>
          </p:cNvSpPr>
          <p:nvPr>
            <p:ph idx="1"/>
          </p:nvPr>
        </p:nvSpPr>
        <p:spPr>
          <a:xfrm>
            <a:off x="1206136" y="1845733"/>
            <a:ext cx="9949544" cy="4484309"/>
          </a:xfrm>
        </p:spPr>
        <p:txBody>
          <a:bodyPr>
            <a:noAutofit/>
          </a:bodyPr>
          <a:lstStyle/>
          <a:p>
            <a:pPr marL="0" indent="0">
              <a:lnSpc>
                <a:spcPct val="80000"/>
              </a:lnSpc>
              <a:spcBef>
                <a:spcPts val="600"/>
              </a:spcBef>
              <a:spcAft>
                <a:spcPts val="600"/>
              </a:spcAft>
              <a:buNone/>
            </a:pPr>
            <a:r>
              <a:rPr lang="cs-CZ" b="1" err="1">
                <a:solidFill>
                  <a:srgbClr val="002060"/>
                </a:solidFill>
              </a:rPr>
              <a:t>Information</a:t>
            </a:r>
            <a:r>
              <a:rPr lang="cs-CZ" b="1">
                <a:solidFill>
                  <a:srgbClr val="002060"/>
                </a:solidFill>
              </a:rPr>
              <a:t> and </a:t>
            </a:r>
            <a:r>
              <a:rPr lang="cs-CZ" b="1" err="1">
                <a:solidFill>
                  <a:srgbClr val="002060"/>
                </a:solidFill>
              </a:rPr>
              <a:t>capital</a:t>
            </a:r>
            <a:r>
              <a:rPr lang="cs-CZ" b="1">
                <a:solidFill>
                  <a:srgbClr val="002060"/>
                </a:solidFill>
              </a:rPr>
              <a:t> market </a:t>
            </a:r>
            <a:r>
              <a:rPr lang="cs-CZ" b="1" err="1">
                <a:solidFill>
                  <a:srgbClr val="002060"/>
                </a:solidFill>
              </a:rPr>
              <a:t>effects</a:t>
            </a:r>
            <a:r>
              <a:rPr lang="en-US" b="1">
                <a:solidFill>
                  <a:srgbClr val="002060"/>
                </a:solidFill>
              </a:rPr>
              <a:t> include:</a:t>
            </a:r>
            <a:endParaRPr lang="en-GB" b="1">
              <a:solidFill>
                <a:srgbClr val="002060"/>
              </a:solidFill>
            </a:endParaRPr>
          </a:p>
          <a:p>
            <a:pPr indent="-216000">
              <a:lnSpc>
                <a:spcPct val="80000"/>
              </a:lnSpc>
              <a:spcBef>
                <a:spcPts val="600"/>
              </a:spcBef>
              <a:spcAft>
                <a:spcPts val="600"/>
              </a:spcAft>
              <a:buFont typeface="Wingdings" panose="05000000000000000000" pitchFamily="2" charset="2"/>
              <a:buChar char="§"/>
            </a:pPr>
            <a:r>
              <a:rPr lang="en-US"/>
              <a:t>Decrease in information asymmetry between managers and investors (Cetin, 2022)</a:t>
            </a:r>
            <a:endParaRPr lang="en-GB"/>
          </a:p>
          <a:p>
            <a:pPr indent="-216000">
              <a:lnSpc>
                <a:spcPct val="80000"/>
              </a:lnSpc>
              <a:spcBef>
                <a:spcPts val="600"/>
              </a:spcBef>
              <a:spcAft>
                <a:spcPts val="600"/>
              </a:spcAft>
              <a:buFont typeface="Wingdings" panose="05000000000000000000" pitchFamily="2" charset="2"/>
              <a:buChar char="§"/>
            </a:pPr>
            <a:r>
              <a:rPr lang="en-US"/>
              <a:t>Decrease in bid-ask spread, price impact of trades, and return volatility (Choi, Kim, and Wang, 2023</a:t>
            </a:r>
            <a:r>
              <a:rPr lang="cs-CZ" err="1"/>
              <a:t>wp</a:t>
            </a:r>
            <a:r>
              <a:rPr lang="en-US"/>
              <a:t>)</a:t>
            </a:r>
          </a:p>
          <a:p>
            <a:pPr indent="-216000">
              <a:lnSpc>
                <a:spcPct val="80000"/>
              </a:lnSpc>
              <a:spcBef>
                <a:spcPts val="600"/>
              </a:spcBef>
              <a:spcAft>
                <a:spcPts val="600"/>
              </a:spcAft>
              <a:buFont typeface="Wingdings" panose="05000000000000000000" pitchFamily="2" charset="2"/>
              <a:buChar char="§"/>
            </a:pPr>
            <a:r>
              <a:rPr lang="en-US"/>
              <a:t>Increase in the quoted depth, trading volume, and price efficiency (Chung and </a:t>
            </a:r>
            <a:r>
              <a:rPr lang="en-US" err="1"/>
              <a:t>Chuwonganant</a:t>
            </a:r>
            <a:r>
              <a:rPr lang="en-US"/>
              <a:t>, 2019</a:t>
            </a:r>
            <a:r>
              <a:rPr lang="cs-CZ" err="1"/>
              <a:t>wp</a:t>
            </a:r>
            <a:r>
              <a:rPr lang="en-US"/>
              <a:t>)</a:t>
            </a:r>
          </a:p>
          <a:p>
            <a:pPr indent="-216000">
              <a:lnSpc>
                <a:spcPct val="80000"/>
              </a:lnSpc>
              <a:spcBef>
                <a:spcPts val="600"/>
              </a:spcBef>
              <a:spcAft>
                <a:spcPts val="600"/>
              </a:spcAft>
              <a:buFont typeface="Wingdings" panose="05000000000000000000" pitchFamily="2" charset="2"/>
              <a:buChar char="§"/>
            </a:pPr>
            <a:r>
              <a:rPr lang="en-US"/>
              <a:t>Increase in liquidity (Ferreira, 2021): </a:t>
            </a:r>
          </a:p>
          <a:p>
            <a:pPr lvl="1" indent="-216000">
              <a:lnSpc>
                <a:spcPct val="80000"/>
              </a:lnSpc>
              <a:spcBef>
                <a:spcPts val="600"/>
              </a:spcBef>
              <a:spcAft>
                <a:spcPts val="600"/>
              </a:spcAft>
              <a:buFont typeface="Wingdings" panose="05000000000000000000" pitchFamily="2" charset="2"/>
              <a:buChar char="§"/>
            </a:pPr>
            <a:r>
              <a:rPr lang="en-US" sz="2000"/>
              <a:t>Through the precision channel (the change in the accounting report’s ability to reflect economic events) </a:t>
            </a:r>
          </a:p>
          <a:p>
            <a:pPr lvl="1" indent="-216000">
              <a:lnSpc>
                <a:spcPct val="80000"/>
              </a:lnSpc>
              <a:spcBef>
                <a:spcPts val="600"/>
              </a:spcBef>
              <a:spcAft>
                <a:spcPts val="600"/>
              </a:spcAft>
              <a:buFont typeface="Wingdings" panose="05000000000000000000" pitchFamily="2" charset="2"/>
              <a:buChar char="§"/>
            </a:pPr>
            <a:r>
              <a:rPr lang="en-US" sz="2000"/>
              <a:t>Through the comparability channel (the increase in comparability across reporting entities) </a:t>
            </a:r>
          </a:p>
        </p:txBody>
      </p:sp>
      <p:sp>
        <p:nvSpPr>
          <p:cNvPr id="6" name="Nadpis 1">
            <a:extLst>
              <a:ext uri="{FF2B5EF4-FFF2-40B4-BE49-F238E27FC236}">
                <a16:creationId xmlns:a16="http://schemas.microsoft.com/office/drawing/2014/main" id="{C423ABFB-F142-B0D0-7E51-92771F2FCF02}"/>
              </a:ext>
            </a:extLst>
          </p:cNvPr>
          <p:cNvSpPr>
            <a:spLocks noGrp="1"/>
          </p:cNvSpPr>
          <p:nvPr>
            <p:ph type="title"/>
          </p:nvPr>
        </p:nvSpPr>
        <p:spPr>
          <a:xfrm>
            <a:off x="1206136" y="286603"/>
            <a:ext cx="9946278" cy="1450757"/>
          </a:xfrm>
        </p:spPr>
        <p:txBody>
          <a:bodyPr/>
          <a:lstStyle/>
          <a:p>
            <a:pPr algn="ctr"/>
            <a:r>
              <a:rPr lang="cs-CZ" b="1" err="1"/>
              <a:t>Overall</a:t>
            </a:r>
            <a:r>
              <a:rPr lang="cs-CZ" b="1"/>
              <a:t> </a:t>
            </a:r>
            <a:r>
              <a:rPr lang="cs-CZ" b="1" err="1"/>
              <a:t>assessment</a:t>
            </a:r>
            <a:r>
              <a:rPr lang="cs-CZ" b="1"/>
              <a:t> </a:t>
            </a:r>
            <a:r>
              <a:rPr lang="cs-CZ" b="1" err="1"/>
              <a:t>of</a:t>
            </a:r>
            <a:r>
              <a:rPr lang="cs-CZ" b="1"/>
              <a:t> IFRS 15 (Q1)</a:t>
            </a:r>
            <a:endParaRPr lang="en-GB" b="1"/>
          </a:p>
        </p:txBody>
      </p:sp>
    </p:spTree>
    <p:extLst>
      <p:ext uri="{BB962C8B-B14F-4D97-AF65-F5344CB8AC3E}">
        <p14:creationId xmlns:p14="http://schemas.microsoft.com/office/powerpoint/2010/main" val="3698359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A03690A-2FA6-26C6-3E2F-A4E6B08B1812}"/>
              </a:ext>
            </a:extLst>
          </p:cNvPr>
          <p:cNvSpPr>
            <a:spLocks noGrp="1"/>
          </p:cNvSpPr>
          <p:nvPr>
            <p:ph idx="1"/>
          </p:nvPr>
        </p:nvSpPr>
        <p:spPr>
          <a:xfrm>
            <a:off x="1206136" y="1840290"/>
            <a:ext cx="9949544" cy="4484309"/>
          </a:xfrm>
        </p:spPr>
        <p:txBody>
          <a:bodyPr>
            <a:noAutofit/>
          </a:bodyPr>
          <a:lstStyle/>
          <a:p>
            <a:pPr marL="0" indent="0">
              <a:lnSpc>
                <a:spcPct val="80000"/>
              </a:lnSpc>
              <a:spcBef>
                <a:spcPts val="600"/>
              </a:spcBef>
              <a:spcAft>
                <a:spcPts val="600"/>
              </a:spcAft>
              <a:buNone/>
            </a:pPr>
            <a:r>
              <a:rPr lang="en-GB" b="1">
                <a:solidFill>
                  <a:srgbClr val="002060"/>
                </a:solidFill>
              </a:rPr>
              <a:t>Information and capital market effects include:</a:t>
            </a:r>
          </a:p>
          <a:p>
            <a:pPr indent="-216000">
              <a:lnSpc>
                <a:spcPct val="80000"/>
              </a:lnSpc>
              <a:spcBef>
                <a:spcPts val="600"/>
              </a:spcBef>
              <a:spcAft>
                <a:spcPts val="600"/>
              </a:spcAft>
              <a:buFont typeface="Wingdings" panose="05000000000000000000" pitchFamily="2" charset="2"/>
              <a:buChar char="§"/>
            </a:pPr>
            <a:r>
              <a:rPr lang="en-GB"/>
              <a:t>Increase in the combined information content of financial statements and the capital market efficiency (He,  2023)</a:t>
            </a:r>
          </a:p>
          <a:p>
            <a:pPr indent="-216000">
              <a:lnSpc>
                <a:spcPct val="80000"/>
              </a:lnSpc>
              <a:spcBef>
                <a:spcPts val="600"/>
              </a:spcBef>
              <a:spcAft>
                <a:spcPts val="600"/>
              </a:spcAft>
              <a:buFont typeface="Wingdings" panose="05000000000000000000" pitchFamily="2" charset="2"/>
              <a:buChar char="§"/>
            </a:pPr>
            <a:r>
              <a:rPr lang="en-GB"/>
              <a:t>Increase in value relevance of earnings (revenue) [Choi, Kim, and Wang, 2023wp]</a:t>
            </a:r>
          </a:p>
          <a:p>
            <a:pPr indent="-216000">
              <a:lnSpc>
                <a:spcPct val="80000"/>
              </a:lnSpc>
              <a:spcBef>
                <a:spcPts val="600"/>
              </a:spcBef>
              <a:spcAft>
                <a:spcPts val="600"/>
              </a:spcAft>
              <a:buFont typeface="Wingdings" panose="05000000000000000000" pitchFamily="2" charset="2"/>
              <a:buChar char="§"/>
            </a:pPr>
            <a:r>
              <a:rPr lang="en-GB"/>
              <a:t>Analyst forecast accuracy and consensus: </a:t>
            </a:r>
          </a:p>
          <a:p>
            <a:pPr lvl="1" indent="-216000">
              <a:lnSpc>
                <a:spcPct val="80000"/>
              </a:lnSpc>
              <a:spcBef>
                <a:spcPts val="600"/>
              </a:spcBef>
              <a:spcAft>
                <a:spcPts val="600"/>
              </a:spcAft>
              <a:buFont typeface="Wingdings" panose="05000000000000000000" pitchFamily="2" charset="2"/>
              <a:buChar char="§"/>
            </a:pPr>
            <a:r>
              <a:rPr lang="en-GB" sz="2000"/>
              <a:t>Higher error and dispersion (Hao and Pham, 2023), (Lee, Lee, and </a:t>
            </a:r>
            <a:r>
              <a:rPr lang="en-GB" sz="2000" err="1"/>
              <a:t>Sadka</a:t>
            </a:r>
            <a:r>
              <a:rPr lang="en-GB" sz="2000"/>
              <a:t>, 2022wp)</a:t>
            </a:r>
          </a:p>
          <a:p>
            <a:pPr lvl="1" indent="-216000">
              <a:lnSpc>
                <a:spcPct val="80000"/>
              </a:lnSpc>
              <a:spcBef>
                <a:spcPts val="600"/>
              </a:spcBef>
              <a:spcAft>
                <a:spcPts val="600"/>
              </a:spcAft>
              <a:buFont typeface="Wingdings" panose="05000000000000000000" pitchFamily="2" charset="2"/>
              <a:buChar char="§"/>
            </a:pPr>
            <a:r>
              <a:rPr lang="en-GB" sz="2000"/>
              <a:t>Negative impact on the cost of debt (Lee, Lee, and </a:t>
            </a:r>
            <a:r>
              <a:rPr lang="en-GB" sz="2000" err="1"/>
              <a:t>Sadka</a:t>
            </a:r>
            <a:r>
              <a:rPr lang="en-GB" sz="2000"/>
              <a:t>, 2022wp)</a:t>
            </a:r>
          </a:p>
          <a:p>
            <a:pPr lvl="1" indent="-216000">
              <a:lnSpc>
                <a:spcPct val="80000"/>
              </a:lnSpc>
              <a:spcBef>
                <a:spcPts val="600"/>
              </a:spcBef>
              <a:spcAft>
                <a:spcPts val="600"/>
              </a:spcAft>
              <a:buFont typeface="Wingdings" panose="05000000000000000000" pitchFamily="2" charset="2"/>
              <a:buChar char="§"/>
            </a:pPr>
            <a:r>
              <a:rPr lang="en-GB" sz="2000"/>
              <a:t>The effect dissipates over time (learning curve of a new standard)</a:t>
            </a:r>
          </a:p>
          <a:p>
            <a:pPr lvl="1" indent="-216000">
              <a:lnSpc>
                <a:spcPct val="80000"/>
              </a:lnSpc>
              <a:spcBef>
                <a:spcPts val="600"/>
              </a:spcBef>
              <a:spcAft>
                <a:spcPts val="600"/>
              </a:spcAft>
              <a:buFont typeface="Wingdings" panose="05000000000000000000" pitchFamily="2" charset="2"/>
              <a:buChar char="§"/>
            </a:pPr>
            <a:r>
              <a:rPr lang="en-GB" sz="2000"/>
              <a:t>Full retrospective method leads to lower error</a:t>
            </a:r>
            <a:endParaRPr lang="cs-CZ" sz="2000"/>
          </a:p>
          <a:p>
            <a:pPr lvl="1" indent="-216000">
              <a:lnSpc>
                <a:spcPct val="80000"/>
              </a:lnSpc>
              <a:spcBef>
                <a:spcPts val="600"/>
              </a:spcBef>
              <a:spcAft>
                <a:spcPts val="600"/>
              </a:spcAft>
              <a:buFont typeface="Wingdings" panose="05000000000000000000" pitchFamily="2" charset="2"/>
              <a:buChar char="§"/>
            </a:pPr>
            <a:r>
              <a:rPr lang="cs-CZ" sz="2000"/>
              <a:t>Positive </a:t>
            </a:r>
            <a:r>
              <a:rPr lang="cs-CZ" sz="2000" err="1"/>
              <a:t>effect</a:t>
            </a:r>
            <a:r>
              <a:rPr lang="cs-CZ" sz="2000"/>
              <a:t> </a:t>
            </a:r>
            <a:r>
              <a:rPr lang="cs-CZ" sz="2000" err="1"/>
              <a:t>of</a:t>
            </a:r>
            <a:r>
              <a:rPr lang="cs-CZ" sz="2000"/>
              <a:t> </a:t>
            </a:r>
            <a:r>
              <a:rPr lang="cs-CZ" sz="2000" err="1"/>
              <a:t>disaggregation</a:t>
            </a:r>
            <a:r>
              <a:rPr lang="cs-CZ" sz="2000"/>
              <a:t> </a:t>
            </a:r>
            <a:r>
              <a:rPr lang="cs-CZ" sz="2000" err="1"/>
              <a:t>disclosures</a:t>
            </a:r>
            <a:endParaRPr lang="en-GB" sz="2000"/>
          </a:p>
        </p:txBody>
      </p:sp>
      <p:sp>
        <p:nvSpPr>
          <p:cNvPr id="6" name="Nadpis 1">
            <a:extLst>
              <a:ext uri="{FF2B5EF4-FFF2-40B4-BE49-F238E27FC236}">
                <a16:creationId xmlns:a16="http://schemas.microsoft.com/office/drawing/2014/main" id="{F55C1B4C-42B4-2F0C-B9EE-10DB3046EFC5}"/>
              </a:ext>
            </a:extLst>
          </p:cNvPr>
          <p:cNvSpPr>
            <a:spLocks noGrp="1"/>
          </p:cNvSpPr>
          <p:nvPr>
            <p:ph type="title"/>
          </p:nvPr>
        </p:nvSpPr>
        <p:spPr>
          <a:xfrm>
            <a:off x="1206136" y="286603"/>
            <a:ext cx="9946278" cy="1450757"/>
          </a:xfrm>
        </p:spPr>
        <p:txBody>
          <a:bodyPr/>
          <a:lstStyle/>
          <a:p>
            <a:pPr algn="ctr"/>
            <a:r>
              <a:rPr lang="cs-CZ" b="1" err="1"/>
              <a:t>Overall</a:t>
            </a:r>
            <a:r>
              <a:rPr lang="cs-CZ" b="1"/>
              <a:t> </a:t>
            </a:r>
            <a:r>
              <a:rPr lang="cs-CZ" b="1" err="1"/>
              <a:t>assessment</a:t>
            </a:r>
            <a:r>
              <a:rPr lang="cs-CZ" b="1"/>
              <a:t> </a:t>
            </a:r>
            <a:r>
              <a:rPr lang="cs-CZ" b="1" err="1"/>
              <a:t>of</a:t>
            </a:r>
            <a:r>
              <a:rPr lang="cs-CZ" b="1"/>
              <a:t> IFRS 15 (Q1)</a:t>
            </a:r>
            <a:endParaRPr lang="en-GB" b="1"/>
          </a:p>
        </p:txBody>
      </p:sp>
    </p:spTree>
    <p:extLst>
      <p:ext uri="{BB962C8B-B14F-4D97-AF65-F5344CB8AC3E}">
        <p14:creationId xmlns:p14="http://schemas.microsoft.com/office/powerpoint/2010/main" val="723197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A03690A-2FA6-26C6-3E2F-A4E6B08B1812}"/>
              </a:ext>
            </a:extLst>
          </p:cNvPr>
          <p:cNvSpPr>
            <a:spLocks noGrp="1"/>
          </p:cNvSpPr>
          <p:nvPr>
            <p:ph idx="1"/>
          </p:nvPr>
        </p:nvSpPr>
        <p:spPr>
          <a:xfrm>
            <a:off x="1197428" y="1845734"/>
            <a:ext cx="9958251" cy="4023360"/>
          </a:xfrm>
        </p:spPr>
        <p:txBody>
          <a:bodyPr>
            <a:normAutofit/>
          </a:bodyPr>
          <a:lstStyle/>
          <a:p>
            <a:pPr marL="0" indent="0">
              <a:lnSpc>
                <a:spcPct val="80000"/>
              </a:lnSpc>
              <a:spcBef>
                <a:spcPts val="600"/>
              </a:spcBef>
              <a:spcAft>
                <a:spcPts val="600"/>
              </a:spcAft>
              <a:buNone/>
            </a:pPr>
            <a:r>
              <a:rPr lang="en-US" b="1">
                <a:solidFill>
                  <a:srgbClr val="002060"/>
                </a:solidFill>
              </a:rPr>
              <a:t>Implementation costs:</a:t>
            </a:r>
          </a:p>
          <a:p>
            <a:pPr lvl="1" indent="-216000">
              <a:lnSpc>
                <a:spcPct val="80000"/>
              </a:lnSpc>
              <a:spcBef>
                <a:spcPts val="600"/>
              </a:spcBef>
              <a:spcAft>
                <a:spcPts val="600"/>
              </a:spcAft>
              <a:buFont typeface="Wingdings" panose="05000000000000000000" pitchFamily="2" charset="2"/>
              <a:buChar char="§"/>
            </a:pPr>
            <a:r>
              <a:rPr lang="en-US" sz="2000"/>
              <a:t>IFRS 15 has a complex impact on business models</a:t>
            </a:r>
            <a:r>
              <a:rPr lang="cs-CZ" sz="2000"/>
              <a:t>;</a:t>
            </a:r>
            <a:r>
              <a:rPr lang="en-US" sz="2000"/>
              <a:t> </a:t>
            </a:r>
            <a:r>
              <a:rPr lang="cs-CZ" sz="2000" err="1"/>
              <a:t>th</a:t>
            </a:r>
            <a:r>
              <a:rPr lang="en-US" sz="2000"/>
              <a:t>ere are significant implementation costs and proprietary costs. </a:t>
            </a:r>
          </a:p>
          <a:p>
            <a:pPr lvl="1" indent="-216000">
              <a:lnSpc>
                <a:spcPct val="80000"/>
              </a:lnSpc>
              <a:spcBef>
                <a:spcPts val="600"/>
              </a:spcBef>
              <a:spcAft>
                <a:spcPts val="600"/>
              </a:spcAft>
              <a:buFont typeface="Wingdings" panose="05000000000000000000" pitchFamily="2" charset="2"/>
              <a:buChar char="§"/>
            </a:pPr>
            <a:r>
              <a:rPr lang="en-US" sz="2000"/>
              <a:t>IFRS 15 is a driver to justify large investments, including MCS, ERP, etc. (Davern, 2019; </a:t>
            </a:r>
            <a:r>
              <a:rPr lang="en-US" sz="2000" err="1"/>
              <a:t>Osma</a:t>
            </a:r>
            <a:r>
              <a:rPr lang="en-US" sz="2000"/>
              <a:t> García</a:t>
            </a:r>
            <a:r>
              <a:rPr lang="cs-CZ" sz="2000"/>
              <a:t>, </a:t>
            </a:r>
            <a:r>
              <a:rPr lang="cs-CZ" sz="2000" err="1"/>
              <a:t>Gomez</a:t>
            </a:r>
            <a:r>
              <a:rPr lang="cs-CZ" sz="2000"/>
              <a:t> </a:t>
            </a:r>
            <a:r>
              <a:rPr lang="cs-CZ" sz="2000" err="1"/>
              <a:t>Conde</a:t>
            </a:r>
            <a:r>
              <a:rPr lang="cs-CZ" sz="2000"/>
              <a:t> and Mora, </a:t>
            </a:r>
            <a:r>
              <a:rPr lang="en-US" sz="2000"/>
              <a:t>2023</a:t>
            </a:r>
            <a:r>
              <a:rPr lang="cs-CZ" sz="2000" err="1"/>
              <a:t>wp</a:t>
            </a:r>
            <a:r>
              <a:rPr lang="en-US" sz="2000"/>
              <a:t>) </a:t>
            </a:r>
            <a:r>
              <a:rPr lang="cs-CZ" sz="2000"/>
              <a:t>&amp; </a:t>
            </a:r>
            <a:r>
              <a:rPr lang="en-US" sz="2000"/>
              <a:t>implementation costs directly related to IFRS 15 cannot be easily identified </a:t>
            </a:r>
          </a:p>
          <a:p>
            <a:pPr lvl="1" indent="-216000">
              <a:lnSpc>
                <a:spcPct val="80000"/>
              </a:lnSpc>
              <a:spcBef>
                <a:spcPts val="600"/>
              </a:spcBef>
              <a:spcAft>
                <a:spcPts val="600"/>
              </a:spcAft>
              <a:buFont typeface="Wingdings" panose="05000000000000000000" pitchFamily="2" charset="2"/>
              <a:buChar char="§"/>
            </a:pPr>
            <a:r>
              <a:rPr lang="cs-CZ" sz="2000"/>
              <a:t>H</a:t>
            </a:r>
            <a:r>
              <a:rPr lang="en-US" sz="2000" err="1"/>
              <a:t>igh</a:t>
            </a:r>
            <a:r>
              <a:rPr lang="en-US" sz="2000"/>
              <a:t> costs but also additional benefits</a:t>
            </a:r>
            <a:r>
              <a:rPr lang="cs-CZ" sz="2000"/>
              <a:t> (</a:t>
            </a:r>
            <a:r>
              <a:rPr lang="cs-CZ" sz="2000" err="1"/>
              <a:t>see</a:t>
            </a:r>
            <a:r>
              <a:rPr lang="cs-CZ" sz="2000"/>
              <a:t> Q7 &amp; Q11)</a:t>
            </a:r>
            <a:endParaRPr lang="en-US" sz="2000"/>
          </a:p>
          <a:p>
            <a:pPr indent="-216000">
              <a:buFont typeface="Wingdings" panose="05000000000000000000" pitchFamily="2" charset="2"/>
              <a:buChar char="§"/>
            </a:pPr>
            <a:endParaRPr lang="cs-CZ"/>
          </a:p>
          <a:p>
            <a:pPr indent="-216000">
              <a:buFont typeface="Wingdings" panose="05000000000000000000" pitchFamily="2" charset="2"/>
              <a:buChar char="§"/>
            </a:pPr>
            <a:endParaRPr lang="en-GB"/>
          </a:p>
        </p:txBody>
      </p:sp>
      <p:sp>
        <p:nvSpPr>
          <p:cNvPr id="6" name="Nadpis 1">
            <a:extLst>
              <a:ext uri="{FF2B5EF4-FFF2-40B4-BE49-F238E27FC236}">
                <a16:creationId xmlns:a16="http://schemas.microsoft.com/office/drawing/2014/main" id="{DB85960D-85B1-CCEA-D40E-E33CEADC777A}"/>
              </a:ext>
            </a:extLst>
          </p:cNvPr>
          <p:cNvSpPr>
            <a:spLocks noGrp="1"/>
          </p:cNvSpPr>
          <p:nvPr>
            <p:ph type="title"/>
          </p:nvPr>
        </p:nvSpPr>
        <p:spPr>
          <a:xfrm>
            <a:off x="1206136" y="286603"/>
            <a:ext cx="9946278" cy="1450757"/>
          </a:xfrm>
        </p:spPr>
        <p:txBody>
          <a:bodyPr/>
          <a:lstStyle/>
          <a:p>
            <a:pPr algn="ctr"/>
            <a:r>
              <a:rPr lang="cs-CZ" b="1" err="1"/>
              <a:t>Overall</a:t>
            </a:r>
            <a:r>
              <a:rPr lang="cs-CZ" b="1"/>
              <a:t> </a:t>
            </a:r>
            <a:r>
              <a:rPr lang="cs-CZ" b="1" err="1"/>
              <a:t>assessment</a:t>
            </a:r>
            <a:r>
              <a:rPr lang="cs-CZ" b="1"/>
              <a:t> </a:t>
            </a:r>
            <a:r>
              <a:rPr lang="cs-CZ" b="1" err="1"/>
              <a:t>of</a:t>
            </a:r>
            <a:r>
              <a:rPr lang="cs-CZ" b="1"/>
              <a:t> IFRS 15 (Q1)</a:t>
            </a:r>
            <a:endParaRPr lang="en-GB" b="1"/>
          </a:p>
        </p:txBody>
      </p:sp>
    </p:spTree>
    <p:extLst>
      <p:ext uri="{BB962C8B-B14F-4D97-AF65-F5344CB8AC3E}">
        <p14:creationId xmlns:p14="http://schemas.microsoft.com/office/powerpoint/2010/main" val="3524448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text, snímek obrazovky, Písmo, Grafika&#10;&#10;Popis byl vytvořen automaticky">
            <a:extLst>
              <a:ext uri="{FF2B5EF4-FFF2-40B4-BE49-F238E27FC236}">
                <a16:creationId xmlns:a16="http://schemas.microsoft.com/office/drawing/2014/main" id="{DE33B58A-4E8D-4D0B-BF0D-00B4FBD26C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06652" y="4720235"/>
            <a:ext cx="1614469" cy="832434"/>
          </a:xfrm>
          <a:prstGeom prst="rect">
            <a:avLst/>
          </a:prstGeom>
        </p:spPr>
      </p:pic>
      <p:pic>
        <p:nvPicPr>
          <p:cNvPr id="8" name="Picture 7" descr="Text&#10;&#10;Description automatically generated">
            <a:extLst>
              <a:ext uri="{FF2B5EF4-FFF2-40B4-BE49-F238E27FC236}">
                <a16:creationId xmlns:a16="http://schemas.microsoft.com/office/drawing/2014/main" id="{E34EDF63-051C-8F55-7AAC-F591F1F64579}"/>
              </a:ext>
            </a:extLst>
          </p:cNvPr>
          <p:cNvPicPr>
            <a:picLocks noChangeAspect="1"/>
          </p:cNvPicPr>
          <p:nvPr/>
        </p:nvPicPr>
        <p:blipFill>
          <a:blip r:embed="rId4"/>
          <a:stretch>
            <a:fillRect/>
          </a:stretch>
        </p:blipFill>
        <p:spPr>
          <a:xfrm>
            <a:off x="6711745" y="3378163"/>
            <a:ext cx="3218751" cy="772500"/>
          </a:xfrm>
          <a:prstGeom prst="rect">
            <a:avLst/>
          </a:prstGeom>
        </p:spPr>
      </p:pic>
      <p:pic>
        <p:nvPicPr>
          <p:cNvPr id="9" name="Picture 8" descr="A red and white sign&#10;&#10;Description automatically generated with low confidence">
            <a:extLst>
              <a:ext uri="{FF2B5EF4-FFF2-40B4-BE49-F238E27FC236}">
                <a16:creationId xmlns:a16="http://schemas.microsoft.com/office/drawing/2014/main" id="{D55E838C-DB3E-A03D-BE47-A720765F2A0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63657" y="2248536"/>
            <a:ext cx="2834283" cy="535158"/>
          </a:xfrm>
          <a:prstGeom prst="rect">
            <a:avLst/>
          </a:prstGeom>
          <a:noFill/>
          <a:ln>
            <a:noFill/>
          </a:ln>
        </p:spPr>
      </p:pic>
      <p:sp>
        <p:nvSpPr>
          <p:cNvPr id="10" name="Zástupný obsah 2">
            <a:extLst>
              <a:ext uri="{FF2B5EF4-FFF2-40B4-BE49-F238E27FC236}">
                <a16:creationId xmlns:a16="http://schemas.microsoft.com/office/drawing/2014/main" id="{A0CC5848-3BE4-471E-2E9C-6DA6647E1F82}"/>
              </a:ext>
            </a:extLst>
          </p:cNvPr>
          <p:cNvSpPr txBox="1">
            <a:spLocks/>
          </p:cNvSpPr>
          <p:nvPr/>
        </p:nvSpPr>
        <p:spPr>
          <a:xfrm>
            <a:off x="-2" y="2055230"/>
            <a:ext cx="12192000" cy="12234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1CADE4"/>
              </a:buClr>
              <a:buSzPct val="100000"/>
              <a:buFont typeface="Calibri" panose="020F0502020204030204" pitchFamily="34" charset="0"/>
              <a:buNone/>
              <a:tabLst/>
              <a:defRPr/>
            </a:pPr>
            <a:endParaRPr kumimoji="0" lang="en-GB" sz="1800" b="0" i="0" u="none" strike="noStrike" kern="1200" cap="none" spc="200" normalizeH="0" baseline="0" noProof="0">
              <a:ln>
                <a:noFill/>
              </a:ln>
              <a:solidFill>
                <a:srgbClr val="344068"/>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2D547F75-7565-904B-F479-023928A7F9E4}"/>
              </a:ext>
            </a:extLst>
          </p:cNvPr>
          <p:cNvSpPr txBox="1"/>
          <p:nvPr/>
        </p:nvSpPr>
        <p:spPr>
          <a:xfrm>
            <a:off x="734197" y="2248536"/>
            <a:ext cx="4996248" cy="3173176"/>
          </a:xfrm>
          <a:prstGeom prst="rect">
            <a:avLst/>
          </a:prstGeom>
          <a:noFill/>
        </p:spPr>
        <p:txBody>
          <a:bodyPr wrap="square" rtlCol="0">
            <a:spAutoFit/>
          </a:bodyPr>
          <a:lstStyle/>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a:solidFill>
                <a:schemeClr val="tx1">
                  <a:lumMod val="65000"/>
                  <a:lumOff val="35000"/>
                </a:schemeClr>
              </a:solidFill>
              <a:latin typeface="Arial" panose="020B0604020202020204" pitchFamily="34" charset="0"/>
              <a:cs typeface="Arial" panose="020B0604020202020204" pitchFamily="34" charset="0"/>
            </a:endParaRP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a:solidFill>
                  <a:schemeClr val="tx1">
                    <a:lumMod val="65000"/>
                    <a:lumOff val="35000"/>
                  </a:schemeClr>
                </a:solidFill>
                <a:latin typeface="Arial" panose="020B0604020202020204" pitchFamily="34" charset="0"/>
                <a:cs typeface="Arial" panose="020B0604020202020204" pitchFamily="34" charset="0"/>
              </a:rPr>
              <a:t>Introduction</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Overall assessment of IFRS 15</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a:solidFill>
                  <a:schemeClr val="tx1">
                    <a:lumMod val="65000"/>
                    <a:lumOff val="35000"/>
                  </a:schemeClr>
                </a:solidFill>
                <a:latin typeface="Arial" panose="020B0604020202020204" pitchFamily="34" charset="0"/>
                <a:cs typeface="Arial" panose="020B0604020202020204" pitchFamily="34" charset="0"/>
              </a:rPr>
              <a:t>Disclosure requirements</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Other Matters Covered in the Request for Information</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1"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90000"/>
              </a:lnSpc>
              <a:spcBef>
                <a:spcPts val="0"/>
              </a:spcBef>
              <a:spcAft>
                <a:spcPts val="0"/>
              </a:spcAft>
              <a:buClr>
                <a:srgbClr val="1CADE4"/>
              </a:buClr>
              <a:buSzPct val="100000"/>
              <a:buFont typeface="Calibri" panose="020F0502020204030204" pitchFamily="34" charset="0"/>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 Placeholder 1">
            <a:extLst>
              <a:ext uri="{FF2B5EF4-FFF2-40B4-BE49-F238E27FC236}">
                <a16:creationId xmlns:a16="http://schemas.microsoft.com/office/drawing/2014/main" id="{D2F659EE-D459-51CC-5974-2FC0C4BD39AB}"/>
              </a:ext>
            </a:extLst>
          </p:cNvPr>
          <p:cNvSpPr txBox="1">
            <a:spLocks/>
          </p:cNvSpPr>
          <p:nvPr/>
        </p:nvSpPr>
        <p:spPr>
          <a:xfrm>
            <a:off x="734197" y="2055230"/>
            <a:ext cx="4154079" cy="65419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Agenda:</a:t>
            </a:r>
          </a:p>
        </p:txBody>
      </p:sp>
      <p:sp>
        <p:nvSpPr>
          <p:cNvPr id="12" name="Podnadpis 2">
            <a:extLst>
              <a:ext uri="{FF2B5EF4-FFF2-40B4-BE49-F238E27FC236}">
                <a16:creationId xmlns:a16="http://schemas.microsoft.com/office/drawing/2014/main" id="{DEA6E17A-6DA0-8950-378E-2C2B67265A03}"/>
              </a:ext>
            </a:extLst>
          </p:cNvPr>
          <p:cNvSpPr txBox="1">
            <a:spLocks/>
          </p:cNvSpPr>
          <p:nvPr/>
        </p:nvSpPr>
        <p:spPr>
          <a:xfrm>
            <a:off x="1" y="453273"/>
            <a:ext cx="12191999" cy="114300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None/>
              <a:tabLst/>
              <a:defRPr/>
            </a:pPr>
            <a:r>
              <a:rPr kumimoji="0" lang="en-GB" sz="2400" b="1" i="0" u="none" strike="noStrike" kern="1200" cap="all" spc="200" normalizeH="0" baseline="0" noProof="0">
                <a:ln>
                  <a:noFill/>
                </a:ln>
                <a:solidFill>
                  <a:srgbClr val="2683C6"/>
                </a:solidFill>
                <a:effectLst/>
                <a:uLnTx/>
                <a:uFillTx/>
                <a:latin typeface="Arial" panose="020B0604020202020204" pitchFamily="34" charset="0"/>
                <a:ea typeface="+mn-ea"/>
                <a:cs typeface="Arial" panose="020B0604020202020204" pitchFamily="34" charset="0"/>
              </a:rPr>
              <a:t>EAA-EFRAG-IASB Financial Reporting Standards workshop on </a:t>
            </a:r>
          </a:p>
          <a:p>
            <a:pPr marL="0" marR="0" lvl="0" indent="0" algn="ctr"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None/>
              <a:tabLst/>
              <a:defRPr/>
            </a:pPr>
            <a:r>
              <a:rPr kumimoji="0" lang="en-GB" sz="2400" b="1" i="0" u="none" strike="noStrike" kern="1200" cap="all" spc="200" normalizeH="0" baseline="0" noProof="0">
                <a:ln>
                  <a:noFill/>
                </a:ln>
                <a:solidFill>
                  <a:srgbClr val="2683C6"/>
                </a:solidFill>
                <a:effectLst/>
                <a:uLnTx/>
                <a:uFillTx/>
                <a:latin typeface="Arial" panose="020B0604020202020204" pitchFamily="34" charset="0"/>
                <a:ea typeface="+mn-ea"/>
                <a:cs typeface="Arial" panose="020B0604020202020204" pitchFamily="34" charset="0"/>
              </a:rPr>
              <a:t>Post Implementation Review IFRS 15</a:t>
            </a:r>
            <a:r>
              <a:rPr kumimoji="0" lang="en-GB" sz="2400" b="1" i="0" u="none" strike="noStrike" kern="1200" cap="all" spc="200" normalizeH="0" baseline="0" noProof="0">
                <a:ln>
                  <a:noFill/>
                </a:ln>
                <a:solidFill>
                  <a:srgbClr val="344068"/>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None/>
              <a:tabLst/>
              <a:defRPr/>
            </a:pPr>
            <a:r>
              <a:rPr kumimoji="0" lang="en-GB" sz="2100" b="0" i="0" u="none" strike="noStrike" kern="1200" cap="none" spc="200" normalizeH="0" baseline="0" noProof="0">
                <a:ln>
                  <a:noFill/>
                </a:ln>
                <a:solidFill>
                  <a:srgbClr val="344068"/>
                </a:solidFill>
                <a:effectLst/>
                <a:uLnTx/>
                <a:uFillTx/>
                <a:latin typeface="Arial" panose="020B0604020202020204" pitchFamily="34" charset="0"/>
                <a:ea typeface="+mn-ea"/>
                <a:cs typeface="Arial" panose="020B0604020202020204" pitchFamily="34" charset="0"/>
              </a:rPr>
              <a:t>4 October 2023</a:t>
            </a:r>
            <a:endParaRPr kumimoji="0" lang="en-GB" sz="2100" b="1" i="0" u="none" strike="noStrike" kern="1200" cap="none" spc="200" normalizeH="0" baseline="0" noProof="0">
              <a:ln>
                <a:noFill/>
              </a:ln>
              <a:solidFill>
                <a:srgbClr val="34406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None/>
              <a:tabLst/>
              <a:defRPr/>
            </a:pPr>
            <a:endParaRPr kumimoji="0" lang="en-GB" sz="2400" b="1" i="0" u="none" strike="noStrike" kern="1200" cap="all" spc="200" normalizeH="0" baseline="0" noProof="0">
              <a:ln>
                <a:noFill/>
              </a:ln>
              <a:solidFill>
                <a:srgbClr val="344068"/>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144777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A03690A-2FA6-26C6-3E2F-A4E6B08B1812}"/>
              </a:ext>
            </a:extLst>
          </p:cNvPr>
          <p:cNvSpPr>
            <a:spLocks noGrp="1"/>
          </p:cNvSpPr>
          <p:nvPr>
            <p:ph idx="1"/>
          </p:nvPr>
        </p:nvSpPr>
        <p:spPr>
          <a:xfrm>
            <a:off x="1200694" y="1819003"/>
            <a:ext cx="9954986" cy="4023360"/>
          </a:xfrm>
        </p:spPr>
        <p:txBody>
          <a:bodyPr>
            <a:normAutofit/>
          </a:bodyPr>
          <a:lstStyle/>
          <a:p>
            <a:pPr indent="-216000">
              <a:lnSpc>
                <a:spcPct val="80000"/>
              </a:lnSpc>
              <a:spcBef>
                <a:spcPts val="600"/>
              </a:spcBef>
              <a:spcAft>
                <a:spcPts val="600"/>
              </a:spcAft>
              <a:buFont typeface="Wingdings" panose="05000000000000000000" pitchFamily="2" charset="2"/>
              <a:buChar char="§"/>
            </a:pPr>
            <a:r>
              <a:rPr lang="en-GB" b="1"/>
              <a:t>Q8 Transition requirements</a:t>
            </a:r>
            <a:endParaRPr lang="en-GB"/>
          </a:p>
          <a:p>
            <a:pPr lvl="1" indent="-216000">
              <a:lnSpc>
                <a:spcPct val="80000"/>
              </a:lnSpc>
              <a:spcBef>
                <a:spcPts val="600"/>
              </a:spcBef>
              <a:spcAft>
                <a:spcPts val="600"/>
              </a:spcAft>
              <a:buFont typeface="Wingdings" panose="05000000000000000000" pitchFamily="2" charset="2"/>
              <a:buChar char="§"/>
            </a:pPr>
            <a:r>
              <a:rPr lang="cs-CZ" sz="2000"/>
              <a:t>M</a:t>
            </a:r>
            <a:r>
              <a:rPr lang="en-GB" sz="2000"/>
              <a:t>ost entities opted for modified (cumulative) approach (Kabir and Su, 2022; Onie et al., 2023; Krupová and Partac, 2023</a:t>
            </a:r>
            <a:r>
              <a:rPr lang="cs-CZ" sz="2000" err="1"/>
              <a:t>wp</a:t>
            </a:r>
            <a:r>
              <a:rPr lang="en-GB" sz="2000"/>
              <a:t>; Hao and Pham, 2023) </a:t>
            </a:r>
          </a:p>
          <a:p>
            <a:pPr lvl="1" indent="-216000">
              <a:lnSpc>
                <a:spcPct val="80000"/>
              </a:lnSpc>
              <a:spcBef>
                <a:spcPts val="600"/>
              </a:spcBef>
              <a:spcAft>
                <a:spcPts val="600"/>
              </a:spcAft>
              <a:buFont typeface="Wingdings" panose="05000000000000000000" pitchFamily="2" charset="2"/>
              <a:buChar char="§"/>
            </a:pPr>
            <a:r>
              <a:rPr lang="cs-CZ" sz="2000"/>
              <a:t>A</a:t>
            </a:r>
            <a:r>
              <a:rPr lang="en-GB" sz="2000"/>
              <a:t> stronger reaction to revenue surprises &amp; lower analysts’ forecast errors for those firms choosing the full retrospective method; the effect diminishes over time</a:t>
            </a:r>
            <a:r>
              <a:rPr lang="cs-CZ" sz="2000"/>
              <a:t> </a:t>
            </a:r>
            <a:r>
              <a:rPr lang="en-GB" sz="2000"/>
              <a:t>(Hao and Pham, 2023</a:t>
            </a:r>
            <a:r>
              <a:rPr lang="cs-CZ" sz="2000" err="1"/>
              <a:t>wp</a:t>
            </a:r>
            <a:r>
              <a:rPr lang="en-GB" sz="2000"/>
              <a:t>)</a:t>
            </a:r>
          </a:p>
          <a:p>
            <a:pPr lvl="1" indent="-216000">
              <a:lnSpc>
                <a:spcPct val="80000"/>
              </a:lnSpc>
              <a:spcBef>
                <a:spcPts val="600"/>
              </a:spcBef>
              <a:spcAft>
                <a:spcPts val="600"/>
              </a:spcAft>
              <a:buFont typeface="Wingdings" panose="05000000000000000000" pitchFamily="2" charset="2"/>
              <a:buChar char="§"/>
            </a:pPr>
            <a:r>
              <a:rPr lang="cs-CZ" sz="2000"/>
              <a:t>E</a:t>
            </a:r>
            <a:r>
              <a:rPr lang="en-GB" sz="2000"/>
              <a:t>xtending effective dates for new standards</a:t>
            </a:r>
            <a:r>
              <a:rPr lang="cs-CZ" sz="2000"/>
              <a:t> is questionable</a:t>
            </a:r>
            <a:r>
              <a:rPr lang="en-GB" sz="2000"/>
              <a:t> as entities do not utilise the additional time to proceed with the implementation properly (</a:t>
            </a:r>
            <a:r>
              <a:rPr lang="en-GB" sz="2000">
                <a:effectLst/>
                <a:latin typeface="Calibri" panose="020F0502020204030204" pitchFamily="34" charset="0"/>
                <a:ea typeface="Calibri" panose="020F0502020204030204" pitchFamily="34" charset="0"/>
                <a:cs typeface="Arial" panose="020B0604020202020204" pitchFamily="34" charset="0"/>
              </a:rPr>
              <a:t>Davern et al., 2019) </a:t>
            </a:r>
          </a:p>
        </p:txBody>
      </p:sp>
      <p:sp>
        <p:nvSpPr>
          <p:cNvPr id="7" name="Nadpis 1">
            <a:extLst>
              <a:ext uri="{FF2B5EF4-FFF2-40B4-BE49-F238E27FC236}">
                <a16:creationId xmlns:a16="http://schemas.microsoft.com/office/drawing/2014/main" id="{8D60A761-C1F5-162E-008D-FA1465CD73D2}"/>
              </a:ext>
            </a:extLst>
          </p:cNvPr>
          <p:cNvSpPr>
            <a:spLocks noGrp="1"/>
          </p:cNvSpPr>
          <p:nvPr>
            <p:ph type="title"/>
          </p:nvPr>
        </p:nvSpPr>
        <p:spPr>
          <a:xfrm>
            <a:off x="1195250" y="286603"/>
            <a:ext cx="9960429" cy="1450757"/>
          </a:xfrm>
        </p:spPr>
        <p:txBody>
          <a:bodyPr/>
          <a:lstStyle/>
          <a:p>
            <a:pPr algn="ctr"/>
            <a:r>
              <a:rPr lang="en-GB" b="1"/>
              <a:t>Related</a:t>
            </a:r>
            <a:r>
              <a:rPr lang="cs-CZ" b="1"/>
              <a:t> </a:t>
            </a:r>
            <a:r>
              <a:rPr lang="en-US" b="1" err="1"/>
              <a:t>M</a:t>
            </a:r>
            <a:r>
              <a:rPr lang="cs-CZ" b="1"/>
              <a:t>atters</a:t>
            </a:r>
            <a:endParaRPr lang="en-GB" b="1"/>
          </a:p>
        </p:txBody>
      </p:sp>
    </p:spTree>
    <p:extLst>
      <p:ext uri="{BB962C8B-B14F-4D97-AF65-F5344CB8AC3E}">
        <p14:creationId xmlns:p14="http://schemas.microsoft.com/office/powerpoint/2010/main" val="757807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A03690A-2FA6-26C6-3E2F-A4E6B08B1812}"/>
              </a:ext>
            </a:extLst>
          </p:cNvPr>
          <p:cNvSpPr>
            <a:spLocks noGrp="1"/>
          </p:cNvSpPr>
          <p:nvPr>
            <p:ph idx="1"/>
          </p:nvPr>
        </p:nvSpPr>
        <p:spPr>
          <a:xfrm>
            <a:off x="1200695" y="1807633"/>
            <a:ext cx="9954985" cy="4495195"/>
          </a:xfrm>
        </p:spPr>
        <p:txBody>
          <a:bodyPr>
            <a:normAutofit/>
          </a:bodyPr>
          <a:lstStyle/>
          <a:p>
            <a:pPr indent="-216000">
              <a:lnSpc>
                <a:spcPct val="80000"/>
              </a:lnSpc>
              <a:spcBef>
                <a:spcPts val="600"/>
              </a:spcBef>
              <a:spcAft>
                <a:spcPts val="600"/>
              </a:spcAft>
              <a:buFont typeface="Wingdings" panose="05000000000000000000" pitchFamily="2" charset="2"/>
              <a:buChar char="§"/>
            </a:pPr>
            <a:r>
              <a:rPr lang="en-GB" b="1"/>
              <a:t>Q</a:t>
            </a:r>
            <a:r>
              <a:rPr lang="cs-CZ" b="1"/>
              <a:t>11</a:t>
            </a:r>
            <a:r>
              <a:rPr lang="en-GB" b="1"/>
              <a:t> </a:t>
            </a:r>
            <a:r>
              <a:rPr lang="cs-CZ" b="1" err="1"/>
              <a:t>Other</a:t>
            </a:r>
            <a:r>
              <a:rPr lang="cs-CZ" b="1"/>
              <a:t> </a:t>
            </a:r>
            <a:r>
              <a:rPr lang="cs-CZ" b="1" err="1"/>
              <a:t>matters</a:t>
            </a:r>
            <a:r>
              <a:rPr lang="cs-CZ" b="1"/>
              <a:t> (</a:t>
            </a:r>
            <a:r>
              <a:rPr lang="cs-CZ" b="1" err="1"/>
              <a:t>real</a:t>
            </a:r>
            <a:r>
              <a:rPr lang="cs-CZ" b="1"/>
              <a:t> </a:t>
            </a:r>
            <a:r>
              <a:rPr lang="cs-CZ" b="1" err="1"/>
              <a:t>effects</a:t>
            </a:r>
            <a:r>
              <a:rPr lang="cs-CZ" b="1"/>
              <a:t>)</a:t>
            </a:r>
            <a:endParaRPr lang="en-GB"/>
          </a:p>
          <a:p>
            <a:pPr lvl="1" indent="-216000">
              <a:lnSpc>
                <a:spcPct val="80000"/>
              </a:lnSpc>
              <a:spcBef>
                <a:spcPts val="600"/>
              </a:spcBef>
              <a:spcAft>
                <a:spcPts val="600"/>
              </a:spcAft>
              <a:buFont typeface="Wingdings" panose="05000000000000000000" pitchFamily="2" charset="2"/>
              <a:buChar char="§"/>
            </a:pPr>
            <a:r>
              <a:rPr lang="en-GB" sz="2000" b="1">
                <a:solidFill>
                  <a:srgbClr val="002060"/>
                </a:solidFill>
                <a:latin typeface="Calibri" panose="020F0502020204030204" pitchFamily="34" charset="0"/>
                <a:ea typeface="Calibri" panose="020F0502020204030204" pitchFamily="34" charset="0"/>
                <a:cs typeface="Arial" panose="020B0604020202020204" pitchFamily="34" charset="0"/>
              </a:rPr>
              <a:t>Behavioural effects:</a:t>
            </a:r>
          </a:p>
          <a:p>
            <a:pPr lvl="2" indent="-216000">
              <a:lnSpc>
                <a:spcPct val="80000"/>
              </a:lnSpc>
              <a:spcBef>
                <a:spcPts val="600"/>
              </a:spcBef>
              <a:spcAft>
                <a:spcPts val="600"/>
              </a:spcAft>
              <a:buFont typeface="Wingdings" panose="05000000000000000000" pitchFamily="2" charset="2"/>
              <a:buChar char="§"/>
            </a:pPr>
            <a:r>
              <a:rPr lang="en-GB" sz="2000">
                <a:latin typeface="Calibri" panose="020F0502020204030204" pitchFamily="34" charset="0"/>
                <a:ea typeface="Calibri" panose="020F0502020204030204" pitchFamily="34" charset="0"/>
                <a:cs typeface="Arial" panose="020B0604020202020204" pitchFamily="34" charset="0"/>
              </a:rPr>
              <a:t>E</a:t>
            </a:r>
            <a:r>
              <a:rPr lang="en-GB" sz="2000">
                <a:effectLst/>
                <a:latin typeface="Calibri" panose="020F0502020204030204" pitchFamily="34" charset="0"/>
                <a:ea typeface="Calibri" panose="020F0502020204030204" pitchFamily="34" charset="0"/>
                <a:cs typeface="Arial" panose="020B0604020202020204" pitchFamily="34" charset="0"/>
              </a:rPr>
              <a:t>xtension of contract horizon to offset accelerated revenue by firms with a longer revenue cycle (Ali and Tseng</a:t>
            </a:r>
            <a:r>
              <a:rPr lang="en-GB" sz="2000">
                <a:latin typeface="Calibri" panose="020F0502020204030204" pitchFamily="34" charset="0"/>
                <a:ea typeface="Calibri" panose="020F0502020204030204" pitchFamily="34" charset="0"/>
                <a:cs typeface="Arial" panose="020B0604020202020204" pitchFamily="34" charset="0"/>
              </a:rPr>
              <a:t>, 2023</a:t>
            </a:r>
            <a:r>
              <a:rPr lang="cs-CZ" sz="2000" err="1">
                <a:latin typeface="Calibri" panose="020F0502020204030204" pitchFamily="34" charset="0"/>
                <a:ea typeface="Calibri" panose="020F0502020204030204" pitchFamily="34" charset="0"/>
                <a:cs typeface="Arial" panose="020B0604020202020204" pitchFamily="34" charset="0"/>
              </a:rPr>
              <a:t>wp</a:t>
            </a:r>
            <a:r>
              <a:rPr lang="en-GB" sz="2000">
                <a:latin typeface="Calibri" panose="020F0502020204030204" pitchFamily="34" charset="0"/>
                <a:ea typeface="Calibri" panose="020F0502020204030204" pitchFamily="34" charset="0"/>
                <a:cs typeface="Arial" panose="020B0604020202020204" pitchFamily="34" charset="0"/>
              </a:rPr>
              <a:t>)</a:t>
            </a:r>
          </a:p>
          <a:p>
            <a:pPr lvl="2" indent="-216000">
              <a:lnSpc>
                <a:spcPct val="80000"/>
              </a:lnSpc>
              <a:spcBef>
                <a:spcPts val="600"/>
              </a:spcBef>
              <a:spcAft>
                <a:spcPts val="600"/>
              </a:spcAft>
              <a:buFont typeface="Wingdings" panose="05000000000000000000" pitchFamily="2" charset="2"/>
              <a:buChar char="§"/>
            </a:pPr>
            <a:r>
              <a:rPr lang="en-GB" sz="2000">
                <a:latin typeface="Calibri" panose="020F0502020204030204" pitchFamily="34" charset="0"/>
                <a:ea typeface="Calibri" panose="020F0502020204030204" pitchFamily="34" charset="0"/>
                <a:cs typeface="Arial" panose="020B0604020202020204" pitchFamily="34" charset="0"/>
              </a:rPr>
              <a:t>Restructure of R&amp;D alliances of drug development firms, as a consequence of reduce information asymmetry and increased investments </a:t>
            </a:r>
            <a:r>
              <a:rPr lang="cs-CZ" sz="2000">
                <a:latin typeface="Calibri" panose="020F0502020204030204" pitchFamily="34" charset="0"/>
                <a:ea typeface="Calibri" panose="020F0502020204030204" pitchFamily="34" charset="0"/>
                <a:cs typeface="Arial" panose="020B0604020202020204" pitchFamily="34" charset="0"/>
              </a:rPr>
              <a:t>(</a:t>
            </a:r>
            <a:r>
              <a:rPr lang="cs-CZ" sz="2000" err="1">
                <a:latin typeface="Calibri" panose="020F0502020204030204" pitchFamily="34" charset="0"/>
                <a:ea typeface="Calibri" panose="020F0502020204030204" pitchFamily="34" charset="0"/>
                <a:cs typeface="Arial" panose="020B0604020202020204" pitchFamily="34" charset="0"/>
              </a:rPr>
              <a:t>Cetin</a:t>
            </a:r>
            <a:r>
              <a:rPr lang="cs-CZ" sz="2000">
                <a:latin typeface="Calibri" panose="020F0502020204030204" pitchFamily="34" charset="0"/>
                <a:ea typeface="Calibri" panose="020F0502020204030204" pitchFamily="34" charset="0"/>
                <a:cs typeface="Arial" panose="020B0604020202020204" pitchFamily="34" charset="0"/>
              </a:rPr>
              <a:t>, 2022)</a:t>
            </a:r>
            <a:endParaRPr lang="en-GB" sz="2000">
              <a:latin typeface="Calibri" panose="020F0502020204030204" pitchFamily="34" charset="0"/>
              <a:ea typeface="Calibri" panose="020F0502020204030204" pitchFamily="34" charset="0"/>
              <a:cs typeface="Arial" panose="020B0604020202020204" pitchFamily="34" charset="0"/>
            </a:endParaRPr>
          </a:p>
          <a:p>
            <a:pPr lvl="1" indent="-216000">
              <a:lnSpc>
                <a:spcPct val="80000"/>
              </a:lnSpc>
              <a:spcBef>
                <a:spcPts val="600"/>
              </a:spcBef>
              <a:spcAft>
                <a:spcPts val="600"/>
              </a:spcAft>
              <a:buFont typeface="Wingdings" panose="05000000000000000000" pitchFamily="2" charset="2"/>
              <a:buChar char="§"/>
            </a:pPr>
            <a:r>
              <a:rPr lang="en-GB" sz="2000" b="1">
                <a:solidFill>
                  <a:srgbClr val="002060"/>
                </a:solidFill>
              </a:rPr>
              <a:t>Contracting:</a:t>
            </a:r>
          </a:p>
          <a:p>
            <a:pPr lvl="2" indent="-216000">
              <a:lnSpc>
                <a:spcPct val="80000"/>
              </a:lnSpc>
              <a:spcBef>
                <a:spcPts val="600"/>
              </a:spcBef>
              <a:spcAft>
                <a:spcPts val="600"/>
              </a:spcAft>
              <a:buFont typeface="Wingdings" panose="05000000000000000000" pitchFamily="2" charset="2"/>
              <a:buChar char="§"/>
            </a:pPr>
            <a:r>
              <a:rPr lang="en-GB" sz="2000">
                <a:latin typeface="Calibri" panose="020F0502020204030204" pitchFamily="34" charset="0"/>
                <a:ea typeface="Calibri" panose="020F0502020204030204" pitchFamily="34" charset="0"/>
                <a:cs typeface="Arial" panose="020B0604020202020204" pitchFamily="34" charset="0"/>
              </a:rPr>
              <a:t>R</a:t>
            </a:r>
            <a:r>
              <a:rPr lang="en-GB" sz="2000">
                <a:effectLst/>
                <a:latin typeface="Calibri" panose="020F0502020204030204" pitchFamily="34" charset="0"/>
                <a:ea typeface="Calibri" panose="020F0502020204030204" pitchFamily="34" charset="0"/>
                <a:cs typeface="Arial" panose="020B0604020202020204" pitchFamily="34" charset="0"/>
              </a:rPr>
              <a:t>eassessment of credit policies from a strict to a loosen one and vice versa (Lessis and Karampinis, 2023</a:t>
            </a:r>
            <a:r>
              <a:rPr lang="cs-CZ" sz="2000" err="1">
                <a:effectLst/>
                <a:latin typeface="Calibri" panose="020F0502020204030204" pitchFamily="34" charset="0"/>
                <a:ea typeface="Calibri" panose="020F0502020204030204" pitchFamily="34" charset="0"/>
                <a:cs typeface="Arial" panose="020B0604020202020204" pitchFamily="34" charset="0"/>
              </a:rPr>
              <a:t>wp</a:t>
            </a:r>
            <a:r>
              <a:rPr lang="en-GB" sz="2000">
                <a:effectLst/>
                <a:latin typeface="Calibri" panose="020F0502020204030204" pitchFamily="34" charset="0"/>
                <a:ea typeface="Calibri" panose="020F0502020204030204" pitchFamily="34" charset="0"/>
                <a:cs typeface="Arial" panose="020B0604020202020204" pitchFamily="34" charset="0"/>
              </a:rPr>
              <a:t>)</a:t>
            </a:r>
          </a:p>
          <a:p>
            <a:pPr lvl="2" indent="-216000">
              <a:lnSpc>
                <a:spcPct val="80000"/>
              </a:lnSpc>
              <a:spcBef>
                <a:spcPts val="600"/>
              </a:spcBef>
              <a:spcAft>
                <a:spcPts val="600"/>
              </a:spcAft>
              <a:buFont typeface="Wingdings" panose="05000000000000000000" pitchFamily="2" charset="2"/>
              <a:buChar char="§"/>
            </a:pPr>
            <a:r>
              <a:rPr lang="en-GB" sz="2000">
                <a:effectLst/>
                <a:latin typeface="Calibri" panose="020F0502020204030204" pitchFamily="34" charset="0"/>
                <a:ea typeface="Calibri" panose="020F0502020204030204" pitchFamily="34" charset="0"/>
                <a:cs typeface="Arial" panose="020B0604020202020204" pitchFamily="34" charset="0"/>
              </a:rPr>
              <a:t>Increasing use of ASC 606 jargons in sales contracts post-adoption (Ali and Tseng</a:t>
            </a:r>
            <a:r>
              <a:rPr lang="en-GB" sz="2000">
                <a:latin typeface="Calibri" panose="020F0502020204030204" pitchFamily="34" charset="0"/>
                <a:ea typeface="Calibri" panose="020F0502020204030204" pitchFamily="34" charset="0"/>
                <a:cs typeface="Arial" panose="020B0604020202020204" pitchFamily="34" charset="0"/>
              </a:rPr>
              <a:t>, 2023</a:t>
            </a:r>
            <a:r>
              <a:rPr lang="cs-CZ" sz="2000" err="1">
                <a:latin typeface="Calibri" panose="020F0502020204030204" pitchFamily="34" charset="0"/>
                <a:ea typeface="Calibri" panose="020F0502020204030204" pitchFamily="34" charset="0"/>
                <a:cs typeface="Arial" panose="020B0604020202020204" pitchFamily="34" charset="0"/>
              </a:rPr>
              <a:t>wp</a:t>
            </a:r>
            <a:r>
              <a:rPr lang="en-GB" sz="2000">
                <a:latin typeface="Calibri" panose="020F0502020204030204" pitchFamily="34" charset="0"/>
                <a:ea typeface="Calibri" panose="020F0502020204030204" pitchFamily="34" charset="0"/>
                <a:cs typeface="Arial" panose="020B0604020202020204" pitchFamily="34" charset="0"/>
              </a:rPr>
              <a:t>)</a:t>
            </a:r>
            <a:endParaRPr lang="en-GB" sz="2000"/>
          </a:p>
          <a:p>
            <a:pPr lvl="1" indent="-216000">
              <a:buFont typeface="Wingdings" panose="05000000000000000000" pitchFamily="2" charset="2"/>
              <a:buChar char="§"/>
            </a:pPr>
            <a:endParaRPr lang="en-GB" sz="1800">
              <a:effectLst/>
              <a:latin typeface="Calibri" panose="020F0502020204030204" pitchFamily="34" charset="0"/>
              <a:ea typeface="Calibri" panose="020F0502020204030204" pitchFamily="34" charset="0"/>
              <a:cs typeface="Arial" panose="020B0604020202020204" pitchFamily="34" charset="0"/>
            </a:endParaRPr>
          </a:p>
        </p:txBody>
      </p:sp>
      <p:sp>
        <p:nvSpPr>
          <p:cNvPr id="6" name="Nadpis 1">
            <a:extLst>
              <a:ext uri="{FF2B5EF4-FFF2-40B4-BE49-F238E27FC236}">
                <a16:creationId xmlns:a16="http://schemas.microsoft.com/office/drawing/2014/main" id="{56C8DFAD-5342-546A-5C43-58D984ED1576}"/>
              </a:ext>
            </a:extLst>
          </p:cNvPr>
          <p:cNvSpPr>
            <a:spLocks noGrp="1"/>
          </p:cNvSpPr>
          <p:nvPr>
            <p:ph type="title"/>
          </p:nvPr>
        </p:nvSpPr>
        <p:spPr>
          <a:xfrm>
            <a:off x="1195250" y="286603"/>
            <a:ext cx="9960429" cy="1450757"/>
          </a:xfrm>
        </p:spPr>
        <p:txBody>
          <a:bodyPr/>
          <a:lstStyle/>
          <a:p>
            <a:pPr algn="ctr"/>
            <a:r>
              <a:rPr lang="en-GB" b="1"/>
              <a:t>Related</a:t>
            </a:r>
            <a:r>
              <a:rPr lang="cs-CZ" b="1"/>
              <a:t> </a:t>
            </a:r>
            <a:r>
              <a:rPr lang="en-US" b="1" err="1"/>
              <a:t>M</a:t>
            </a:r>
            <a:r>
              <a:rPr lang="cs-CZ" b="1"/>
              <a:t>atters</a:t>
            </a:r>
            <a:endParaRPr lang="en-GB" b="1"/>
          </a:p>
        </p:txBody>
      </p:sp>
    </p:spTree>
    <p:extLst>
      <p:ext uri="{BB962C8B-B14F-4D97-AF65-F5344CB8AC3E}">
        <p14:creationId xmlns:p14="http://schemas.microsoft.com/office/powerpoint/2010/main" val="4036578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A03690A-2FA6-26C6-3E2F-A4E6B08B1812}"/>
              </a:ext>
            </a:extLst>
          </p:cNvPr>
          <p:cNvSpPr>
            <a:spLocks noGrp="1"/>
          </p:cNvSpPr>
          <p:nvPr>
            <p:ph idx="1"/>
          </p:nvPr>
        </p:nvSpPr>
        <p:spPr>
          <a:xfrm>
            <a:off x="1206137" y="1807632"/>
            <a:ext cx="9949543" cy="4516967"/>
          </a:xfrm>
        </p:spPr>
        <p:txBody>
          <a:bodyPr>
            <a:noAutofit/>
          </a:bodyPr>
          <a:lstStyle/>
          <a:p>
            <a:pPr indent="-216000">
              <a:lnSpc>
                <a:spcPct val="80000"/>
              </a:lnSpc>
              <a:spcBef>
                <a:spcPts val="600"/>
              </a:spcBef>
              <a:spcAft>
                <a:spcPts val="600"/>
              </a:spcAft>
              <a:buFont typeface="Wingdings" panose="05000000000000000000" pitchFamily="2" charset="2"/>
              <a:buChar char="§"/>
            </a:pPr>
            <a:r>
              <a:rPr lang="en-GB" b="1"/>
              <a:t>Q11 Other matters (real effects)</a:t>
            </a:r>
          </a:p>
          <a:p>
            <a:pPr lvl="1" indent="-216000">
              <a:lnSpc>
                <a:spcPct val="80000"/>
              </a:lnSpc>
              <a:spcBef>
                <a:spcPts val="600"/>
              </a:spcBef>
              <a:spcAft>
                <a:spcPts val="600"/>
              </a:spcAft>
              <a:buFont typeface="Wingdings" panose="05000000000000000000" pitchFamily="2" charset="2"/>
              <a:buChar char="§"/>
            </a:pPr>
            <a:r>
              <a:rPr lang="en-GB" sz="2000" b="1">
                <a:solidFill>
                  <a:srgbClr val="002060"/>
                </a:solidFill>
                <a:effectLst/>
                <a:latin typeface="Calibri" panose="020F0502020204030204" pitchFamily="34" charset="0"/>
                <a:ea typeface="Calibri" panose="020F0502020204030204" pitchFamily="34" charset="0"/>
                <a:cs typeface="Arial" panose="020B0604020202020204" pitchFamily="34" charset="0"/>
              </a:rPr>
              <a:t>Organisational effects:</a:t>
            </a:r>
          </a:p>
          <a:p>
            <a:pPr lvl="2" indent="-216000">
              <a:lnSpc>
                <a:spcPct val="80000"/>
              </a:lnSpc>
              <a:spcBef>
                <a:spcPts val="600"/>
              </a:spcBef>
              <a:spcAft>
                <a:spcPts val="600"/>
              </a:spcAft>
              <a:buFont typeface="Wingdings" panose="05000000000000000000" pitchFamily="2" charset="2"/>
              <a:buChar char="§"/>
            </a:pPr>
            <a:r>
              <a:rPr lang="en-GB" sz="2000">
                <a:effectLst/>
                <a:latin typeface="Calibri" panose="020F0502020204030204" pitchFamily="34" charset="0"/>
                <a:ea typeface="Calibri" panose="020F0502020204030204" pitchFamily="34" charset="0"/>
                <a:cs typeface="Arial" panose="020B0604020202020204" pitchFamily="34" charset="0"/>
              </a:rPr>
              <a:t>Effects on the whole organization, across multiple functional areas beyond accounting (</a:t>
            </a:r>
            <a:r>
              <a:rPr lang="en-GB" sz="2000" err="1">
                <a:effectLst/>
                <a:latin typeface="Calibri" panose="020F0502020204030204" pitchFamily="34" charset="0"/>
                <a:ea typeface="Calibri" panose="020F0502020204030204" pitchFamily="34" charset="0"/>
                <a:cs typeface="Arial" panose="020B0604020202020204" pitchFamily="34" charset="0"/>
              </a:rPr>
              <a:t>Davern</a:t>
            </a:r>
            <a:r>
              <a:rPr lang="en-GB" sz="2000">
                <a:effectLst/>
                <a:latin typeface="Calibri" panose="020F0502020204030204" pitchFamily="34" charset="0"/>
                <a:ea typeface="Calibri" panose="020F0502020204030204" pitchFamily="34" charset="0"/>
                <a:cs typeface="Arial" panose="020B0604020202020204" pitchFamily="34" charset="0"/>
              </a:rPr>
              <a:t> et al., 2019)</a:t>
            </a:r>
          </a:p>
          <a:p>
            <a:pPr lvl="2" indent="-216000">
              <a:lnSpc>
                <a:spcPct val="80000"/>
              </a:lnSpc>
              <a:spcBef>
                <a:spcPts val="600"/>
              </a:spcBef>
              <a:spcAft>
                <a:spcPts val="600"/>
              </a:spcAft>
              <a:buFont typeface="Wingdings" panose="05000000000000000000" pitchFamily="2" charset="2"/>
              <a:buChar char="§"/>
            </a:pPr>
            <a:r>
              <a:rPr lang="en-GB" sz="2000">
                <a:effectLst/>
                <a:latin typeface="Calibri" panose="020F0502020204030204" pitchFamily="34" charset="0"/>
                <a:ea typeface="Calibri" panose="020F0502020204030204" pitchFamily="34" charset="0"/>
                <a:cs typeface="Arial" panose="020B0604020202020204" pitchFamily="34" charset="0"/>
              </a:rPr>
              <a:t>Preparers were reluctant to acknowledge the potential benefits of changes in MCS and IT systems, but  they note benefits such as more </a:t>
            </a:r>
            <a:r>
              <a:rPr lang="en-GB" sz="2000">
                <a:latin typeface="Calibri" panose="020F0502020204030204" pitchFamily="34" charset="0"/>
                <a:ea typeface="Calibri" panose="020F0502020204030204" pitchFamily="34" charset="0"/>
                <a:cs typeface="Arial" panose="020B0604020202020204" pitchFamily="34" charset="0"/>
              </a:rPr>
              <a:t>detailed and timely </a:t>
            </a:r>
            <a:r>
              <a:rPr lang="en-GB" sz="2000">
                <a:effectLst/>
                <a:latin typeface="Calibri" panose="020F0502020204030204" pitchFamily="34" charset="0"/>
                <a:ea typeface="Calibri" panose="020F0502020204030204" pitchFamily="34" charset="0"/>
                <a:cs typeface="Arial" panose="020B0604020202020204" pitchFamily="34" charset="0"/>
              </a:rPr>
              <a:t>information, integrated procedures, internal communication </a:t>
            </a:r>
            <a:r>
              <a:rPr lang="en-GB" sz="2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 positive impac</a:t>
            </a:r>
            <a:r>
              <a:rPr lang="en-GB" sz="2000">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t on output </a:t>
            </a:r>
            <a:r>
              <a:rPr lang="en-GB" sz="2000">
                <a:effectLst/>
                <a:latin typeface="Calibri" panose="020F0502020204030204" pitchFamily="34" charset="0"/>
                <a:ea typeface="Calibri" panose="020F0502020204030204" pitchFamily="34" charset="0"/>
                <a:cs typeface="Arial" panose="020B0604020202020204" pitchFamily="34" charset="0"/>
              </a:rPr>
              <a:t>efficiency (García </a:t>
            </a:r>
            <a:r>
              <a:rPr lang="en-GB" sz="2000" err="1">
                <a:effectLst/>
                <a:latin typeface="Calibri" panose="020F0502020204030204" pitchFamily="34" charset="0"/>
                <a:ea typeface="Calibri" panose="020F0502020204030204" pitchFamily="34" charset="0"/>
                <a:cs typeface="Arial" panose="020B0604020202020204" pitchFamily="34" charset="0"/>
              </a:rPr>
              <a:t>Osma</a:t>
            </a:r>
            <a:r>
              <a:rPr lang="en-GB" sz="2000">
                <a:effectLst/>
                <a:latin typeface="Calibri" panose="020F0502020204030204" pitchFamily="34" charset="0"/>
                <a:ea typeface="Calibri" panose="020F0502020204030204" pitchFamily="34" charset="0"/>
                <a:cs typeface="Arial" panose="020B0604020202020204" pitchFamily="34" charset="0"/>
              </a:rPr>
              <a:t>, Gomez Conde &amp; Mora, 2023</a:t>
            </a:r>
            <a:r>
              <a:rPr lang="en-GB" sz="2000">
                <a:latin typeface="Calibri" panose="020F0502020204030204" pitchFamily="34" charset="0"/>
                <a:ea typeface="Calibri" panose="020F0502020204030204" pitchFamily="34" charset="0"/>
                <a:cs typeface="Arial" panose="020B0604020202020204" pitchFamily="34" charset="0"/>
              </a:rPr>
              <a:t>wp</a:t>
            </a:r>
            <a:r>
              <a:rPr lang="en-GB" sz="2000">
                <a:effectLst/>
                <a:latin typeface="Calibri" panose="020F0502020204030204" pitchFamily="34" charset="0"/>
                <a:ea typeface="Calibri" panose="020F0502020204030204" pitchFamily="34" charset="0"/>
                <a:cs typeface="Arial" panose="020B0604020202020204" pitchFamily="34" charset="0"/>
              </a:rPr>
              <a:t>)</a:t>
            </a:r>
          </a:p>
          <a:p>
            <a:pPr lvl="1" indent="-216000">
              <a:lnSpc>
                <a:spcPct val="80000"/>
              </a:lnSpc>
              <a:spcBef>
                <a:spcPts val="600"/>
              </a:spcBef>
              <a:spcAft>
                <a:spcPts val="600"/>
              </a:spcAft>
              <a:buFont typeface="Wingdings" panose="05000000000000000000" pitchFamily="2" charset="2"/>
              <a:buChar char="§"/>
            </a:pPr>
            <a:r>
              <a:rPr lang="en-GB" sz="2000" b="1">
                <a:solidFill>
                  <a:srgbClr val="002060"/>
                </a:solidFill>
                <a:effectLst/>
                <a:latin typeface="Calibri" panose="020F0502020204030204" pitchFamily="34" charset="0"/>
                <a:ea typeface="Calibri" panose="020F0502020204030204" pitchFamily="34" charset="0"/>
                <a:cs typeface="Arial" panose="020B0604020202020204" pitchFamily="34" charset="0"/>
              </a:rPr>
              <a:t>Potential impli</a:t>
            </a:r>
            <a:r>
              <a:rPr lang="en-GB" sz="2000" b="1">
                <a:solidFill>
                  <a:srgbClr val="002060"/>
                </a:solidFill>
                <a:latin typeface="Calibri" panose="020F0502020204030204" pitchFamily="34" charset="0"/>
                <a:ea typeface="Calibri" panose="020F0502020204030204" pitchFamily="34" charset="0"/>
                <a:cs typeface="Arial" panose="020B0604020202020204" pitchFamily="34" charset="0"/>
              </a:rPr>
              <a:t>cations for the PIR:</a:t>
            </a:r>
          </a:p>
          <a:p>
            <a:pPr lvl="2" indent="-216000">
              <a:lnSpc>
                <a:spcPct val="80000"/>
              </a:lnSpc>
              <a:spcBef>
                <a:spcPts val="600"/>
              </a:spcBef>
              <a:spcAft>
                <a:spcPts val="600"/>
              </a:spcAft>
              <a:buFont typeface="Wingdings" panose="05000000000000000000" pitchFamily="2" charset="2"/>
              <a:buChar char="§"/>
            </a:pPr>
            <a:r>
              <a:rPr lang="en-GB" sz="2000">
                <a:latin typeface="Calibri" panose="020F0502020204030204" pitchFamily="34" charset="0"/>
                <a:ea typeface="Calibri" panose="020F0502020204030204" pitchFamily="34" charset="0"/>
                <a:cs typeface="Arial" panose="020B0604020202020204" pitchFamily="34" charset="0"/>
              </a:rPr>
              <a:t>H</a:t>
            </a:r>
            <a:r>
              <a:rPr lang="en-GB" sz="2000">
                <a:effectLst/>
                <a:latin typeface="Calibri" panose="020F0502020204030204" pitchFamily="34" charset="0"/>
                <a:ea typeface="Calibri" panose="020F0502020204030204" pitchFamily="34" charset="0"/>
                <a:cs typeface="Arial" panose="020B0604020202020204" pitchFamily="34" charset="0"/>
              </a:rPr>
              <a:t>igh implementation costs </a:t>
            </a:r>
            <a:r>
              <a:rPr lang="en-GB" sz="2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 </a:t>
            </a:r>
            <a:r>
              <a:rPr lang="en-GB" sz="2000">
                <a:effectLst/>
                <a:latin typeface="Calibri" panose="020F0502020204030204" pitchFamily="34" charset="0"/>
                <a:ea typeface="Calibri" panose="020F0502020204030204" pitchFamily="34" charset="0"/>
                <a:cs typeface="Arial" panose="020B0604020202020204" pitchFamily="34" charset="0"/>
              </a:rPr>
              <a:t>additional large investments into internal systems are highly unlikely</a:t>
            </a:r>
          </a:p>
          <a:p>
            <a:pPr lvl="2" indent="-216000">
              <a:lnSpc>
                <a:spcPct val="80000"/>
              </a:lnSpc>
              <a:spcBef>
                <a:spcPts val="600"/>
              </a:spcBef>
              <a:spcAft>
                <a:spcPts val="600"/>
              </a:spcAft>
              <a:buFont typeface="Wingdings" panose="05000000000000000000" pitchFamily="2" charset="2"/>
              <a:buChar char="§"/>
            </a:pPr>
            <a:r>
              <a:rPr lang="en-GB" sz="2000">
                <a:latin typeface="Calibri" panose="020F0502020204030204" pitchFamily="34" charset="0"/>
                <a:ea typeface="Calibri" panose="020F0502020204030204" pitchFamily="34" charset="0"/>
                <a:cs typeface="Arial" panose="020B0604020202020204" pitchFamily="34" charset="0"/>
              </a:rPr>
              <a:t>A</a:t>
            </a:r>
            <a:r>
              <a:rPr lang="en-GB" sz="2000">
                <a:effectLst/>
                <a:latin typeface="Calibri" panose="020F0502020204030204" pitchFamily="34" charset="0"/>
                <a:ea typeface="Calibri" panose="020F0502020204030204" pitchFamily="34" charset="0"/>
                <a:cs typeface="Arial" panose="020B0604020202020204" pitchFamily="34" charset="0"/>
              </a:rPr>
              <a:t>ny ame</a:t>
            </a:r>
            <a:r>
              <a:rPr lang="en-GB" sz="2000">
                <a:latin typeface="Calibri" panose="020F0502020204030204" pitchFamily="34" charset="0"/>
                <a:ea typeface="Calibri" panose="020F0502020204030204" pitchFamily="34" charset="0"/>
                <a:cs typeface="Arial" panose="020B0604020202020204" pitchFamily="34" charset="0"/>
              </a:rPr>
              <a:t>ndments rather a fine-tuning with reasonable and not burdensome disclosure requirements</a:t>
            </a:r>
            <a:endParaRPr lang="en-GB" sz="2000">
              <a:effectLst/>
              <a:latin typeface="Calibri" panose="020F0502020204030204" pitchFamily="34" charset="0"/>
              <a:ea typeface="Calibri" panose="020F0502020204030204" pitchFamily="34" charset="0"/>
              <a:cs typeface="Arial" panose="020B0604020202020204" pitchFamily="34" charset="0"/>
            </a:endParaRPr>
          </a:p>
        </p:txBody>
      </p:sp>
      <p:sp>
        <p:nvSpPr>
          <p:cNvPr id="6" name="Nadpis 1">
            <a:extLst>
              <a:ext uri="{FF2B5EF4-FFF2-40B4-BE49-F238E27FC236}">
                <a16:creationId xmlns:a16="http://schemas.microsoft.com/office/drawing/2014/main" id="{098B5D3D-56E1-350C-9186-3B59BD79DCFF}"/>
              </a:ext>
            </a:extLst>
          </p:cNvPr>
          <p:cNvSpPr>
            <a:spLocks noGrp="1"/>
          </p:cNvSpPr>
          <p:nvPr>
            <p:ph type="title"/>
          </p:nvPr>
        </p:nvSpPr>
        <p:spPr>
          <a:xfrm>
            <a:off x="1195250" y="286603"/>
            <a:ext cx="9960429" cy="1450757"/>
          </a:xfrm>
        </p:spPr>
        <p:txBody>
          <a:bodyPr/>
          <a:lstStyle/>
          <a:p>
            <a:pPr algn="ctr"/>
            <a:r>
              <a:rPr lang="en-GB" b="1"/>
              <a:t>Related</a:t>
            </a:r>
            <a:r>
              <a:rPr lang="cs-CZ" b="1"/>
              <a:t> </a:t>
            </a:r>
            <a:r>
              <a:rPr lang="en-US" b="1" err="1"/>
              <a:t>M</a:t>
            </a:r>
            <a:r>
              <a:rPr lang="cs-CZ" b="1"/>
              <a:t>atters</a:t>
            </a:r>
            <a:endParaRPr lang="en-GB" b="1"/>
          </a:p>
        </p:txBody>
      </p:sp>
    </p:spTree>
    <p:extLst>
      <p:ext uri="{BB962C8B-B14F-4D97-AF65-F5344CB8AC3E}">
        <p14:creationId xmlns:p14="http://schemas.microsoft.com/office/powerpoint/2010/main" val="1783929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sah 2">
            <a:extLst>
              <a:ext uri="{FF2B5EF4-FFF2-40B4-BE49-F238E27FC236}">
                <a16:creationId xmlns:a16="http://schemas.microsoft.com/office/drawing/2014/main" id="{A0F809B9-E894-CFB9-B912-31855AA7F87D}"/>
              </a:ext>
            </a:extLst>
          </p:cNvPr>
          <p:cNvSpPr txBox="1">
            <a:spLocks/>
          </p:cNvSpPr>
          <p:nvPr/>
        </p:nvSpPr>
        <p:spPr>
          <a:xfrm>
            <a:off x="0" y="4516580"/>
            <a:ext cx="12191998" cy="19159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1CADE4"/>
              </a:buClr>
              <a:buSzPct val="100000"/>
              <a:buFont typeface="Calibri" panose="020F0502020204030204" pitchFamily="34" charset="0"/>
              <a:buNone/>
              <a:tabLst/>
              <a:defRPr/>
            </a:pPr>
            <a:r>
              <a:rPr kumimoji="0" lang="en-GB" sz="1800" b="1" i="0" u="none" strike="noStrike" kern="1200" cap="none" spc="200" normalizeH="0" baseline="0" noProof="0">
                <a:ln>
                  <a:noFill/>
                </a:ln>
                <a:solidFill>
                  <a:srgbClr val="002060"/>
                </a:solidFill>
                <a:effectLst/>
                <a:uLnTx/>
                <a:uFillTx/>
                <a:latin typeface="Calibri" panose="020F0502020204030204"/>
                <a:ea typeface="+mn-ea"/>
                <a:cs typeface="Arial" panose="020B0604020202020204" pitchFamily="34" charset="0"/>
              </a:rPr>
              <a:t>		</a:t>
            </a:r>
            <a:endParaRPr kumimoji="0" lang="en-GB" sz="1800" b="0" i="0" u="none" strike="noStrike" kern="1200" cap="none" spc="200" normalizeH="0" baseline="0" noProof="0">
              <a:ln>
                <a:noFill/>
              </a:ln>
              <a:solidFill>
                <a:srgbClr val="344068"/>
              </a:solidFill>
              <a:effectLst/>
              <a:uLnTx/>
              <a:uFillTx/>
              <a:latin typeface="Arial" panose="020B0604020202020204" pitchFamily="34" charset="0"/>
              <a:ea typeface="+mn-ea"/>
              <a:cs typeface="Arial" panose="020B0604020202020204" pitchFamily="34" charset="0"/>
            </a:endParaRPr>
          </a:p>
        </p:txBody>
      </p:sp>
      <p:pic>
        <p:nvPicPr>
          <p:cNvPr id="5" name="Obrázek 4" descr="Obsah obrázku text, snímek obrazovky, Písmo, Grafika&#10;&#10;Popis byl vytvořen automaticky">
            <a:extLst>
              <a:ext uri="{FF2B5EF4-FFF2-40B4-BE49-F238E27FC236}">
                <a16:creationId xmlns:a16="http://schemas.microsoft.com/office/drawing/2014/main" id="{DE33B58A-4E8D-4D0B-BF0D-00B4FBD26C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34504" y="309144"/>
            <a:ext cx="1614469" cy="832434"/>
          </a:xfrm>
          <a:prstGeom prst="rect">
            <a:avLst/>
          </a:prstGeom>
        </p:spPr>
      </p:pic>
      <p:pic>
        <p:nvPicPr>
          <p:cNvPr id="8" name="Picture 7" descr="Text&#10;&#10;Description automatically generated">
            <a:extLst>
              <a:ext uri="{FF2B5EF4-FFF2-40B4-BE49-F238E27FC236}">
                <a16:creationId xmlns:a16="http://schemas.microsoft.com/office/drawing/2014/main" id="{E34EDF63-051C-8F55-7AAC-F591F1F64579}"/>
              </a:ext>
            </a:extLst>
          </p:cNvPr>
          <p:cNvPicPr>
            <a:picLocks noChangeAspect="1"/>
          </p:cNvPicPr>
          <p:nvPr/>
        </p:nvPicPr>
        <p:blipFill>
          <a:blip r:embed="rId4"/>
          <a:stretch>
            <a:fillRect/>
          </a:stretch>
        </p:blipFill>
        <p:spPr>
          <a:xfrm>
            <a:off x="4326929" y="395032"/>
            <a:ext cx="3218751" cy="772500"/>
          </a:xfrm>
          <a:prstGeom prst="rect">
            <a:avLst/>
          </a:prstGeom>
        </p:spPr>
      </p:pic>
      <p:pic>
        <p:nvPicPr>
          <p:cNvPr id="9" name="Picture 8" descr="A red and white sign&#10;&#10;Description automatically generated with low confidence">
            <a:extLst>
              <a:ext uri="{FF2B5EF4-FFF2-40B4-BE49-F238E27FC236}">
                <a16:creationId xmlns:a16="http://schemas.microsoft.com/office/drawing/2014/main" id="{D55E838C-DB3E-A03D-BE47-A720765F2A0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9612" y="425489"/>
            <a:ext cx="2834283" cy="535158"/>
          </a:xfrm>
          <a:prstGeom prst="rect">
            <a:avLst/>
          </a:prstGeom>
          <a:noFill/>
          <a:ln>
            <a:noFill/>
          </a:ln>
        </p:spPr>
      </p:pic>
      <p:sp>
        <p:nvSpPr>
          <p:cNvPr id="10" name="Zástupný obsah 2">
            <a:extLst>
              <a:ext uri="{FF2B5EF4-FFF2-40B4-BE49-F238E27FC236}">
                <a16:creationId xmlns:a16="http://schemas.microsoft.com/office/drawing/2014/main" id="{A0CC5848-3BE4-471E-2E9C-6DA6647E1F82}"/>
              </a:ext>
            </a:extLst>
          </p:cNvPr>
          <p:cNvSpPr txBox="1">
            <a:spLocks/>
          </p:cNvSpPr>
          <p:nvPr/>
        </p:nvSpPr>
        <p:spPr>
          <a:xfrm>
            <a:off x="-2" y="2055230"/>
            <a:ext cx="12192000" cy="12234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1CADE4"/>
              </a:buClr>
              <a:buSzPct val="100000"/>
              <a:buFont typeface="Calibri" panose="020F0502020204030204" pitchFamily="34" charset="0"/>
              <a:buNone/>
              <a:tabLst/>
              <a:defRPr/>
            </a:pPr>
            <a:endParaRPr kumimoji="0" lang="en-GB" sz="1800" b="0" i="0" u="none" strike="noStrike" kern="1200" cap="none" spc="200" normalizeH="0" baseline="0" noProof="0">
              <a:ln>
                <a:noFill/>
              </a:ln>
              <a:solidFill>
                <a:srgbClr val="344068"/>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2D547F75-7565-904B-F479-023928A7F9E4}"/>
              </a:ext>
            </a:extLst>
          </p:cNvPr>
          <p:cNvSpPr txBox="1"/>
          <p:nvPr/>
        </p:nvSpPr>
        <p:spPr>
          <a:xfrm>
            <a:off x="2413959" y="2200100"/>
            <a:ext cx="6827779" cy="14496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2683C6"/>
                </a:solidFill>
                <a:effectLst/>
                <a:uLnTx/>
                <a:uFillTx/>
                <a:latin typeface="Arial" panose="020B0604020202020204" pitchFamily="34" charset="0"/>
                <a:ea typeface="+mn-ea"/>
                <a:cs typeface="Arial" panose="020B0604020202020204" pitchFamily="34" charset="0"/>
              </a:rPr>
              <a:t>IFRS 15 Disclosure Requirements</a:t>
            </a:r>
            <a:endParaRPr kumimoji="0" lang="en-GB"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
                <a:srgbClr val="1CADE4"/>
              </a:buClr>
              <a:buSzPct val="100000"/>
              <a:buFont typeface="Calibri" panose="020F0502020204030204" pitchFamily="34" charset="0"/>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0843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0D78D6-18AA-772B-75ED-3D8CF0A8CEA7}"/>
              </a:ext>
            </a:extLst>
          </p:cNvPr>
          <p:cNvSpPr>
            <a:spLocks noGrp="1"/>
          </p:cNvSpPr>
          <p:nvPr>
            <p:ph type="body" sz="quarter" idx="10"/>
          </p:nvPr>
        </p:nvSpPr>
        <p:spPr>
          <a:xfrm>
            <a:off x="1019173" y="1311818"/>
            <a:ext cx="6780769" cy="654191"/>
          </a:xfrm>
        </p:spPr>
        <p:txBody>
          <a:bodyPr/>
          <a:lstStyle/>
          <a:p>
            <a:r>
              <a:rPr lang="en-GB" sz="2800"/>
              <a:t>Enhanced disclosure requirements</a:t>
            </a:r>
          </a:p>
          <a:p>
            <a:endParaRPr lang="en-GB" sz="2800"/>
          </a:p>
          <a:p>
            <a:endParaRPr lang="en-GB" sz="2800"/>
          </a:p>
          <a:p>
            <a:endParaRPr lang="en-GB" sz="2800"/>
          </a:p>
          <a:p>
            <a:endParaRPr lang="en-GB" sz="2800"/>
          </a:p>
        </p:txBody>
      </p:sp>
      <p:sp>
        <p:nvSpPr>
          <p:cNvPr id="2" name="Footer Placeholder 14">
            <a:extLst>
              <a:ext uri="{FF2B5EF4-FFF2-40B4-BE49-F238E27FC236}">
                <a16:creationId xmlns:a16="http://schemas.microsoft.com/office/drawing/2014/main" id="{E43E43C7-99BC-F9AE-4021-B20DDAF426F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24</a:t>
            </a:fld>
            <a:endParaRPr lang="en-US">
              <a:cs typeface="Arial" panose="020B0604020202020204" pitchFamily="34" charset="0"/>
            </a:endParaRPr>
          </a:p>
        </p:txBody>
      </p:sp>
      <p:sp>
        <p:nvSpPr>
          <p:cNvPr id="4" name="Rectangle 3">
            <a:extLst>
              <a:ext uri="{FF2B5EF4-FFF2-40B4-BE49-F238E27FC236}">
                <a16:creationId xmlns:a16="http://schemas.microsoft.com/office/drawing/2014/main" id="{0BB20C31-99BD-4945-9E20-85D9E12549D8}"/>
              </a:ext>
            </a:extLst>
          </p:cNvPr>
          <p:cNvSpPr/>
          <p:nvPr/>
        </p:nvSpPr>
        <p:spPr>
          <a:xfrm>
            <a:off x="2491806" y="2720379"/>
            <a:ext cx="8750615" cy="3556833"/>
          </a:xfrm>
          <a:prstGeom prst="rect">
            <a:avLst/>
          </a:prstGeom>
          <a:solidFill>
            <a:schemeClr val="bg1"/>
          </a:solidFill>
          <a:ln w="28575">
            <a:solidFill>
              <a:schemeClr val="accent2"/>
            </a:solidFill>
          </a:ln>
        </p:spPr>
        <p:txBody>
          <a:bodyPr wrap="square" lIns="91440" tIns="45720" rIns="91440" bIns="45720" rtlCol="0" anchor="ctr">
            <a:noAutofit/>
          </a:bodyPr>
          <a:lstStyle/>
          <a:p>
            <a:pPr marL="342900" lvl="0" indent="-342900" algn="just">
              <a:spcBef>
                <a:spcPts val="500"/>
              </a:spcBef>
              <a:spcAft>
                <a:spcPts val="500"/>
              </a:spcAft>
              <a:buFont typeface="+mj-lt"/>
              <a:buAutoNum type="alphaLcPeriod"/>
              <a:tabLst>
                <a:tab pos="2700655" algn="l"/>
                <a:tab pos="450215" algn="l"/>
                <a:tab pos="2700655" algn="l"/>
              </a:tabLst>
            </a:pPr>
            <a:r>
              <a:rPr lang="en-GB" sz="1900">
                <a:latin typeface="Arial" panose="020B0604020202020204" pitchFamily="34" charset="0"/>
                <a:cs typeface="Arial" panose="020B0604020202020204" pitchFamily="34" charset="0"/>
              </a:rPr>
              <a:t>revenue from contracts with customers, including disaggregation of revenue;</a:t>
            </a:r>
            <a:endParaRPr lang="en-US" sz="1900">
              <a:latin typeface="Arial" panose="020B0604020202020204" pitchFamily="34" charset="0"/>
              <a:cs typeface="Arial" panose="020B0604020202020204" pitchFamily="34" charset="0"/>
            </a:endParaRPr>
          </a:p>
          <a:p>
            <a:pPr marL="342900" lvl="0" indent="-342900" algn="just">
              <a:spcBef>
                <a:spcPts val="500"/>
              </a:spcBef>
              <a:spcAft>
                <a:spcPts val="500"/>
              </a:spcAft>
              <a:buFont typeface="+mj-lt"/>
              <a:buAutoNum type="alphaLcPeriod"/>
              <a:tabLst>
                <a:tab pos="2700655" algn="l"/>
                <a:tab pos="450215" algn="l"/>
                <a:tab pos="2700655" algn="l"/>
              </a:tabLst>
            </a:pPr>
            <a:r>
              <a:rPr lang="en-GB" sz="1900">
                <a:latin typeface="Arial" panose="020B0604020202020204" pitchFamily="34" charset="0"/>
                <a:cs typeface="Arial" panose="020B0604020202020204" pitchFamily="34" charset="0"/>
              </a:rPr>
              <a:t>contract balances, including reasons for significant changes in contract assets and contract liabilities;</a:t>
            </a:r>
          </a:p>
          <a:p>
            <a:pPr marL="342900" lvl="0" indent="-342900" algn="just">
              <a:spcBef>
                <a:spcPts val="500"/>
              </a:spcBef>
              <a:spcAft>
                <a:spcPts val="500"/>
              </a:spcAft>
              <a:buFont typeface="+mj-lt"/>
              <a:buAutoNum type="alphaLcPeriod"/>
              <a:tabLst>
                <a:tab pos="2700655" algn="l"/>
                <a:tab pos="450215" algn="l"/>
                <a:tab pos="2700655" algn="l"/>
              </a:tabLst>
            </a:pPr>
            <a:r>
              <a:rPr lang="en-GB" sz="1900">
                <a:latin typeface="Arial" panose="020B0604020202020204" pitchFamily="34" charset="0"/>
                <a:cs typeface="Arial" panose="020B0604020202020204" pitchFamily="34" charset="0"/>
              </a:rPr>
              <a:t>impairment losses on receivables or contract assets;</a:t>
            </a:r>
            <a:endParaRPr lang="en-US" sz="1900">
              <a:latin typeface="Arial" panose="020B0604020202020204" pitchFamily="34" charset="0"/>
              <a:cs typeface="Arial" panose="020B0604020202020204" pitchFamily="34" charset="0"/>
            </a:endParaRPr>
          </a:p>
          <a:p>
            <a:pPr marL="342900" lvl="0" indent="-342900" algn="just">
              <a:spcBef>
                <a:spcPts val="500"/>
              </a:spcBef>
              <a:spcAft>
                <a:spcPts val="500"/>
              </a:spcAft>
              <a:buFont typeface="+mj-lt"/>
              <a:buAutoNum type="alphaLcPeriod"/>
              <a:tabLst>
                <a:tab pos="2700655" algn="l"/>
                <a:tab pos="450215" algn="l"/>
                <a:tab pos="2700655" algn="l"/>
              </a:tabLst>
            </a:pPr>
            <a:r>
              <a:rPr lang="en-GB" sz="1900">
                <a:latin typeface="Arial" panose="020B0604020202020204" pitchFamily="34" charset="0"/>
                <a:cs typeface="Arial" panose="020B0604020202020204" pitchFamily="34" charset="0"/>
              </a:rPr>
              <a:t>performance obligations, including transaction price allocated to remaining performance obligations and expected timing of revenue recognition;</a:t>
            </a:r>
            <a:endParaRPr lang="en-US" sz="1900">
              <a:latin typeface="Arial" panose="020B0604020202020204" pitchFamily="34" charset="0"/>
              <a:cs typeface="Arial" panose="020B0604020202020204" pitchFamily="34" charset="0"/>
            </a:endParaRPr>
          </a:p>
          <a:p>
            <a:pPr marL="342900" lvl="0" indent="-342900" algn="just">
              <a:spcBef>
                <a:spcPts val="500"/>
              </a:spcBef>
              <a:spcAft>
                <a:spcPts val="500"/>
              </a:spcAft>
              <a:buFont typeface="+mj-lt"/>
              <a:buAutoNum type="alphaLcPeriod"/>
              <a:tabLst>
                <a:tab pos="2700655" algn="l"/>
                <a:tab pos="450215" algn="l"/>
                <a:tab pos="2700655" algn="l"/>
              </a:tabLst>
            </a:pPr>
            <a:r>
              <a:rPr lang="en-GB" sz="1900">
                <a:latin typeface="Arial" panose="020B0604020202020204" pitchFamily="34" charset="0"/>
                <a:cs typeface="Arial" panose="020B0604020202020204" pitchFamily="34" charset="0"/>
              </a:rPr>
              <a:t>significant judgements and changes in judgements;</a:t>
            </a:r>
          </a:p>
          <a:p>
            <a:pPr marL="342900" lvl="0" indent="-342900" algn="just">
              <a:spcBef>
                <a:spcPts val="500"/>
              </a:spcBef>
              <a:spcAft>
                <a:spcPts val="500"/>
              </a:spcAft>
              <a:buFont typeface="+mj-lt"/>
              <a:buAutoNum type="alphaLcPeriod"/>
              <a:tabLst>
                <a:tab pos="2700655" algn="l"/>
                <a:tab pos="450215" algn="l"/>
                <a:tab pos="2700655" algn="l"/>
              </a:tabLst>
            </a:pPr>
            <a:r>
              <a:rPr lang="en-GB" sz="1900">
                <a:latin typeface="Arial" panose="020B0604020202020204" pitchFamily="34" charset="0"/>
                <a:cs typeface="Arial" panose="020B0604020202020204" pitchFamily="34" charset="0"/>
              </a:rPr>
              <a:t>assets recognised from contract costs;</a:t>
            </a:r>
          </a:p>
          <a:p>
            <a:pPr marL="342900" lvl="0" indent="-342900" algn="just">
              <a:spcBef>
                <a:spcPts val="500"/>
              </a:spcBef>
              <a:spcAft>
                <a:spcPts val="500"/>
              </a:spcAft>
              <a:buFont typeface="+mj-lt"/>
              <a:buAutoNum type="alphaLcPeriod"/>
              <a:tabLst>
                <a:tab pos="2700655" algn="l"/>
                <a:tab pos="450215" algn="l"/>
                <a:tab pos="2700655" algn="l"/>
              </a:tabLst>
            </a:pPr>
            <a:r>
              <a:rPr lang="en-GB" sz="1900">
                <a:latin typeface="Arial" panose="020B0604020202020204" pitchFamily="34" charset="0"/>
                <a:cs typeface="Arial" panose="020B0604020202020204" pitchFamily="34" charset="0"/>
              </a:rPr>
              <a:t>practical expedients used, if any.</a:t>
            </a:r>
            <a:endParaRPr lang="en-GB" sz="1900">
              <a:latin typeface="Arial" panose="020B0604020202020204" pitchFamily="34" charset="0"/>
              <a:cs typeface="Arial" panose="020B0604020202020204" pitchFamily="34" charset="0"/>
              <a:sym typeface="Arial" charset="0"/>
            </a:endParaRPr>
          </a:p>
        </p:txBody>
      </p:sp>
      <p:sp>
        <p:nvSpPr>
          <p:cNvPr id="5" name="Rectangle 4">
            <a:extLst>
              <a:ext uri="{FF2B5EF4-FFF2-40B4-BE49-F238E27FC236}">
                <a16:creationId xmlns:a16="http://schemas.microsoft.com/office/drawing/2014/main" id="{406D2395-6244-2F21-4D51-0E2B14D8139A}"/>
              </a:ext>
            </a:extLst>
          </p:cNvPr>
          <p:cNvSpPr/>
          <p:nvPr/>
        </p:nvSpPr>
        <p:spPr>
          <a:xfrm>
            <a:off x="949578" y="2720379"/>
            <a:ext cx="1542229" cy="3556833"/>
          </a:xfrm>
          <a:prstGeom prst="rect">
            <a:avLst/>
          </a:prstGeom>
          <a:solidFill>
            <a:schemeClr val="accent2"/>
          </a:solidFill>
          <a:ln>
            <a:solidFill>
              <a:schemeClr val="accent2"/>
            </a:solidFill>
          </a:ln>
        </p:spPr>
        <p:txBody>
          <a:bodyPr wrap="square"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GB" sz="2000" kern="0">
                <a:solidFill>
                  <a:srgbClr val="FFFFFF"/>
                </a:solidFill>
                <a:latin typeface="Arial" charset="0"/>
                <a:sym typeface="Arial" charset="0"/>
              </a:rPr>
              <a:t>Required disclosures include</a:t>
            </a:r>
          </a:p>
        </p:txBody>
      </p:sp>
      <p:pic>
        <p:nvPicPr>
          <p:cNvPr id="10" name="Graphic 9" descr="Bullseye with solid fill">
            <a:extLst>
              <a:ext uri="{FF2B5EF4-FFF2-40B4-BE49-F238E27FC236}">
                <a16:creationId xmlns:a16="http://schemas.microsoft.com/office/drawing/2014/main" id="{7EFD5701-383B-841A-7D4F-6E50F03B22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2512" y="1873437"/>
            <a:ext cx="796359" cy="796359"/>
          </a:xfrm>
          <a:prstGeom prst="rect">
            <a:avLst/>
          </a:prstGeom>
        </p:spPr>
      </p:pic>
      <p:sp>
        <p:nvSpPr>
          <p:cNvPr id="11" name="Rectangle 10">
            <a:extLst>
              <a:ext uri="{FF2B5EF4-FFF2-40B4-BE49-F238E27FC236}">
                <a16:creationId xmlns:a16="http://schemas.microsoft.com/office/drawing/2014/main" id="{64A88D54-DEC9-4D1E-3FAA-76A4CFD0CD03}"/>
              </a:ext>
            </a:extLst>
          </p:cNvPr>
          <p:cNvSpPr/>
          <p:nvPr/>
        </p:nvSpPr>
        <p:spPr>
          <a:xfrm>
            <a:off x="2491807" y="1897166"/>
            <a:ext cx="8916829" cy="6800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2000">
                <a:solidFill>
                  <a:schemeClr val="accent2"/>
                </a:solidFill>
                <a:latin typeface="Arial" panose="020B0604020202020204" pitchFamily="34" charset="0"/>
                <a:cs typeface="Arial" panose="020B0604020202020204" pitchFamily="34" charset="0"/>
              </a:rPr>
              <a:t>Improve the usefulness of information about the nature, amount, timing and uncertainty of revenue</a:t>
            </a:r>
          </a:p>
        </p:txBody>
      </p:sp>
    </p:spTree>
    <p:extLst>
      <p:ext uri="{BB962C8B-B14F-4D97-AF65-F5344CB8AC3E}">
        <p14:creationId xmlns:p14="http://schemas.microsoft.com/office/powerpoint/2010/main" val="2034566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2AA1D8-FFBB-3BD4-88FA-C581F37BFF8D}"/>
              </a:ext>
            </a:extLst>
          </p:cNvPr>
          <p:cNvSpPr>
            <a:spLocks noGrp="1"/>
          </p:cNvSpPr>
          <p:nvPr>
            <p:ph type="body" sz="quarter" idx="10"/>
          </p:nvPr>
        </p:nvSpPr>
        <p:spPr/>
        <p:txBody>
          <a:bodyPr/>
          <a:lstStyle/>
          <a:p>
            <a:r>
              <a:rPr lang="en-GB" sz="2800"/>
              <a:t>Phase 1 feedback</a:t>
            </a:r>
          </a:p>
        </p:txBody>
      </p:sp>
      <p:sp>
        <p:nvSpPr>
          <p:cNvPr id="5" name="Footer Placeholder 4">
            <a:extLst>
              <a:ext uri="{FF2B5EF4-FFF2-40B4-BE49-F238E27FC236}">
                <a16:creationId xmlns:a16="http://schemas.microsoft.com/office/drawing/2014/main" id="{9A1D49E6-65A1-6FA4-8506-E57D7EA5EB75}"/>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25</a:t>
            </a:fld>
            <a:endParaRPr lang="en-US">
              <a:cs typeface="Arial" panose="020B0604020202020204" pitchFamily="34" charset="0"/>
            </a:endParaRPr>
          </a:p>
        </p:txBody>
      </p:sp>
      <p:pic>
        <p:nvPicPr>
          <p:cNvPr id="9" name="Graphic 8" descr="Bullseye with solid fill">
            <a:extLst>
              <a:ext uri="{FF2B5EF4-FFF2-40B4-BE49-F238E27FC236}">
                <a16:creationId xmlns:a16="http://schemas.microsoft.com/office/drawing/2014/main" id="{FFCDBF8E-6F68-505E-7E4F-CFCDAA163F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9933" y="2268335"/>
            <a:ext cx="717037" cy="717037"/>
          </a:xfrm>
          <a:prstGeom prst="rect">
            <a:avLst/>
          </a:prstGeom>
        </p:spPr>
      </p:pic>
      <p:pic>
        <p:nvPicPr>
          <p:cNvPr id="11" name="Graphic 10" descr="Bullseye with solid fill">
            <a:extLst>
              <a:ext uri="{FF2B5EF4-FFF2-40B4-BE49-F238E27FC236}">
                <a16:creationId xmlns:a16="http://schemas.microsoft.com/office/drawing/2014/main" id="{80AB5C2D-F5B2-D91F-7921-A54BE2CC44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2225" y="4217494"/>
            <a:ext cx="717037" cy="717037"/>
          </a:xfrm>
          <a:prstGeom prst="rect">
            <a:avLst/>
          </a:prstGeom>
        </p:spPr>
      </p:pic>
      <p:sp>
        <p:nvSpPr>
          <p:cNvPr id="12" name="Rectangle 11">
            <a:extLst>
              <a:ext uri="{FF2B5EF4-FFF2-40B4-BE49-F238E27FC236}">
                <a16:creationId xmlns:a16="http://schemas.microsoft.com/office/drawing/2014/main" id="{F784BD52-6F24-35C5-88B6-F8D3E0F418C7}"/>
              </a:ext>
            </a:extLst>
          </p:cNvPr>
          <p:cNvSpPr/>
          <p:nvPr/>
        </p:nvSpPr>
        <p:spPr>
          <a:xfrm>
            <a:off x="2902952" y="2408230"/>
            <a:ext cx="8499499" cy="3413559"/>
          </a:xfrm>
          <a:prstGeom prst="rect">
            <a:avLst/>
          </a:prstGeom>
          <a:solidFill>
            <a:schemeClr val="bg1"/>
          </a:solidFill>
          <a:ln w="28575">
            <a:solidFill>
              <a:schemeClr val="tx1"/>
            </a:solidFill>
          </a:ln>
        </p:spPr>
        <p:txBody>
          <a:bodyPr wrap="square" lIns="91440" tIns="45720" rIns="91440" bIns="45720" rtlCol="0" anchor="ctr">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000">
                <a:solidFill>
                  <a:schemeClr val="tx1"/>
                </a:solidFill>
                <a:latin typeface="Arial" panose="020B0604020202020204" pitchFamily="34" charset="0"/>
                <a:cs typeface="Arial" panose="020B0604020202020204" pitchFamily="34" charset="0"/>
              </a:rPr>
              <a:t>Improvement seen in the usefulness of disclosed information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000">
                <a:solidFill>
                  <a:schemeClr val="tx1"/>
                </a:solidFill>
                <a:latin typeface="Arial" panose="020B0604020202020204" pitchFamily="34" charset="0"/>
                <a:cs typeface="Arial" panose="020B0604020202020204" pitchFamily="34" charset="0"/>
              </a:rPr>
              <a:t>Some concerns relate to:</a:t>
            </a:r>
          </a:p>
          <a:p>
            <a:pPr marL="568325" marR="0" lvl="0" indent="-285750" fontAlgn="auto">
              <a:lnSpc>
                <a:spcPct val="100000"/>
              </a:lnSpc>
              <a:spcBef>
                <a:spcPts val="0"/>
              </a:spcBef>
              <a:spcAft>
                <a:spcPts val="600"/>
              </a:spcAft>
              <a:buClrTx/>
              <a:buSzTx/>
              <a:buFont typeface="Courier New" panose="02070309020205020404" pitchFamily="49" charset="0"/>
              <a:buChar char="o"/>
              <a:tabLst/>
              <a:defRPr/>
            </a:pPr>
            <a:r>
              <a:rPr lang="en-GB" sz="2000">
                <a:solidFill>
                  <a:schemeClr val="tx1"/>
                </a:solidFill>
                <a:latin typeface="Arial" panose="020B0604020202020204" pitchFamily="34" charset="0"/>
                <a:cs typeface="Arial" panose="020B0604020202020204" pitchFamily="34" charset="0"/>
              </a:rPr>
              <a:t>costs of providing some disclosures potentially exceeding their usefulness. For example, preparers raised concerns about disclosures relating to:</a:t>
            </a:r>
          </a:p>
          <a:p>
            <a:pPr marL="1082675" lvl="1" indent="-342900">
              <a:buFont typeface="Wingdings" panose="05000000000000000000" pitchFamily="2" charset="2"/>
              <a:buChar char="§"/>
              <a:defRPr/>
            </a:pPr>
            <a:r>
              <a:rPr lang="en-GB" sz="2000">
                <a:latin typeface="Arial"/>
                <a:cs typeface="Arial"/>
              </a:rPr>
              <a:t>contract assets and contract liabilities  </a:t>
            </a:r>
            <a:endParaRPr lang="en-GB" sz="2000">
              <a:latin typeface="Arial" panose="020B0604020202020204" pitchFamily="34" charset="0"/>
              <a:cs typeface="Arial" panose="020B0604020202020204" pitchFamily="34" charset="0"/>
            </a:endParaRPr>
          </a:p>
          <a:p>
            <a:pPr marL="1082675" lvl="1" indent="-342900">
              <a:spcAft>
                <a:spcPts val="600"/>
              </a:spcAft>
              <a:buFont typeface="Wingdings" panose="05000000000000000000" pitchFamily="2" charset="2"/>
              <a:buChar char="§"/>
              <a:defRPr/>
            </a:pPr>
            <a:r>
              <a:rPr lang="en-GB" sz="2000">
                <a:latin typeface="Arial"/>
                <a:cs typeface="Arial"/>
              </a:rPr>
              <a:t>remaining performance obligations </a:t>
            </a:r>
          </a:p>
          <a:p>
            <a:pPr marL="568325" marR="0" lvl="0" indent="-285750" fontAlgn="auto">
              <a:lnSpc>
                <a:spcPct val="100000"/>
              </a:lnSpc>
              <a:spcBef>
                <a:spcPts val="0"/>
              </a:spcBef>
              <a:spcAft>
                <a:spcPts val="0"/>
              </a:spcAft>
              <a:buClrTx/>
              <a:buSzTx/>
              <a:buFont typeface="Courier New" panose="02070309020205020404" pitchFamily="49" charset="0"/>
              <a:buChar char="o"/>
              <a:tabLst/>
              <a:defRPr/>
            </a:pPr>
            <a:r>
              <a:rPr lang="en-GB" sz="2000">
                <a:solidFill>
                  <a:schemeClr val="tx1"/>
                </a:solidFill>
                <a:latin typeface="Arial" panose="020B0604020202020204" pitchFamily="34" charset="0"/>
                <a:cs typeface="Arial" panose="020B0604020202020204" pitchFamily="34" charset="0"/>
              </a:rPr>
              <a:t>some companies not providing the information required</a:t>
            </a:r>
          </a:p>
        </p:txBody>
      </p:sp>
      <p:sp>
        <p:nvSpPr>
          <p:cNvPr id="13" name="Rectangle 12">
            <a:extLst>
              <a:ext uri="{FF2B5EF4-FFF2-40B4-BE49-F238E27FC236}">
                <a16:creationId xmlns:a16="http://schemas.microsoft.com/office/drawing/2014/main" id="{0F3D853A-401E-8409-8392-A58305EF3274}"/>
              </a:ext>
            </a:extLst>
          </p:cNvPr>
          <p:cNvSpPr/>
          <p:nvPr/>
        </p:nvSpPr>
        <p:spPr>
          <a:xfrm>
            <a:off x="981465" y="2408229"/>
            <a:ext cx="1921488" cy="3413559"/>
          </a:xfrm>
          <a:prstGeom prst="rect">
            <a:avLst/>
          </a:prstGeom>
          <a:solidFill>
            <a:schemeClr val="tx2"/>
          </a:solidFill>
          <a:ln>
            <a:solidFill>
              <a:schemeClr val="tx1"/>
            </a:solidFill>
          </a:ln>
        </p:spPr>
        <p:txBody>
          <a:bodyPr wrap="none"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GB" sz="2000" b="1" kern="0">
                <a:solidFill>
                  <a:srgbClr val="FFFFFF"/>
                </a:solidFill>
                <a:latin typeface="Arial" charset="0"/>
                <a:sym typeface="Arial" charset="0"/>
              </a:rPr>
              <a:t>Initial feedback</a:t>
            </a:r>
          </a:p>
        </p:txBody>
      </p:sp>
      <p:grpSp>
        <p:nvGrpSpPr>
          <p:cNvPr id="18" name="Group 17">
            <a:extLst>
              <a:ext uri="{FF2B5EF4-FFF2-40B4-BE49-F238E27FC236}">
                <a16:creationId xmlns:a16="http://schemas.microsoft.com/office/drawing/2014/main" id="{751FFEF4-4367-BD73-31DE-90158D3E8DF3}"/>
              </a:ext>
            </a:extLst>
          </p:cNvPr>
          <p:cNvGrpSpPr/>
          <p:nvPr/>
        </p:nvGrpSpPr>
        <p:grpSpPr>
          <a:xfrm>
            <a:off x="2372193" y="2313380"/>
            <a:ext cx="635410" cy="651252"/>
            <a:chOff x="2452428" y="3504977"/>
            <a:chExt cx="635410" cy="651252"/>
          </a:xfrm>
        </p:grpSpPr>
        <p:sp>
          <p:nvSpPr>
            <p:cNvPr id="19" name="Oval 18">
              <a:extLst>
                <a:ext uri="{FF2B5EF4-FFF2-40B4-BE49-F238E27FC236}">
                  <a16:creationId xmlns:a16="http://schemas.microsoft.com/office/drawing/2014/main" id="{C6C07683-4A83-09DF-DBAD-B585C5E4F1AC}"/>
                </a:ext>
              </a:extLst>
            </p:cNvPr>
            <p:cNvSpPr/>
            <p:nvPr/>
          </p:nvSpPr>
          <p:spPr bwMode="auto">
            <a:xfrm>
              <a:off x="2547838" y="3504977"/>
              <a:ext cx="540000" cy="540000"/>
            </a:xfrm>
            <a:prstGeom prst="ellipse">
              <a:avLst/>
            </a:prstGeom>
            <a:solidFill>
              <a:schemeClr val="tx1"/>
            </a:solid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pic>
          <p:nvPicPr>
            <p:cNvPr id="20" name="Picture 19" descr="Icon&#10;&#10;Description automatically generated">
              <a:extLst>
                <a:ext uri="{FF2B5EF4-FFF2-40B4-BE49-F238E27FC236}">
                  <a16:creationId xmlns:a16="http://schemas.microsoft.com/office/drawing/2014/main" id="{A7678BD6-B830-7A36-EF0E-5AC2E3928423}"/>
                </a:ext>
              </a:extLst>
            </p:cNvPr>
            <p:cNvPicPr>
              <a:picLocks noChangeAspect="1"/>
            </p:cNvPicPr>
            <p:nvPr/>
          </p:nvPicPr>
          <p:blipFill>
            <a:blip r:embed="rId4"/>
            <a:stretch>
              <a:fillRect/>
            </a:stretch>
          </p:blipFill>
          <p:spPr>
            <a:xfrm flipH="1">
              <a:off x="2452428" y="3597614"/>
              <a:ext cx="540000" cy="558615"/>
            </a:xfrm>
            <a:prstGeom prst="rect">
              <a:avLst/>
            </a:prstGeom>
          </p:spPr>
        </p:pic>
      </p:grpSp>
    </p:spTree>
    <p:extLst>
      <p:ext uri="{BB962C8B-B14F-4D97-AF65-F5344CB8AC3E}">
        <p14:creationId xmlns:p14="http://schemas.microsoft.com/office/powerpoint/2010/main" val="1390718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0D78D6-18AA-772B-75ED-3D8CF0A8CEA7}"/>
              </a:ext>
            </a:extLst>
          </p:cNvPr>
          <p:cNvSpPr>
            <a:spLocks noGrp="1"/>
          </p:cNvSpPr>
          <p:nvPr>
            <p:ph type="body" sz="quarter" idx="10"/>
          </p:nvPr>
        </p:nvSpPr>
        <p:spPr>
          <a:xfrm>
            <a:off x="1019173" y="1351313"/>
            <a:ext cx="10652874" cy="654191"/>
          </a:xfrm>
        </p:spPr>
        <p:txBody>
          <a:bodyPr/>
          <a:lstStyle/>
          <a:p>
            <a:r>
              <a:rPr lang="en-GB" sz="2800"/>
              <a:t>IFRS 15 disclosure requirements</a:t>
            </a:r>
            <a:endParaRPr lang="en-GB" sz="2800">
              <a:sym typeface="Arial" charset="0"/>
            </a:endParaRPr>
          </a:p>
          <a:p>
            <a:endParaRPr lang="en-GB" sz="2800"/>
          </a:p>
        </p:txBody>
      </p:sp>
      <p:sp>
        <p:nvSpPr>
          <p:cNvPr id="2" name="Footer Placeholder 14">
            <a:extLst>
              <a:ext uri="{FF2B5EF4-FFF2-40B4-BE49-F238E27FC236}">
                <a16:creationId xmlns:a16="http://schemas.microsoft.com/office/drawing/2014/main" id="{E43E43C7-99BC-F9AE-4021-B20DDAF426F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graphicFrame>
        <p:nvGraphicFramePr>
          <p:cNvPr id="4" name="Table 8">
            <a:extLst>
              <a:ext uri="{FF2B5EF4-FFF2-40B4-BE49-F238E27FC236}">
                <a16:creationId xmlns:a16="http://schemas.microsoft.com/office/drawing/2014/main" id="{41D18D22-FF00-3B88-25B2-9FED34A24108}"/>
              </a:ext>
            </a:extLst>
          </p:cNvPr>
          <p:cNvGraphicFramePr>
            <a:graphicFrameLocks noGrp="1"/>
          </p:cNvGraphicFramePr>
          <p:nvPr>
            <p:extLst>
              <p:ext uri="{D42A27DB-BD31-4B8C-83A1-F6EECF244321}">
                <p14:modId xmlns:p14="http://schemas.microsoft.com/office/powerpoint/2010/main" val="3327074404"/>
              </p:ext>
            </p:extLst>
          </p:nvPr>
        </p:nvGraphicFramePr>
        <p:xfrm>
          <a:off x="1019173" y="2216779"/>
          <a:ext cx="10188578" cy="3108960"/>
        </p:xfrm>
        <a:graphic>
          <a:graphicData uri="http://schemas.openxmlformats.org/drawingml/2006/table">
            <a:tbl>
              <a:tblPr firstRow="1" bandRow="1">
                <a:tableStyleId>{5C22544A-7EE6-4342-B048-85BDC9FD1C3A}</a:tableStyleId>
              </a:tblPr>
              <a:tblGrid>
                <a:gridCol w="2117134">
                  <a:extLst>
                    <a:ext uri="{9D8B030D-6E8A-4147-A177-3AD203B41FA5}">
                      <a16:colId xmlns:a16="http://schemas.microsoft.com/office/drawing/2014/main" val="159368463"/>
                    </a:ext>
                  </a:extLst>
                </a:gridCol>
                <a:gridCol w="8071444">
                  <a:extLst>
                    <a:ext uri="{9D8B030D-6E8A-4147-A177-3AD203B41FA5}">
                      <a16:colId xmlns:a16="http://schemas.microsoft.com/office/drawing/2014/main" val="3392729432"/>
                    </a:ext>
                  </a:extLst>
                </a:gridCol>
              </a:tblGrid>
              <a:tr h="1807075">
                <a:tc>
                  <a:txBody>
                    <a:bodyPr/>
                    <a:lstStyle/>
                    <a:p>
                      <a:pPr algn="ctr"/>
                      <a:r>
                        <a:rPr lang="en-GB" sz="2000">
                          <a:latin typeface="Arial" panose="020B0604020202020204" pitchFamily="34" charset="0"/>
                          <a:cs typeface="Arial" panose="020B0604020202020204" pitchFamily="34" charset="0"/>
                        </a:rPr>
                        <a:t>Questions</a:t>
                      </a: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2000" b="0">
                          <a:solidFill>
                            <a:schemeClr val="tx1"/>
                          </a:solidFill>
                          <a:latin typeface="Arial" panose="020B0604020202020204" pitchFamily="34" charset="0"/>
                          <a:cs typeface="Arial" panose="020B0604020202020204" pitchFamily="34" charset="0"/>
                        </a:rPr>
                        <a:t>Can you share academic evidence that could help the IASB assess:</a:t>
                      </a:r>
                      <a:endParaRPr kumimoji="0" lang="en-GB" sz="20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a:p>
                      <a:pPr marL="285750" indent="-285750">
                        <a:spcAft>
                          <a:spcPts val="600"/>
                        </a:spcAft>
                        <a:buFont typeface="Arial" panose="020B0604020202020204" pitchFamily="34" charset="0"/>
                        <a:buChar char="•"/>
                      </a:pPr>
                      <a:r>
                        <a:rPr lang="en-GB" sz="2000" b="0">
                          <a:solidFill>
                            <a:schemeClr val="tx1"/>
                          </a:solidFill>
                          <a:latin typeface="Arial" panose="020B0604020202020204" pitchFamily="34" charset="0"/>
                          <a:cs typeface="Arial" panose="020B0604020202020204" pitchFamily="34" charset="0"/>
                        </a:rPr>
                        <a:t>whether the disclosure requirements in IFRS 15 result in entities providing useful information to users of financial statements; </a:t>
                      </a:r>
                    </a:p>
                    <a:p>
                      <a:pPr marL="285750" indent="-285750">
                        <a:spcAft>
                          <a:spcPts val="600"/>
                        </a:spcAft>
                        <a:buFont typeface="Arial" panose="020B0604020202020204" pitchFamily="34" charset="0"/>
                        <a:buChar char="•"/>
                      </a:pPr>
                      <a:r>
                        <a:rPr lang="en-GB" sz="2000" b="0">
                          <a:solidFill>
                            <a:schemeClr val="tx1"/>
                          </a:solidFill>
                          <a:latin typeface="Arial" panose="020B0604020202020204" pitchFamily="34" charset="0"/>
                          <a:cs typeface="Arial" panose="020B0604020202020204" pitchFamily="34" charset="0"/>
                        </a:rPr>
                        <a:t>whether any disclosure requirements in IFRS 15 give rise to significant ongoing costs; and</a:t>
                      </a:r>
                    </a:p>
                    <a:p>
                      <a:pPr marL="285750" indent="-285750">
                        <a:spcAft>
                          <a:spcPts val="600"/>
                        </a:spcAft>
                        <a:buFont typeface="Arial" panose="020B0604020202020204" pitchFamily="34" charset="0"/>
                        <a:buChar char="•"/>
                      </a:pPr>
                      <a:r>
                        <a:rPr lang="en-GB" sz="2000" b="0">
                          <a:solidFill>
                            <a:schemeClr val="tx1"/>
                          </a:solidFill>
                          <a:latin typeface="Arial" panose="020B0604020202020204" pitchFamily="34" charset="0"/>
                          <a:cs typeface="Arial" panose="020B0604020202020204" pitchFamily="34" charset="0"/>
                        </a:rPr>
                        <a:t>whether there is significant variation in the quality of disclosed revenue information and what could cause such variation?</a:t>
                      </a:r>
                    </a:p>
                    <a:p>
                      <a:pPr marL="0" indent="0">
                        <a:buFont typeface="Arial" panose="020B0604020202020204" pitchFamily="34" charset="0"/>
                        <a:buNone/>
                      </a:pPr>
                      <a:endParaRPr kumimoji="0" lang="en-GB" sz="18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2744233"/>
                  </a:ext>
                </a:extLst>
              </a:tr>
            </a:tbl>
          </a:graphicData>
        </a:graphic>
      </p:graphicFrame>
    </p:spTree>
    <p:extLst>
      <p:ext uri="{BB962C8B-B14F-4D97-AF65-F5344CB8AC3E}">
        <p14:creationId xmlns:p14="http://schemas.microsoft.com/office/powerpoint/2010/main" val="3498657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A875E454-7A1C-57EA-DC25-66C68D6826D8}"/>
              </a:ext>
            </a:extLst>
          </p:cNvPr>
          <p:cNvSpPr>
            <a:spLocks noGrp="1"/>
          </p:cNvSpPr>
          <p:nvPr>
            <p:ph type="sldNum" sz="quarter" idx="12"/>
          </p:nvPr>
        </p:nvSpPr>
        <p:spPr>
          <a:xfrm>
            <a:off x="11489459" y="6356350"/>
            <a:ext cx="270933" cy="365125"/>
          </a:xfrm>
        </p:spPr>
        <p:txBody>
          <a:bodyPr/>
          <a:lstStyle>
            <a:lvl1pPr>
              <a:defRPr>
                <a:solidFill>
                  <a:srgbClr val="02A0C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7DA3293-30E5-5142-ABC6-1B360DBA7011}" type="slidenum">
              <a:rPr kumimoji="0" lang="en-BE" sz="1200" b="0" i="0" u="none" strike="noStrike" kern="1200" cap="none" spc="0" normalizeH="0" baseline="0" noProof="0" smtClean="0">
                <a:ln>
                  <a:noFill/>
                </a:ln>
                <a:solidFill>
                  <a:srgbClr val="02A0C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BE" sz="1200" b="0" i="0" u="none" strike="noStrike" kern="1200" cap="none" spc="0" normalizeH="0" baseline="0" noProof="0">
              <a:ln>
                <a:noFill/>
              </a:ln>
              <a:solidFill>
                <a:srgbClr val="02A0C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9404B08-8582-FFEB-BE17-DD29F4DA6119}"/>
              </a:ext>
            </a:extLst>
          </p:cNvPr>
          <p:cNvSpPr txBox="1">
            <a:spLocks/>
          </p:cNvSpPr>
          <p:nvPr/>
        </p:nvSpPr>
        <p:spPr>
          <a:xfrm>
            <a:off x="266411" y="322574"/>
            <a:ext cx="11070360" cy="778396"/>
          </a:xfrm>
          <a:prstGeom prst="rect">
            <a:avLst/>
          </a:prstGeom>
        </p:spPr>
        <p:txBody>
          <a:bodyPr>
            <a:normAutofit/>
          </a:bodyPr>
          <a:lstStyle>
            <a:lvl1pPr algn="l" defTabSz="914400" rtl="0" eaLnBrk="1" latinLnBrk="0" hangingPunct="1">
              <a:lnSpc>
                <a:spcPct val="90000"/>
              </a:lnSpc>
              <a:spcBef>
                <a:spcPct val="0"/>
              </a:spcBef>
              <a:buNone/>
              <a:defRPr sz="2800" kern="1200">
                <a:solidFill>
                  <a:srgbClr val="02A0CE"/>
                </a:solidFill>
                <a:latin typeface="All Round Gothic Medium" panose="020B06030202020201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a:ln>
                  <a:noFill/>
                </a:ln>
                <a:solidFill>
                  <a:srgbClr val="02A0CE"/>
                </a:solidFill>
                <a:effectLst/>
                <a:uLnTx/>
                <a:uFillTx/>
                <a:latin typeface="All Round Gothic Medium" panose="020B0603020202020104" pitchFamily="34" charset="77"/>
                <a:ea typeface="+mj-ea"/>
                <a:cs typeface="+mj-cs"/>
              </a:rPr>
              <a:t>DISCLOSURES-MIXED VIEWS</a:t>
            </a:r>
            <a:endParaRPr kumimoji="0" lang="en-BE" sz="2800" b="0" i="0" u="none" strike="noStrike" kern="1200" cap="none" spc="0" normalizeH="0" baseline="0" noProof="0">
              <a:ln>
                <a:noFill/>
              </a:ln>
              <a:solidFill>
                <a:srgbClr val="02A0CE"/>
              </a:solidFill>
              <a:effectLst/>
              <a:uLnTx/>
              <a:uFillTx/>
              <a:latin typeface="All Round Gothic Medium" panose="020B0603020202020104" pitchFamily="34" charset="77"/>
              <a:ea typeface="+mj-ea"/>
              <a:cs typeface="+mj-cs"/>
            </a:endParaRPr>
          </a:p>
        </p:txBody>
      </p:sp>
      <p:pic>
        <p:nvPicPr>
          <p:cNvPr id="6" name="Picture 5">
            <a:extLst>
              <a:ext uri="{FF2B5EF4-FFF2-40B4-BE49-F238E27FC236}">
                <a16:creationId xmlns:a16="http://schemas.microsoft.com/office/drawing/2014/main" id="{0EEB1CA8-73EC-ED10-E1D2-8F9859192D6E}"/>
              </a:ext>
            </a:extLst>
          </p:cNvPr>
          <p:cNvPicPr>
            <a:picLocks noChangeAspect="1"/>
          </p:cNvPicPr>
          <p:nvPr/>
        </p:nvPicPr>
        <p:blipFill>
          <a:blip r:embed="rId3"/>
          <a:srcRect/>
          <a:stretch/>
        </p:blipFill>
        <p:spPr>
          <a:xfrm>
            <a:off x="10585231" y="417733"/>
            <a:ext cx="1187669" cy="243346"/>
          </a:xfrm>
          <a:prstGeom prst="rect">
            <a:avLst/>
          </a:prstGeom>
        </p:spPr>
      </p:pic>
      <p:pic>
        <p:nvPicPr>
          <p:cNvPr id="7" name="Graphic 6">
            <a:extLst>
              <a:ext uri="{FF2B5EF4-FFF2-40B4-BE49-F238E27FC236}">
                <a16:creationId xmlns:a16="http://schemas.microsoft.com/office/drawing/2014/main" id="{2B98BF52-1653-11D7-DED1-FB63984F11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266411" y="5353648"/>
            <a:ext cx="1332114" cy="1332114"/>
          </a:xfrm>
          <a:prstGeom prst="rect">
            <a:avLst/>
          </a:prstGeom>
        </p:spPr>
      </p:pic>
      <p:sp>
        <p:nvSpPr>
          <p:cNvPr id="2" name="Rectangle 1">
            <a:extLst>
              <a:ext uri="{FF2B5EF4-FFF2-40B4-BE49-F238E27FC236}">
                <a16:creationId xmlns:a16="http://schemas.microsoft.com/office/drawing/2014/main" id="{652F094F-2539-B584-908A-C1FC23F578D6}"/>
              </a:ext>
            </a:extLst>
          </p:cNvPr>
          <p:cNvSpPr/>
          <p:nvPr/>
        </p:nvSpPr>
        <p:spPr>
          <a:xfrm>
            <a:off x="266412" y="762465"/>
            <a:ext cx="10729346" cy="623991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PREPARERS AND STANDARD SETTERS VOICED CONCERNS AND SUGGESTIONS FOR IMPROVEMENTS</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sng" strike="noStrike" kern="1200" cap="none" spc="0" normalizeH="0" baseline="0" noProof="0">
                <a:ln>
                  <a:noFill/>
                </a:ln>
                <a:solidFill>
                  <a:prstClr val="black"/>
                </a:solidFill>
                <a:effectLst/>
                <a:uLnTx/>
                <a:uFillTx/>
                <a:latin typeface="Avenir Next LT Pro" panose="020B0504020202020204" pitchFamily="34" charset="0"/>
                <a:ea typeface="+mn-ea"/>
                <a:cs typeface="Times New Roman" panose="02020603050405020304" pitchFamily="18" charset="0"/>
              </a:rPr>
              <a:t>Reconciliation of contract assets and liabilities.</a:t>
            </a:r>
            <a:r>
              <a:rPr kumimoji="0" lang="en-US" sz="1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Times New Roman" panose="02020603050405020304" pitchFamily="18" charset="0"/>
              </a:rPr>
              <a:t> Some preparers questioned the usefulness of this disclosure. Assertions of prohibitive costs and disclosure not being used for internal management purposes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sng" strike="noStrike" kern="1200" cap="none" spc="0" normalizeH="0" baseline="0" noProof="0">
                <a:ln>
                  <a:noFill/>
                </a:ln>
                <a:solidFill>
                  <a:prstClr val="black"/>
                </a:solidFill>
                <a:effectLst/>
                <a:uLnTx/>
                <a:uFillTx/>
                <a:latin typeface="Avenir Next LT Pro" panose="020B0504020202020204" pitchFamily="34" charset="0"/>
                <a:ea typeface="+mn-ea"/>
                <a:cs typeface="+mn-cs"/>
              </a:rPr>
              <a:t>Disaggregation of revenue</a:t>
            </a:r>
            <a:r>
              <a:rPr kumimoji="0" lang="en-US" sz="1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rPr>
              <a:t> was not presented at the right level. It was also suggested that it should only be required for entities in the scope of IFRS 8 and that it would be helpful that entities disclose the risk factors on each revenue stream;</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sng" strike="noStrike" kern="1200" cap="none" spc="0" normalizeH="0" baseline="0" noProof="0">
                <a:ln>
                  <a:noFill/>
                </a:ln>
                <a:solidFill>
                  <a:prstClr val="black"/>
                </a:solidFill>
                <a:effectLst/>
                <a:uLnTx/>
                <a:uFillTx/>
                <a:latin typeface="Avenir Next LT Pro" panose="020B0504020202020204" pitchFamily="34" charset="0"/>
                <a:ea typeface="+mn-ea"/>
                <a:cs typeface="Times New Roman" panose="02020603050405020304" pitchFamily="18" charset="0"/>
              </a:rPr>
              <a:t>Remaining performance obligations</a:t>
            </a:r>
            <a:r>
              <a:rPr kumimoji="0" lang="en-US" sz="1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Times New Roman" panose="02020603050405020304" pitchFamily="18" charset="0"/>
              </a:rPr>
              <a:t>. View that backlog information is more useful than the remaining performance obligation disclosure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Times New Roman" panose="02020603050405020304" pitchFamily="18" charset="0"/>
              </a:rPr>
              <a:t>A </a:t>
            </a:r>
            <a:r>
              <a:rPr kumimoji="0" lang="en-US" sz="1800" b="0" i="0" u="sng" strike="noStrike" kern="1200" cap="none" spc="0" normalizeH="0" baseline="0" noProof="0">
                <a:ln>
                  <a:noFill/>
                </a:ln>
                <a:solidFill>
                  <a:prstClr val="black"/>
                </a:solidFill>
                <a:effectLst/>
                <a:uLnTx/>
                <a:uFillTx/>
                <a:latin typeface="Avenir Next LT Pro" panose="020B0504020202020204" pitchFamily="34" charset="0"/>
                <a:ea typeface="+mn-ea"/>
                <a:cs typeface="Times New Roman" panose="02020603050405020304" pitchFamily="18" charset="0"/>
              </a:rPr>
              <a:t>reconciliation of the transaction price allocated to remaining performance obligations</a:t>
            </a:r>
            <a:r>
              <a:rPr kumimoji="0" lang="en-US" sz="1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Times New Roman" panose="02020603050405020304" pitchFamily="18" charset="0"/>
              </a:rPr>
              <a:t> should be required.</a:t>
            </a:r>
          </a:p>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US" sz="1800" b="1"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9" name="Footer Placeholder 3">
            <a:extLst>
              <a:ext uri="{FF2B5EF4-FFF2-40B4-BE49-F238E27FC236}">
                <a16:creationId xmlns:a16="http://schemas.microsoft.com/office/drawing/2014/main" id="{9DE65683-371C-D9E2-A9C8-213B44ED2B3C}"/>
              </a:ext>
            </a:extLst>
          </p:cNvPr>
          <p:cNvSpPr>
            <a:spLocks noGrp="1"/>
          </p:cNvSpPr>
          <p:nvPr>
            <p:ph type="ftr" sz="quarter" idx="11"/>
          </p:nvPr>
        </p:nvSpPr>
        <p:spPr>
          <a:xfrm>
            <a:off x="7239000" y="6356350"/>
            <a:ext cx="4114800" cy="365125"/>
          </a:xfrm>
        </p:spPr>
        <p:txBody>
          <a:bodyPr/>
          <a:lstStyle>
            <a:lvl1pPr algn="r">
              <a:defRPr>
                <a:solidFill>
                  <a:srgbClr val="02A0C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A0CE"/>
                </a:solidFill>
                <a:effectLst/>
                <a:uLnTx/>
                <a:uFillTx/>
                <a:latin typeface="Calibri" panose="020F0502020204030204"/>
                <a:ea typeface="+mn-ea"/>
                <a:cs typeface="+mn-cs"/>
              </a:rPr>
              <a:t>04 October- EFRAG Presentation at EAA Workshop</a:t>
            </a:r>
          </a:p>
        </p:txBody>
      </p:sp>
    </p:spTree>
    <p:extLst>
      <p:ext uri="{BB962C8B-B14F-4D97-AF65-F5344CB8AC3E}">
        <p14:creationId xmlns:p14="http://schemas.microsoft.com/office/powerpoint/2010/main" val="3619861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A875E454-7A1C-57EA-DC25-66C68D6826D8}"/>
              </a:ext>
            </a:extLst>
          </p:cNvPr>
          <p:cNvSpPr>
            <a:spLocks noGrp="1"/>
          </p:cNvSpPr>
          <p:nvPr>
            <p:ph type="sldNum" sz="quarter" idx="12"/>
          </p:nvPr>
        </p:nvSpPr>
        <p:spPr>
          <a:xfrm>
            <a:off x="11489459" y="6356350"/>
            <a:ext cx="270933" cy="365125"/>
          </a:xfrm>
        </p:spPr>
        <p:txBody>
          <a:bodyPr/>
          <a:lstStyle>
            <a:lvl1pPr>
              <a:defRPr>
                <a:solidFill>
                  <a:srgbClr val="02A0C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7DA3293-30E5-5142-ABC6-1B360DBA7011}" type="slidenum">
              <a:rPr kumimoji="0" lang="en-BE" sz="1200" b="0" i="0" u="none" strike="noStrike" kern="1200" cap="none" spc="0" normalizeH="0" baseline="0" noProof="0" smtClean="0">
                <a:ln>
                  <a:noFill/>
                </a:ln>
                <a:solidFill>
                  <a:srgbClr val="02A0C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BE" sz="1200" b="0" i="0" u="none" strike="noStrike" kern="1200" cap="none" spc="0" normalizeH="0" baseline="0" noProof="0">
              <a:ln>
                <a:noFill/>
              </a:ln>
              <a:solidFill>
                <a:srgbClr val="02A0C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9404B08-8582-FFEB-BE17-DD29F4DA6119}"/>
              </a:ext>
            </a:extLst>
          </p:cNvPr>
          <p:cNvSpPr txBox="1">
            <a:spLocks/>
          </p:cNvSpPr>
          <p:nvPr/>
        </p:nvSpPr>
        <p:spPr>
          <a:xfrm>
            <a:off x="266411" y="322574"/>
            <a:ext cx="11070360" cy="778396"/>
          </a:xfrm>
          <a:prstGeom prst="rect">
            <a:avLst/>
          </a:prstGeom>
        </p:spPr>
        <p:txBody>
          <a:bodyPr>
            <a:normAutofit/>
          </a:bodyPr>
          <a:lstStyle>
            <a:lvl1pPr algn="l" defTabSz="914400" rtl="0" eaLnBrk="1" latinLnBrk="0" hangingPunct="1">
              <a:lnSpc>
                <a:spcPct val="90000"/>
              </a:lnSpc>
              <a:spcBef>
                <a:spcPct val="0"/>
              </a:spcBef>
              <a:buNone/>
              <a:defRPr sz="2800" kern="1200">
                <a:solidFill>
                  <a:srgbClr val="02A0CE"/>
                </a:solidFill>
                <a:latin typeface="All Round Gothic Medium" panose="020B06030202020201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a:ln>
                  <a:noFill/>
                </a:ln>
                <a:solidFill>
                  <a:srgbClr val="02A0CE"/>
                </a:solidFill>
                <a:effectLst/>
                <a:uLnTx/>
                <a:uFillTx/>
                <a:latin typeface="All Round Gothic Medium" panose="020B0603020202020104" pitchFamily="34" charset="77"/>
                <a:ea typeface="+mj-ea"/>
                <a:cs typeface="+mj-cs"/>
              </a:rPr>
              <a:t>DISCLOSURES-MIXED VIEWS</a:t>
            </a:r>
            <a:endParaRPr kumimoji="0" lang="en-BE" sz="2800" b="0" i="0" u="none" strike="noStrike" kern="1200" cap="none" spc="0" normalizeH="0" baseline="0" noProof="0">
              <a:ln>
                <a:noFill/>
              </a:ln>
              <a:solidFill>
                <a:srgbClr val="02A0CE"/>
              </a:solidFill>
              <a:effectLst/>
              <a:uLnTx/>
              <a:uFillTx/>
              <a:latin typeface="All Round Gothic Medium" panose="020B0603020202020104" pitchFamily="34" charset="77"/>
              <a:ea typeface="+mj-ea"/>
              <a:cs typeface="+mj-cs"/>
            </a:endParaRPr>
          </a:p>
        </p:txBody>
      </p:sp>
      <p:pic>
        <p:nvPicPr>
          <p:cNvPr id="6" name="Picture 5">
            <a:extLst>
              <a:ext uri="{FF2B5EF4-FFF2-40B4-BE49-F238E27FC236}">
                <a16:creationId xmlns:a16="http://schemas.microsoft.com/office/drawing/2014/main" id="{0EEB1CA8-73EC-ED10-E1D2-8F9859192D6E}"/>
              </a:ext>
            </a:extLst>
          </p:cNvPr>
          <p:cNvPicPr>
            <a:picLocks noChangeAspect="1"/>
          </p:cNvPicPr>
          <p:nvPr/>
        </p:nvPicPr>
        <p:blipFill>
          <a:blip r:embed="rId3"/>
          <a:srcRect/>
          <a:stretch/>
        </p:blipFill>
        <p:spPr>
          <a:xfrm>
            <a:off x="10585231" y="417733"/>
            <a:ext cx="1187669" cy="243346"/>
          </a:xfrm>
          <a:prstGeom prst="rect">
            <a:avLst/>
          </a:prstGeom>
        </p:spPr>
      </p:pic>
      <p:pic>
        <p:nvPicPr>
          <p:cNvPr id="7" name="Graphic 6">
            <a:extLst>
              <a:ext uri="{FF2B5EF4-FFF2-40B4-BE49-F238E27FC236}">
                <a16:creationId xmlns:a16="http://schemas.microsoft.com/office/drawing/2014/main" id="{2B98BF52-1653-11D7-DED1-FB63984F11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266411" y="5353648"/>
            <a:ext cx="1332114" cy="1332114"/>
          </a:xfrm>
          <a:prstGeom prst="rect">
            <a:avLst/>
          </a:prstGeom>
        </p:spPr>
      </p:pic>
      <p:sp>
        <p:nvSpPr>
          <p:cNvPr id="2" name="Rectangle 1">
            <a:extLst>
              <a:ext uri="{FF2B5EF4-FFF2-40B4-BE49-F238E27FC236}">
                <a16:creationId xmlns:a16="http://schemas.microsoft.com/office/drawing/2014/main" id="{652F094F-2539-B584-908A-C1FC23F578D6}"/>
              </a:ext>
            </a:extLst>
          </p:cNvPr>
          <p:cNvSpPr/>
          <p:nvPr/>
        </p:nvSpPr>
        <p:spPr>
          <a:xfrm>
            <a:off x="266412" y="762465"/>
            <a:ext cx="10729346" cy="349698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USER SUPPORT FOR DISCLOSURES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sng" strike="noStrike" kern="1200" cap="none" spc="0" normalizeH="0" baseline="0" noProof="0">
                <a:ln>
                  <a:noFill/>
                </a:ln>
                <a:solidFill>
                  <a:prstClr val="black"/>
                </a:solidFill>
                <a:effectLst/>
                <a:uLnTx/>
                <a:uFillTx/>
                <a:latin typeface="Avenir Next LT Pro" panose="020B0504020202020204" pitchFamily="34" charset="0"/>
                <a:ea typeface="+mn-ea"/>
                <a:cs typeface="Times New Roman" panose="02020603050405020304" pitchFamily="18" charset="0"/>
              </a:rPr>
              <a:t>Reconciliation of contract assets and liabilities.</a:t>
            </a:r>
            <a:r>
              <a:rPr kumimoji="0" lang="en-US" sz="1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Times New Roman" panose="02020603050405020304" pitchFamily="18" charset="0"/>
              </a:rPr>
              <a:t> Users pointed at its importance for certain industries and to have transparency (e.g., to unwind FV adjustments associated with acquisition accounting)</a:t>
            </a:r>
            <a:endParaRPr kumimoji="0" lang="en-GB" sz="1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sng" strike="noStrike" kern="1200" cap="none" spc="0" normalizeH="0" baseline="0" noProof="0">
                <a:ln>
                  <a:noFill/>
                </a:ln>
                <a:solidFill>
                  <a:prstClr val="black"/>
                </a:solidFill>
                <a:effectLst/>
                <a:uLnTx/>
                <a:uFillTx/>
                <a:latin typeface="Avenir Next LT Pro" panose="020B0504020202020204" pitchFamily="34" charset="0"/>
                <a:ea typeface="+mn-ea"/>
                <a:cs typeface="+mn-cs"/>
              </a:rPr>
              <a:t>Disaggregation of revenue</a:t>
            </a:r>
            <a:r>
              <a:rPr kumimoji="0" lang="en-US" sz="1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rPr>
              <a:t> Critical to understanding business model risk</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US" sz="1800" b="1"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5" name="Picture 4" descr="Gráfico, Gráfico de barras&#10;&#10;Descripción generada automáticamente">
            <a:extLst>
              <a:ext uri="{FF2B5EF4-FFF2-40B4-BE49-F238E27FC236}">
                <a16:creationId xmlns:a16="http://schemas.microsoft.com/office/drawing/2014/main" id="{9C629F86-EB20-62E5-2127-88C0B976D2A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702" y="2240658"/>
            <a:ext cx="9303528" cy="4240352"/>
          </a:xfrm>
          <a:prstGeom prst="rect">
            <a:avLst/>
          </a:prstGeom>
          <a:noFill/>
          <a:ln>
            <a:noFill/>
          </a:ln>
        </p:spPr>
      </p:pic>
      <p:sp>
        <p:nvSpPr>
          <p:cNvPr id="10" name="Footer Placeholder 3">
            <a:extLst>
              <a:ext uri="{FF2B5EF4-FFF2-40B4-BE49-F238E27FC236}">
                <a16:creationId xmlns:a16="http://schemas.microsoft.com/office/drawing/2014/main" id="{B7FCDE48-27C1-AE83-9795-621FA1F39F46}"/>
              </a:ext>
            </a:extLst>
          </p:cNvPr>
          <p:cNvSpPr>
            <a:spLocks noGrp="1"/>
          </p:cNvSpPr>
          <p:nvPr>
            <p:ph type="ftr" sz="quarter" idx="11"/>
          </p:nvPr>
        </p:nvSpPr>
        <p:spPr>
          <a:xfrm>
            <a:off x="7239000" y="6356350"/>
            <a:ext cx="4114800" cy="365125"/>
          </a:xfrm>
        </p:spPr>
        <p:txBody>
          <a:bodyPr/>
          <a:lstStyle>
            <a:lvl1pPr algn="r">
              <a:defRPr>
                <a:solidFill>
                  <a:srgbClr val="02A0C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A0CE"/>
                </a:solidFill>
                <a:effectLst/>
                <a:uLnTx/>
                <a:uFillTx/>
                <a:latin typeface="Calibri" panose="020F0502020204030204"/>
                <a:ea typeface="+mn-ea"/>
                <a:cs typeface="+mn-cs"/>
              </a:rPr>
              <a:t>04 October- EFRAG Presentation at EAA Workshop</a:t>
            </a:r>
          </a:p>
        </p:txBody>
      </p:sp>
    </p:spTree>
    <p:extLst>
      <p:ext uri="{BB962C8B-B14F-4D97-AF65-F5344CB8AC3E}">
        <p14:creationId xmlns:p14="http://schemas.microsoft.com/office/powerpoint/2010/main" val="3332413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ED4E23B5-F621-6B66-E28E-7F5DCE42209E}"/>
              </a:ext>
            </a:extLst>
          </p:cNvPr>
          <p:cNvGraphicFramePr>
            <a:graphicFrameLocks noGrp="1"/>
          </p:cNvGraphicFramePr>
          <p:nvPr>
            <p:extLst>
              <p:ext uri="{D42A27DB-BD31-4B8C-83A1-F6EECF244321}">
                <p14:modId xmlns:p14="http://schemas.microsoft.com/office/powerpoint/2010/main" val="1878106008"/>
              </p:ext>
            </p:extLst>
          </p:nvPr>
        </p:nvGraphicFramePr>
        <p:xfrm>
          <a:off x="1019172" y="2022376"/>
          <a:ext cx="10386765" cy="3198192"/>
        </p:xfrm>
        <a:graphic>
          <a:graphicData uri="http://schemas.openxmlformats.org/drawingml/2006/table">
            <a:tbl>
              <a:tblPr firstRow="1" bandRow="1">
                <a:tableStyleId>{16D9F66E-5EB9-4882-86FB-DCBF35E3C3E4}</a:tableStyleId>
              </a:tblPr>
              <a:tblGrid>
                <a:gridCol w="2141123">
                  <a:extLst>
                    <a:ext uri="{9D8B030D-6E8A-4147-A177-3AD203B41FA5}">
                      <a16:colId xmlns:a16="http://schemas.microsoft.com/office/drawing/2014/main" val="3547638507"/>
                    </a:ext>
                  </a:extLst>
                </a:gridCol>
                <a:gridCol w="786063">
                  <a:extLst>
                    <a:ext uri="{9D8B030D-6E8A-4147-A177-3AD203B41FA5}">
                      <a16:colId xmlns:a16="http://schemas.microsoft.com/office/drawing/2014/main" val="2697747047"/>
                    </a:ext>
                  </a:extLst>
                </a:gridCol>
                <a:gridCol w="7459579">
                  <a:extLst>
                    <a:ext uri="{9D8B030D-6E8A-4147-A177-3AD203B41FA5}">
                      <a16:colId xmlns:a16="http://schemas.microsoft.com/office/drawing/2014/main" val="466970258"/>
                    </a:ext>
                  </a:extLst>
                </a:gridCol>
              </a:tblGrid>
              <a:tr h="942672">
                <a:tc>
                  <a:txBody>
                    <a:bodyPr/>
                    <a:lstStyle/>
                    <a:p>
                      <a:pPr algn="ctr"/>
                      <a:r>
                        <a:rPr lang="en-GB" b="0">
                          <a:solidFill>
                            <a:schemeClr val="accent1"/>
                          </a:solidFill>
                          <a:latin typeface="Arial" panose="020B0604020202020204" pitchFamily="34" charset="0"/>
                          <a:cs typeface="Arial" panose="020B0604020202020204" pitchFamily="34" charset="0"/>
                        </a:rPr>
                        <a:t>Length of disclosure</a:t>
                      </a:r>
                    </a:p>
                  </a:txBody>
                  <a:tcPr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a:buFont typeface="Arial" panose="020B0604020202020204" pitchFamily="34" charset="0"/>
                        <a:buChar char="•"/>
                      </a:pPr>
                      <a:r>
                        <a:rPr lang="en-GB" b="0">
                          <a:solidFill>
                            <a:schemeClr val="tx1"/>
                          </a:solidFill>
                          <a:latin typeface="Arial" panose="020B0604020202020204" pitchFamily="34" charset="0"/>
                          <a:cs typeface="Arial" panose="020B0604020202020204" pitchFamily="34" charset="0"/>
                        </a:rPr>
                        <a:t>the length of revenue-related disclosures increased post - IFRS 15 implementation (Napier and Stadler, 2020))</a:t>
                      </a:r>
                    </a:p>
                  </a:txBody>
                  <a:tcPr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8062313"/>
                  </a:ext>
                </a:extLst>
              </a:tr>
              <a:tr h="893888">
                <a:tc>
                  <a:txBody>
                    <a:bodyPr/>
                    <a:lstStyle/>
                    <a:p>
                      <a:pPr algn="ctr"/>
                      <a:r>
                        <a:rPr lang="en-GB">
                          <a:solidFill>
                            <a:schemeClr val="accent1"/>
                          </a:solidFill>
                          <a:latin typeface="Arial" panose="020B0604020202020204" pitchFamily="34" charset="0"/>
                          <a:cs typeface="Arial" panose="020B0604020202020204" pitchFamily="34" charset="0"/>
                        </a:rPr>
                        <a:t>Proprietary costs and increased scrutiny</a:t>
                      </a:r>
                    </a:p>
                  </a:txBody>
                  <a:tcPr anchor="ctr">
                    <a:lnL w="12700" cmpd="sng">
                      <a:noFill/>
                    </a:lnL>
                    <a:lnR w="12700" cmpd="sng">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mpd="sng">
                      <a:noFill/>
                    </a:lnL>
                    <a:lnR w="12700" cmpd="sng">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l">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preparers’ concerns about disclosing sensitive information and about increased scrutiny from external stakeholders (Davern et al, 2019)</a:t>
                      </a:r>
                    </a:p>
                  </a:txBody>
                  <a:tcPr anchor="ctr">
                    <a:lnL w="12700" cmpd="sng">
                      <a:noFill/>
                    </a:lnL>
                    <a:lnR w="12700" cmpd="sng">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0197254"/>
                  </a:ext>
                </a:extLst>
              </a:tr>
              <a:tr h="1075553">
                <a:tc>
                  <a:txBody>
                    <a:bodyPr/>
                    <a:lstStyle/>
                    <a:p>
                      <a:pPr algn="ctr"/>
                      <a:r>
                        <a:rPr lang="en-GB">
                          <a:solidFill>
                            <a:schemeClr val="accent1"/>
                          </a:solidFill>
                          <a:latin typeface="Arial" panose="020B0604020202020204" pitchFamily="34" charset="0"/>
                          <a:cs typeface="Arial" panose="020B0604020202020204" pitchFamily="34" charset="0"/>
                        </a:rPr>
                        <a:t>Disaggregation</a:t>
                      </a:r>
                    </a:p>
                  </a:txBody>
                  <a:tcPr anchor="ctr">
                    <a:lnL w="12700" cmpd="sng">
                      <a:noFill/>
                    </a:lnL>
                    <a:lnR w="12700" cmpd="sng">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mpd="sng">
                      <a:noFill/>
                    </a:lnL>
                    <a:lnR w="12700" cmpd="sng">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a:spcAft>
                          <a:spcPts val="6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increased decision-usefulness of revenue information when:</a:t>
                      </a:r>
                    </a:p>
                    <a:p>
                      <a:pPr marL="742950" lvl="1" indent="-285750" algn="l">
                        <a:spcAft>
                          <a:spcPts val="6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disaggregation accompanied by detailed qualitative disclosures</a:t>
                      </a:r>
                    </a:p>
                    <a:p>
                      <a:pPr marL="742950" lvl="1" indent="-285750" algn="l">
                        <a:spcAft>
                          <a:spcPts val="6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disaggregation categories comparable to those of other entities in the industry (Hinson et al, 2022)</a:t>
                      </a:r>
                    </a:p>
                  </a:txBody>
                  <a:tcPr anchor="ctr">
                    <a:lnL w="12700" cmpd="sng">
                      <a:noFill/>
                    </a:lnL>
                    <a:lnR w="12700" cmpd="sng">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77241"/>
                  </a:ext>
                </a:extLst>
              </a:tr>
            </a:tbl>
          </a:graphicData>
        </a:graphic>
      </p:graphicFrame>
      <p:sp>
        <p:nvSpPr>
          <p:cNvPr id="5" name="Footer Placeholder 4">
            <a:extLst>
              <a:ext uri="{FF2B5EF4-FFF2-40B4-BE49-F238E27FC236}">
                <a16:creationId xmlns:a16="http://schemas.microsoft.com/office/drawing/2014/main" id="{49A23AD6-0AFB-6696-D55C-413877A34EC4}"/>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3109FD24-E6FD-9AAF-3A4C-047CE77F5311}"/>
              </a:ext>
            </a:extLst>
          </p:cNvPr>
          <p:cNvSpPr>
            <a:spLocks noGrp="1"/>
          </p:cNvSpPr>
          <p:nvPr>
            <p:ph type="body" sz="quarter" idx="4294967295"/>
          </p:nvPr>
        </p:nvSpPr>
        <p:spPr>
          <a:xfrm>
            <a:off x="1019176" y="1266936"/>
            <a:ext cx="10188575" cy="654050"/>
          </a:xfrm>
        </p:spPr>
        <p:txBody>
          <a:bodyPr/>
          <a:lstStyle/>
          <a:p>
            <a:r>
              <a:rPr lang="en-GB" sz="2800"/>
              <a:t>Summary of the academic evidence the IASB has considered</a:t>
            </a:r>
          </a:p>
        </p:txBody>
      </p:sp>
      <p:sp>
        <p:nvSpPr>
          <p:cNvPr id="6" name="Striped Right Arrow 6">
            <a:extLst>
              <a:ext uri="{FF2B5EF4-FFF2-40B4-BE49-F238E27FC236}">
                <a16:creationId xmlns:a16="http://schemas.microsoft.com/office/drawing/2014/main" id="{744599B5-6EB6-947A-DCBF-E55CF8D8ED09}"/>
              </a:ext>
            </a:extLst>
          </p:cNvPr>
          <p:cNvSpPr/>
          <p:nvPr/>
        </p:nvSpPr>
        <p:spPr bwMode="auto">
          <a:xfrm>
            <a:off x="3161092" y="3229303"/>
            <a:ext cx="672662" cy="399393"/>
          </a:xfrm>
          <a:prstGeom prst="stripedRigh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8" name="Striped Right Arrow 6">
            <a:extLst>
              <a:ext uri="{FF2B5EF4-FFF2-40B4-BE49-F238E27FC236}">
                <a16:creationId xmlns:a16="http://schemas.microsoft.com/office/drawing/2014/main" id="{1FFC3D4A-7BE5-AD19-D6D7-BABF304AA462}"/>
              </a:ext>
            </a:extLst>
          </p:cNvPr>
          <p:cNvSpPr/>
          <p:nvPr/>
        </p:nvSpPr>
        <p:spPr bwMode="auto">
          <a:xfrm>
            <a:off x="3143528" y="4280659"/>
            <a:ext cx="672662" cy="399393"/>
          </a:xfrm>
          <a:prstGeom prst="stripedRigh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9" name="Striped Right Arrow 6">
            <a:extLst>
              <a:ext uri="{FF2B5EF4-FFF2-40B4-BE49-F238E27FC236}">
                <a16:creationId xmlns:a16="http://schemas.microsoft.com/office/drawing/2014/main" id="{4D2DD014-12BB-8405-ADFF-268940FCD15E}"/>
              </a:ext>
            </a:extLst>
          </p:cNvPr>
          <p:cNvSpPr/>
          <p:nvPr/>
        </p:nvSpPr>
        <p:spPr bwMode="auto">
          <a:xfrm>
            <a:off x="3143528" y="2317397"/>
            <a:ext cx="672662" cy="399393"/>
          </a:xfrm>
          <a:prstGeom prst="stripedRigh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12" name="Star: 5 Points 11">
            <a:extLst>
              <a:ext uri="{FF2B5EF4-FFF2-40B4-BE49-F238E27FC236}">
                <a16:creationId xmlns:a16="http://schemas.microsoft.com/office/drawing/2014/main" id="{68443A6E-F972-4FDA-2D83-1B18DC14CC91}"/>
              </a:ext>
            </a:extLst>
          </p:cNvPr>
          <p:cNvSpPr/>
          <p:nvPr/>
        </p:nvSpPr>
        <p:spPr bwMode="auto">
          <a:xfrm>
            <a:off x="8885293" y="2225156"/>
            <a:ext cx="282365" cy="276999"/>
          </a:xfrm>
          <a:prstGeom prst="star5">
            <a:avLst>
              <a:gd name="adj" fmla="val 0"/>
              <a:gd name="hf" fmla="val 105146"/>
              <a:gd name="vf" fmla="val 110557"/>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1108162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2AA1D8-FFBB-3BD4-88FA-C581F37BFF8D}"/>
              </a:ext>
            </a:extLst>
          </p:cNvPr>
          <p:cNvSpPr>
            <a:spLocks noGrp="1"/>
          </p:cNvSpPr>
          <p:nvPr>
            <p:ph type="body" sz="quarter" idx="10"/>
          </p:nvPr>
        </p:nvSpPr>
        <p:spPr/>
        <p:txBody>
          <a:bodyPr/>
          <a:lstStyle/>
          <a:p>
            <a:r>
              <a:rPr lang="en-GB" sz="2800"/>
              <a:t>IFRS 15 at a glance</a:t>
            </a:r>
          </a:p>
        </p:txBody>
      </p:sp>
      <p:sp>
        <p:nvSpPr>
          <p:cNvPr id="5" name="Footer Placeholder 4">
            <a:extLst>
              <a:ext uri="{FF2B5EF4-FFF2-40B4-BE49-F238E27FC236}">
                <a16:creationId xmlns:a16="http://schemas.microsoft.com/office/drawing/2014/main" id="{9A1D49E6-65A1-6FA4-8506-E57D7EA5EB75}"/>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3</a:t>
            </a:fld>
            <a:endParaRPr lang="en-US">
              <a:cs typeface="Arial" panose="020B0604020202020204" pitchFamily="34" charset="0"/>
            </a:endParaRPr>
          </a:p>
        </p:txBody>
      </p:sp>
      <p:pic>
        <p:nvPicPr>
          <p:cNvPr id="9" name="Graphic 8" descr="Bullseye with solid fill">
            <a:extLst>
              <a:ext uri="{FF2B5EF4-FFF2-40B4-BE49-F238E27FC236}">
                <a16:creationId xmlns:a16="http://schemas.microsoft.com/office/drawing/2014/main" id="{FFCDBF8E-6F68-505E-7E4F-CFCDAA163F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173" y="2277571"/>
            <a:ext cx="717037" cy="717037"/>
          </a:xfrm>
          <a:prstGeom prst="rect">
            <a:avLst/>
          </a:prstGeom>
        </p:spPr>
      </p:pic>
      <p:pic>
        <p:nvPicPr>
          <p:cNvPr id="4" name="Picture 3">
            <a:extLst>
              <a:ext uri="{FF2B5EF4-FFF2-40B4-BE49-F238E27FC236}">
                <a16:creationId xmlns:a16="http://schemas.microsoft.com/office/drawing/2014/main" id="{25194A17-DE97-8B63-8926-B8F69546FB46}"/>
              </a:ext>
            </a:extLst>
          </p:cNvPr>
          <p:cNvPicPr>
            <a:picLocks noChangeAspect="1"/>
          </p:cNvPicPr>
          <p:nvPr/>
        </p:nvPicPr>
        <p:blipFill>
          <a:blip r:embed="rId4"/>
          <a:stretch>
            <a:fillRect/>
          </a:stretch>
        </p:blipFill>
        <p:spPr>
          <a:xfrm>
            <a:off x="1019173" y="1964201"/>
            <a:ext cx="2538251" cy="3589881"/>
          </a:xfrm>
          <a:prstGeom prst="rect">
            <a:avLst/>
          </a:prstGeom>
        </p:spPr>
      </p:pic>
      <p:sp>
        <p:nvSpPr>
          <p:cNvPr id="8" name="Rectangle 7">
            <a:extLst>
              <a:ext uri="{FF2B5EF4-FFF2-40B4-BE49-F238E27FC236}">
                <a16:creationId xmlns:a16="http://schemas.microsoft.com/office/drawing/2014/main" id="{CEF51F2B-5BDB-6B85-10F6-17391A004D80}"/>
              </a:ext>
            </a:extLst>
          </p:cNvPr>
          <p:cNvSpPr/>
          <p:nvPr/>
        </p:nvSpPr>
        <p:spPr>
          <a:xfrm>
            <a:off x="1031339" y="5699993"/>
            <a:ext cx="5148000" cy="647099"/>
          </a:xfrm>
          <a:prstGeom prst="rect">
            <a:avLst/>
          </a:prstGeom>
          <a:solidFill>
            <a:schemeClr val="tx1">
              <a:alpha val="10000"/>
            </a:schemeClr>
          </a:solidFill>
        </p:spPr>
        <p:txBody>
          <a:bodyPr wrap="square" rtlCol="0" anchor="ctr">
            <a:noAutofit/>
          </a:bodyPr>
          <a:lstStyle/>
          <a:p>
            <a:pPr lvl="2"/>
            <a:r>
              <a:rPr lang="en-GB" sz="2000">
                <a:solidFill>
                  <a:schemeClr val="tx1"/>
                </a:solidFill>
                <a:latin typeface="Arial" panose="020B0604020202020204" pitchFamily="34" charset="0"/>
                <a:cs typeface="Arial" panose="020B0604020202020204" pitchFamily="34" charset="0"/>
              </a:rPr>
              <a:t>Substantially converged with       US GAAP (Topic 606)</a:t>
            </a:r>
          </a:p>
        </p:txBody>
      </p:sp>
      <p:pic>
        <p:nvPicPr>
          <p:cNvPr id="10" name="Graphic 9" descr="Earth globe: Americas with solid fill">
            <a:extLst>
              <a:ext uri="{FF2B5EF4-FFF2-40B4-BE49-F238E27FC236}">
                <a16:creationId xmlns:a16="http://schemas.microsoft.com/office/drawing/2014/main" id="{93B72EFC-FDB6-4B2C-80FC-07F5AC5CA7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2258" y="5700425"/>
            <a:ext cx="628195" cy="628195"/>
          </a:xfrm>
          <a:prstGeom prst="rect">
            <a:avLst/>
          </a:prstGeom>
        </p:spPr>
      </p:pic>
      <p:graphicFrame>
        <p:nvGraphicFramePr>
          <p:cNvPr id="14" name="Table 6">
            <a:extLst>
              <a:ext uri="{FF2B5EF4-FFF2-40B4-BE49-F238E27FC236}">
                <a16:creationId xmlns:a16="http://schemas.microsoft.com/office/drawing/2014/main" id="{6F287738-57AB-C859-9BD4-60FE5A6F2D93}"/>
              </a:ext>
            </a:extLst>
          </p:cNvPr>
          <p:cNvGraphicFramePr>
            <a:graphicFrameLocks noGrp="1"/>
          </p:cNvGraphicFramePr>
          <p:nvPr>
            <p:extLst>
              <p:ext uri="{D42A27DB-BD31-4B8C-83A1-F6EECF244321}">
                <p14:modId xmlns:p14="http://schemas.microsoft.com/office/powerpoint/2010/main" val="894725389"/>
              </p:ext>
            </p:extLst>
          </p:nvPr>
        </p:nvGraphicFramePr>
        <p:xfrm>
          <a:off x="3948278" y="2133619"/>
          <a:ext cx="7540009" cy="3121561"/>
        </p:xfrm>
        <a:graphic>
          <a:graphicData uri="http://schemas.openxmlformats.org/drawingml/2006/table">
            <a:tbl>
              <a:tblPr firstRow="1" bandRow="1">
                <a:tableStyleId>{073A0DAA-6AF3-43AB-8588-CEC1D06C72B9}</a:tableStyleId>
              </a:tblPr>
              <a:tblGrid>
                <a:gridCol w="7540009">
                  <a:extLst>
                    <a:ext uri="{9D8B030D-6E8A-4147-A177-3AD203B41FA5}">
                      <a16:colId xmlns:a16="http://schemas.microsoft.com/office/drawing/2014/main" val="1434502795"/>
                    </a:ext>
                  </a:extLst>
                </a:gridCol>
              </a:tblGrid>
              <a:tr h="830202">
                <a:tc>
                  <a:txBody>
                    <a:bodyPr/>
                    <a:lstStyle/>
                    <a:p>
                      <a:pPr algn="ctr"/>
                      <a:r>
                        <a:rPr lang="en-GB" sz="2200" b="1">
                          <a:solidFill>
                            <a:schemeClr val="bg1"/>
                          </a:solidFill>
                          <a:latin typeface="Arial" panose="020B0604020202020204" pitchFamily="34" charset="0"/>
                          <a:cs typeface="Arial" panose="020B0604020202020204" pitchFamily="34" charset="0"/>
                        </a:rPr>
                        <a:t>Objective</a:t>
                      </a:r>
                      <a:endParaRPr lang="en-GB" sz="2200">
                        <a:solidFill>
                          <a:schemeClr val="bg1"/>
                        </a:solidFill>
                        <a:latin typeface="Arial" panose="020B0604020202020204" pitchFamily="34" charset="0"/>
                        <a:cs typeface="Arial" panose="020B0604020202020204" pitchFamily="34" charset="0"/>
                      </a:endParaRPr>
                    </a:p>
                  </a:txBody>
                  <a:tcPr anchor="ctr">
                    <a:solidFill>
                      <a:schemeClr val="accent2"/>
                    </a:solidFill>
                  </a:tcPr>
                </a:tc>
                <a:extLst>
                  <a:ext uri="{0D108BD9-81ED-4DB2-BD59-A6C34878D82A}">
                    <a16:rowId xmlns:a16="http://schemas.microsoft.com/office/drawing/2014/main" val="3899439747"/>
                  </a:ext>
                </a:extLst>
              </a:tr>
              <a:tr h="2291359">
                <a:tc>
                  <a:txBody>
                    <a:bodyPr/>
                    <a:lstStyle/>
                    <a:p>
                      <a:pPr marL="0" marR="0" lvl="0" indent="0" algn="ctr" defTabSz="4572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lang="en-GB" sz="2000">
                          <a:solidFill>
                            <a:schemeClr val="tx1"/>
                          </a:solidFill>
                          <a:latin typeface="Arial" panose="020B0604020202020204" pitchFamily="34" charset="0"/>
                          <a:cs typeface="Arial" panose="020B0604020202020204" pitchFamily="34" charset="0"/>
                        </a:rPr>
                        <a:t>To establish the principles for reporting useful information to users of financial statements about the </a:t>
                      </a:r>
                      <a:r>
                        <a:rPr lang="en-GB" sz="2000" b="1">
                          <a:solidFill>
                            <a:schemeClr val="tx1"/>
                          </a:solidFill>
                          <a:latin typeface="Arial" panose="020B0604020202020204" pitchFamily="34" charset="0"/>
                          <a:cs typeface="Arial" panose="020B0604020202020204" pitchFamily="34" charset="0"/>
                        </a:rPr>
                        <a:t>nature, amount, timing and uncertainty of revenue and cash flows</a:t>
                      </a:r>
                      <a:r>
                        <a:rPr lang="en-GB" sz="2000">
                          <a:solidFill>
                            <a:schemeClr val="tx1"/>
                          </a:solidFill>
                          <a:latin typeface="Arial" panose="020B0604020202020204" pitchFamily="34" charset="0"/>
                          <a:cs typeface="Arial" panose="020B0604020202020204" pitchFamily="34" charset="0"/>
                        </a:rPr>
                        <a:t> arising from a contract with a customer</a:t>
                      </a:r>
                    </a:p>
                  </a:txBody>
                  <a:tcPr anchor="ctr">
                    <a:solidFill>
                      <a:schemeClr val="accent2">
                        <a:alpha val="10000"/>
                      </a:schemeClr>
                    </a:solidFill>
                  </a:tcPr>
                </a:tc>
                <a:extLst>
                  <a:ext uri="{0D108BD9-81ED-4DB2-BD59-A6C34878D82A}">
                    <a16:rowId xmlns:a16="http://schemas.microsoft.com/office/drawing/2014/main" val="3571643593"/>
                  </a:ext>
                </a:extLst>
              </a:tr>
            </a:tbl>
          </a:graphicData>
        </a:graphic>
      </p:graphicFrame>
      <p:sp>
        <p:nvSpPr>
          <p:cNvPr id="16" name="Rectangle 15">
            <a:extLst>
              <a:ext uri="{FF2B5EF4-FFF2-40B4-BE49-F238E27FC236}">
                <a16:creationId xmlns:a16="http://schemas.microsoft.com/office/drawing/2014/main" id="{672D3856-69A4-AC9E-DCF6-BA192B7A2AAF}"/>
              </a:ext>
            </a:extLst>
          </p:cNvPr>
          <p:cNvSpPr/>
          <p:nvPr/>
        </p:nvSpPr>
        <p:spPr>
          <a:xfrm>
            <a:off x="6340287" y="5680620"/>
            <a:ext cx="5148000" cy="648000"/>
          </a:xfrm>
          <a:prstGeom prst="rect">
            <a:avLst/>
          </a:prstGeom>
          <a:solidFill>
            <a:schemeClr val="tx1">
              <a:alpha val="10000"/>
            </a:schemeClr>
          </a:solidFill>
        </p:spPr>
        <p:txBody>
          <a:bodyPr wrap="square" rtlCol="0" anchor="ctr">
            <a:noAutofit/>
          </a:bodyPr>
          <a:lstStyle/>
          <a:p>
            <a:pPr lvl="2"/>
            <a:r>
              <a:rPr lang="en-GB" sz="2000">
                <a:solidFill>
                  <a:schemeClr val="tx1"/>
                </a:solidFill>
                <a:latin typeface="Arial" panose="020B0604020202020204" pitchFamily="34" charset="0"/>
                <a:cs typeface="Arial" panose="020B0604020202020204" pitchFamily="34" charset="0"/>
              </a:rPr>
              <a:t>Effective from 1 January 2018</a:t>
            </a:r>
          </a:p>
        </p:txBody>
      </p:sp>
      <p:pic>
        <p:nvPicPr>
          <p:cNvPr id="18" name="Graphic 17" descr="Play with solid fill">
            <a:extLst>
              <a:ext uri="{FF2B5EF4-FFF2-40B4-BE49-F238E27FC236}">
                <a16:creationId xmlns:a16="http://schemas.microsoft.com/office/drawing/2014/main" id="{B7381392-1148-5FC0-E2B3-87E9CB30AC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82405" y="5704880"/>
            <a:ext cx="578004" cy="578004"/>
          </a:xfrm>
          <a:prstGeom prst="rect">
            <a:avLst/>
          </a:prstGeom>
        </p:spPr>
      </p:pic>
      <p:pic>
        <p:nvPicPr>
          <p:cNvPr id="6" name="Graphic 5" descr="Bullseye with solid fill">
            <a:extLst>
              <a:ext uri="{FF2B5EF4-FFF2-40B4-BE49-F238E27FC236}">
                <a16:creationId xmlns:a16="http://schemas.microsoft.com/office/drawing/2014/main" id="{4DB36302-C2B0-A3C2-A608-1185982346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63718" y="2173811"/>
            <a:ext cx="731726" cy="731726"/>
          </a:xfrm>
          <a:prstGeom prst="rect">
            <a:avLst/>
          </a:prstGeom>
        </p:spPr>
      </p:pic>
    </p:spTree>
    <p:extLst>
      <p:ext uri="{BB962C8B-B14F-4D97-AF65-F5344CB8AC3E}">
        <p14:creationId xmlns:p14="http://schemas.microsoft.com/office/powerpoint/2010/main" val="558017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A03690A-2FA6-26C6-3E2F-A4E6B08B1812}"/>
              </a:ext>
            </a:extLst>
          </p:cNvPr>
          <p:cNvSpPr>
            <a:spLocks noGrp="1"/>
          </p:cNvSpPr>
          <p:nvPr>
            <p:ph idx="1"/>
          </p:nvPr>
        </p:nvSpPr>
        <p:spPr>
          <a:xfrm>
            <a:off x="1206138" y="1851176"/>
            <a:ext cx="9973491" cy="4023360"/>
          </a:xfrm>
        </p:spPr>
        <p:txBody>
          <a:bodyPr>
            <a:normAutofit/>
          </a:bodyPr>
          <a:lstStyle/>
          <a:p>
            <a:pPr marL="0" indent="0">
              <a:lnSpc>
                <a:spcPct val="80000"/>
              </a:lnSpc>
              <a:spcBef>
                <a:spcPts val="600"/>
              </a:spcBef>
              <a:spcAft>
                <a:spcPts val="600"/>
              </a:spcAft>
              <a:buNone/>
            </a:pPr>
            <a:r>
              <a:rPr lang="en-US" b="1">
                <a:solidFill>
                  <a:srgbClr val="002060"/>
                </a:solidFill>
                <a:latin typeface="Calibri" panose="020F0502020204030204" pitchFamily="34" charset="0"/>
                <a:ea typeface="Times New Roman" panose="02020603050405020304" pitchFamily="18" charset="0"/>
              </a:rPr>
              <a:t>Survey and interviews</a:t>
            </a:r>
            <a:r>
              <a:rPr lang="cs-CZ" b="1">
                <a:solidFill>
                  <a:srgbClr val="002060"/>
                </a:solidFill>
                <a:latin typeface="Calibri" panose="020F0502020204030204" pitchFamily="34" charset="0"/>
                <a:ea typeface="Times New Roman" panose="02020603050405020304" pitchFamily="18" charset="0"/>
              </a:rPr>
              <a:t> </a:t>
            </a:r>
            <a:r>
              <a:rPr lang="cs-CZ" b="1" err="1">
                <a:solidFill>
                  <a:srgbClr val="002060"/>
                </a:solidFill>
                <a:latin typeface="Calibri" panose="020F0502020204030204" pitchFamily="34" charset="0"/>
                <a:ea typeface="Times New Roman" panose="02020603050405020304" pitchFamily="18" charset="0"/>
              </a:rPr>
              <a:t>of</a:t>
            </a:r>
            <a:r>
              <a:rPr lang="cs-CZ" b="1">
                <a:solidFill>
                  <a:srgbClr val="002060"/>
                </a:solidFill>
                <a:latin typeface="Calibri" panose="020F0502020204030204" pitchFamily="34" charset="0"/>
                <a:ea typeface="Times New Roman" panose="02020603050405020304" pitchFamily="18" charset="0"/>
              </a:rPr>
              <a:t> </a:t>
            </a:r>
            <a:r>
              <a:rPr lang="en-US" b="1">
                <a:solidFill>
                  <a:srgbClr val="002060"/>
                </a:solidFill>
                <a:latin typeface="Calibri" panose="020F0502020204030204" pitchFamily="34" charset="0"/>
                <a:ea typeface="Times New Roman" panose="02020603050405020304" pitchFamily="18" charset="0"/>
              </a:rPr>
              <a:t>descriptive evidence on </a:t>
            </a:r>
            <a:r>
              <a:rPr lang="cs-CZ" b="1">
                <a:solidFill>
                  <a:srgbClr val="002060"/>
                </a:solidFill>
                <a:latin typeface="Calibri" panose="020F0502020204030204" pitchFamily="34" charset="0"/>
                <a:ea typeface="Times New Roman" panose="02020603050405020304" pitchFamily="18" charset="0"/>
              </a:rPr>
              <a:t>48 </a:t>
            </a:r>
            <a:r>
              <a:rPr lang="en-US" b="1" err="1">
                <a:solidFill>
                  <a:srgbClr val="002060"/>
                </a:solidFill>
                <a:latin typeface="Calibri" panose="020F0502020204030204" pitchFamily="34" charset="0"/>
                <a:ea typeface="Times New Roman" panose="02020603050405020304" pitchFamily="18" charset="0"/>
              </a:rPr>
              <a:t>users´s</a:t>
            </a:r>
            <a:r>
              <a:rPr lang="en-US" b="1">
                <a:solidFill>
                  <a:srgbClr val="002060"/>
                </a:solidFill>
                <a:latin typeface="Calibri" panose="020F0502020204030204" pitchFamily="34" charset="0"/>
                <a:ea typeface="Times New Roman" panose="02020603050405020304" pitchFamily="18" charset="0"/>
              </a:rPr>
              <a:t> perception</a:t>
            </a:r>
            <a:r>
              <a:rPr lang="cs-CZ" b="1">
                <a:solidFill>
                  <a:srgbClr val="002060"/>
                </a:solidFill>
                <a:latin typeface="Calibri" panose="020F0502020204030204" pitchFamily="34" charset="0"/>
                <a:ea typeface="Times New Roman" panose="02020603050405020304" pitchFamily="18" charset="0"/>
              </a:rPr>
              <a:t> </a:t>
            </a:r>
            <a:r>
              <a:rPr lang="cs-CZ">
                <a:latin typeface="Calibri" panose="020F0502020204030204" pitchFamily="34" charset="0"/>
                <a:ea typeface="Times New Roman" panose="02020603050405020304" pitchFamily="18" charset="0"/>
              </a:rPr>
              <a:t>(</a:t>
            </a:r>
            <a:r>
              <a:rPr lang="en-US">
                <a:effectLst/>
                <a:latin typeface="Calibri" panose="020F0502020204030204" pitchFamily="34" charset="0"/>
                <a:ea typeface="Times New Roman" panose="02020603050405020304" pitchFamily="18" charset="0"/>
              </a:rPr>
              <a:t>García </a:t>
            </a:r>
            <a:r>
              <a:rPr lang="en-US" err="1">
                <a:effectLst/>
                <a:latin typeface="Calibri" panose="020F0502020204030204" pitchFamily="34" charset="0"/>
                <a:ea typeface="Times New Roman" panose="02020603050405020304" pitchFamily="18" charset="0"/>
              </a:rPr>
              <a:t>Osma</a:t>
            </a:r>
            <a:r>
              <a:rPr lang="en-US">
                <a:effectLst/>
                <a:latin typeface="Calibri" panose="020F0502020204030204" pitchFamily="34" charset="0"/>
                <a:ea typeface="Times New Roman" panose="02020603050405020304" pitchFamily="18" charset="0"/>
              </a:rPr>
              <a:t>, Gomez Conde and Mora, 2023wp)</a:t>
            </a:r>
            <a:endParaRPr lang="en-US" b="1" i="1">
              <a:latin typeface="Calibri" panose="020F0502020204030204" pitchFamily="34" charset="0"/>
              <a:ea typeface="Times New Roman" panose="02020603050405020304" pitchFamily="18" charset="0"/>
            </a:endParaRPr>
          </a:p>
          <a:p>
            <a:pPr indent="-216000">
              <a:lnSpc>
                <a:spcPct val="80000"/>
              </a:lnSpc>
              <a:spcBef>
                <a:spcPts val="600"/>
              </a:spcBef>
              <a:spcAft>
                <a:spcPts val="600"/>
              </a:spcAft>
              <a:buFont typeface="Wingdings" panose="05000000000000000000" pitchFamily="2" charset="2"/>
              <a:buChar char="§"/>
            </a:pPr>
            <a:r>
              <a:rPr lang="cs-CZ">
                <a:latin typeface="Calibri" panose="020F0502020204030204" pitchFamily="34" charset="0"/>
                <a:ea typeface="Times New Roman" panose="02020603050405020304" pitchFamily="18" charset="0"/>
              </a:rPr>
              <a:t>D</a:t>
            </a:r>
            <a:r>
              <a:rPr lang="en-US" err="1">
                <a:effectLst/>
                <a:latin typeface="Calibri" panose="020F0502020204030204" pitchFamily="34" charset="0"/>
                <a:ea typeface="Times New Roman" panose="02020603050405020304" pitchFamily="18" charset="0"/>
              </a:rPr>
              <a:t>isclosure</a:t>
            </a:r>
            <a:r>
              <a:rPr lang="cs-CZ">
                <a:effectLst/>
                <a:latin typeface="Calibri" panose="020F0502020204030204" pitchFamily="34" charset="0"/>
                <a:ea typeface="Times New Roman" panose="02020603050405020304" pitchFamily="18" charset="0"/>
              </a:rPr>
              <a:t>s</a:t>
            </a:r>
            <a:r>
              <a:rPr lang="en-US">
                <a:effectLst/>
                <a:latin typeface="Calibri" panose="020F0502020204030204" pitchFamily="34" charset="0"/>
                <a:ea typeface="Times New Roman" panose="02020603050405020304" pitchFamily="18" charset="0"/>
              </a:rPr>
              <a:t> </a:t>
            </a:r>
            <a:r>
              <a:rPr lang="en-US" err="1">
                <a:effectLst/>
                <a:latin typeface="Calibri" panose="020F0502020204030204" pitchFamily="34" charset="0"/>
                <a:ea typeface="Times New Roman" panose="02020603050405020304" pitchFamily="18" charset="0"/>
              </a:rPr>
              <a:t>increas</a:t>
            </a:r>
            <a:r>
              <a:rPr lang="cs-CZ">
                <a:effectLst/>
                <a:latin typeface="Calibri" panose="020F0502020204030204" pitchFamily="34" charset="0"/>
                <a:ea typeface="Times New Roman" panose="02020603050405020304" pitchFamily="18" charset="0"/>
              </a:rPr>
              <a:t>e</a:t>
            </a:r>
            <a:r>
              <a:rPr lang="en-US">
                <a:effectLst/>
                <a:latin typeface="Calibri" panose="020F0502020204030204" pitchFamily="34" charset="0"/>
                <a:ea typeface="Times New Roman" panose="02020603050405020304" pitchFamily="18" charset="0"/>
              </a:rPr>
              <a:t> </a:t>
            </a:r>
            <a:r>
              <a:rPr lang="cs-CZ" err="1">
                <a:effectLst/>
                <a:latin typeface="Calibri" panose="020F0502020204030204" pitchFamily="34" charset="0"/>
                <a:ea typeface="Times New Roman" panose="02020603050405020304" pitchFamily="18" charset="0"/>
              </a:rPr>
              <a:t>decision</a:t>
            </a:r>
            <a:r>
              <a:rPr lang="cs-CZ">
                <a:effectLst/>
                <a:latin typeface="Calibri" panose="020F0502020204030204" pitchFamily="34" charset="0"/>
                <a:ea typeface="Times New Roman" panose="02020603050405020304" pitchFamily="18" charset="0"/>
              </a:rPr>
              <a:t>-</a:t>
            </a:r>
            <a:r>
              <a:rPr lang="en-US">
                <a:effectLst/>
                <a:latin typeface="Calibri" panose="020F0502020204030204" pitchFamily="34" charset="0"/>
                <a:ea typeface="Times New Roman" panose="02020603050405020304" pitchFamily="18" charset="0"/>
              </a:rPr>
              <a:t>usefulness</a:t>
            </a:r>
            <a:r>
              <a:rPr lang="en-US">
                <a:latin typeface="Calibri" panose="020F0502020204030204" pitchFamily="34" charset="0"/>
                <a:ea typeface="Times New Roman" panose="02020603050405020304" pitchFamily="18" charset="0"/>
              </a:rPr>
              <a:t> </a:t>
            </a:r>
            <a:r>
              <a:rPr lang="cs-CZ">
                <a:latin typeface="Calibri" panose="020F0502020204030204" pitchFamily="34" charset="0"/>
                <a:ea typeface="Times New Roman" panose="02020603050405020304" pitchFamily="18" charset="0"/>
              </a:rPr>
              <a:t>by </a:t>
            </a:r>
            <a:r>
              <a:rPr lang="en-US" err="1">
                <a:effectLst/>
                <a:latin typeface="Calibri" panose="020F0502020204030204" pitchFamily="34" charset="0"/>
                <a:ea typeface="Times New Roman" panose="02020603050405020304" pitchFamily="18" charset="0"/>
              </a:rPr>
              <a:t>enhanc</a:t>
            </a:r>
            <a:r>
              <a:rPr lang="cs-CZ" err="1">
                <a:effectLst/>
                <a:latin typeface="Calibri" panose="020F0502020204030204" pitchFamily="34" charset="0"/>
                <a:ea typeface="Times New Roman" panose="02020603050405020304" pitchFamily="18" charset="0"/>
              </a:rPr>
              <a:t>ing</a:t>
            </a:r>
            <a:r>
              <a:rPr lang="en-US">
                <a:effectLst/>
                <a:latin typeface="Calibri" panose="020F0502020204030204" pitchFamily="34" charset="0"/>
                <a:ea typeface="Times New Roman" panose="02020603050405020304" pitchFamily="18" charset="0"/>
              </a:rPr>
              <a:t> the ability to make estimates of future cash flows </a:t>
            </a:r>
            <a:endParaRPr lang="cs-CZ">
              <a:effectLst/>
              <a:latin typeface="Calibri" panose="020F0502020204030204" pitchFamily="34" charset="0"/>
              <a:ea typeface="Times New Roman" panose="02020603050405020304" pitchFamily="18" charset="0"/>
            </a:endParaRPr>
          </a:p>
          <a:p>
            <a:pPr indent="-216000">
              <a:lnSpc>
                <a:spcPct val="80000"/>
              </a:lnSpc>
              <a:spcBef>
                <a:spcPts val="600"/>
              </a:spcBef>
              <a:spcAft>
                <a:spcPts val="600"/>
              </a:spcAft>
              <a:buFont typeface="Wingdings" panose="05000000000000000000" pitchFamily="2" charset="2"/>
              <a:buChar char="§"/>
            </a:pPr>
            <a:r>
              <a:rPr lang="cs-CZ">
                <a:effectLst/>
                <a:latin typeface="Calibri" panose="020F0502020204030204" pitchFamily="34" charset="0"/>
                <a:ea typeface="Times New Roman" panose="02020603050405020304" pitchFamily="18" charset="0"/>
              </a:rPr>
              <a:t>Most </a:t>
            </a:r>
            <a:r>
              <a:rPr lang="cs-CZ" err="1">
                <a:effectLst/>
                <a:latin typeface="Calibri" panose="020F0502020204030204" pitchFamily="34" charset="0"/>
                <a:ea typeface="Times New Roman" panose="02020603050405020304" pitchFamily="18" charset="0"/>
              </a:rPr>
              <a:t>relevant</a:t>
            </a:r>
            <a:r>
              <a:rPr lang="cs-CZ">
                <a:effectLst/>
                <a:latin typeface="Calibri" panose="020F0502020204030204" pitchFamily="34" charset="0"/>
                <a:ea typeface="Times New Roman" panose="02020603050405020304" pitchFamily="18" charset="0"/>
              </a:rPr>
              <a:t> </a:t>
            </a:r>
            <a:r>
              <a:rPr lang="cs-CZ" err="1">
                <a:effectLst/>
                <a:latin typeface="Calibri" panose="020F0502020204030204" pitchFamily="34" charset="0"/>
                <a:ea typeface="Times New Roman" panose="02020603050405020304" pitchFamily="18" charset="0"/>
              </a:rPr>
              <a:t>disclosures</a:t>
            </a:r>
            <a:r>
              <a:rPr lang="cs-CZ">
                <a:effectLst/>
                <a:latin typeface="Calibri" panose="020F0502020204030204" pitchFamily="34" charset="0"/>
                <a:ea typeface="Times New Roman" panose="02020603050405020304" pitchFamily="18" charset="0"/>
              </a:rPr>
              <a:t>:</a:t>
            </a:r>
            <a:r>
              <a:rPr lang="en-US">
                <a:effectLst/>
                <a:latin typeface="Calibri" panose="020F0502020204030204" pitchFamily="34" charset="0"/>
                <a:ea typeface="Times New Roman" panose="02020603050405020304" pitchFamily="18" charset="0"/>
              </a:rPr>
              <a:t> </a:t>
            </a:r>
            <a:endParaRPr lang="cs-CZ">
              <a:effectLst/>
              <a:latin typeface="Calibri" panose="020F0502020204030204" pitchFamily="34" charset="0"/>
              <a:ea typeface="Times New Roman" panose="02020603050405020304" pitchFamily="18" charset="0"/>
            </a:endParaRPr>
          </a:p>
          <a:p>
            <a:pPr lvl="1" indent="-216000">
              <a:lnSpc>
                <a:spcPct val="80000"/>
              </a:lnSpc>
              <a:spcBef>
                <a:spcPts val="600"/>
              </a:spcBef>
              <a:spcAft>
                <a:spcPts val="600"/>
              </a:spcAft>
              <a:buFont typeface="Wingdings" panose="05000000000000000000" pitchFamily="2" charset="2"/>
              <a:buChar char="§"/>
            </a:pPr>
            <a:r>
              <a:rPr lang="en-US" sz="2000">
                <a:effectLst/>
                <a:latin typeface="Calibri" panose="020F0502020204030204" pitchFamily="34" charset="0"/>
                <a:ea typeface="Times New Roman" panose="02020603050405020304" pitchFamily="18" charset="0"/>
              </a:rPr>
              <a:t>disaggregation of revenue</a:t>
            </a:r>
            <a:endParaRPr lang="cs-CZ" sz="2000">
              <a:effectLst/>
              <a:latin typeface="Calibri" panose="020F0502020204030204" pitchFamily="34" charset="0"/>
              <a:ea typeface="Times New Roman" panose="02020603050405020304" pitchFamily="18" charset="0"/>
            </a:endParaRPr>
          </a:p>
          <a:p>
            <a:pPr lvl="1" indent="-216000">
              <a:lnSpc>
                <a:spcPct val="80000"/>
              </a:lnSpc>
              <a:spcBef>
                <a:spcPts val="600"/>
              </a:spcBef>
              <a:spcAft>
                <a:spcPts val="600"/>
              </a:spcAft>
              <a:buFont typeface="Wingdings" panose="05000000000000000000" pitchFamily="2" charset="2"/>
              <a:buChar char="§"/>
            </a:pPr>
            <a:r>
              <a:rPr lang="en-US" sz="2000">
                <a:effectLst/>
                <a:latin typeface="Calibri" panose="020F0502020204030204" pitchFamily="34" charset="0"/>
                <a:ea typeface="Times New Roman" panose="02020603050405020304" pitchFamily="18" charset="0"/>
              </a:rPr>
              <a:t>changes in contract assets and contract liabilities</a:t>
            </a:r>
            <a:endParaRPr lang="cs-CZ" sz="2000">
              <a:effectLst/>
              <a:latin typeface="Calibri" panose="020F0502020204030204" pitchFamily="34" charset="0"/>
              <a:ea typeface="Times New Roman" panose="02020603050405020304" pitchFamily="18" charset="0"/>
            </a:endParaRPr>
          </a:p>
          <a:p>
            <a:pPr indent="-216000">
              <a:lnSpc>
                <a:spcPct val="80000"/>
              </a:lnSpc>
              <a:spcBef>
                <a:spcPts val="600"/>
              </a:spcBef>
              <a:spcAft>
                <a:spcPts val="600"/>
              </a:spcAft>
              <a:buFont typeface="Wingdings" panose="05000000000000000000" pitchFamily="2" charset="2"/>
              <a:buChar char="§"/>
            </a:pPr>
            <a:r>
              <a:rPr lang="cs-CZ">
                <a:effectLst/>
                <a:latin typeface="Calibri" panose="020F0502020204030204" pitchFamily="34" charset="0"/>
                <a:ea typeface="Times New Roman" panose="02020603050405020304" pitchFamily="18" charset="0"/>
              </a:rPr>
              <a:t>These </a:t>
            </a:r>
            <a:r>
              <a:rPr lang="cs-CZ" err="1">
                <a:effectLst/>
                <a:latin typeface="Calibri" panose="020F0502020204030204" pitchFamily="34" charset="0"/>
                <a:ea typeface="Times New Roman" panose="02020603050405020304" pitchFamily="18" charset="0"/>
              </a:rPr>
              <a:t>disclosures</a:t>
            </a:r>
            <a:r>
              <a:rPr lang="cs-CZ">
                <a:effectLst/>
                <a:latin typeface="Calibri" panose="020F0502020204030204" pitchFamily="34" charset="0"/>
                <a:ea typeface="Times New Roman" panose="02020603050405020304" pitchFamily="18" charset="0"/>
              </a:rPr>
              <a:t> </a:t>
            </a:r>
            <a:r>
              <a:rPr lang="cs-CZ" err="1">
                <a:effectLst/>
                <a:latin typeface="Calibri" panose="020F0502020204030204" pitchFamily="34" charset="0"/>
                <a:ea typeface="Times New Roman" panose="02020603050405020304" pitchFamily="18" charset="0"/>
              </a:rPr>
              <a:t>have</a:t>
            </a:r>
            <a:r>
              <a:rPr lang="cs-CZ">
                <a:effectLst/>
                <a:latin typeface="Calibri" panose="020F0502020204030204" pitchFamily="34" charset="0"/>
                <a:ea typeface="Times New Roman" panose="02020603050405020304" pitchFamily="18" charset="0"/>
              </a:rPr>
              <a:t> </a:t>
            </a:r>
            <a:r>
              <a:rPr lang="cs-CZ" err="1">
                <a:effectLst/>
                <a:latin typeface="Calibri" panose="020F0502020204030204" pitchFamily="34" charset="0"/>
                <a:ea typeface="Times New Roman" panose="02020603050405020304" pitchFamily="18" charset="0"/>
              </a:rPr>
              <a:t>also</a:t>
            </a:r>
            <a:r>
              <a:rPr lang="cs-CZ">
                <a:effectLst/>
                <a:latin typeface="Calibri" panose="020F0502020204030204" pitchFamily="34" charset="0"/>
                <a:ea typeface="Times New Roman" panose="02020603050405020304" pitchFamily="18" charset="0"/>
              </a:rPr>
              <a:t> positive </a:t>
            </a:r>
            <a:r>
              <a:rPr lang="cs-CZ" err="1">
                <a:effectLst/>
                <a:latin typeface="Calibri" panose="020F0502020204030204" pitchFamily="34" charset="0"/>
                <a:ea typeface="Times New Roman" panose="02020603050405020304" pitchFamily="18" charset="0"/>
              </a:rPr>
              <a:t>impact</a:t>
            </a:r>
            <a:r>
              <a:rPr lang="cs-CZ">
                <a:effectLst/>
                <a:latin typeface="Calibri" panose="020F0502020204030204" pitchFamily="34" charset="0"/>
                <a:ea typeface="Times New Roman" panose="02020603050405020304" pitchFamily="18" charset="0"/>
              </a:rPr>
              <a:t> on </a:t>
            </a:r>
            <a:r>
              <a:rPr lang="en-US">
                <a:effectLst/>
                <a:latin typeface="Calibri" panose="020F0502020204030204" pitchFamily="34" charset="0"/>
                <a:ea typeface="Times New Roman" panose="02020603050405020304" pitchFamily="18" charset="0"/>
              </a:rPr>
              <a:t>comparability</a:t>
            </a:r>
            <a:endParaRPr lang="en-GB"/>
          </a:p>
        </p:txBody>
      </p:sp>
      <p:sp>
        <p:nvSpPr>
          <p:cNvPr id="6" name="Nadpis 1">
            <a:extLst>
              <a:ext uri="{FF2B5EF4-FFF2-40B4-BE49-F238E27FC236}">
                <a16:creationId xmlns:a16="http://schemas.microsoft.com/office/drawing/2014/main" id="{C88A2DCD-4355-B429-C199-7492B198A3C9}"/>
              </a:ext>
            </a:extLst>
          </p:cNvPr>
          <p:cNvSpPr>
            <a:spLocks noGrp="1"/>
          </p:cNvSpPr>
          <p:nvPr>
            <p:ph type="title"/>
          </p:nvPr>
        </p:nvSpPr>
        <p:spPr>
          <a:xfrm>
            <a:off x="1189808" y="286603"/>
            <a:ext cx="9989821" cy="1450757"/>
          </a:xfrm>
        </p:spPr>
        <p:txBody>
          <a:bodyPr>
            <a:normAutofit/>
          </a:bodyPr>
          <a:lstStyle/>
          <a:p>
            <a:pPr algn="ctr"/>
            <a:r>
              <a:rPr lang="cs-CZ" b="1" err="1"/>
              <a:t>Disclosure</a:t>
            </a:r>
            <a:r>
              <a:rPr lang="cs-CZ" b="1"/>
              <a:t> </a:t>
            </a:r>
            <a:r>
              <a:rPr lang="cs-CZ" b="1" err="1"/>
              <a:t>requirements</a:t>
            </a:r>
            <a:r>
              <a:rPr lang="cs-CZ" b="1"/>
              <a:t> (Q7)</a:t>
            </a:r>
            <a:br>
              <a:rPr lang="cs-CZ" b="1"/>
            </a:br>
            <a:r>
              <a:rPr lang="en-GB" sz="1700" b="1" i="1">
                <a:solidFill>
                  <a:schemeClr val="accent2">
                    <a:lumMod val="50000"/>
                  </a:schemeClr>
                </a:solidFill>
                <a:latin typeface="+mn-lt"/>
              </a:rPr>
              <a:t>Do they result in entities providing useful information or variation in the quality of disclosed revenue information? </a:t>
            </a:r>
          </a:p>
        </p:txBody>
      </p:sp>
    </p:spTree>
    <p:extLst>
      <p:ext uri="{BB962C8B-B14F-4D97-AF65-F5344CB8AC3E}">
        <p14:creationId xmlns:p14="http://schemas.microsoft.com/office/powerpoint/2010/main" val="494932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9F34AA-8C15-9521-2B2C-74B6D12ADAEA}"/>
              </a:ext>
            </a:extLst>
          </p:cNvPr>
          <p:cNvSpPr>
            <a:spLocks noGrp="1"/>
          </p:cNvSpPr>
          <p:nvPr>
            <p:ph type="title"/>
          </p:nvPr>
        </p:nvSpPr>
        <p:spPr>
          <a:xfrm>
            <a:off x="1189808" y="286603"/>
            <a:ext cx="9989821" cy="1450757"/>
          </a:xfrm>
        </p:spPr>
        <p:txBody>
          <a:bodyPr>
            <a:normAutofit/>
          </a:bodyPr>
          <a:lstStyle/>
          <a:p>
            <a:pPr algn="ctr"/>
            <a:r>
              <a:rPr lang="cs-CZ" b="1" err="1"/>
              <a:t>Disclosure</a:t>
            </a:r>
            <a:r>
              <a:rPr lang="cs-CZ" b="1"/>
              <a:t> </a:t>
            </a:r>
            <a:r>
              <a:rPr lang="cs-CZ" b="1" err="1"/>
              <a:t>requirements</a:t>
            </a:r>
            <a:r>
              <a:rPr lang="cs-CZ" b="1"/>
              <a:t> (Q7)</a:t>
            </a:r>
            <a:br>
              <a:rPr lang="cs-CZ" b="1"/>
            </a:br>
            <a:r>
              <a:rPr lang="en-GB" sz="1700" b="1" i="1">
                <a:solidFill>
                  <a:schemeClr val="accent2">
                    <a:lumMod val="50000"/>
                  </a:schemeClr>
                </a:solidFill>
                <a:latin typeface="+mn-lt"/>
              </a:rPr>
              <a:t>Do they result in entities providing useful information or variation in the quality of disclosed revenue information? </a:t>
            </a:r>
          </a:p>
        </p:txBody>
      </p:sp>
      <p:sp>
        <p:nvSpPr>
          <p:cNvPr id="3" name="Zástupný obsah 2">
            <a:extLst>
              <a:ext uri="{FF2B5EF4-FFF2-40B4-BE49-F238E27FC236}">
                <a16:creationId xmlns:a16="http://schemas.microsoft.com/office/drawing/2014/main" id="{0A03690A-2FA6-26C6-3E2F-A4E6B08B1812}"/>
              </a:ext>
            </a:extLst>
          </p:cNvPr>
          <p:cNvSpPr>
            <a:spLocks noGrp="1"/>
          </p:cNvSpPr>
          <p:nvPr>
            <p:ph idx="1"/>
          </p:nvPr>
        </p:nvSpPr>
        <p:spPr>
          <a:xfrm>
            <a:off x="1189808" y="1856619"/>
            <a:ext cx="9989821" cy="4413552"/>
          </a:xfrm>
        </p:spPr>
        <p:txBody>
          <a:bodyPr>
            <a:normAutofit/>
          </a:bodyPr>
          <a:lstStyle/>
          <a:p>
            <a:pPr marL="0" indent="0">
              <a:lnSpc>
                <a:spcPct val="80000"/>
              </a:lnSpc>
              <a:spcBef>
                <a:spcPts val="600"/>
              </a:spcBef>
              <a:spcAft>
                <a:spcPts val="600"/>
              </a:spcAft>
              <a:buNone/>
            </a:pPr>
            <a:r>
              <a:rPr lang="en-US" sz="20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Empirical evidence with archival data</a:t>
            </a:r>
            <a:endParaRPr lang="en-US" sz="2000" b="1">
              <a:solidFill>
                <a:srgbClr val="002060"/>
              </a:solidFill>
              <a:effectLst/>
              <a:latin typeface="Calibri" panose="020F0502020204030204" pitchFamily="34" charset="0"/>
              <a:ea typeface="Times New Roman" panose="02020603050405020304" pitchFamily="18" charset="0"/>
            </a:endParaRPr>
          </a:p>
          <a:p>
            <a:pPr indent="-216000">
              <a:lnSpc>
                <a:spcPct val="80000"/>
              </a:lnSpc>
              <a:spcBef>
                <a:spcPts val="600"/>
              </a:spcBef>
              <a:spcAft>
                <a:spcPts val="600"/>
              </a:spcAft>
              <a:buFont typeface="Wingdings" panose="05000000000000000000" pitchFamily="2" charset="2"/>
              <a:buChar char="§"/>
            </a:pPr>
            <a:r>
              <a:rPr lang="en-US" sz="2000">
                <a:latin typeface="Calibri" panose="020F0502020204030204" pitchFamily="34" charset="0"/>
                <a:ea typeface="Times New Roman" panose="02020603050405020304" pitchFamily="18" charset="0"/>
              </a:rPr>
              <a:t>Disaggregation requirements increases predictive value (</a:t>
            </a:r>
            <a:r>
              <a:rPr lang="en-US" sz="2000">
                <a:effectLst/>
                <a:latin typeface="Calibri" panose="020F0502020204030204" pitchFamily="34" charset="0"/>
                <a:ea typeface="Times New Roman" panose="02020603050405020304" pitchFamily="18" charset="0"/>
              </a:rPr>
              <a:t>analysts' revenue forecast accuracy and dispersion)</a:t>
            </a:r>
            <a:endParaRPr lang="cs-CZ" sz="2000">
              <a:effectLst/>
              <a:latin typeface="Calibri" panose="020F0502020204030204" pitchFamily="34" charset="0"/>
              <a:ea typeface="Times New Roman" panose="02020603050405020304" pitchFamily="18" charset="0"/>
            </a:endParaRPr>
          </a:p>
          <a:p>
            <a:pPr indent="-216000">
              <a:lnSpc>
                <a:spcPct val="80000"/>
              </a:lnSpc>
              <a:spcBef>
                <a:spcPts val="600"/>
              </a:spcBef>
              <a:spcAft>
                <a:spcPts val="600"/>
              </a:spcAft>
              <a:buFont typeface="Wingdings" panose="05000000000000000000" pitchFamily="2" charset="2"/>
              <a:buChar char="§"/>
            </a:pPr>
            <a:r>
              <a:rPr lang="en-US" sz="2000">
                <a:latin typeface="Calibri" panose="020F0502020204030204" pitchFamily="34" charset="0"/>
                <a:ea typeface="Times New Roman" panose="02020603050405020304" pitchFamily="18" charset="0"/>
              </a:rPr>
              <a:t>B</a:t>
            </a:r>
            <a:r>
              <a:rPr lang="en-US" sz="2000">
                <a:effectLst/>
                <a:latin typeface="Calibri" panose="020F0502020204030204" pitchFamily="34" charset="0"/>
                <a:ea typeface="Times New Roman" panose="02020603050405020304" pitchFamily="18" charset="0"/>
              </a:rPr>
              <a:t>enefits are primarily present when disaggregation is accompanied by detailed qualitative disclosures, when disaggregated revenues are comparable, and when the granularity of segment information was low before adoption (</a:t>
            </a:r>
            <a:r>
              <a:rPr lang="en-US" sz="2000" err="1">
                <a:effectLst/>
                <a:latin typeface="Calibri" panose="020F0502020204030204" pitchFamily="34" charset="0"/>
                <a:ea typeface="Times New Roman" panose="02020603050405020304" pitchFamily="18" charset="0"/>
              </a:rPr>
              <a:t>Pundrick</a:t>
            </a:r>
            <a:r>
              <a:rPr lang="en-US" sz="2000">
                <a:effectLst/>
                <a:latin typeface="Calibri" panose="020F0502020204030204" pitchFamily="34" charset="0"/>
                <a:ea typeface="Times New Roman" panose="02020603050405020304" pitchFamily="18" charset="0"/>
              </a:rPr>
              <a:t> and </a:t>
            </a:r>
            <a:r>
              <a:rPr lang="en-US" sz="2000" err="1">
                <a:effectLst/>
                <a:latin typeface="Calibri" panose="020F0502020204030204" pitchFamily="34" charset="0"/>
                <a:ea typeface="Times New Roman" panose="02020603050405020304" pitchFamily="18" charset="0"/>
              </a:rPr>
              <a:t>Zakota</a:t>
            </a:r>
            <a:r>
              <a:rPr lang="en-US" sz="2000">
                <a:latin typeface="Calibri" panose="020F0502020204030204" pitchFamily="34" charset="0"/>
                <a:ea typeface="Times New Roman" panose="02020603050405020304" pitchFamily="18" charset="0"/>
              </a:rPr>
              <a:t>, </a:t>
            </a:r>
            <a:r>
              <a:rPr lang="en-US" sz="2000">
                <a:effectLst/>
                <a:latin typeface="Calibri" panose="020F0502020204030204" pitchFamily="34" charset="0"/>
                <a:ea typeface="Times New Roman" panose="02020603050405020304" pitchFamily="18" charset="0"/>
              </a:rPr>
              <a:t>2022wp) </a:t>
            </a:r>
          </a:p>
          <a:p>
            <a:pPr indent="-216000">
              <a:lnSpc>
                <a:spcPct val="80000"/>
              </a:lnSpc>
              <a:spcBef>
                <a:spcPts val="600"/>
              </a:spcBef>
              <a:spcAft>
                <a:spcPts val="600"/>
              </a:spcAft>
              <a:buFont typeface="Wingdings" panose="05000000000000000000" pitchFamily="2" charset="2"/>
              <a:buChar char="§"/>
            </a:pPr>
            <a:r>
              <a:rPr lang="en-GB" sz="2000">
                <a:effectLst/>
                <a:latin typeface="Calibri" panose="020F0502020204030204" pitchFamily="34" charset="0"/>
                <a:ea typeface="Times New Roman" panose="02020603050405020304" pitchFamily="18" charset="0"/>
              </a:rPr>
              <a:t>New </a:t>
            </a:r>
            <a:r>
              <a:rPr lang="cs-CZ" sz="2000">
                <a:effectLst/>
                <a:latin typeface="Calibri" panose="020F0502020204030204" pitchFamily="34" charset="0"/>
                <a:ea typeface="Times New Roman" panose="02020603050405020304" pitchFamily="18" charset="0"/>
              </a:rPr>
              <a:t>d</a:t>
            </a:r>
            <a:r>
              <a:rPr lang="en-GB" sz="2000" err="1">
                <a:effectLst/>
                <a:latin typeface="Calibri" panose="020F0502020204030204" pitchFamily="34" charset="0"/>
                <a:ea typeface="Times New Roman" panose="02020603050405020304" pitchFamily="18" charset="0"/>
              </a:rPr>
              <a:t>isclosures</a:t>
            </a:r>
            <a:r>
              <a:rPr lang="en-GB" sz="2000">
                <a:effectLst/>
                <a:latin typeface="Calibri" panose="020F0502020204030204" pitchFamily="34" charset="0"/>
                <a:ea typeface="Times New Roman" panose="02020603050405020304" pitchFamily="18" charset="0"/>
              </a:rPr>
              <a:t> more comparability, in general, although it depends on the proxy used to measure comparability as well as industry-specific situation before adoption (</a:t>
            </a:r>
            <a:r>
              <a:rPr lang="en-US" sz="2000">
                <a:effectLst/>
                <a:latin typeface="Calibri" panose="020F0502020204030204" pitchFamily="34" charset="0"/>
                <a:ea typeface="Times New Roman" panose="02020603050405020304" pitchFamily="18" charset="0"/>
              </a:rPr>
              <a:t>Choi, Kim and Wang, 2022) </a:t>
            </a:r>
            <a:endParaRPr lang="cs-CZ" sz="2000">
              <a:effectLst/>
              <a:latin typeface="Calibri" panose="020F0502020204030204" pitchFamily="34" charset="0"/>
              <a:ea typeface="Times New Roman" panose="02020603050405020304" pitchFamily="18" charset="0"/>
            </a:endParaRPr>
          </a:p>
          <a:p>
            <a:pPr indent="-216000">
              <a:lnSpc>
                <a:spcPct val="80000"/>
              </a:lnSpc>
              <a:spcBef>
                <a:spcPts val="600"/>
              </a:spcBef>
              <a:spcAft>
                <a:spcPts val="600"/>
              </a:spcAft>
              <a:buFont typeface="Wingdings" panose="05000000000000000000" pitchFamily="2" charset="2"/>
              <a:buChar char="§"/>
            </a:pPr>
            <a:r>
              <a:rPr lang="cs-CZ">
                <a:latin typeface="Calibri" panose="020F0502020204030204" pitchFamily="34" charset="0"/>
                <a:ea typeface="Times New Roman" panose="02020603050405020304" pitchFamily="18" charset="0"/>
              </a:rPr>
              <a:t>F</a:t>
            </a:r>
            <a:r>
              <a:rPr lang="en-GB" sz="2000">
                <a:effectLst/>
                <a:latin typeface="Calibri" panose="020F0502020204030204" pitchFamily="34" charset="0"/>
                <a:ea typeface="Times New Roman" panose="02020603050405020304" pitchFamily="18" charset="0"/>
              </a:rPr>
              <a:t>or example,  </a:t>
            </a:r>
            <a:r>
              <a:rPr lang="cs-CZ" sz="2000">
                <a:latin typeface="Calibri" panose="020F0502020204030204" pitchFamily="34" charset="0"/>
                <a:ea typeface="Times New Roman" panose="02020603050405020304" pitchFamily="18" charset="0"/>
              </a:rPr>
              <a:t>r</a:t>
            </a:r>
            <a:r>
              <a:rPr lang="en-US" sz="2000" err="1">
                <a:effectLst/>
                <a:latin typeface="Calibri" panose="020F0502020204030204" pitchFamily="34" charset="0"/>
                <a:ea typeface="Times New Roman" panose="02020603050405020304" pitchFamily="18" charset="0"/>
              </a:rPr>
              <a:t>emoval</a:t>
            </a:r>
            <a:r>
              <a:rPr lang="en-US" sz="2000">
                <a:effectLst/>
                <a:latin typeface="Calibri" panose="020F0502020204030204" pitchFamily="34" charset="0"/>
                <a:ea typeface="Times New Roman" panose="02020603050405020304" pitchFamily="18" charset="0"/>
              </a:rPr>
              <a:t> of industry-specific guidance (referred t</a:t>
            </a:r>
            <a:r>
              <a:rPr lang="cs-CZ" sz="2000">
                <a:effectLst/>
                <a:latin typeface="Calibri" panose="020F0502020204030204" pitchFamily="34" charset="0"/>
                <a:ea typeface="Times New Roman" panose="02020603050405020304" pitchFamily="18" charset="0"/>
              </a:rPr>
              <a:t>o</a:t>
            </a:r>
            <a:r>
              <a:rPr lang="en-US" sz="2000">
                <a:effectLst/>
                <a:latin typeface="Calibri" panose="020F0502020204030204" pitchFamily="34" charset="0"/>
                <a:ea typeface="Times New Roman" panose="02020603050405020304" pitchFamily="18" charset="0"/>
              </a:rPr>
              <a:t> US) decreases revenue comparability among firms that previously had industry guidance (relative to those that did not have guidance) (no direct inferences when considering IFRS 15) </a:t>
            </a:r>
            <a:r>
              <a:rPr lang="cs-CZ">
                <a:latin typeface="Calibri" panose="020F0502020204030204" pitchFamily="34" charset="0"/>
                <a:ea typeface="Times New Roman" panose="02020603050405020304" pitchFamily="18" charset="0"/>
              </a:rPr>
              <a:t>[</a:t>
            </a:r>
            <a:r>
              <a:rPr lang="en-US" sz="2000">
                <a:effectLst/>
                <a:latin typeface="Calibri" panose="020F0502020204030204" pitchFamily="34" charset="0"/>
                <a:ea typeface="Times New Roman" panose="02020603050405020304" pitchFamily="18" charset="0"/>
              </a:rPr>
              <a:t>Tillet, 2023wp</a:t>
            </a:r>
            <a:r>
              <a:rPr lang="cs-CZ" sz="2000">
                <a:effectLst/>
                <a:latin typeface="Calibri" panose="020F0502020204030204" pitchFamily="34" charset="0"/>
                <a:ea typeface="Times New Roman" panose="02020603050405020304" pitchFamily="18" charset="0"/>
              </a:rPr>
              <a:t>]</a:t>
            </a:r>
            <a:endParaRPr lang="en-US" sz="2000">
              <a:effectLst/>
              <a:latin typeface="Calibri" panose="020F0502020204030204" pitchFamily="34" charset="0"/>
              <a:ea typeface="Times New Roman" panose="02020603050405020304" pitchFamily="18" charset="0"/>
            </a:endParaRPr>
          </a:p>
          <a:p>
            <a:pPr indent="-216000">
              <a:buFont typeface="Wingdings" panose="05000000000000000000" pitchFamily="2" charset="2"/>
              <a:buChar char="§"/>
            </a:pPr>
            <a:endParaRPr lang="cs-CZ"/>
          </a:p>
          <a:p>
            <a:pPr indent="-216000">
              <a:buFont typeface="Wingdings" panose="05000000000000000000" pitchFamily="2" charset="2"/>
              <a:buChar char="§"/>
            </a:pPr>
            <a:endParaRPr lang="en-GB"/>
          </a:p>
        </p:txBody>
      </p:sp>
    </p:spTree>
    <p:extLst>
      <p:ext uri="{BB962C8B-B14F-4D97-AF65-F5344CB8AC3E}">
        <p14:creationId xmlns:p14="http://schemas.microsoft.com/office/powerpoint/2010/main" val="563223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9F34AA-8C15-9521-2B2C-74B6D12ADAEA}"/>
              </a:ext>
            </a:extLst>
          </p:cNvPr>
          <p:cNvSpPr>
            <a:spLocks noGrp="1"/>
          </p:cNvSpPr>
          <p:nvPr>
            <p:ph type="title"/>
          </p:nvPr>
        </p:nvSpPr>
        <p:spPr>
          <a:xfrm>
            <a:off x="1202871" y="286603"/>
            <a:ext cx="9960429" cy="1450757"/>
          </a:xfrm>
        </p:spPr>
        <p:txBody>
          <a:bodyPr>
            <a:normAutofit/>
          </a:bodyPr>
          <a:lstStyle/>
          <a:p>
            <a:pPr algn="ctr"/>
            <a:r>
              <a:rPr lang="cs-CZ" b="1" err="1"/>
              <a:t>Disclosure</a:t>
            </a:r>
            <a:r>
              <a:rPr lang="cs-CZ" b="1"/>
              <a:t> </a:t>
            </a:r>
            <a:r>
              <a:rPr lang="cs-CZ" b="1" err="1"/>
              <a:t>requirements</a:t>
            </a:r>
            <a:r>
              <a:rPr lang="cs-CZ" b="1"/>
              <a:t> (Q7)</a:t>
            </a:r>
            <a:br>
              <a:rPr lang="cs-CZ" b="1"/>
            </a:br>
            <a:r>
              <a:rPr lang="en-US" sz="1700" b="1" i="1">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Do any disclosure requirements in IFRS 15 give rise to significant ongoing costs?</a:t>
            </a:r>
            <a:endParaRPr lang="en-GB" sz="1700" b="1" i="1">
              <a:solidFill>
                <a:schemeClr val="accent2">
                  <a:lumMod val="50000"/>
                </a:schemeClr>
              </a:solidFill>
            </a:endParaRPr>
          </a:p>
        </p:txBody>
      </p:sp>
      <p:sp>
        <p:nvSpPr>
          <p:cNvPr id="6" name="Zástupný obsah 2">
            <a:extLst>
              <a:ext uri="{FF2B5EF4-FFF2-40B4-BE49-F238E27FC236}">
                <a16:creationId xmlns:a16="http://schemas.microsoft.com/office/drawing/2014/main" id="{E0463F77-2876-C672-4E80-5A5CE9D72378}"/>
              </a:ext>
            </a:extLst>
          </p:cNvPr>
          <p:cNvSpPr txBox="1">
            <a:spLocks/>
          </p:cNvSpPr>
          <p:nvPr/>
        </p:nvSpPr>
        <p:spPr>
          <a:xfrm>
            <a:off x="1202871" y="1871338"/>
            <a:ext cx="9960429" cy="43008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
                <a:srgbClr val="1CADE4"/>
              </a:buClr>
              <a:buSzPct val="100000"/>
              <a:buFont typeface="Calibri" panose="020F0502020204030204" pitchFamily="34" charset="0"/>
              <a:buNone/>
              <a:tabLst/>
              <a:defRPr/>
            </a:pPr>
            <a:r>
              <a:rPr kumimoji="0" lang="en-US" sz="2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mn-cs"/>
              </a:rPr>
              <a:t>Survey and interviews</a:t>
            </a:r>
            <a:r>
              <a:rPr kumimoji="0" lang="cs-CZ" sz="2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mn-cs"/>
              </a:rPr>
              <a:t> of </a:t>
            </a:r>
            <a:r>
              <a:rPr kumimoji="0" lang="en-US" sz="2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mn-cs"/>
              </a:rPr>
              <a:t>descriptive evidence on 196  preparers´ perception</a:t>
            </a:r>
            <a:r>
              <a:rPr kumimoji="0" lang="cs-CZ" sz="2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mn-cs"/>
              </a:rPr>
              <a:t> </a:t>
            </a:r>
            <a:r>
              <a:rPr kumimoji="0" lang="cs-CZ"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Times New Roman" panose="02020603050405020304" pitchFamily="18" charset="0"/>
                <a:cs typeface="+mn-cs"/>
              </a:rPr>
              <a:t>(</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Times New Roman" panose="02020603050405020304" pitchFamily="18" charset="0"/>
                <a:cs typeface="+mn-cs"/>
              </a:rPr>
              <a:t>García </a:t>
            </a:r>
            <a:r>
              <a:rPr kumimoji="0" lang="en-US" sz="20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Times New Roman" panose="02020603050405020304" pitchFamily="18" charset="0"/>
                <a:cs typeface="+mn-cs"/>
              </a:rPr>
              <a:t>Osma</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Times New Roman" panose="02020603050405020304" pitchFamily="18" charset="0"/>
                <a:cs typeface="+mn-cs"/>
              </a:rPr>
              <a:t>, Gomez Conde and Mora, 2023wp)</a:t>
            </a:r>
            <a:r>
              <a:rPr kumimoji="0" lang="en-US" sz="2000" b="1" i="1" u="none" strike="noStrike" kern="1200" cap="none" spc="0" normalizeH="0" baseline="0" noProof="0" dirty="0">
                <a:ln>
                  <a:noFill/>
                </a:ln>
                <a:solidFill>
                  <a:prstClr val="black">
                    <a:lumMod val="75000"/>
                    <a:lumOff val="25000"/>
                  </a:prstClr>
                </a:solidFill>
                <a:effectLst/>
                <a:uLnTx/>
                <a:uFillTx/>
                <a:latin typeface="Calibri" panose="020F0502020204030204"/>
                <a:ea typeface="Times New Roman" panose="02020603050405020304" pitchFamily="18" charset="0"/>
                <a:cs typeface="+mn-cs"/>
              </a:rPr>
              <a:t> </a:t>
            </a:r>
          </a:p>
          <a:p>
            <a:pPr marL="91440" marR="0" lvl="0" indent="-216000" algn="l" defTabSz="914400" rtl="0" eaLnBrk="1" fontAlgn="auto" latinLnBrk="0" hangingPunct="1">
              <a:lnSpc>
                <a:spcPct val="80000"/>
              </a:lnSpc>
              <a:spcBef>
                <a:spcPts val="600"/>
              </a:spcBef>
              <a:spcAft>
                <a:spcPts val="600"/>
              </a:spcAft>
              <a:buClr>
                <a:srgbClr val="1CADE4"/>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Times New Roman" panose="02020603050405020304" pitchFamily="18" charset="0"/>
                <a:cs typeface="+mn-cs"/>
              </a:rPr>
              <a:t>Disclosure requirements is perceived as the main driver of implementation costs </a:t>
            </a:r>
            <a:endParaRPr kumimoji="0" lang="cs-CZ"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Times New Roman" panose="02020603050405020304" pitchFamily="18" charset="0"/>
              <a:cs typeface="+mn-cs"/>
            </a:endParaRPr>
          </a:p>
          <a:p>
            <a:pPr marL="91440" marR="0" lvl="0" indent="-216000" algn="l" defTabSz="914400" rtl="0" eaLnBrk="1" fontAlgn="auto" latinLnBrk="0" hangingPunct="1">
              <a:lnSpc>
                <a:spcPct val="80000"/>
              </a:lnSpc>
              <a:spcBef>
                <a:spcPts val="600"/>
              </a:spcBef>
              <a:spcAft>
                <a:spcPts val="600"/>
              </a:spcAft>
              <a:buClr>
                <a:srgbClr val="1CADE4"/>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Times New Roman" panose="02020603050405020304" pitchFamily="18" charset="0"/>
                <a:cs typeface="+mn-cs"/>
              </a:rPr>
              <a:t>Significant and costly effects/changes  on the Management Control Systems and IT  compared to other standards, with differences among industries </a:t>
            </a:r>
            <a:endParaRPr kumimoji="0" lang="cs-CZ"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Times New Roman" panose="02020603050405020304" pitchFamily="18" charset="0"/>
              <a:cs typeface="+mn-cs"/>
            </a:endParaRPr>
          </a:p>
          <a:p>
            <a:pPr marL="91440" marR="0" lvl="0" indent="-216000" algn="l" defTabSz="914400" rtl="0" eaLnBrk="1" fontAlgn="auto" latinLnBrk="0" hangingPunct="1">
              <a:lnSpc>
                <a:spcPct val="80000"/>
              </a:lnSpc>
              <a:spcBef>
                <a:spcPts val="600"/>
              </a:spcBef>
              <a:spcAft>
                <a:spcPts val="600"/>
              </a:spcAft>
              <a:buClr>
                <a:srgbClr val="1CADE4"/>
              </a:buClr>
              <a:buSzPct val="100000"/>
              <a:buFont typeface="Wingdings" panose="05000000000000000000" pitchFamily="2" charset="2"/>
              <a:buChar char="§"/>
              <a:tabLst/>
              <a:defRPr/>
            </a:pPr>
            <a:r>
              <a:rPr kumimoji="0" lang="en-US" sz="2000" b="0" i="0" u="none" strike="noStrike" kern="0" cap="none" spc="0" normalizeH="0" baseline="0" noProof="0" dirty="0">
                <a:ln>
                  <a:noFill/>
                </a:ln>
                <a:solidFill>
                  <a:prstClr val="black">
                    <a:lumMod val="75000"/>
                    <a:lumOff val="25000"/>
                  </a:prstClr>
                </a:solidFill>
                <a:effectLst/>
                <a:uLnTx/>
                <a:uFillTx/>
                <a:latin typeface="Calibri" panose="020F0502020204030204"/>
                <a:ea typeface="Calibri" panose="020F0502020204030204" pitchFamily="34" charset="0"/>
                <a:cs typeface="Arial" panose="020B0604020202020204" pitchFamily="34" charset="0"/>
              </a:rPr>
              <a:t>Training the staff are the main ongoing  costs</a:t>
            </a:r>
            <a:r>
              <a:rPr kumimoji="0" lang="en-US" sz="2000" b="1" i="0" u="none" strike="noStrike" kern="0" cap="none" spc="0" normalizeH="0" baseline="0" noProof="0" dirty="0">
                <a:ln>
                  <a:noFill/>
                </a:ln>
                <a:solidFill>
                  <a:prstClr val="black">
                    <a:lumMod val="75000"/>
                    <a:lumOff val="25000"/>
                  </a:prstClr>
                </a:solidFill>
                <a:effectLst/>
                <a:uLnTx/>
                <a:uFillTx/>
                <a:latin typeface="Calibri" panose="020F0502020204030204"/>
                <a:ea typeface="Calibri" panose="020F0502020204030204" pitchFamily="34" charset="0"/>
                <a:cs typeface="Arial" panose="020B0604020202020204" pitchFamily="34" charset="0"/>
              </a:rPr>
              <a:t> </a:t>
            </a:r>
            <a:r>
              <a:rPr kumimoji="0" lang="en-US" sz="2000" b="0" i="0" u="none" strike="noStrike" kern="0" cap="none" spc="0" normalizeH="0" baseline="0" noProof="0" dirty="0">
                <a:ln>
                  <a:noFill/>
                </a:ln>
                <a:solidFill>
                  <a:prstClr val="black">
                    <a:lumMod val="75000"/>
                    <a:lumOff val="25000"/>
                  </a:prstClr>
                </a:solidFill>
                <a:effectLst/>
                <a:uLnTx/>
                <a:uFillTx/>
                <a:latin typeface="Calibri" panose="020F0502020204030204"/>
                <a:ea typeface="Calibri" panose="020F0502020204030204" pitchFamily="34" charset="0"/>
                <a:cs typeface="Arial" panose="020B0604020202020204" pitchFamily="34" charset="0"/>
              </a:rPr>
              <a:t>indicated by the preparers </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Times New Roman" panose="02020603050405020304" pitchFamily="18" charset="0"/>
              <a:cs typeface="+mn-cs"/>
            </a:endParaRPr>
          </a:p>
        </p:txBody>
      </p:sp>
    </p:spTree>
    <p:extLst>
      <p:ext uri="{BB962C8B-B14F-4D97-AF65-F5344CB8AC3E}">
        <p14:creationId xmlns:p14="http://schemas.microsoft.com/office/powerpoint/2010/main" val="1702767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9F34AA-8C15-9521-2B2C-74B6D12ADAEA}"/>
              </a:ext>
            </a:extLst>
          </p:cNvPr>
          <p:cNvSpPr>
            <a:spLocks noGrp="1"/>
          </p:cNvSpPr>
          <p:nvPr>
            <p:ph type="title"/>
          </p:nvPr>
        </p:nvSpPr>
        <p:spPr>
          <a:xfrm>
            <a:off x="1208314" y="286603"/>
            <a:ext cx="9938658" cy="1450757"/>
          </a:xfrm>
        </p:spPr>
        <p:txBody>
          <a:bodyPr>
            <a:normAutofit/>
          </a:bodyPr>
          <a:lstStyle/>
          <a:p>
            <a:pPr algn="ctr"/>
            <a:r>
              <a:rPr lang="cs-CZ" b="1" err="1"/>
              <a:t>Disclosure</a:t>
            </a:r>
            <a:r>
              <a:rPr lang="cs-CZ" b="1"/>
              <a:t> </a:t>
            </a:r>
            <a:r>
              <a:rPr lang="cs-CZ" b="1" err="1"/>
              <a:t>requirements</a:t>
            </a:r>
            <a:r>
              <a:rPr lang="cs-CZ" b="1"/>
              <a:t> (Q7)</a:t>
            </a:r>
            <a:br>
              <a:rPr lang="cs-CZ" b="1"/>
            </a:br>
            <a:r>
              <a:rPr lang="en-US" sz="1700" b="1" i="1">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Do any disclosure requirements in IFRS 15 give rise to significant ongoing costs?</a:t>
            </a:r>
            <a:endParaRPr lang="en-GB" sz="1700" b="1" i="1">
              <a:solidFill>
                <a:schemeClr val="accent2">
                  <a:lumMod val="50000"/>
                </a:schemeClr>
              </a:solidFill>
            </a:endParaRPr>
          </a:p>
        </p:txBody>
      </p:sp>
      <p:sp>
        <p:nvSpPr>
          <p:cNvPr id="6" name="Zástupný obsah 2">
            <a:extLst>
              <a:ext uri="{FF2B5EF4-FFF2-40B4-BE49-F238E27FC236}">
                <a16:creationId xmlns:a16="http://schemas.microsoft.com/office/drawing/2014/main" id="{E0463F77-2876-C672-4E80-5A5CE9D72378}"/>
              </a:ext>
            </a:extLst>
          </p:cNvPr>
          <p:cNvSpPr txBox="1">
            <a:spLocks/>
          </p:cNvSpPr>
          <p:nvPr/>
        </p:nvSpPr>
        <p:spPr>
          <a:xfrm>
            <a:off x="1208314" y="1871338"/>
            <a:ext cx="9976758" cy="43008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216000" algn="l" defTabSz="914400" rtl="0" eaLnBrk="1" fontAlgn="auto" latinLnBrk="0" hangingPunct="1">
              <a:lnSpc>
                <a:spcPct val="80000"/>
              </a:lnSpc>
              <a:spcBef>
                <a:spcPts val="600"/>
              </a:spcBef>
              <a:spcAft>
                <a:spcPts val="600"/>
              </a:spcAft>
              <a:buClr>
                <a:srgbClr val="1CADE4"/>
              </a:buClr>
              <a:buSzPct val="100000"/>
              <a:buFont typeface="Wingdings" panose="05000000000000000000" pitchFamily="2" charset="2"/>
              <a:buChar char="§"/>
              <a:tabLst/>
              <a:defRPr/>
            </a:pPr>
            <a:r>
              <a:rPr kumimoji="0" 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Times New Roman" panose="02020603050405020304" pitchFamily="18" charset="0"/>
                <a:cs typeface="+mn-cs"/>
              </a:rPr>
              <a:t>Some preparers (around slightly more than  half of the responders in </a:t>
            </a:r>
            <a:r>
              <a:rPr kumimoji="0" lang="en-US" sz="2000" b="0" i="0" u="none" strike="noStrike" kern="1200" cap="none" spc="0" normalizeH="0" baseline="0" noProof="0" err="1">
                <a:ln>
                  <a:noFill/>
                </a:ln>
                <a:solidFill>
                  <a:prstClr val="black">
                    <a:lumMod val="75000"/>
                    <a:lumOff val="25000"/>
                  </a:prstClr>
                </a:solidFill>
                <a:effectLst/>
                <a:uLnTx/>
                <a:uFillTx/>
                <a:latin typeface="Calibri" panose="020F0502020204030204"/>
                <a:ea typeface="Times New Roman" panose="02020603050405020304" pitchFamily="18" charset="0"/>
                <a:cs typeface="+mn-cs"/>
              </a:rPr>
              <a:t>Davern</a:t>
            </a:r>
            <a:r>
              <a:rPr kumimoji="0" lang="cs-CZ" sz="2000" b="0" i="0" u="none" strike="noStrike" kern="1200" cap="none" spc="0" normalizeH="0" baseline="0" noProof="0">
                <a:ln>
                  <a:noFill/>
                </a:ln>
                <a:solidFill>
                  <a:prstClr val="black">
                    <a:lumMod val="75000"/>
                    <a:lumOff val="25000"/>
                  </a:prstClr>
                </a:solidFill>
                <a:effectLst/>
                <a:uLnTx/>
                <a:uFillTx/>
                <a:latin typeface="Calibri" panose="020F0502020204030204"/>
                <a:ea typeface="Times New Roman" panose="02020603050405020304" pitchFamily="18" charset="0"/>
                <a:cs typeface="+mn-cs"/>
              </a:rPr>
              <a:t> et al. (</a:t>
            </a:r>
            <a:r>
              <a:rPr kumimoji="0" 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Times New Roman" panose="02020603050405020304" pitchFamily="18" charset="0"/>
                <a:cs typeface="+mn-cs"/>
              </a:rPr>
              <a:t>2019), have the potential to have reputational or competitive costs  and the entity would be subject to greater scrutiny from external stakeholders but this perception has not been empirically evidenced till date</a:t>
            </a:r>
          </a:p>
          <a:p>
            <a:pPr marL="91440" marR="0" lvl="0" indent="-216000" algn="l" defTabSz="914400" rtl="0" eaLnBrk="1" fontAlgn="auto" latinLnBrk="0" hangingPunct="1">
              <a:lnSpc>
                <a:spcPct val="80000"/>
              </a:lnSpc>
              <a:spcBef>
                <a:spcPts val="600"/>
              </a:spcBef>
              <a:spcAft>
                <a:spcPts val="600"/>
              </a:spcAft>
              <a:buClr>
                <a:srgbClr val="1CADE4"/>
              </a:buClr>
              <a:buSzPct val="100000"/>
              <a:buFont typeface="Wingdings" panose="05000000000000000000" pitchFamily="2" charset="2"/>
              <a:buChar char="§"/>
              <a:tabLst/>
              <a:defRPr/>
            </a:pPr>
            <a:r>
              <a:rPr kumimoji="0" 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Times New Roman" panose="02020603050405020304" pitchFamily="18" charset="0"/>
                <a:cs typeface="+mn-cs"/>
              </a:rPr>
              <a:t>There are effects on the  whole organization, and cross multiple functional areas beyond accounting, so this additional cost burden of IFRS 15 compared to other standards needs to be carefully interpreted </a:t>
            </a:r>
            <a:r>
              <a:rPr kumimoji="0" lang="cs-CZ" sz="2000" b="0" i="0" u="none" strike="noStrike" kern="1200" cap="none" spc="0" normalizeH="0" baseline="0" noProof="0">
                <a:ln>
                  <a:noFill/>
                </a:ln>
                <a:solidFill>
                  <a:prstClr val="black">
                    <a:lumMod val="75000"/>
                    <a:lumOff val="25000"/>
                  </a:prstClr>
                </a:solidFill>
                <a:effectLst/>
                <a:uLnTx/>
                <a:uFillTx/>
                <a:latin typeface="Calibri" panose="020F0502020204030204"/>
                <a:ea typeface="Times New Roman" panose="02020603050405020304" pitchFamily="18" charset="0"/>
                <a:cs typeface="+mn-cs"/>
                <a:sym typeface="Wingdings" panose="05000000000000000000" pitchFamily="2" charset="2"/>
              </a:rPr>
              <a:t></a:t>
            </a:r>
            <a:r>
              <a:rPr kumimoji="0" 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Times New Roman" panose="02020603050405020304" pitchFamily="18" charset="0"/>
                <a:cs typeface="+mn-cs"/>
              </a:rPr>
              <a:t>  </a:t>
            </a:r>
            <a:r>
              <a:rPr kumimoji="0" lang="cs-CZ" sz="2000" b="0" i="0" u="none" strike="noStrike" kern="1200" cap="none" spc="0" normalizeH="0" baseline="0" noProof="0">
                <a:ln>
                  <a:noFill/>
                </a:ln>
                <a:solidFill>
                  <a:prstClr val="black">
                    <a:lumMod val="75000"/>
                    <a:lumOff val="25000"/>
                  </a:prstClr>
                </a:solidFill>
                <a:effectLst/>
                <a:uLnTx/>
                <a:uFillTx/>
                <a:latin typeface="Calibri" panose="020F0502020204030204"/>
                <a:ea typeface="Times New Roman" panose="02020603050405020304" pitchFamily="18" charset="0"/>
                <a:cs typeface="+mn-cs"/>
              </a:rPr>
              <a:t>a</a:t>
            </a:r>
            <a:r>
              <a:rPr kumimoji="0" lang="en-US" sz="2000" b="0" i="0" u="none" strike="noStrike" kern="1200" cap="none" spc="0" normalizeH="0" baseline="0" noProof="0" err="1">
                <a:ln>
                  <a:noFill/>
                </a:ln>
                <a:solidFill>
                  <a:prstClr val="black">
                    <a:lumMod val="75000"/>
                    <a:lumOff val="25000"/>
                  </a:prstClr>
                </a:solidFill>
                <a:effectLst/>
                <a:uLnTx/>
                <a:uFillTx/>
                <a:latin typeface="Calibri" panose="020F0502020204030204"/>
                <a:ea typeface="Times New Roman" panose="02020603050405020304" pitchFamily="18" charset="0"/>
                <a:cs typeface="+mn-cs"/>
              </a:rPr>
              <a:t>dditional</a:t>
            </a:r>
            <a:r>
              <a:rPr kumimoji="0" 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Times New Roman" panose="02020603050405020304" pitchFamily="18" charset="0"/>
                <a:cs typeface="+mn-cs"/>
              </a:rPr>
              <a:t> costs driven more by the need to update and enhance the business rather than implement the new accounting standard (</a:t>
            </a:r>
            <a:r>
              <a:rPr kumimoji="0" lang="en-US" sz="2000" b="0" i="0" u="none" strike="noStrike" kern="1200" cap="none" spc="0" normalizeH="0" baseline="0" noProof="0" err="1">
                <a:ln>
                  <a:noFill/>
                </a:ln>
                <a:solidFill>
                  <a:prstClr val="black">
                    <a:lumMod val="75000"/>
                    <a:lumOff val="25000"/>
                  </a:prstClr>
                </a:solidFill>
                <a:effectLst/>
                <a:uLnTx/>
                <a:uFillTx/>
                <a:latin typeface="Calibri" panose="020F0502020204030204"/>
                <a:ea typeface="Times New Roman" panose="02020603050405020304" pitchFamily="18" charset="0"/>
                <a:cs typeface="+mn-cs"/>
              </a:rPr>
              <a:t>Davern</a:t>
            </a:r>
            <a:r>
              <a:rPr kumimoji="0" 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Times New Roman" panose="02020603050405020304" pitchFamily="18" charset="0"/>
                <a:cs typeface="+mn-cs"/>
              </a:rPr>
              <a:t>, Giles, </a:t>
            </a:r>
            <a:r>
              <a:rPr kumimoji="0" lang="en-US" sz="2000" b="0" i="0" u="none" strike="noStrike" kern="1200" cap="none" spc="0" normalizeH="0" baseline="0" noProof="0" err="1">
                <a:ln>
                  <a:noFill/>
                </a:ln>
                <a:solidFill>
                  <a:prstClr val="black">
                    <a:lumMod val="75000"/>
                    <a:lumOff val="25000"/>
                  </a:prstClr>
                </a:solidFill>
                <a:effectLst/>
                <a:uLnTx/>
                <a:uFillTx/>
                <a:latin typeface="Calibri" panose="020F0502020204030204"/>
                <a:ea typeface="Times New Roman" panose="02020603050405020304" pitchFamily="18" charset="0"/>
                <a:cs typeface="+mn-cs"/>
              </a:rPr>
              <a:t>Potes</a:t>
            </a:r>
            <a:r>
              <a:rPr kumimoji="0" 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Times New Roman" panose="02020603050405020304" pitchFamily="18" charset="0"/>
                <a:cs typeface="+mn-cs"/>
              </a:rPr>
              <a:t> and Yang, 2019; García </a:t>
            </a:r>
            <a:r>
              <a:rPr kumimoji="0" lang="en-US" sz="2000" b="0" i="0" u="none" strike="noStrike" kern="1200" cap="none" spc="0" normalizeH="0" baseline="0" noProof="0" err="1">
                <a:ln>
                  <a:noFill/>
                </a:ln>
                <a:solidFill>
                  <a:prstClr val="black">
                    <a:lumMod val="75000"/>
                    <a:lumOff val="25000"/>
                  </a:prstClr>
                </a:solidFill>
                <a:effectLst/>
                <a:uLnTx/>
                <a:uFillTx/>
                <a:latin typeface="Calibri" panose="020F0502020204030204"/>
                <a:ea typeface="Times New Roman" panose="02020603050405020304" pitchFamily="18" charset="0"/>
                <a:cs typeface="+mn-cs"/>
              </a:rPr>
              <a:t>Osma</a:t>
            </a:r>
            <a:r>
              <a:rPr kumimoji="0" 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Times New Roman" panose="02020603050405020304" pitchFamily="18" charset="0"/>
                <a:cs typeface="+mn-cs"/>
              </a:rPr>
              <a:t>, Gomez Conde and Mora, 2023wp</a:t>
            </a:r>
            <a:r>
              <a:rPr kumimoji="0" lang="cs-CZ" sz="2000" b="0" i="0" u="none" strike="noStrike" kern="1200" cap="none" spc="0" normalizeH="0" baseline="0" noProof="0">
                <a:ln>
                  <a:noFill/>
                </a:ln>
                <a:solidFill>
                  <a:prstClr val="black">
                    <a:lumMod val="75000"/>
                    <a:lumOff val="25000"/>
                  </a:prstClr>
                </a:solidFill>
                <a:effectLst/>
                <a:uLnTx/>
                <a:uFillTx/>
                <a:latin typeface="Calibri" panose="020F0502020204030204"/>
                <a:ea typeface="Times New Roman" panose="02020603050405020304" pitchFamily="18" charset="0"/>
                <a:cs typeface="+mn-cs"/>
              </a:rPr>
              <a:t>)</a:t>
            </a:r>
            <a:endParaRPr kumimoji="0" 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Times New Roman" panose="02020603050405020304" pitchFamily="18" charset="0"/>
              <a:cs typeface="+mn-cs"/>
            </a:endParaRPr>
          </a:p>
          <a:p>
            <a:pPr marL="91440" marR="0" lvl="0" indent="-216000" algn="l" defTabSz="914400" rtl="0" eaLnBrk="1" fontAlgn="auto" latinLnBrk="0" hangingPunct="1">
              <a:lnSpc>
                <a:spcPct val="80000"/>
              </a:lnSpc>
              <a:spcBef>
                <a:spcPts val="600"/>
              </a:spcBef>
              <a:spcAft>
                <a:spcPts val="600"/>
              </a:spcAft>
              <a:buClr>
                <a:srgbClr val="1CADE4"/>
              </a:buClr>
              <a:buSzPct val="100000"/>
              <a:buFont typeface="Wingdings" panose="05000000000000000000" pitchFamily="2" charset="2"/>
              <a:buChar char="§"/>
              <a:tabLst/>
              <a:defRPr/>
            </a:pPr>
            <a:r>
              <a:rPr kumimoji="0" 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Times New Roman" panose="02020603050405020304" pitchFamily="18" charset="0"/>
                <a:cs typeface="+mn-cs"/>
              </a:rPr>
              <a:t>Preparers expectation’s costs overweight the </a:t>
            </a:r>
            <a:r>
              <a:rPr kumimoji="0" 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Times New Roman" panose="02020603050405020304" pitchFamily="18" charset="0"/>
                <a:cs typeface="Calibri" panose="020F0502020204030204" pitchFamily="34" charset="0"/>
              </a:rPr>
              <a:t>particularly during implementation, are more likely to overstate costs (which are real and present) and underestimate benefits (which are expectations of the future) as predicted by the notion of temporal discounting in behavioral economics (Frederick et al., 2002) and with construal level theory (</a:t>
            </a:r>
            <a:r>
              <a:rPr kumimoji="0" lang="en-US" sz="2000" b="0" i="0" u="none" strike="noStrike" kern="1200" cap="none" spc="0" normalizeH="0" baseline="0" noProof="0" err="1">
                <a:ln>
                  <a:noFill/>
                </a:ln>
                <a:solidFill>
                  <a:prstClr val="black">
                    <a:lumMod val="75000"/>
                    <a:lumOff val="25000"/>
                  </a:prstClr>
                </a:solidFill>
                <a:effectLst/>
                <a:uLnTx/>
                <a:uFillTx/>
                <a:latin typeface="Calibri" panose="020F0502020204030204"/>
                <a:ea typeface="Times New Roman" panose="02020603050405020304" pitchFamily="18" charset="0"/>
                <a:cs typeface="Calibri" panose="020F0502020204030204" pitchFamily="34" charset="0"/>
              </a:rPr>
              <a:t>Weisner</a:t>
            </a:r>
            <a:r>
              <a:rPr kumimoji="0" 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Times New Roman" panose="02020603050405020304" pitchFamily="18" charset="0"/>
                <a:cs typeface="Calibri" panose="020F0502020204030204" pitchFamily="34" charset="0"/>
              </a:rPr>
              <a:t>, 2015)</a:t>
            </a:r>
            <a:endParaRPr kumimoji="0" lang="en-GB" sz="20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437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sah 2">
            <a:extLst>
              <a:ext uri="{FF2B5EF4-FFF2-40B4-BE49-F238E27FC236}">
                <a16:creationId xmlns:a16="http://schemas.microsoft.com/office/drawing/2014/main" id="{A0F809B9-E894-CFB9-B912-31855AA7F87D}"/>
              </a:ext>
            </a:extLst>
          </p:cNvPr>
          <p:cNvSpPr txBox="1">
            <a:spLocks/>
          </p:cNvSpPr>
          <p:nvPr/>
        </p:nvSpPr>
        <p:spPr>
          <a:xfrm>
            <a:off x="0" y="4516580"/>
            <a:ext cx="12191998" cy="19159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1CADE4"/>
              </a:buClr>
              <a:buSzPct val="100000"/>
              <a:buFont typeface="Calibri" panose="020F0502020204030204" pitchFamily="34" charset="0"/>
              <a:buNone/>
              <a:tabLst/>
              <a:defRPr/>
            </a:pPr>
            <a:r>
              <a:rPr kumimoji="0" lang="en-GB" sz="1800" b="1" i="0" u="none" strike="noStrike" kern="1200" cap="none" spc="200" normalizeH="0" baseline="0" noProof="0">
                <a:ln>
                  <a:noFill/>
                </a:ln>
                <a:solidFill>
                  <a:srgbClr val="002060"/>
                </a:solidFill>
                <a:effectLst/>
                <a:uLnTx/>
                <a:uFillTx/>
                <a:latin typeface="Calibri" panose="020F0502020204030204"/>
                <a:ea typeface="+mn-ea"/>
                <a:cs typeface="Arial" panose="020B0604020202020204" pitchFamily="34" charset="0"/>
              </a:rPr>
              <a:t>		</a:t>
            </a:r>
            <a:endParaRPr kumimoji="0" lang="en-GB" sz="1800" b="0" i="0" u="none" strike="noStrike" kern="1200" cap="none" spc="200" normalizeH="0" baseline="0" noProof="0">
              <a:ln>
                <a:noFill/>
              </a:ln>
              <a:solidFill>
                <a:srgbClr val="344068"/>
              </a:solidFill>
              <a:effectLst/>
              <a:uLnTx/>
              <a:uFillTx/>
              <a:latin typeface="Arial" panose="020B0604020202020204" pitchFamily="34" charset="0"/>
              <a:ea typeface="+mn-ea"/>
              <a:cs typeface="Arial" panose="020B0604020202020204" pitchFamily="34" charset="0"/>
            </a:endParaRPr>
          </a:p>
        </p:txBody>
      </p:sp>
      <p:pic>
        <p:nvPicPr>
          <p:cNvPr id="5" name="Obrázek 4" descr="Obsah obrázku text, snímek obrazovky, Písmo, Grafika&#10;&#10;Popis byl vytvořen automaticky">
            <a:extLst>
              <a:ext uri="{FF2B5EF4-FFF2-40B4-BE49-F238E27FC236}">
                <a16:creationId xmlns:a16="http://schemas.microsoft.com/office/drawing/2014/main" id="{DE33B58A-4E8D-4D0B-BF0D-00B4FBD26C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34504" y="309144"/>
            <a:ext cx="1614469" cy="832434"/>
          </a:xfrm>
          <a:prstGeom prst="rect">
            <a:avLst/>
          </a:prstGeom>
        </p:spPr>
      </p:pic>
      <p:pic>
        <p:nvPicPr>
          <p:cNvPr id="8" name="Picture 7" descr="Text&#10;&#10;Description automatically generated">
            <a:extLst>
              <a:ext uri="{FF2B5EF4-FFF2-40B4-BE49-F238E27FC236}">
                <a16:creationId xmlns:a16="http://schemas.microsoft.com/office/drawing/2014/main" id="{E34EDF63-051C-8F55-7AAC-F591F1F64579}"/>
              </a:ext>
            </a:extLst>
          </p:cNvPr>
          <p:cNvPicPr>
            <a:picLocks noChangeAspect="1"/>
          </p:cNvPicPr>
          <p:nvPr/>
        </p:nvPicPr>
        <p:blipFill>
          <a:blip r:embed="rId4"/>
          <a:stretch>
            <a:fillRect/>
          </a:stretch>
        </p:blipFill>
        <p:spPr>
          <a:xfrm>
            <a:off x="4326929" y="395032"/>
            <a:ext cx="3218751" cy="772500"/>
          </a:xfrm>
          <a:prstGeom prst="rect">
            <a:avLst/>
          </a:prstGeom>
        </p:spPr>
      </p:pic>
      <p:pic>
        <p:nvPicPr>
          <p:cNvPr id="9" name="Picture 8" descr="A red and white sign&#10;&#10;Description automatically generated with low confidence">
            <a:extLst>
              <a:ext uri="{FF2B5EF4-FFF2-40B4-BE49-F238E27FC236}">
                <a16:creationId xmlns:a16="http://schemas.microsoft.com/office/drawing/2014/main" id="{D55E838C-DB3E-A03D-BE47-A720765F2A0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9612" y="425489"/>
            <a:ext cx="2834283" cy="535158"/>
          </a:xfrm>
          <a:prstGeom prst="rect">
            <a:avLst/>
          </a:prstGeom>
          <a:noFill/>
          <a:ln>
            <a:noFill/>
          </a:ln>
        </p:spPr>
      </p:pic>
      <p:sp>
        <p:nvSpPr>
          <p:cNvPr id="10" name="Zástupný obsah 2">
            <a:extLst>
              <a:ext uri="{FF2B5EF4-FFF2-40B4-BE49-F238E27FC236}">
                <a16:creationId xmlns:a16="http://schemas.microsoft.com/office/drawing/2014/main" id="{A0CC5848-3BE4-471E-2E9C-6DA6647E1F82}"/>
              </a:ext>
            </a:extLst>
          </p:cNvPr>
          <p:cNvSpPr txBox="1">
            <a:spLocks/>
          </p:cNvSpPr>
          <p:nvPr/>
        </p:nvSpPr>
        <p:spPr>
          <a:xfrm>
            <a:off x="-2" y="2055230"/>
            <a:ext cx="12192000" cy="12234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1CADE4"/>
              </a:buClr>
              <a:buSzPct val="100000"/>
              <a:buFont typeface="Calibri" panose="020F0502020204030204" pitchFamily="34" charset="0"/>
              <a:buNone/>
              <a:tabLst/>
              <a:defRPr/>
            </a:pPr>
            <a:endParaRPr kumimoji="0" lang="en-GB" sz="1800" b="0" i="0" u="none" strike="noStrike" kern="1200" cap="none" spc="200" normalizeH="0" baseline="0" noProof="0">
              <a:ln>
                <a:noFill/>
              </a:ln>
              <a:solidFill>
                <a:srgbClr val="344068"/>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2D547F75-7565-904B-F479-023928A7F9E4}"/>
              </a:ext>
            </a:extLst>
          </p:cNvPr>
          <p:cNvSpPr txBox="1"/>
          <p:nvPr/>
        </p:nvSpPr>
        <p:spPr>
          <a:xfrm>
            <a:off x="2413959" y="2200100"/>
            <a:ext cx="6827779" cy="14496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noProof="0">
                <a:ln>
                  <a:noFill/>
                </a:ln>
                <a:solidFill>
                  <a:srgbClr val="2683C6"/>
                </a:solidFill>
                <a:effectLst/>
                <a:uLnTx/>
                <a:uFillTx/>
                <a:latin typeface="Arial" panose="020B0604020202020204" pitchFamily="34" charset="0"/>
                <a:ea typeface="+mn-ea"/>
                <a:cs typeface="Arial" panose="020B0604020202020204" pitchFamily="34" charset="0"/>
              </a:rPr>
              <a:t>Other Matters Covered in the Request for Information</a:t>
            </a:r>
            <a:endParaRPr kumimoji="0" lang="en-GB" sz="3600" b="1" i="0" u="none" strike="noStrike" kern="1200" cap="none" spc="0" normalizeH="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
                <a:srgbClr val="1CADE4"/>
              </a:buClr>
              <a:buSzPct val="100000"/>
              <a:buFont typeface="Calibri" panose="020F0502020204030204" pitchFamily="34" charset="0"/>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873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EB4DD0-79C3-010B-772C-07B085D5BBED}"/>
              </a:ext>
            </a:extLst>
          </p:cNvPr>
          <p:cNvSpPr>
            <a:spLocks noGrp="1"/>
          </p:cNvSpPr>
          <p:nvPr>
            <p:ph type="body" sz="quarter" idx="10"/>
          </p:nvPr>
        </p:nvSpPr>
        <p:spPr>
          <a:xfrm>
            <a:off x="1019173" y="1351314"/>
            <a:ext cx="10188575" cy="516986"/>
          </a:xfrm>
        </p:spPr>
        <p:txBody>
          <a:bodyPr/>
          <a:lstStyle/>
          <a:p>
            <a:r>
              <a:rPr lang="en-GB" sz="2800"/>
              <a:t>Other matters being examined</a:t>
            </a:r>
            <a:endParaRPr lang="en-US" sz="2800"/>
          </a:p>
          <a:p>
            <a:endParaRPr lang="en-GB" sz="2800"/>
          </a:p>
        </p:txBody>
      </p:sp>
      <p:sp>
        <p:nvSpPr>
          <p:cNvPr id="5" name="Footer Placeholder 4">
            <a:extLst>
              <a:ext uri="{FF2B5EF4-FFF2-40B4-BE49-F238E27FC236}">
                <a16:creationId xmlns:a16="http://schemas.microsoft.com/office/drawing/2014/main" id="{B07CB3EF-C0F7-65E6-8889-A3268F0CE7D7}"/>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35</a:t>
            </a:fld>
            <a:endParaRPr lang="en-US">
              <a:cs typeface="Arial" panose="020B0604020202020204" pitchFamily="34" charset="0"/>
            </a:endParaRPr>
          </a:p>
        </p:txBody>
      </p:sp>
      <p:cxnSp>
        <p:nvCxnSpPr>
          <p:cNvPr id="9" name="Straight Connector 8">
            <a:extLst>
              <a:ext uri="{FF2B5EF4-FFF2-40B4-BE49-F238E27FC236}">
                <a16:creationId xmlns:a16="http://schemas.microsoft.com/office/drawing/2014/main" id="{0B535EF8-54AC-B1C8-19FD-DEB94F1D5942}"/>
              </a:ext>
            </a:extLst>
          </p:cNvPr>
          <p:cNvCxnSpPr/>
          <p:nvPr/>
        </p:nvCxnSpPr>
        <p:spPr bwMode="auto">
          <a:xfrm>
            <a:off x="4409149" y="5674029"/>
            <a:ext cx="445805" cy="0"/>
          </a:xfrm>
          <a:prstGeom prst="line">
            <a:avLst/>
          </a:prstGeom>
          <a:solidFill>
            <a:srgbClr val="4184A9"/>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 name="Rectangle 15">
            <a:extLst>
              <a:ext uri="{FF2B5EF4-FFF2-40B4-BE49-F238E27FC236}">
                <a16:creationId xmlns:a16="http://schemas.microsoft.com/office/drawing/2014/main" id="{E13A4BD5-BD6B-B171-5781-98D51FCD0E99}"/>
              </a:ext>
            </a:extLst>
          </p:cNvPr>
          <p:cNvSpPr/>
          <p:nvPr/>
        </p:nvSpPr>
        <p:spPr bwMode="auto">
          <a:xfrm>
            <a:off x="6102076" y="2230259"/>
            <a:ext cx="360000" cy="360000"/>
          </a:xfrm>
          <a:prstGeom prst="rect">
            <a:avLst/>
          </a:prstGeom>
          <a:solidFill>
            <a:schemeClr val="accent2"/>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b="1">
                <a:solidFill>
                  <a:srgbClr val="FFFFFF"/>
                </a:solidFill>
                <a:latin typeface="Arial" charset="0"/>
                <a:sym typeface="Arial" charset="0"/>
              </a:rPr>
              <a:t>5</a:t>
            </a:r>
          </a:p>
        </p:txBody>
      </p:sp>
      <p:sp>
        <p:nvSpPr>
          <p:cNvPr id="17" name="Rectangle 16">
            <a:extLst>
              <a:ext uri="{FF2B5EF4-FFF2-40B4-BE49-F238E27FC236}">
                <a16:creationId xmlns:a16="http://schemas.microsoft.com/office/drawing/2014/main" id="{5CC27FC8-D61A-1E3C-1872-6B21E06A90CE}"/>
              </a:ext>
            </a:extLst>
          </p:cNvPr>
          <p:cNvSpPr/>
          <p:nvPr/>
        </p:nvSpPr>
        <p:spPr bwMode="auto">
          <a:xfrm>
            <a:off x="1003667" y="2226085"/>
            <a:ext cx="360000" cy="360000"/>
          </a:xfrm>
          <a:prstGeom prst="rect">
            <a:avLst/>
          </a:prstGeom>
          <a:solidFill>
            <a:schemeClr val="accent2"/>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b="1">
                <a:solidFill>
                  <a:srgbClr val="FFFFFF"/>
                </a:solidFill>
                <a:latin typeface="Arial" charset="0"/>
                <a:sym typeface="Arial" charset="0"/>
              </a:rPr>
              <a:t>1</a:t>
            </a:r>
          </a:p>
        </p:txBody>
      </p:sp>
      <p:sp>
        <p:nvSpPr>
          <p:cNvPr id="18" name="Rectangle 17">
            <a:extLst>
              <a:ext uri="{FF2B5EF4-FFF2-40B4-BE49-F238E27FC236}">
                <a16:creationId xmlns:a16="http://schemas.microsoft.com/office/drawing/2014/main" id="{2911E7B3-BF0F-46D0-CDFF-A4EBDA1E1763}"/>
              </a:ext>
            </a:extLst>
          </p:cNvPr>
          <p:cNvSpPr/>
          <p:nvPr/>
        </p:nvSpPr>
        <p:spPr bwMode="auto">
          <a:xfrm>
            <a:off x="1003667" y="4871191"/>
            <a:ext cx="360000" cy="385382"/>
          </a:xfrm>
          <a:prstGeom prst="rect">
            <a:avLst/>
          </a:prstGeom>
          <a:solidFill>
            <a:schemeClr val="accent2"/>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b="1">
                <a:solidFill>
                  <a:srgbClr val="FFFFFF"/>
                </a:solidFill>
                <a:latin typeface="Arial" charset="0"/>
                <a:sym typeface="Arial" charset="0"/>
              </a:rPr>
              <a:t>4</a:t>
            </a:r>
          </a:p>
        </p:txBody>
      </p:sp>
      <p:sp>
        <p:nvSpPr>
          <p:cNvPr id="19" name="Rectangle 18">
            <a:extLst>
              <a:ext uri="{FF2B5EF4-FFF2-40B4-BE49-F238E27FC236}">
                <a16:creationId xmlns:a16="http://schemas.microsoft.com/office/drawing/2014/main" id="{64ECCDA9-9E67-B932-B627-453DDEDE177F}"/>
              </a:ext>
            </a:extLst>
          </p:cNvPr>
          <p:cNvSpPr/>
          <p:nvPr/>
        </p:nvSpPr>
        <p:spPr bwMode="auto">
          <a:xfrm>
            <a:off x="6102076" y="3978416"/>
            <a:ext cx="360000" cy="360000"/>
          </a:xfrm>
          <a:prstGeom prst="rect">
            <a:avLst/>
          </a:prstGeom>
          <a:solidFill>
            <a:schemeClr val="accent2"/>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b="1">
                <a:solidFill>
                  <a:srgbClr val="FFFFFF"/>
                </a:solidFill>
                <a:latin typeface="Arial" charset="0"/>
                <a:sym typeface="Arial" charset="0"/>
              </a:rPr>
              <a:t>7</a:t>
            </a:r>
          </a:p>
        </p:txBody>
      </p:sp>
      <p:sp>
        <p:nvSpPr>
          <p:cNvPr id="20" name="Rectangle 19">
            <a:extLst>
              <a:ext uri="{FF2B5EF4-FFF2-40B4-BE49-F238E27FC236}">
                <a16:creationId xmlns:a16="http://schemas.microsoft.com/office/drawing/2014/main" id="{361E9341-8FB4-E219-7A13-6B46EB4B14D4}"/>
              </a:ext>
            </a:extLst>
          </p:cNvPr>
          <p:cNvSpPr/>
          <p:nvPr/>
        </p:nvSpPr>
        <p:spPr bwMode="auto">
          <a:xfrm>
            <a:off x="1003667" y="3119232"/>
            <a:ext cx="360000" cy="360000"/>
          </a:xfrm>
          <a:prstGeom prst="rect">
            <a:avLst/>
          </a:prstGeom>
          <a:solidFill>
            <a:schemeClr val="accent2"/>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b="1">
                <a:solidFill>
                  <a:srgbClr val="FFFFFF"/>
                </a:solidFill>
                <a:latin typeface="Arial" charset="0"/>
                <a:sym typeface="Arial" charset="0"/>
              </a:rPr>
              <a:t>2</a:t>
            </a:r>
          </a:p>
        </p:txBody>
      </p:sp>
      <p:sp>
        <p:nvSpPr>
          <p:cNvPr id="22" name="Rectangle 21">
            <a:extLst>
              <a:ext uri="{FF2B5EF4-FFF2-40B4-BE49-F238E27FC236}">
                <a16:creationId xmlns:a16="http://schemas.microsoft.com/office/drawing/2014/main" id="{3CA3A04D-98CE-534E-FE41-23D317A2EB9F}"/>
              </a:ext>
            </a:extLst>
          </p:cNvPr>
          <p:cNvSpPr/>
          <p:nvPr/>
        </p:nvSpPr>
        <p:spPr bwMode="auto">
          <a:xfrm>
            <a:off x="6102076" y="3090951"/>
            <a:ext cx="360000" cy="360000"/>
          </a:xfrm>
          <a:prstGeom prst="rect">
            <a:avLst/>
          </a:prstGeom>
          <a:solidFill>
            <a:schemeClr val="accent2"/>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b="1">
                <a:solidFill>
                  <a:srgbClr val="FFFFFF"/>
                </a:solidFill>
                <a:latin typeface="Arial" charset="0"/>
                <a:sym typeface="Arial" charset="0"/>
              </a:rPr>
              <a:t>6</a:t>
            </a:r>
          </a:p>
        </p:txBody>
      </p:sp>
      <p:sp>
        <p:nvSpPr>
          <p:cNvPr id="23" name="Rectangle 22">
            <a:extLst>
              <a:ext uri="{FF2B5EF4-FFF2-40B4-BE49-F238E27FC236}">
                <a16:creationId xmlns:a16="http://schemas.microsoft.com/office/drawing/2014/main" id="{930FDD69-3B9D-AE31-CBE5-9317A8EFB17A}"/>
              </a:ext>
            </a:extLst>
          </p:cNvPr>
          <p:cNvSpPr/>
          <p:nvPr/>
        </p:nvSpPr>
        <p:spPr bwMode="auto">
          <a:xfrm>
            <a:off x="1013094" y="3978078"/>
            <a:ext cx="360000" cy="360000"/>
          </a:xfrm>
          <a:prstGeom prst="rect">
            <a:avLst/>
          </a:prstGeom>
          <a:solidFill>
            <a:schemeClr val="accent2"/>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b="1">
                <a:solidFill>
                  <a:srgbClr val="FFFFFF"/>
                </a:solidFill>
                <a:latin typeface="Arial" charset="0"/>
                <a:sym typeface="Arial" charset="0"/>
              </a:rPr>
              <a:t>3</a:t>
            </a:r>
          </a:p>
        </p:txBody>
      </p:sp>
      <p:sp>
        <p:nvSpPr>
          <p:cNvPr id="24" name="Rectangle 23">
            <a:extLst>
              <a:ext uri="{FF2B5EF4-FFF2-40B4-BE49-F238E27FC236}">
                <a16:creationId xmlns:a16="http://schemas.microsoft.com/office/drawing/2014/main" id="{80E92D13-46CA-A2AE-B6BD-CABC26B6F17B}"/>
              </a:ext>
            </a:extLst>
          </p:cNvPr>
          <p:cNvSpPr/>
          <p:nvPr/>
        </p:nvSpPr>
        <p:spPr bwMode="auto">
          <a:xfrm>
            <a:off x="6102076" y="4857928"/>
            <a:ext cx="360000" cy="360000"/>
          </a:xfrm>
          <a:prstGeom prst="rect">
            <a:avLst/>
          </a:prstGeom>
          <a:solidFill>
            <a:schemeClr val="accent2"/>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b="1">
                <a:solidFill>
                  <a:srgbClr val="FFFFFF"/>
                </a:solidFill>
                <a:latin typeface="Arial" charset="0"/>
                <a:sym typeface="Arial" charset="0"/>
              </a:rPr>
              <a:t>8</a:t>
            </a:r>
          </a:p>
        </p:txBody>
      </p:sp>
      <p:sp>
        <p:nvSpPr>
          <p:cNvPr id="3" name="TextBox 2">
            <a:extLst>
              <a:ext uri="{FF2B5EF4-FFF2-40B4-BE49-F238E27FC236}">
                <a16:creationId xmlns:a16="http://schemas.microsoft.com/office/drawing/2014/main" id="{F4270673-4C1A-24AC-E932-4CED87BF021D}"/>
              </a:ext>
            </a:extLst>
          </p:cNvPr>
          <p:cNvSpPr txBox="1"/>
          <p:nvPr/>
        </p:nvSpPr>
        <p:spPr>
          <a:xfrm>
            <a:off x="1359422" y="3996932"/>
            <a:ext cx="4320000" cy="673200"/>
          </a:xfrm>
          <a:prstGeom prst="rect">
            <a:avLst/>
          </a:prstGeom>
          <a:ln>
            <a:solidFill>
              <a:schemeClr val="accent2"/>
            </a:solidFill>
          </a:ln>
        </p:spPr>
        <p:style>
          <a:lnRef idx="2">
            <a:schemeClr val="dk1"/>
          </a:lnRef>
          <a:fillRef idx="1">
            <a:schemeClr val="lt1"/>
          </a:fillRef>
          <a:effectRef idx="0">
            <a:schemeClr val="dk1"/>
          </a:effectRef>
          <a:fontRef idx="minor">
            <a:schemeClr val="dk1"/>
          </a:fontRef>
        </p:style>
        <p:txBody>
          <a:bodyPr wrap="square" rtlCol="0" anchor="t">
            <a:noAutofit/>
          </a:bodyPr>
          <a:lstStyle/>
          <a:p>
            <a:pPr fontAlgn="base">
              <a:spcBef>
                <a:spcPct val="0"/>
              </a:spcBef>
              <a:spcAft>
                <a:spcPct val="0"/>
              </a:spcAft>
              <a:defRPr/>
            </a:pPr>
            <a:r>
              <a:rPr lang="en-GB" sz="2000" b="1">
                <a:solidFill>
                  <a:schemeClr val="tx1"/>
                </a:solidFill>
                <a:latin typeface="Arial" panose="020B0604020202020204" pitchFamily="34" charset="0"/>
                <a:cs typeface="Arial" panose="020B0604020202020204" pitchFamily="34" charset="0"/>
              </a:rPr>
              <a:t>Determining when to recognise revenue</a:t>
            </a:r>
          </a:p>
        </p:txBody>
      </p:sp>
      <p:sp>
        <p:nvSpPr>
          <p:cNvPr id="4" name="Rectangle 3">
            <a:extLst>
              <a:ext uri="{FF2B5EF4-FFF2-40B4-BE49-F238E27FC236}">
                <a16:creationId xmlns:a16="http://schemas.microsoft.com/office/drawing/2014/main" id="{1C1E5008-6965-3E52-3FEC-9F8B1694403D}"/>
              </a:ext>
            </a:extLst>
          </p:cNvPr>
          <p:cNvSpPr/>
          <p:nvPr/>
        </p:nvSpPr>
        <p:spPr bwMode="auto">
          <a:xfrm>
            <a:off x="1352687" y="2244939"/>
            <a:ext cx="4320000" cy="673200"/>
          </a:xfrm>
          <a:prstGeom prst="rect">
            <a:avLst/>
          </a:prstGeom>
          <a:ln>
            <a:solidFill>
              <a:schemeClr val="accent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000" b="1">
                <a:solidFill>
                  <a:schemeClr val="tx1"/>
                </a:solidFill>
                <a:latin typeface="Arial" panose="020B0604020202020204" pitchFamily="34" charset="0"/>
                <a:cs typeface="Arial" panose="020B0604020202020204" pitchFamily="34" charset="0"/>
              </a:rPr>
              <a:t>Identifying performance obligations</a:t>
            </a:r>
            <a:endParaRPr kumimoji="0" lang="en-GB" sz="2000" b="1" i="0" u="none" strike="noStrike" kern="1200" cap="none" spc="0" normalizeH="0" baseline="0" noProof="0">
              <a:ln>
                <a:noFill/>
              </a:ln>
              <a:solidFill>
                <a:srgbClr val="5F6061"/>
              </a:solidFill>
              <a:effectLst/>
              <a:uLnTx/>
              <a:uFillTx/>
              <a:latin typeface="Arial" panose="020B0604020202020204" pitchFamily="34" charset="0"/>
              <a:ea typeface="ヒラギノ角ゴ ProN W3" charset="0"/>
              <a:cs typeface="Arial" panose="020B0604020202020204" pitchFamily="34" charset="0"/>
              <a:sym typeface="Arial" charset="0"/>
            </a:endParaRPr>
          </a:p>
        </p:txBody>
      </p:sp>
      <p:sp>
        <p:nvSpPr>
          <p:cNvPr id="27" name="Rectangle 26">
            <a:extLst>
              <a:ext uri="{FF2B5EF4-FFF2-40B4-BE49-F238E27FC236}">
                <a16:creationId xmlns:a16="http://schemas.microsoft.com/office/drawing/2014/main" id="{12C73747-1D8A-A31D-AFCC-70D5A36E3E0B}"/>
              </a:ext>
            </a:extLst>
          </p:cNvPr>
          <p:cNvSpPr/>
          <p:nvPr/>
        </p:nvSpPr>
        <p:spPr bwMode="auto">
          <a:xfrm>
            <a:off x="1352687" y="3138086"/>
            <a:ext cx="4320000" cy="673200"/>
          </a:xfrm>
          <a:prstGeom prst="rect">
            <a:avLst/>
          </a:prstGeom>
          <a:ln>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noAutofit/>
          </a:bodyPr>
          <a:lstStyle/>
          <a:p>
            <a:pPr fontAlgn="base">
              <a:spcBef>
                <a:spcPct val="0"/>
              </a:spcBef>
              <a:spcAft>
                <a:spcPct val="0"/>
              </a:spcAft>
              <a:defRPr/>
            </a:pPr>
            <a:r>
              <a:rPr lang="en-GB" sz="2000" b="1">
                <a:solidFill>
                  <a:schemeClr val="tx1"/>
                </a:solidFill>
                <a:latin typeface="Arial" panose="020B0604020202020204" pitchFamily="34" charset="0"/>
                <a:cs typeface="Arial" panose="020B0604020202020204" pitchFamily="34" charset="0"/>
              </a:rPr>
              <a:t>Determining the transaction price</a:t>
            </a:r>
            <a:endParaRPr lang="en-GB" sz="2000" b="1">
              <a:solidFill>
                <a:schemeClr val="tx1"/>
              </a:solidFill>
              <a:latin typeface="Arial" panose="020B0604020202020204" pitchFamily="34" charset="0"/>
              <a:cs typeface="Arial" panose="020B0604020202020204" pitchFamily="34" charset="0"/>
              <a:sym typeface="Arial" charset="0"/>
            </a:endParaRPr>
          </a:p>
        </p:txBody>
      </p:sp>
      <p:sp>
        <p:nvSpPr>
          <p:cNvPr id="28" name="Rectangle 27">
            <a:extLst>
              <a:ext uri="{FF2B5EF4-FFF2-40B4-BE49-F238E27FC236}">
                <a16:creationId xmlns:a16="http://schemas.microsoft.com/office/drawing/2014/main" id="{0A6E312C-CCC8-9D6A-758D-5CCFAF51ADEE}"/>
              </a:ext>
            </a:extLst>
          </p:cNvPr>
          <p:cNvSpPr/>
          <p:nvPr/>
        </p:nvSpPr>
        <p:spPr bwMode="auto">
          <a:xfrm>
            <a:off x="1345737" y="4890045"/>
            <a:ext cx="4320000" cy="673200"/>
          </a:xfrm>
          <a:prstGeom prst="rect">
            <a:avLst/>
          </a:prstGeom>
          <a:ln>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noAutofit/>
          </a:bodyPr>
          <a:lstStyle/>
          <a:p>
            <a:pPr fontAlgn="base">
              <a:spcBef>
                <a:spcPct val="0"/>
              </a:spcBef>
              <a:spcAft>
                <a:spcPct val="0"/>
              </a:spcAft>
              <a:defRPr/>
            </a:pPr>
            <a:r>
              <a:rPr lang="en-GB" sz="2000" b="1">
                <a:solidFill>
                  <a:schemeClr val="tx1"/>
                </a:solidFill>
                <a:latin typeface="Arial" panose="020B0604020202020204" pitchFamily="34" charset="0"/>
                <a:cs typeface="Arial" panose="020B0604020202020204" pitchFamily="34" charset="0"/>
              </a:rPr>
              <a:t>Principal versus agent </a:t>
            </a:r>
            <a:endParaRPr lang="en-GB" sz="2000" b="1">
              <a:solidFill>
                <a:schemeClr val="tx1"/>
              </a:solidFill>
              <a:latin typeface="Arial" panose="020B0604020202020204" pitchFamily="34" charset="0"/>
              <a:cs typeface="Arial" panose="020B0604020202020204" pitchFamily="34" charset="0"/>
              <a:sym typeface="Arial" charset="0"/>
            </a:endParaRPr>
          </a:p>
        </p:txBody>
      </p:sp>
      <p:sp>
        <p:nvSpPr>
          <p:cNvPr id="7" name="TextBox 6">
            <a:extLst>
              <a:ext uri="{FF2B5EF4-FFF2-40B4-BE49-F238E27FC236}">
                <a16:creationId xmlns:a16="http://schemas.microsoft.com/office/drawing/2014/main" id="{AF822E36-87A1-146A-E541-FD027B53514B}"/>
              </a:ext>
            </a:extLst>
          </p:cNvPr>
          <p:cNvSpPr txBox="1"/>
          <p:nvPr/>
        </p:nvSpPr>
        <p:spPr>
          <a:xfrm>
            <a:off x="6443222" y="3997270"/>
            <a:ext cx="4320000" cy="673200"/>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nchor="t">
            <a:noAutofit/>
          </a:bodyPr>
          <a:lstStyle/>
          <a:p>
            <a:pPr fontAlgn="base">
              <a:spcBef>
                <a:spcPct val="0"/>
              </a:spcBef>
              <a:spcAft>
                <a:spcPct val="0"/>
              </a:spcAft>
              <a:defRPr/>
            </a:pPr>
            <a:r>
              <a:rPr lang="en-GB" sz="2000" b="1">
                <a:solidFill>
                  <a:schemeClr val="tx1"/>
                </a:solidFill>
                <a:latin typeface="Arial" panose="020B0604020202020204" pitchFamily="34" charset="0"/>
                <a:cs typeface="Arial" panose="020B0604020202020204" pitchFamily="34" charset="0"/>
              </a:rPr>
              <a:t>Convergence with Topic 606</a:t>
            </a:r>
          </a:p>
        </p:txBody>
      </p:sp>
      <p:sp>
        <p:nvSpPr>
          <p:cNvPr id="8" name="TextBox 7">
            <a:extLst>
              <a:ext uri="{FF2B5EF4-FFF2-40B4-BE49-F238E27FC236}">
                <a16:creationId xmlns:a16="http://schemas.microsoft.com/office/drawing/2014/main" id="{4D76B00A-2BE1-1380-BDC2-E9598BC15FB4}"/>
              </a:ext>
            </a:extLst>
          </p:cNvPr>
          <p:cNvSpPr txBox="1"/>
          <p:nvPr/>
        </p:nvSpPr>
        <p:spPr>
          <a:xfrm>
            <a:off x="6446590" y="3108331"/>
            <a:ext cx="4320000" cy="673200"/>
          </a:xfrm>
          <a:prstGeom prst="rect">
            <a:avLst/>
          </a:prstGeom>
          <a:ln>
            <a:solidFill>
              <a:schemeClr val="accent2"/>
            </a:solidFill>
          </a:ln>
        </p:spPr>
        <p:style>
          <a:lnRef idx="2">
            <a:schemeClr val="dk1"/>
          </a:lnRef>
          <a:fillRef idx="1">
            <a:schemeClr val="lt1"/>
          </a:fillRef>
          <a:effectRef idx="0">
            <a:schemeClr val="dk1"/>
          </a:effectRef>
          <a:fontRef idx="minor">
            <a:schemeClr val="dk1"/>
          </a:fontRef>
        </p:style>
        <p:txBody>
          <a:bodyPr wrap="square" rtlCol="0" anchor="t">
            <a:noAutofit/>
          </a:bodyPr>
          <a:lstStyle/>
          <a:p>
            <a:pPr fontAlgn="base">
              <a:spcBef>
                <a:spcPct val="0"/>
              </a:spcBef>
              <a:spcAft>
                <a:spcPct val="0"/>
              </a:spcAft>
              <a:defRPr/>
            </a:pPr>
            <a:r>
              <a:rPr lang="en-GB" sz="2000" b="1">
                <a:solidFill>
                  <a:schemeClr val="tx1"/>
                </a:solidFill>
                <a:latin typeface="Arial" panose="020B0604020202020204" pitchFamily="34" charset="0"/>
                <a:cs typeface="Arial" panose="020B0604020202020204" pitchFamily="34" charset="0"/>
              </a:rPr>
              <a:t>Applying IFRS 15 with other Standards</a:t>
            </a:r>
          </a:p>
        </p:txBody>
      </p:sp>
      <p:sp>
        <p:nvSpPr>
          <p:cNvPr id="13" name="Rectangle 12">
            <a:extLst>
              <a:ext uri="{FF2B5EF4-FFF2-40B4-BE49-F238E27FC236}">
                <a16:creationId xmlns:a16="http://schemas.microsoft.com/office/drawing/2014/main" id="{A888D8F7-ED22-2067-49D7-A7967BE1455E}"/>
              </a:ext>
            </a:extLst>
          </p:cNvPr>
          <p:cNvSpPr/>
          <p:nvPr/>
        </p:nvSpPr>
        <p:spPr bwMode="auto">
          <a:xfrm>
            <a:off x="6443222" y="2249485"/>
            <a:ext cx="4320000" cy="673200"/>
          </a:xfrm>
          <a:prstGeom prst="rect">
            <a:avLst/>
          </a:prstGeom>
          <a:ln>
            <a:solidFill>
              <a:schemeClr val="accent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noAutofit/>
          </a:bodyPr>
          <a:lstStyle/>
          <a:p>
            <a:pPr fontAlgn="base">
              <a:spcBef>
                <a:spcPct val="0"/>
              </a:spcBef>
              <a:spcAft>
                <a:spcPct val="0"/>
              </a:spcAft>
              <a:defRPr/>
            </a:pPr>
            <a:r>
              <a:rPr lang="en-GB" sz="2000" b="1">
                <a:solidFill>
                  <a:schemeClr val="tx1"/>
                </a:solidFill>
                <a:latin typeface="Arial" panose="020B0604020202020204" pitchFamily="34" charset="0"/>
                <a:cs typeface="Arial" panose="020B0604020202020204" pitchFamily="34" charset="0"/>
              </a:rPr>
              <a:t>Licensing</a:t>
            </a:r>
            <a:endParaRPr lang="en-GB" sz="2000" b="1">
              <a:solidFill>
                <a:schemeClr val="tx1"/>
              </a:solidFill>
              <a:latin typeface="Arial" panose="020B0604020202020204" pitchFamily="34" charset="0"/>
              <a:cs typeface="Arial" panose="020B0604020202020204" pitchFamily="34" charset="0"/>
              <a:sym typeface="Arial" charset="0"/>
            </a:endParaRPr>
          </a:p>
        </p:txBody>
      </p:sp>
      <p:sp>
        <p:nvSpPr>
          <p:cNvPr id="15" name="Rectangle 14">
            <a:extLst>
              <a:ext uri="{FF2B5EF4-FFF2-40B4-BE49-F238E27FC236}">
                <a16:creationId xmlns:a16="http://schemas.microsoft.com/office/drawing/2014/main" id="{42C4CE81-947C-7CCE-8CB4-8F3AF2D0D366}"/>
              </a:ext>
            </a:extLst>
          </p:cNvPr>
          <p:cNvSpPr/>
          <p:nvPr/>
        </p:nvSpPr>
        <p:spPr>
          <a:xfrm>
            <a:off x="6443222" y="4871191"/>
            <a:ext cx="4320000" cy="673200"/>
          </a:xfrm>
          <a:prstGeom prst="rect">
            <a:avLst/>
          </a:prstGeom>
          <a:ln>
            <a:solidFill>
              <a:schemeClr val="accent2"/>
            </a:solidFill>
          </a:ln>
        </p:spPr>
        <p:style>
          <a:lnRef idx="2">
            <a:schemeClr val="accent4"/>
          </a:lnRef>
          <a:fillRef idx="1">
            <a:schemeClr val="lt1"/>
          </a:fillRef>
          <a:effectRef idx="0">
            <a:schemeClr val="accent4"/>
          </a:effectRef>
          <a:fontRef idx="minor">
            <a:schemeClr val="dk1"/>
          </a:fontRef>
        </p:style>
        <p:txBody>
          <a:bodyPr wrap="square" lIns="108000" rIns="108000" rtlCol="0" anchor="t">
            <a:noAutofit/>
          </a:bodyPr>
          <a:lstStyle/>
          <a:p>
            <a:pPr fontAlgn="base">
              <a:spcBef>
                <a:spcPct val="0"/>
              </a:spcBef>
              <a:spcAft>
                <a:spcPct val="0"/>
              </a:spcAft>
              <a:defRPr/>
            </a:pPr>
            <a:r>
              <a:rPr lang="en-GB" sz="2000" b="1">
                <a:solidFill>
                  <a:schemeClr val="tx1"/>
                </a:solidFill>
                <a:latin typeface="Arial" panose="020B0604020202020204" pitchFamily="34" charset="0"/>
                <a:cs typeface="Arial" panose="020B0604020202020204" pitchFamily="34" charset="0"/>
              </a:rPr>
              <a:t>Other matters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71046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0D78D6-18AA-772B-75ED-3D8CF0A8CEA7}"/>
              </a:ext>
            </a:extLst>
          </p:cNvPr>
          <p:cNvSpPr>
            <a:spLocks noGrp="1"/>
          </p:cNvSpPr>
          <p:nvPr>
            <p:ph type="body" sz="quarter" idx="10"/>
          </p:nvPr>
        </p:nvSpPr>
        <p:spPr>
          <a:xfrm>
            <a:off x="1019173" y="1351313"/>
            <a:ext cx="10617861" cy="654191"/>
          </a:xfrm>
        </p:spPr>
        <p:txBody>
          <a:bodyPr/>
          <a:lstStyle/>
          <a:p>
            <a:r>
              <a:rPr lang="en-GB" sz="2800"/>
              <a:t>What evidence is the IASB seeking?</a:t>
            </a:r>
            <a:endParaRPr lang="en-US" sz="2800"/>
          </a:p>
          <a:p>
            <a:endParaRPr lang="en-US" sz="2800"/>
          </a:p>
        </p:txBody>
      </p:sp>
      <p:sp>
        <p:nvSpPr>
          <p:cNvPr id="2" name="Footer Placeholder 14">
            <a:extLst>
              <a:ext uri="{FF2B5EF4-FFF2-40B4-BE49-F238E27FC236}">
                <a16:creationId xmlns:a16="http://schemas.microsoft.com/office/drawing/2014/main" id="{E43E43C7-99BC-F9AE-4021-B20DDAF426F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36</a:t>
            </a:fld>
            <a:endParaRPr lang="en-US">
              <a:cs typeface="Arial" panose="020B0604020202020204" pitchFamily="34" charset="0"/>
            </a:endParaRPr>
          </a:p>
        </p:txBody>
      </p:sp>
      <p:sp>
        <p:nvSpPr>
          <p:cNvPr id="10" name="Rectangle 9">
            <a:extLst>
              <a:ext uri="{FF2B5EF4-FFF2-40B4-BE49-F238E27FC236}">
                <a16:creationId xmlns:a16="http://schemas.microsoft.com/office/drawing/2014/main" id="{582668BE-79A0-7D2C-1AF9-740A5822D64D}"/>
              </a:ext>
            </a:extLst>
          </p:cNvPr>
          <p:cNvSpPr/>
          <p:nvPr/>
        </p:nvSpPr>
        <p:spPr bwMode="auto">
          <a:xfrm>
            <a:off x="1019174" y="3153674"/>
            <a:ext cx="3240000" cy="2230176"/>
          </a:xfrm>
          <a:prstGeom prst="rect">
            <a:avLst/>
          </a:prstGeom>
          <a:solidFill>
            <a:schemeClr val="bg2"/>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atin typeface="Arial" panose="020B0604020202020204" pitchFamily="34" charset="0"/>
              <a:cs typeface="Arial" panose="020B0604020202020204" pitchFamily="34" charset="0"/>
            </a:endParaRPr>
          </a:p>
          <a:p>
            <a:pPr algn="ctr">
              <a:spcAft>
                <a:spcPts val="600"/>
              </a:spcAft>
            </a:pPr>
            <a:r>
              <a:rPr lang="en-GB" b="1">
                <a:latin typeface="Arial" panose="020B0604020202020204" pitchFamily="34" charset="0"/>
                <a:cs typeface="Arial" panose="020B0604020202020204" pitchFamily="34" charset="0"/>
              </a:rPr>
              <a:t>F</a:t>
            </a:r>
            <a:r>
              <a:rPr lang="en-GB" sz="1800" b="1" i="0" u="none" strike="noStrike" baseline="0">
                <a:solidFill>
                  <a:schemeClr val="tx1"/>
                </a:solidFill>
                <a:latin typeface="Arial" panose="020B0604020202020204" pitchFamily="34" charset="0"/>
                <a:cs typeface="Arial" panose="020B0604020202020204" pitchFamily="34" charset="0"/>
              </a:rPr>
              <a:t>act patterns </a:t>
            </a:r>
          </a:p>
          <a:p>
            <a:pPr algn="ctr"/>
            <a:r>
              <a:rPr lang="en-GB">
                <a:latin typeface="Helvetica LT Std"/>
              </a:rPr>
              <a:t>in which requirements are unclear or applied inconsistently</a:t>
            </a:r>
          </a:p>
          <a:p>
            <a:endParaRPr lang="en-GB">
              <a:latin typeface="Helvetica LT Std"/>
              <a:cs typeface="Arial" panose="020B0604020202020204" pitchFamily="34" charset="0"/>
            </a:endParaRPr>
          </a:p>
          <a:p>
            <a:endParaRPr lang="en-GB">
              <a:solidFill>
                <a:schemeClr val="tx1"/>
              </a:solidFill>
              <a:latin typeface="Helvetica LT Std"/>
              <a:cs typeface="Arial" panose="020B0604020202020204" pitchFamily="34" charset="0"/>
            </a:endParaRPr>
          </a:p>
          <a:p>
            <a:pPr marL="285750" indent="-285750">
              <a:buFont typeface="Arial" panose="020B0604020202020204" pitchFamily="34" charset="0"/>
              <a:buChar char="•"/>
            </a:pPr>
            <a:endParaRPr lang="en-GB">
              <a:solidFill>
                <a:schemeClr val="tx1"/>
              </a:solidFill>
              <a:latin typeface="Arial" panose="020B0604020202020204" pitchFamily="34" charset="0"/>
              <a:cs typeface="Arial" panose="020B0604020202020204" pitchFamily="34" charset="0"/>
            </a:endParaRPr>
          </a:p>
          <a:p>
            <a:pPr marL="174625"/>
            <a:endParaRPr lang="en-GB">
              <a:solidFill>
                <a:schemeClr val="tx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1C4D19AD-AB14-7741-ADF7-B32924097D8D}"/>
              </a:ext>
            </a:extLst>
          </p:cNvPr>
          <p:cNvSpPr/>
          <p:nvPr/>
        </p:nvSpPr>
        <p:spPr>
          <a:xfrm>
            <a:off x="1562560" y="1837692"/>
            <a:ext cx="1482794" cy="462582"/>
          </a:xfrm>
          <a:prstGeom prst="rect">
            <a:avLst/>
          </a:prstGeom>
          <a:no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85114" tIns="72414" rIns="85114" bIns="72414" numCol="1" spcCol="1270" anchor="ctr" anchorCtr="0">
            <a:noAutofit/>
          </a:bodyPr>
          <a:lstStyle/>
          <a:p>
            <a:pPr marL="0" marR="0" lvl="0" indent="0" defTabSz="889000" rtl="0" eaLnBrk="1" fontAlgn="auto" latinLnBrk="0" hangingPunct="1">
              <a:lnSpc>
                <a:spcPct val="90000"/>
              </a:lnSpc>
              <a:spcBef>
                <a:spcPct val="0"/>
              </a:spcBef>
              <a:spcAft>
                <a:spcPct val="35000"/>
              </a:spcAft>
              <a:buClrTx/>
              <a:buSzTx/>
              <a:buFont typeface="Arial" panose="020B0604020202020204" pitchFamily="34" charset="0"/>
              <a:buNone/>
              <a:tabLst/>
              <a:defRPr/>
            </a:pPr>
            <a:endParaRPr kumimoji="0" lang="en-US" b="1" i="0" u="none" strike="noStrike" kern="1200" cap="none" spc="0" normalizeH="0" baseline="0" noProof="0">
              <a:ln>
                <a:noFill/>
              </a:ln>
              <a:solidFill>
                <a:schemeClr val="tx1"/>
              </a:solidFill>
              <a:effectLst/>
              <a:uLnTx/>
              <a:uFillTx/>
              <a:latin typeface="Arial"/>
              <a:sym typeface="Arial" charset="0"/>
            </a:endParaRPr>
          </a:p>
        </p:txBody>
      </p:sp>
      <p:sp>
        <p:nvSpPr>
          <p:cNvPr id="18" name="Rectangle 17">
            <a:extLst>
              <a:ext uri="{FF2B5EF4-FFF2-40B4-BE49-F238E27FC236}">
                <a16:creationId xmlns:a16="http://schemas.microsoft.com/office/drawing/2014/main" id="{5CC3730C-12D6-4190-DD14-389BAF55600D}"/>
              </a:ext>
            </a:extLst>
          </p:cNvPr>
          <p:cNvSpPr/>
          <p:nvPr/>
        </p:nvSpPr>
        <p:spPr>
          <a:xfrm>
            <a:off x="1019173" y="2221245"/>
            <a:ext cx="10389390" cy="74640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latin typeface="Arial" panose="020B0604020202020204" pitchFamily="34" charset="0"/>
                <a:cs typeface="Arial" panose="020B0604020202020204" pitchFamily="34" charset="0"/>
              </a:rPr>
              <a:t>Clarity and sufficiency of specific requirements</a:t>
            </a:r>
          </a:p>
        </p:txBody>
      </p:sp>
      <p:sp>
        <p:nvSpPr>
          <p:cNvPr id="6" name="Rectangle 5">
            <a:extLst>
              <a:ext uri="{FF2B5EF4-FFF2-40B4-BE49-F238E27FC236}">
                <a16:creationId xmlns:a16="http://schemas.microsoft.com/office/drawing/2014/main" id="{54015D20-F22B-7C05-FDD1-11E02D7B3B60}"/>
              </a:ext>
            </a:extLst>
          </p:cNvPr>
          <p:cNvSpPr/>
          <p:nvPr/>
        </p:nvSpPr>
        <p:spPr bwMode="auto">
          <a:xfrm>
            <a:off x="4603021" y="3153674"/>
            <a:ext cx="3240000" cy="2230176"/>
          </a:xfrm>
          <a:prstGeom prst="rect">
            <a:avLst/>
          </a:prstGeom>
          <a:solidFill>
            <a:schemeClr val="bg2"/>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atin typeface="Arial" panose="020B0604020202020204" pitchFamily="34" charset="0"/>
              <a:cs typeface="Arial" panose="020B0604020202020204" pitchFamily="34" charset="0"/>
            </a:endParaRPr>
          </a:p>
          <a:p>
            <a:pPr algn="ctr">
              <a:spcAft>
                <a:spcPts val="600"/>
              </a:spcAft>
            </a:pPr>
            <a:r>
              <a:rPr lang="en-GB" b="1">
                <a:latin typeface="Arial" panose="020B0604020202020204" pitchFamily="34" charset="0"/>
                <a:cs typeface="Arial" panose="020B0604020202020204" pitchFamily="34" charset="0"/>
              </a:rPr>
              <a:t>Diversity in practice</a:t>
            </a:r>
            <a:endParaRPr lang="en-GB">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GB">
                <a:latin typeface="Arial" panose="020B0604020202020204" pitchFamily="34" charset="0"/>
                <a:cs typeface="Arial" panose="020B0604020202020204" pitchFamily="34" charset="0"/>
              </a:rPr>
              <a:t>how pervasive is it?</a:t>
            </a:r>
            <a:endParaRPr lang="en-GB" sz="1800" b="0" i="0" u="none" strike="noStrike" baseline="0">
              <a:solidFill>
                <a:schemeClr val="tx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GB">
                <a:latin typeface="Arial" panose="020B0604020202020204" pitchFamily="34" charset="0"/>
                <a:cs typeface="Arial" panose="020B0604020202020204" pitchFamily="34" charset="0"/>
              </a:rPr>
              <a:t>what causes it?</a:t>
            </a:r>
          </a:p>
          <a:p>
            <a:pPr marL="285750" indent="-285750" algn="ctr">
              <a:buFont typeface="Arial" panose="020B0604020202020204" pitchFamily="34" charset="0"/>
              <a:buChar char="•"/>
            </a:pPr>
            <a:r>
              <a:rPr lang="en-GB" sz="1800" b="0" i="0" u="none" strike="noStrike" baseline="0">
                <a:solidFill>
                  <a:schemeClr val="tx1"/>
                </a:solidFill>
                <a:latin typeface="Arial" panose="020B0604020202020204" pitchFamily="34" charset="0"/>
                <a:cs typeface="Arial" panose="020B0604020202020204" pitchFamily="34" charset="0"/>
              </a:rPr>
              <a:t>how does it affect financial statements and usefulness of the information to users? </a:t>
            </a:r>
            <a:endParaRPr lang="en-GB">
              <a:latin typeface="Helvetica LT Std"/>
              <a:cs typeface="Arial" panose="020B0604020202020204" pitchFamily="34" charset="0"/>
            </a:endParaRPr>
          </a:p>
          <a:p>
            <a:endParaRPr lang="en-GB">
              <a:solidFill>
                <a:schemeClr val="tx1"/>
              </a:solidFill>
              <a:latin typeface="Helvetica LT Std"/>
              <a:cs typeface="Arial" panose="020B0604020202020204" pitchFamily="34" charset="0"/>
            </a:endParaRPr>
          </a:p>
          <a:p>
            <a:pPr marL="285750" indent="-285750">
              <a:buFont typeface="Arial" panose="020B0604020202020204" pitchFamily="34" charset="0"/>
              <a:buChar char="•"/>
            </a:pPr>
            <a:endParaRPr lang="en-GB">
              <a:solidFill>
                <a:schemeClr val="tx1"/>
              </a:solidFill>
              <a:latin typeface="Arial" panose="020B0604020202020204" pitchFamily="34" charset="0"/>
              <a:cs typeface="Arial" panose="020B0604020202020204" pitchFamily="34" charset="0"/>
            </a:endParaRPr>
          </a:p>
          <a:p>
            <a:pPr marL="174625"/>
            <a:endParaRPr lang="en-GB">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658516C-C1F8-5FCD-9D6A-34056E780FE6}"/>
              </a:ext>
            </a:extLst>
          </p:cNvPr>
          <p:cNvSpPr/>
          <p:nvPr/>
        </p:nvSpPr>
        <p:spPr bwMode="auto">
          <a:xfrm>
            <a:off x="8186869" y="3153674"/>
            <a:ext cx="3240000" cy="2230176"/>
          </a:xfrm>
          <a:prstGeom prst="rect">
            <a:avLst/>
          </a:prstGeom>
          <a:solidFill>
            <a:schemeClr val="bg2"/>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atin typeface="Arial" panose="020B0604020202020204" pitchFamily="34" charset="0"/>
              <a:cs typeface="Arial" panose="020B0604020202020204" pitchFamily="34" charset="0"/>
            </a:endParaRPr>
          </a:p>
          <a:p>
            <a:pPr algn="ctr">
              <a:spcAft>
                <a:spcPts val="600"/>
              </a:spcAft>
            </a:pPr>
            <a:r>
              <a:rPr lang="en-GB" sz="1800" b="1" i="0" u="none" strike="noStrike" baseline="0">
                <a:solidFill>
                  <a:schemeClr val="tx1"/>
                </a:solidFill>
                <a:latin typeface="Arial" panose="020B0604020202020204" pitchFamily="34" charset="0"/>
                <a:cs typeface="Arial" panose="020B0604020202020204" pitchFamily="34" charset="0"/>
              </a:rPr>
              <a:t>Suggestions</a:t>
            </a:r>
            <a:r>
              <a:rPr lang="en-GB" sz="1800" b="0" i="0" u="none" strike="noStrike" baseline="0">
                <a:solidFill>
                  <a:schemeClr val="tx1"/>
                </a:solidFill>
                <a:latin typeface="Arial" panose="020B0604020202020204" pitchFamily="34" charset="0"/>
                <a:cs typeface="Arial" panose="020B0604020202020204" pitchFamily="34" charset="0"/>
              </a:rPr>
              <a:t> </a:t>
            </a:r>
          </a:p>
          <a:p>
            <a:pPr algn="ctr"/>
            <a:r>
              <a:rPr lang="en-GB" sz="1800" b="0" i="0" u="none" strike="noStrike" baseline="0">
                <a:solidFill>
                  <a:schemeClr val="tx1"/>
                </a:solidFill>
                <a:latin typeface="Arial" panose="020B0604020202020204" pitchFamily="34" charset="0"/>
                <a:cs typeface="Arial" panose="020B0604020202020204" pitchFamily="34" charset="0"/>
              </a:rPr>
              <a:t>for resolving identified matters</a:t>
            </a:r>
          </a:p>
          <a:p>
            <a:pPr marL="285750" indent="-285750" algn="ctr">
              <a:buFont typeface="Arial" panose="020B0604020202020204" pitchFamily="34" charset="0"/>
              <a:buChar char="•"/>
            </a:pPr>
            <a:endParaRPr lang="en-GB">
              <a:latin typeface="Helvetica LT Std"/>
            </a:endParaRPr>
          </a:p>
          <a:p>
            <a:endParaRPr lang="en-GB">
              <a:latin typeface="Helvetica LT Std"/>
              <a:cs typeface="Arial" panose="020B0604020202020204" pitchFamily="34" charset="0"/>
            </a:endParaRPr>
          </a:p>
          <a:p>
            <a:endParaRPr lang="en-GB">
              <a:solidFill>
                <a:schemeClr val="tx1"/>
              </a:solidFill>
              <a:latin typeface="Helvetica LT Std"/>
              <a:cs typeface="Arial" panose="020B0604020202020204" pitchFamily="34" charset="0"/>
            </a:endParaRPr>
          </a:p>
          <a:p>
            <a:pPr marL="285750" indent="-285750">
              <a:buFont typeface="Arial" panose="020B0604020202020204" pitchFamily="34" charset="0"/>
              <a:buChar char="•"/>
            </a:pPr>
            <a:endParaRPr lang="en-GB">
              <a:solidFill>
                <a:schemeClr val="tx1"/>
              </a:solidFill>
              <a:latin typeface="Arial" panose="020B0604020202020204" pitchFamily="34" charset="0"/>
              <a:cs typeface="Arial" panose="020B0604020202020204" pitchFamily="34" charset="0"/>
            </a:endParaRPr>
          </a:p>
          <a:p>
            <a:pPr marL="174625"/>
            <a:endParaRPr lang="en-GB">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147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0D78D6-18AA-772B-75ED-3D8CF0A8CEA7}"/>
              </a:ext>
            </a:extLst>
          </p:cNvPr>
          <p:cNvSpPr>
            <a:spLocks noGrp="1"/>
          </p:cNvSpPr>
          <p:nvPr>
            <p:ph type="body" sz="quarter" idx="10"/>
          </p:nvPr>
        </p:nvSpPr>
        <p:spPr>
          <a:xfrm>
            <a:off x="1019173" y="1351313"/>
            <a:ext cx="10652874" cy="654191"/>
          </a:xfrm>
        </p:spPr>
        <p:txBody>
          <a:bodyPr/>
          <a:lstStyle/>
          <a:p>
            <a:r>
              <a:rPr lang="en-GB" sz="2800"/>
              <a:t>Other matters</a:t>
            </a:r>
            <a:endParaRPr lang="en-GB" sz="2800">
              <a:sym typeface="Arial" charset="0"/>
            </a:endParaRPr>
          </a:p>
          <a:p>
            <a:endParaRPr lang="en-GB" sz="2800"/>
          </a:p>
        </p:txBody>
      </p:sp>
      <p:sp>
        <p:nvSpPr>
          <p:cNvPr id="2" name="Footer Placeholder 14">
            <a:extLst>
              <a:ext uri="{FF2B5EF4-FFF2-40B4-BE49-F238E27FC236}">
                <a16:creationId xmlns:a16="http://schemas.microsoft.com/office/drawing/2014/main" id="{E43E43C7-99BC-F9AE-4021-B20DDAF426F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graphicFrame>
        <p:nvGraphicFramePr>
          <p:cNvPr id="4" name="Table 8">
            <a:extLst>
              <a:ext uri="{FF2B5EF4-FFF2-40B4-BE49-F238E27FC236}">
                <a16:creationId xmlns:a16="http://schemas.microsoft.com/office/drawing/2014/main" id="{41D18D22-FF00-3B88-25B2-9FED34A24108}"/>
              </a:ext>
            </a:extLst>
          </p:cNvPr>
          <p:cNvGraphicFramePr>
            <a:graphicFrameLocks noGrp="1"/>
          </p:cNvGraphicFramePr>
          <p:nvPr>
            <p:extLst>
              <p:ext uri="{D42A27DB-BD31-4B8C-83A1-F6EECF244321}">
                <p14:modId xmlns:p14="http://schemas.microsoft.com/office/powerpoint/2010/main" val="2667106495"/>
              </p:ext>
            </p:extLst>
          </p:nvPr>
        </p:nvGraphicFramePr>
        <p:xfrm>
          <a:off x="1019173" y="2332191"/>
          <a:ext cx="10188578" cy="1807075"/>
        </p:xfrm>
        <a:graphic>
          <a:graphicData uri="http://schemas.openxmlformats.org/drawingml/2006/table">
            <a:tbl>
              <a:tblPr firstRow="1" bandRow="1">
                <a:tableStyleId>{5C22544A-7EE6-4342-B048-85BDC9FD1C3A}</a:tableStyleId>
              </a:tblPr>
              <a:tblGrid>
                <a:gridCol w="2117134">
                  <a:extLst>
                    <a:ext uri="{9D8B030D-6E8A-4147-A177-3AD203B41FA5}">
                      <a16:colId xmlns:a16="http://schemas.microsoft.com/office/drawing/2014/main" val="159368463"/>
                    </a:ext>
                  </a:extLst>
                </a:gridCol>
                <a:gridCol w="8071444">
                  <a:extLst>
                    <a:ext uri="{9D8B030D-6E8A-4147-A177-3AD203B41FA5}">
                      <a16:colId xmlns:a16="http://schemas.microsoft.com/office/drawing/2014/main" val="3392729432"/>
                    </a:ext>
                  </a:extLst>
                </a:gridCol>
              </a:tblGrid>
              <a:tr h="1807075">
                <a:tc>
                  <a:txBody>
                    <a:bodyPr/>
                    <a:lstStyle/>
                    <a:p>
                      <a:pPr algn="ctr"/>
                      <a:r>
                        <a:rPr lang="en-GB" sz="2000">
                          <a:latin typeface="Arial" panose="020B0604020202020204" pitchFamily="34" charset="0"/>
                          <a:cs typeface="Arial" panose="020B0604020202020204" pitchFamily="34" charset="0"/>
                        </a:rPr>
                        <a:t>Question</a:t>
                      </a: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GB" sz="2000" b="0">
                          <a:solidFill>
                            <a:schemeClr val="tx1"/>
                          </a:solidFill>
                          <a:latin typeface="Arial" panose="020B0604020202020204" pitchFamily="34" charset="0"/>
                          <a:cs typeface="Arial" panose="020B0604020202020204" pitchFamily="34" charset="0"/>
                        </a:rPr>
                        <a:t>Can you share academic evidence that could help the IASB assess whether the requirements related to other matters being examined in the RFI are working as intended?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2744233"/>
                  </a:ext>
                </a:extLst>
              </a:tr>
            </a:tbl>
          </a:graphicData>
        </a:graphic>
      </p:graphicFrame>
    </p:spTree>
    <p:extLst>
      <p:ext uri="{BB962C8B-B14F-4D97-AF65-F5344CB8AC3E}">
        <p14:creationId xmlns:p14="http://schemas.microsoft.com/office/powerpoint/2010/main" val="3211028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A875E454-7A1C-57EA-DC25-66C68D6826D8}"/>
              </a:ext>
            </a:extLst>
          </p:cNvPr>
          <p:cNvSpPr>
            <a:spLocks noGrp="1"/>
          </p:cNvSpPr>
          <p:nvPr>
            <p:ph type="sldNum" sz="quarter" idx="12"/>
          </p:nvPr>
        </p:nvSpPr>
        <p:spPr>
          <a:xfrm>
            <a:off x="11489459" y="6356350"/>
            <a:ext cx="270933" cy="365125"/>
          </a:xfrm>
        </p:spPr>
        <p:txBody>
          <a:bodyPr/>
          <a:lstStyle>
            <a:lvl1pPr>
              <a:defRPr>
                <a:solidFill>
                  <a:srgbClr val="02A0C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7DA3293-30E5-5142-ABC6-1B360DBA7011}" type="slidenum">
              <a:rPr kumimoji="0" lang="en-BE" sz="1200" b="0" i="0" u="none" strike="noStrike" kern="1200" cap="none" spc="0" normalizeH="0" baseline="0" noProof="0" smtClean="0">
                <a:ln>
                  <a:noFill/>
                </a:ln>
                <a:solidFill>
                  <a:srgbClr val="02A0C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BE" sz="1200" b="0" i="0" u="none" strike="noStrike" kern="1200" cap="none" spc="0" normalizeH="0" baseline="0" noProof="0">
              <a:ln>
                <a:noFill/>
              </a:ln>
              <a:solidFill>
                <a:srgbClr val="02A0C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9404B08-8582-FFEB-BE17-DD29F4DA6119}"/>
              </a:ext>
            </a:extLst>
          </p:cNvPr>
          <p:cNvSpPr txBox="1">
            <a:spLocks/>
          </p:cNvSpPr>
          <p:nvPr/>
        </p:nvSpPr>
        <p:spPr>
          <a:xfrm>
            <a:off x="266411" y="316348"/>
            <a:ext cx="11070360" cy="778396"/>
          </a:xfrm>
          <a:prstGeom prst="rect">
            <a:avLst/>
          </a:prstGeom>
        </p:spPr>
        <p:txBody>
          <a:bodyPr>
            <a:normAutofit/>
          </a:bodyPr>
          <a:lstStyle>
            <a:lvl1pPr algn="l" defTabSz="914400" rtl="0" eaLnBrk="1" latinLnBrk="0" hangingPunct="1">
              <a:lnSpc>
                <a:spcPct val="90000"/>
              </a:lnSpc>
              <a:spcBef>
                <a:spcPct val="0"/>
              </a:spcBef>
              <a:buNone/>
              <a:defRPr sz="2800" kern="1200">
                <a:solidFill>
                  <a:srgbClr val="02A0CE"/>
                </a:solidFill>
                <a:latin typeface="All Round Gothic Medium" panose="020B06030202020201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a:ln>
                  <a:noFill/>
                </a:ln>
                <a:solidFill>
                  <a:srgbClr val="02A0CE"/>
                </a:solidFill>
                <a:effectLst/>
                <a:uLnTx/>
                <a:uFillTx/>
                <a:latin typeface="All Round Gothic Medium" panose="020B0603020202020104" pitchFamily="34" charset="77"/>
                <a:ea typeface="+mj-ea"/>
                <a:cs typeface="+mj-cs"/>
              </a:rPr>
              <a:t>APPLICATION CHALLENGES</a:t>
            </a:r>
            <a:endParaRPr kumimoji="0" lang="en-BE" sz="2800" b="0" i="0" u="none" strike="noStrike" kern="1200" cap="none" spc="0" normalizeH="0" baseline="0" noProof="0">
              <a:ln>
                <a:noFill/>
              </a:ln>
              <a:solidFill>
                <a:srgbClr val="02A0CE"/>
              </a:solidFill>
              <a:effectLst/>
              <a:uLnTx/>
              <a:uFillTx/>
              <a:latin typeface="All Round Gothic Medium" panose="020B0603020202020104" pitchFamily="34" charset="77"/>
              <a:ea typeface="+mj-ea"/>
              <a:cs typeface="+mj-cs"/>
            </a:endParaRPr>
          </a:p>
        </p:txBody>
      </p:sp>
      <p:pic>
        <p:nvPicPr>
          <p:cNvPr id="6" name="Picture 5">
            <a:extLst>
              <a:ext uri="{FF2B5EF4-FFF2-40B4-BE49-F238E27FC236}">
                <a16:creationId xmlns:a16="http://schemas.microsoft.com/office/drawing/2014/main" id="{0EEB1CA8-73EC-ED10-E1D2-8F9859192D6E}"/>
              </a:ext>
            </a:extLst>
          </p:cNvPr>
          <p:cNvPicPr>
            <a:picLocks noChangeAspect="1"/>
          </p:cNvPicPr>
          <p:nvPr/>
        </p:nvPicPr>
        <p:blipFill>
          <a:blip r:embed="rId3"/>
          <a:srcRect/>
          <a:stretch/>
        </p:blipFill>
        <p:spPr>
          <a:xfrm>
            <a:off x="10585231" y="417733"/>
            <a:ext cx="1187669" cy="243346"/>
          </a:xfrm>
          <a:prstGeom prst="rect">
            <a:avLst/>
          </a:prstGeom>
        </p:spPr>
      </p:pic>
      <p:pic>
        <p:nvPicPr>
          <p:cNvPr id="7" name="Graphic 6">
            <a:extLst>
              <a:ext uri="{FF2B5EF4-FFF2-40B4-BE49-F238E27FC236}">
                <a16:creationId xmlns:a16="http://schemas.microsoft.com/office/drawing/2014/main" id="{2B98BF52-1653-11D7-DED1-FB63984F11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266411" y="5353648"/>
            <a:ext cx="1332114" cy="1332114"/>
          </a:xfrm>
          <a:prstGeom prst="rect">
            <a:avLst/>
          </a:prstGeom>
        </p:spPr>
      </p:pic>
      <p:sp>
        <p:nvSpPr>
          <p:cNvPr id="2" name="Rectangle 1">
            <a:extLst>
              <a:ext uri="{FF2B5EF4-FFF2-40B4-BE49-F238E27FC236}">
                <a16:creationId xmlns:a16="http://schemas.microsoft.com/office/drawing/2014/main" id="{652F094F-2539-B584-908A-C1FC23F578D6}"/>
              </a:ext>
            </a:extLst>
          </p:cNvPr>
          <p:cNvSpPr/>
          <p:nvPr/>
        </p:nvSpPr>
        <p:spPr>
          <a:xfrm>
            <a:off x="266412" y="762465"/>
            <a:ext cx="10729346" cy="704994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a:ln>
                  <a:noFill/>
                </a:ln>
                <a:solidFill>
                  <a:prstClr val="black">
                    <a:lumMod val="65000"/>
                    <a:lumOff val="35000"/>
                  </a:prstClr>
                </a:solidFill>
                <a:effectLst/>
                <a:uLnTx/>
                <a:uFillTx/>
                <a:latin typeface="Avenir Next LT Pro" panose="020B0504020202020204" pitchFamily="34" charset="0"/>
                <a:ea typeface="+mn-ea"/>
                <a:cs typeface="Arial" panose="020B0604020202020204" pitchFamily="34" charset="0"/>
              </a:rPr>
              <a:t>Principal versus agent considerations (assessment of transfer of control)- issue arises across a variety of business models</a:t>
            </a:r>
          </a:p>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US" sz="2000" b="0" i="0" u="none" strike="noStrike" kern="1200" cap="none" spc="0" normalizeH="0" baseline="0" noProof="0">
              <a:ln>
                <a:noFill/>
              </a:ln>
              <a:solidFill>
                <a:prstClr val="black">
                  <a:lumMod val="65000"/>
                  <a:lumOff val="35000"/>
                </a:prstClr>
              </a:solidFill>
              <a:effectLst/>
              <a:uLnTx/>
              <a:uFillTx/>
              <a:latin typeface="Avenir Next LT Pro" panose="020B05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a:ln>
                  <a:noFill/>
                </a:ln>
                <a:solidFill>
                  <a:prstClr val="black">
                    <a:lumMod val="65000"/>
                    <a:lumOff val="35000"/>
                  </a:prstClr>
                </a:solidFill>
                <a:effectLst/>
                <a:uLnTx/>
                <a:uFillTx/>
                <a:latin typeface="Avenir Next LT Pro" panose="020B0504020202020204" pitchFamily="34" charset="0"/>
                <a:ea typeface="+mn-ea"/>
                <a:cs typeface="Arial" panose="020B0604020202020204" pitchFamily="34" charset="0"/>
              </a:rPr>
              <a:t>Accounting for contracts involving </a:t>
            </a:r>
            <a:r>
              <a:rPr kumimoji="0" lang="en-US" sz="2000" b="0" i="0" u="none" strike="noStrike" kern="1200" cap="none" spc="0" normalizeH="0" baseline="0" noProof="0" err="1">
                <a:ln>
                  <a:noFill/>
                </a:ln>
                <a:solidFill>
                  <a:prstClr val="black">
                    <a:lumMod val="65000"/>
                    <a:lumOff val="35000"/>
                  </a:prstClr>
                </a:solidFill>
                <a:effectLst/>
                <a:uLnTx/>
                <a:uFillTx/>
                <a:latin typeface="Avenir Next LT Pro" panose="020B0504020202020204" pitchFamily="34" charset="0"/>
                <a:ea typeface="+mn-ea"/>
                <a:cs typeface="Arial" panose="020B0604020202020204" pitchFamily="34" charset="0"/>
              </a:rPr>
              <a:t>licences</a:t>
            </a:r>
            <a:r>
              <a:rPr kumimoji="0" lang="en-US" sz="2000" b="0" i="0" u="none" strike="noStrike" kern="1200" cap="none" spc="0" normalizeH="0" baseline="0" noProof="0">
                <a:ln>
                  <a:noFill/>
                </a:ln>
                <a:solidFill>
                  <a:prstClr val="black">
                    <a:lumMod val="65000"/>
                    <a:lumOff val="35000"/>
                  </a:prstClr>
                </a:solidFill>
                <a:effectLst/>
                <a:uLnTx/>
                <a:uFillTx/>
                <a:latin typeface="Avenir Next LT Pro" panose="020B0504020202020204" pitchFamily="34" charset="0"/>
                <a:ea typeface="+mn-ea"/>
                <a:cs typeface="Arial" panose="020B0604020202020204" pitchFamily="34" charset="0"/>
              </a:rPr>
              <a:t> (fact patterns where it is challenging to know whether in scope of licensing application guidance )</a:t>
            </a:r>
          </a:p>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US" sz="2000" b="0" i="0" u="none" strike="noStrike" kern="1200" cap="none" spc="0" normalizeH="0" baseline="0" noProof="0">
              <a:ln>
                <a:noFill/>
              </a:ln>
              <a:solidFill>
                <a:prstClr val="black">
                  <a:lumMod val="65000"/>
                  <a:lumOff val="35000"/>
                </a:prstClr>
              </a:solidFill>
              <a:effectLst/>
              <a:uLnTx/>
              <a:uFillTx/>
              <a:latin typeface="Avenir Next LT Pro" panose="020B05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a:ln>
                  <a:noFill/>
                </a:ln>
                <a:solidFill>
                  <a:prstClr val="black">
                    <a:lumMod val="65000"/>
                    <a:lumOff val="35000"/>
                  </a:prstClr>
                </a:solidFill>
                <a:effectLst/>
                <a:uLnTx/>
                <a:uFillTx/>
                <a:latin typeface="Avenir Next LT Pro" panose="020B0504020202020204" pitchFamily="34" charset="0"/>
                <a:ea typeface="+mn-ea"/>
                <a:cs typeface="Arial" panose="020B0604020202020204" pitchFamily="34" charset="0"/>
              </a:rPr>
              <a:t>Variable consideration estimation constraint (diversity in practice in both initial and subsequent measurement)</a:t>
            </a:r>
          </a:p>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US" sz="2000" b="0" i="0" u="none" strike="noStrike" kern="1200" cap="none" spc="0" normalizeH="0" baseline="0" noProof="0">
              <a:ln>
                <a:noFill/>
              </a:ln>
              <a:solidFill>
                <a:prstClr val="black">
                  <a:lumMod val="65000"/>
                  <a:lumOff val="35000"/>
                </a:prstClr>
              </a:solidFill>
              <a:effectLst/>
              <a:uLnTx/>
              <a:uFillTx/>
              <a:latin typeface="Avenir Next LT Pro" panose="020B05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a:ln>
                  <a:noFill/>
                </a:ln>
                <a:solidFill>
                  <a:prstClr val="black">
                    <a:lumMod val="65000"/>
                    <a:lumOff val="35000"/>
                  </a:prstClr>
                </a:solidFill>
                <a:effectLst/>
                <a:uLnTx/>
                <a:uFillTx/>
                <a:latin typeface="Avenir Next LT Pro" panose="020B0504020202020204" pitchFamily="34" charset="0"/>
                <a:ea typeface="+mn-ea"/>
                <a:cs typeface="Arial" panose="020B0604020202020204" pitchFamily="34" charset="0"/>
              </a:rPr>
              <a:t>Identifying distinct performance obligations (pre-production services, front-end fees) </a:t>
            </a:r>
          </a:p>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US" sz="2000" b="0" i="0" u="none" strike="noStrike" kern="1200" cap="none" spc="0" normalizeH="0" baseline="0" noProof="0">
              <a:ln>
                <a:noFill/>
              </a:ln>
              <a:solidFill>
                <a:prstClr val="black">
                  <a:lumMod val="65000"/>
                  <a:lumOff val="35000"/>
                </a:prstClr>
              </a:solidFill>
              <a:effectLst/>
              <a:uLnTx/>
              <a:uFillTx/>
              <a:latin typeface="Avenir Next LT Pro" panose="020B05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a:ln>
                  <a:noFill/>
                </a:ln>
                <a:solidFill>
                  <a:prstClr val="black">
                    <a:lumMod val="65000"/>
                    <a:lumOff val="35000"/>
                  </a:prstClr>
                </a:solidFill>
                <a:effectLst/>
                <a:uLnTx/>
                <a:uFillTx/>
                <a:latin typeface="Avenir Next LT Pro" panose="020B0504020202020204" pitchFamily="34" charset="0"/>
                <a:ea typeface="+mn-ea"/>
                <a:cs typeface="Arial" panose="020B0604020202020204" pitchFamily="34" charset="0"/>
              </a:rPr>
              <a:t>Interaction with other IFRS Accounting Standards (IFRS 3, 10, 16)</a:t>
            </a: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endParaRPr kumimoji="0" lang="en-US" sz="16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US" sz="1800" b="1"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9" name="Footer Placeholder 3">
            <a:extLst>
              <a:ext uri="{FF2B5EF4-FFF2-40B4-BE49-F238E27FC236}">
                <a16:creationId xmlns:a16="http://schemas.microsoft.com/office/drawing/2014/main" id="{F54846BF-CD49-1C92-6452-BAB380C0E814}"/>
              </a:ext>
            </a:extLst>
          </p:cNvPr>
          <p:cNvSpPr>
            <a:spLocks noGrp="1"/>
          </p:cNvSpPr>
          <p:nvPr>
            <p:ph type="ftr" sz="quarter" idx="11"/>
          </p:nvPr>
        </p:nvSpPr>
        <p:spPr>
          <a:xfrm>
            <a:off x="7239000" y="6356350"/>
            <a:ext cx="4114800" cy="365125"/>
          </a:xfrm>
        </p:spPr>
        <p:txBody>
          <a:bodyPr/>
          <a:lstStyle>
            <a:lvl1pPr algn="r">
              <a:defRPr>
                <a:solidFill>
                  <a:srgbClr val="02A0C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A0CE"/>
                </a:solidFill>
                <a:effectLst/>
                <a:uLnTx/>
                <a:uFillTx/>
                <a:latin typeface="Calibri" panose="020F0502020204030204"/>
                <a:ea typeface="+mn-ea"/>
                <a:cs typeface="+mn-cs"/>
              </a:rPr>
              <a:t>04 October- EFRAG Presentation at EAA Workshop</a:t>
            </a:r>
          </a:p>
        </p:txBody>
      </p:sp>
    </p:spTree>
    <p:extLst>
      <p:ext uri="{BB962C8B-B14F-4D97-AF65-F5344CB8AC3E}">
        <p14:creationId xmlns:p14="http://schemas.microsoft.com/office/powerpoint/2010/main" val="41531826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ED4E23B5-F621-6B66-E28E-7F5DCE42209E}"/>
              </a:ext>
            </a:extLst>
          </p:cNvPr>
          <p:cNvGraphicFramePr>
            <a:graphicFrameLocks noGrp="1"/>
          </p:cNvGraphicFramePr>
          <p:nvPr>
            <p:extLst>
              <p:ext uri="{D42A27DB-BD31-4B8C-83A1-F6EECF244321}">
                <p14:modId xmlns:p14="http://schemas.microsoft.com/office/powerpoint/2010/main" val="2538312217"/>
              </p:ext>
            </p:extLst>
          </p:nvPr>
        </p:nvGraphicFramePr>
        <p:xfrm>
          <a:off x="984252" y="1908219"/>
          <a:ext cx="10386765" cy="1539240"/>
        </p:xfrm>
        <a:graphic>
          <a:graphicData uri="http://schemas.openxmlformats.org/drawingml/2006/table">
            <a:tbl>
              <a:tblPr firstRow="1" bandRow="1">
                <a:tableStyleId>{16D9F66E-5EB9-4882-86FB-DCBF35E3C3E4}</a:tableStyleId>
              </a:tblPr>
              <a:tblGrid>
                <a:gridCol w="1568825">
                  <a:extLst>
                    <a:ext uri="{9D8B030D-6E8A-4147-A177-3AD203B41FA5}">
                      <a16:colId xmlns:a16="http://schemas.microsoft.com/office/drawing/2014/main" val="3547638507"/>
                    </a:ext>
                  </a:extLst>
                </a:gridCol>
                <a:gridCol w="1140737">
                  <a:extLst>
                    <a:ext uri="{9D8B030D-6E8A-4147-A177-3AD203B41FA5}">
                      <a16:colId xmlns:a16="http://schemas.microsoft.com/office/drawing/2014/main" val="2697747047"/>
                    </a:ext>
                  </a:extLst>
                </a:gridCol>
                <a:gridCol w="7677203">
                  <a:extLst>
                    <a:ext uri="{9D8B030D-6E8A-4147-A177-3AD203B41FA5}">
                      <a16:colId xmlns:a16="http://schemas.microsoft.com/office/drawing/2014/main" val="466970258"/>
                    </a:ext>
                  </a:extLst>
                </a:gridCol>
              </a:tblGrid>
              <a:tr h="942672">
                <a:tc>
                  <a:txBody>
                    <a:bodyPr/>
                    <a:lstStyle/>
                    <a:p>
                      <a:pPr algn="ctr"/>
                      <a:r>
                        <a:rPr lang="en-GB" b="0">
                          <a:solidFill>
                            <a:schemeClr val="accent1"/>
                          </a:solidFill>
                          <a:latin typeface="Arial" panose="020B0604020202020204" pitchFamily="34" charset="0"/>
                          <a:cs typeface="Arial" panose="020B0604020202020204" pitchFamily="34" charset="0"/>
                        </a:rPr>
                        <a:t>Principal </a:t>
                      </a:r>
                    </a:p>
                    <a:p>
                      <a:pPr algn="ctr"/>
                      <a:r>
                        <a:rPr lang="en-GB" b="0">
                          <a:solidFill>
                            <a:schemeClr val="accent1"/>
                          </a:solidFill>
                          <a:latin typeface="Arial" panose="020B0604020202020204" pitchFamily="34" charset="0"/>
                          <a:cs typeface="Arial" panose="020B0604020202020204" pitchFamily="34" charset="0"/>
                        </a:rPr>
                        <a:t>vs </a:t>
                      </a:r>
                    </a:p>
                    <a:p>
                      <a:pPr algn="ctr"/>
                      <a:r>
                        <a:rPr lang="en-GB" b="0">
                          <a:solidFill>
                            <a:schemeClr val="accent1"/>
                          </a:solidFill>
                          <a:latin typeface="Arial" panose="020B0604020202020204" pitchFamily="34" charset="0"/>
                          <a:cs typeface="Arial" panose="020B0604020202020204" pitchFamily="34" charset="0"/>
                        </a:rPr>
                        <a:t>agent</a:t>
                      </a:r>
                    </a:p>
                  </a:txBody>
                  <a:tcPr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a:buFont typeface="Arial" panose="020B0604020202020204" pitchFamily="34" charset="0"/>
                        <a:buChar char="•"/>
                      </a:pPr>
                      <a:r>
                        <a:rPr lang="en-GB" sz="1800" b="0" kern="1200">
                          <a:solidFill>
                            <a:schemeClr val="dk1"/>
                          </a:solidFill>
                          <a:latin typeface="Arial" panose="020B0604020202020204" pitchFamily="34" charset="0"/>
                          <a:ea typeface="+mn-ea"/>
                          <a:cs typeface="Arial" panose="020B0604020202020204" pitchFamily="34" charset="0"/>
                        </a:rPr>
                        <a:t>after the implementation of Topic 606 (Du et al, 2022):</a:t>
                      </a:r>
                    </a:p>
                    <a:p>
                      <a:pPr marL="742950" lvl="1" indent="-285750" algn="l">
                        <a:spcAft>
                          <a:spcPts val="600"/>
                        </a:spcAft>
                        <a:buFont typeface="Arial" panose="020B0604020202020204" pitchFamily="34" charset="0"/>
                        <a:buChar char="•"/>
                      </a:pPr>
                      <a:r>
                        <a:rPr lang="en-GB" sz="1800" b="0" kern="1200">
                          <a:solidFill>
                            <a:schemeClr val="dk1"/>
                          </a:solidFill>
                          <a:latin typeface="Arial" panose="020B0604020202020204" pitchFamily="34" charset="0"/>
                          <a:ea typeface="+mn-ea"/>
                          <a:cs typeface="Arial" panose="020B0604020202020204" pitchFamily="34" charset="0"/>
                        </a:rPr>
                        <a:t>the compliance and audit risk of entities with principal agent considerations decreased, and </a:t>
                      </a:r>
                    </a:p>
                    <a:p>
                      <a:pPr marL="742950" lvl="1" indent="-285750" algn="l">
                        <a:spcAft>
                          <a:spcPts val="600"/>
                        </a:spcAft>
                        <a:buFont typeface="Arial" panose="020B0604020202020204" pitchFamily="34" charset="0"/>
                        <a:buChar char="•"/>
                      </a:pPr>
                      <a:r>
                        <a:rPr lang="en-GB" sz="1800" b="0" kern="1200">
                          <a:solidFill>
                            <a:schemeClr val="dk1"/>
                          </a:solidFill>
                          <a:latin typeface="Arial" panose="020B0604020202020204" pitchFamily="34" charset="0"/>
                          <a:ea typeface="+mn-ea"/>
                          <a:cs typeface="Arial" panose="020B0604020202020204" pitchFamily="34" charset="0"/>
                        </a:rPr>
                        <a:t>the higher analyst forecast errors associated with entities with principal or agent considerations remained unchanged.</a:t>
                      </a:r>
                    </a:p>
                  </a:txBody>
                  <a:tcPr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8062313"/>
                  </a:ext>
                </a:extLst>
              </a:tr>
            </a:tbl>
          </a:graphicData>
        </a:graphic>
      </p:graphicFrame>
      <p:sp>
        <p:nvSpPr>
          <p:cNvPr id="4" name="Text Placeholder 3">
            <a:extLst>
              <a:ext uri="{FF2B5EF4-FFF2-40B4-BE49-F238E27FC236}">
                <a16:creationId xmlns:a16="http://schemas.microsoft.com/office/drawing/2014/main" id="{3109FD24-E6FD-9AAF-3A4C-047CE77F5311}"/>
              </a:ext>
            </a:extLst>
          </p:cNvPr>
          <p:cNvSpPr>
            <a:spLocks noGrp="1"/>
          </p:cNvSpPr>
          <p:nvPr>
            <p:ph type="body" sz="quarter" idx="10"/>
          </p:nvPr>
        </p:nvSpPr>
        <p:spPr/>
        <p:txBody>
          <a:bodyPr/>
          <a:lstStyle/>
          <a:p>
            <a:r>
              <a:rPr lang="en-GB" sz="2800"/>
              <a:t>Summary of the academic evidence the IASB has considered</a:t>
            </a:r>
          </a:p>
        </p:txBody>
      </p:sp>
      <p:sp>
        <p:nvSpPr>
          <p:cNvPr id="5" name="Footer Placeholder 4">
            <a:extLst>
              <a:ext uri="{FF2B5EF4-FFF2-40B4-BE49-F238E27FC236}">
                <a16:creationId xmlns:a16="http://schemas.microsoft.com/office/drawing/2014/main" id="{49A23AD6-0AFB-6696-D55C-413877A34EC4}"/>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sp>
        <p:nvSpPr>
          <p:cNvPr id="9" name="Striped Right Arrow 6">
            <a:extLst>
              <a:ext uri="{FF2B5EF4-FFF2-40B4-BE49-F238E27FC236}">
                <a16:creationId xmlns:a16="http://schemas.microsoft.com/office/drawing/2014/main" id="{4D2DD014-12BB-8405-ADFF-268940FCD15E}"/>
              </a:ext>
            </a:extLst>
          </p:cNvPr>
          <p:cNvSpPr/>
          <p:nvPr/>
        </p:nvSpPr>
        <p:spPr bwMode="auto">
          <a:xfrm>
            <a:off x="2688011" y="2423118"/>
            <a:ext cx="672662" cy="399393"/>
          </a:xfrm>
          <a:prstGeom prst="stripedRigh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12" name="Star: 5 Points 11">
            <a:extLst>
              <a:ext uri="{FF2B5EF4-FFF2-40B4-BE49-F238E27FC236}">
                <a16:creationId xmlns:a16="http://schemas.microsoft.com/office/drawing/2014/main" id="{68443A6E-F972-4FDA-2D83-1B18DC14CC91}"/>
              </a:ext>
            </a:extLst>
          </p:cNvPr>
          <p:cNvSpPr/>
          <p:nvPr/>
        </p:nvSpPr>
        <p:spPr bwMode="auto">
          <a:xfrm>
            <a:off x="8885293" y="2423118"/>
            <a:ext cx="282365" cy="276999"/>
          </a:xfrm>
          <a:prstGeom prst="star5">
            <a:avLst>
              <a:gd name="adj" fmla="val 0"/>
              <a:gd name="hf" fmla="val 105146"/>
              <a:gd name="vf" fmla="val 110557"/>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163104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2AA1D8-FFBB-3BD4-88FA-C581F37BFF8D}"/>
              </a:ext>
            </a:extLst>
          </p:cNvPr>
          <p:cNvSpPr>
            <a:spLocks noGrp="1"/>
          </p:cNvSpPr>
          <p:nvPr>
            <p:ph type="body" sz="quarter" idx="10"/>
          </p:nvPr>
        </p:nvSpPr>
        <p:spPr/>
        <p:txBody>
          <a:bodyPr/>
          <a:lstStyle/>
          <a:p>
            <a:r>
              <a:rPr lang="en-GB" sz="2800"/>
              <a:t>IASB activities since IFRS 15 was issued</a:t>
            </a:r>
          </a:p>
        </p:txBody>
      </p:sp>
      <p:sp>
        <p:nvSpPr>
          <p:cNvPr id="5" name="Footer Placeholder 4">
            <a:extLst>
              <a:ext uri="{FF2B5EF4-FFF2-40B4-BE49-F238E27FC236}">
                <a16:creationId xmlns:a16="http://schemas.microsoft.com/office/drawing/2014/main" id="{9A1D49E6-65A1-6FA4-8506-E57D7EA5EB75}"/>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4</a:t>
            </a:fld>
            <a:endParaRPr lang="en-US">
              <a:cs typeface="Arial" panose="020B0604020202020204" pitchFamily="34" charset="0"/>
            </a:endParaRPr>
          </a:p>
        </p:txBody>
      </p:sp>
      <p:sp>
        <p:nvSpPr>
          <p:cNvPr id="7" name="Text Placeholder 13">
            <a:extLst>
              <a:ext uri="{FF2B5EF4-FFF2-40B4-BE49-F238E27FC236}">
                <a16:creationId xmlns:a16="http://schemas.microsoft.com/office/drawing/2014/main" id="{C9CC22C9-A855-9864-EABF-9432F434C542}"/>
              </a:ext>
            </a:extLst>
          </p:cNvPr>
          <p:cNvSpPr txBox="1">
            <a:spLocks/>
          </p:cNvSpPr>
          <p:nvPr/>
        </p:nvSpPr>
        <p:spPr bwMode="auto">
          <a:xfrm>
            <a:off x="901724" y="2005966"/>
            <a:ext cx="10513833" cy="1358382"/>
          </a:xfrm>
          <a:prstGeom prst="rect">
            <a:avLst/>
          </a:prstGeom>
          <a:solidFill>
            <a:srgbClr val="072071">
              <a:alpha val="10196"/>
            </a:srgbClr>
          </a:solidFill>
          <a:ln>
            <a:solidFill>
              <a:schemeClr val="bg1"/>
            </a:solidFill>
          </a:ln>
          <a:effectLst/>
          <a:extLst>
            <a:ext uri="{FAA26D3D-D897-4be2-8F04-BA451C77F1D7}">
              <ma14:placeholderFlag xmlns="" xmlns:ma14="http://schemas.microsoft.com/office/mac/drawingml/2011/main" val="1"/>
            </a:ext>
          </a:extLst>
        </p:spPr>
        <p:txBody>
          <a:bodyPr vert="horz" wrap="square" lIns="180000" tIns="90000" rIns="90000" bIns="90000" numCol="1" anchor="ctr" anchorCtr="0" compatLnSpc="1">
            <a:prstTxWarp prst="textNoShape">
              <a:avLst/>
            </a:prstTxWarp>
          </a:bodyPr>
          <a:lstStyle>
            <a:lvl1pPr marL="0" indent="0" algn="l" rtl="0" eaLnBrk="1" fontAlgn="base" hangingPunct="1">
              <a:spcBef>
                <a:spcPts val="900"/>
              </a:spcBef>
              <a:spcAft>
                <a:spcPct val="0"/>
              </a:spcAft>
              <a:buClr>
                <a:srgbClr val="B31E3B"/>
              </a:buClr>
              <a:buSzPct val="100000"/>
              <a:buFont typeface="Arial" charset="0"/>
              <a:buNone/>
              <a:defRPr sz="2200">
                <a:solidFill>
                  <a:schemeClr val="tx1"/>
                </a:solidFill>
                <a:latin typeface="+mn-lt"/>
                <a:ea typeface="+mn-ea"/>
                <a:cs typeface="+mn-cs"/>
                <a:sym typeface="Arial" charset="0"/>
              </a:defRPr>
            </a:lvl1pPr>
            <a:lvl2pPr marL="809625" indent="-266700" algn="l" rtl="0" eaLnBrk="1" fontAlgn="base" hangingPunct="1">
              <a:lnSpc>
                <a:spcPct val="110000"/>
              </a:lnSpc>
              <a:spcBef>
                <a:spcPct val="0"/>
              </a:spcBef>
              <a:spcAft>
                <a:spcPct val="0"/>
              </a:spcAft>
              <a:buClr>
                <a:srgbClr val="5F6062"/>
              </a:buClr>
              <a:buSzPct val="100000"/>
              <a:buFont typeface="Arial" charset="0"/>
              <a:buChar char="–"/>
              <a:defRPr sz="2400">
                <a:solidFill>
                  <a:schemeClr val="tx1"/>
                </a:solidFill>
                <a:latin typeface="+mn-lt"/>
                <a:ea typeface="+mn-ea"/>
                <a:cs typeface="+mn-cs"/>
                <a:sym typeface="Arial" charset="0"/>
              </a:defRPr>
            </a:lvl2pPr>
            <a:lvl3pPr marL="1343025" indent="-266700" algn="l" rtl="0" eaLnBrk="1" fontAlgn="base" hangingPunct="1">
              <a:lnSpc>
                <a:spcPct val="110000"/>
              </a:lnSpc>
              <a:spcBef>
                <a:spcPct val="0"/>
              </a:spcBef>
              <a:spcAft>
                <a:spcPct val="0"/>
              </a:spcAft>
              <a:buClr>
                <a:srgbClr val="5F6062"/>
              </a:buClr>
              <a:buSzPct val="100000"/>
              <a:buFont typeface="Arial" panose="020B0604020202020204" pitchFamily="34" charset="0"/>
              <a:buChar char="•"/>
              <a:defRPr sz="2200">
                <a:solidFill>
                  <a:schemeClr val="tx1"/>
                </a:solidFill>
                <a:latin typeface="+mn-lt"/>
                <a:ea typeface="+mn-ea"/>
                <a:cs typeface="+mn-cs"/>
                <a:sym typeface="Arial" charset="0"/>
              </a:defRPr>
            </a:lvl3pPr>
            <a:lvl4pPr marL="18859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4pPr>
            <a:lvl5pPr marL="24193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5pPr>
            <a:lvl6pPr marL="28765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6pPr>
            <a:lvl7pPr marL="33337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7pPr>
            <a:lvl8pPr marL="37909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8pPr>
            <a:lvl9pPr marL="42481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a:ln>
                  <a:noFill/>
                </a:ln>
                <a:solidFill>
                  <a:schemeClr val="accent2"/>
                </a:solidFill>
                <a:effectLst/>
                <a:latin typeface="Arial" panose="020B0604020202020204" pitchFamily="34" charset="0"/>
                <a:ea typeface="ヒラギノ角ゴ ProN W3" charset="0"/>
                <a:cs typeface="Arial" panose="020B0604020202020204" pitchFamily="34" charset="0"/>
                <a:sym typeface="Arial" charset="0"/>
              </a:rPr>
              <a:t>A solid foundation for the PIR</a:t>
            </a:r>
          </a:p>
          <a:p>
            <a:pPr marL="0" marR="0" indent="0" algn="ctr" defTabSz="914400" rtl="0" eaLnBrk="1" fontAlgn="base" latinLnBrk="0" hangingPunct="1">
              <a:lnSpc>
                <a:spcPct val="100000"/>
              </a:lnSpc>
              <a:spcBef>
                <a:spcPct val="0"/>
              </a:spcBef>
              <a:spcAft>
                <a:spcPct val="0"/>
              </a:spcAft>
              <a:buClrTx/>
              <a:buSzTx/>
              <a:buFontTx/>
              <a:buNone/>
              <a:tabLst/>
            </a:pPr>
            <a:r>
              <a:rPr lang="en-GB" sz="2000">
                <a:solidFill>
                  <a:schemeClr val="tx2"/>
                </a:solidFill>
                <a:latin typeface="Arial" panose="020B0604020202020204" pitchFamily="34" charset="0"/>
                <a:cs typeface="Arial" panose="020B0604020202020204" pitchFamily="34" charset="0"/>
              </a:rPr>
              <a:t>The IASB has put significant efforts into monitoring and supporting the implementation and application of IFRS 15</a:t>
            </a:r>
          </a:p>
        </p:txBody>
      </p:sp>
      <p:sp>
        <p:nvSpPr>
          <p:cNvPr id="3" name="Rectangle 2">
            <a:extLst>
              <a:ext uri="{FF2B5EF4-FFF2-40B4-BE49-F238E27FC236}">
                <a16:creationId xmlns:a16="http://schemas.microsoft.com/office/drawing/2014/main" id="{5E732033-C325-8126-4E9A-99B292F9B838}"/>
              </a:ext>
            </a:extLst>
          </p:cNvPr>
          <p:cNvSpPr/>
          <p:nvPr/>
        </p:nvSpPr>
        <p:spPr bwMode="auto">
          <a:xfrm>
            <a:off x="901724" y="3552645"/>
            <a:ext cx="5194800" cy="1163782"/>
          </a:xfrm>
          <a:prstGeom prst="rect">
            <a:avLst/>
          </a:prstGeom>
          <a:solidFill>
            <a:srgbClr val="4184A9">
              <a:alpha val="1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00000" marR="0" lvl="1" indent="0"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a:ln>
                  <a:noFill/>
                </a:ln>
                <a:solidFill>
                  <a:srgbClr val="5F6062"/>
                </a:solidFill>
                <a:effectLst/>
                <a:uLnTx/>
                <a:uFillTx/>
                <a:latin typeface="Arial" charset="0"/>
                <a:sym typeface="Arial" charset="0"/>
              </a:rPr>
              <a:t>Established with the FASB a </a:t>
            </a:r>
            <a:r>
              <a:rPr kumimoji="0" lang="en-GB" sz="2000" b="0" i="0" u="none" strike="noStrike" kern="0" cap="none" spc="0" normalizeH="0" baseline="0" noProof="0">
                <a:ln>
                  <a:noFill/>
                </a:ln>
                <a:solidFill>
                  <a:srgbClr val="5F6062"/>
                </a:solidFill>
                <a:effectLst/>
                <a:uLnTx/>
                <a:uFillTx/>
                <a:latin typeface="Arial" charset="0"/>
                <a:ea typeface="ヒラギノ角ゴ ProN W3" charset="0"/>
                <a:cs typeface="ヒラギノ角ゴ ProN W3" charset="0"/>
                <a:sym typeface="Arial" charset="0"/>
              </a:rPr>
              <a:t>joint </a:t>
            </a:r>
            <a:r>
              <a:rPr kumimoji="0" lang="en-GB" sz="2000" b="0" i="0" u="none" strike="noStrike" kern="0" cap="none" spc="0" normalizeH="0" baseline="0" noProof="0">
                <a:ln>
                  <a:noFill/>
                </a:ln>
                <a:solidFill>
                  <a:srgbClr val="5F6062"/>
                </a:solidFill>
                <a:effectLst/>
                <a:uLnTx/>
                <a:uFillTx/>
                <a:latin typeface="Arial" charset="0"/>
                <a:ea typeface="ヒラギノ角ゴ ProN W3" charset="0"/>
                <a:cs typeface="ヒラギノ角ゴ ProN W3" charset="0"/>
                <a:sym typeface="Arial" charset="0"/>
                <a:hlinkClick r:id="rId2"/>
              </a:rPr>
              <a:t>Transition Resource Group</a:t>
            </a:r>
            <a:r>
              <a:rPr kumimoji="0" lang="en-GB" sz="2000" b="0" i="0" u="none" strike="noStrike" kern="0" cap="none" spc="0" normalizeH="0" baseline="0" noProof="0">
                <a:ln>
                  <a:noFill/>
                </a:ln>
                <a:solidFill>
                  <a:srgbClr val="5F6062"/>
                </a:solidFill>
                <a:effectLst/>
                <a:uLnTx/>
                <a:uFillTx/>
                <a:latin typeface="Arial" charset="0"/>
                <a:ea typeface="ヒラギノ角ゴ ProN W3" charset="0"/>
                <a:cs typeface="ヒラギノ角ゴ ProN W3" charset="0"/>
                <a:sym typeface="Arial" charset="0"/>
              </a:rPr>
              <a:t> (TRG) to support implementation of IFRS 15</a:t>
            </a:r>
          </a:p>
        </p:txBody>
      </p:sp>
      <p:sp>
        <p:nvSpPr>
          <p:cNvPr id="4" name="Rectangle 3">
            <a:extLst>
              <a:ext uri="{FF2B5EF4-FFF2-40B4-BE49-F238E27FC236}">
                <a16:creationId xmlns:a16="http://schemas.microsoft.com/office/drawing/2014/main" id="{71BD7E19-30FC-EAFC-51DD-A5CB43D74C63}"/>
              </a:ext>
            </a:extLst>
          </p:cNvPr>
          <p:cNvSpPr/>
          <p:nvPr/>
        </p:nvSpPr>
        <p:spPr bwMode="auto">
          <a:xfrm>
            <a:off x="918952" y="4925514"/>
            <a:ext cx="5194800" cy="1163782"/>
          </a:xfrm>
          <a:prstGeom prst="rect">
            <a:avLst/>
          </a:prstGeom>
          <a:solidFill>
            <a:srgbClr val="4184A9">
              <a:alpha val="1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00000" marR="0" lvl="1" indent="0"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a:ln>
                  <a:noFill/>
                </a:ln>
                <a:solidFill>
                  <a:srgbClr val="5F6062"/>
                </a:solidFill>
                <a:effectLst/>
                <a:uLnTx/>
                <a:uFillTx/>
                <a:latin typeface="Arial" charset="0"/>
                <a:sym typeface="Arial" charset="0"/>
              </a:rPr>
              <a:t>Issued </a:t>
            </a:r>
            <a:r>
              <a:rPr kumimoji="0" lang="en-GB" sz="2000" b="0" i="0" u="none" strike="noStrike" kern="0" cap="none" spc="0" normalizeH="0" baseline="0" noProof="0">
                <a:ln>
                  <a:noFill/>
                </a:ln>
                <a:solidFill>
                  <a:srgbClr val="5F6062"/>
                </a:solidFill>
                <a:effectLst/>
                <a:uLnTx/>
                <a:uFillTx/>
                <a:latin typeface="Arial" charset="0"/>
                <a:sym typeface="Arial" charset="0"/>
                <a:hlinkClick r:id="rId3"/>
              </a:rPr>
              <a:t>clarifications to IFRS 15</a:t>
            </a:r>
            <a:r>
              <a:rPr kumimoji="0" lang="en-GB" sz="2000" b="0" i="0" u="none" strike="noStrike" kern="0" cap="none" spc="0" normalizeH="0" baseline="0" noProof="0">
                <a:ln>
                  <a:noFill/>
                </a:ln>
                <a:solidFill>
                  <a:srgbClr val="5F6062"/>
                </a:solidFill>
                <a:effectLst/>
                <a:uLnTx/>
                <a:uFillTx/>
                <a:latin typeface="Arial" charset="0"/>
                <a:sym typeface="Arial" charset="0"/>
              </a:rPr>
              <a:t> </a:t>
            </a:r>
            <a:r>
              <a:rPr kumimoji="0" lang="en-GB" sz="2000" b="0" i="0" u="none" strike="noStrike" kern="0" cap="none" spc="0" normalizeH="0" baseline="0" noProof="0">
                <a:ln>
                  <a:noFill/>
                </a:ln>
                <a:solidFill>
                  <a:srgbClr val="5F6062"/>
                </a:solidFill>
                <a:effectLst/>
                <a:uLnTx/>
                <a:uFillTx/>
                <a:latin typeface="Arial" charset="0"/>
                <a:ea typeface="ヒラギノ角ゴ ProN W3" charset="0"/>
                <a:cs typeface="ヒラギノ角ゴ ProN W3" charset="0"/>
                <a:sym typeface="Arial" charset="0"/>
              </a:rPr>
              <a:t>to address some of the matters discussed by the TRG</a:t>
            </a:r>
          </a:p>
        </p:txBody>
      </p:sp>
      <p:pic>
        <p:nvPicPr>
          <p:cNvPr id="6" name="Graphic 5" descr="Document outline">
            <a:extLst>
              <a:ext uri="{FF2B5EF4-FFF2-40B4-BE49-F238E27FC236}">
                <a16:creationId xmlns:a16="http://schemas.microsoft.com/office/drawing/2014/main" id="{9D56322C-BABD-9402-1755-52F5A01D41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9790" y="5130388"/>
            <a:ext cx="741475" cy="754033"/>
          </a:xfrm>
          <a:prstGeom prst="rect">
            <a:avLst/>
          </a:prstGeom>
        </p:spPr>
      </p:pic>
      <p:sp>
        <p:nvSpPr>
          <p:cNvPr id="8" name="Rectangle 7">
            <a:extLst>
              <a:ext uri="{FF2B5EF4-FFF2-40B4-BE49-F238E27FC236}">
                <a16:creationId xmlns:a16="http://schemas.microsoft.com/office/drawing/2014/main" id="{27120DB9-0528-A5FE-F964-B72452718F4B}"/>
              </a:ext>
            </a:extLst>
          </p:cNvPr>
          <p:cNvSpPr/>
          <p:nvPr/>
        </p:nvSpPr>
        <p:spPr bwMode="auto">
          <a:xfrm>
            <a:off x="6220757" y="3552645"/>
            <a:ext cx="5194800" cy="1163782"/>
          </a:xfrm>
          <a:prstGeom prst="rect">
            <a:avLst/>
          </a:prstGeom>
          <a:solidFill>
            <a:srgbClr val="4184A9">
              <a:alpha val="1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00000" marR="0" lvl="1" indent="0"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a:ln>
                  <a:noFill/>
                </a:ln>
                <a:solidFill>
                  <a:srgbClr val="5F6062"/>
                </a:solidFill>
                <a:effectLst/>
                <a:uLnTx/>
                <a:uFillTx/>
                <a:latin typeface="Arial" charset="0"/>
                <a:sym typeface="Arial" charset="0"/>
              </a:rPr>
              <a:t>Provided </a:t>
            </a:r>
            <a:r>
              <a:rPr kumimoji="0" lang="en-GB" sz="2000" b="0" i="0" u="none" strike="noStrike" kern="0" cap="none" spc="0" normalizeH="0" baseline="0" noProof="0">
                <a:ln>
                  <a:noFill/>
                </a:ln>
                <a:solidFill>
                  <a:srgbClr val="5F6062"/>
                </a:solidFill>
                <a:effectLst/>
                <a:uLnTx/>
                <a:uFillTx/>
                <a:latin typeface="Arial" charset="0"/>
                <a:sym typeface="Arial" charset="0"/>
                <a:hlinkClick r:id="rId6"/>
              </a:rPr>
              <a:t>educational materials</a:t>
            </a:r>
            <a:r>
              <a:rPr kumimoji="0" lang="en-GB" sz="2000" b="0" i="0" u="none" strike="noStrike" kern="0" cap="none" spc="0" normalizeH="0" baseline="0" noProof="0">
                <a:ln>
                  <a:noFill/>
                </a:ln>
                <a:solidFill>
                  <a:srgbClr val="5F6062"/>
                </a:solidFill>
                <a:effectLst/>
                <a:uLnTx/>
                <a:uFillTx/>
                <a:latin typeface="Arial" charset="0"/>
                <a:sym typeface="Arial" charset="0"/>
              </a:rPr>
              <a:t> such as articles and webcasts</a:t>
            </a:r>
            <a:endParaRPr kumimoji="0" lang="en-GB" sz="2000" b="0" i="0" u="none" strike="noStrike" kern="0" cap="none" spc="0" normalizeH="0" baseline="0" noProof="0">
              <a:ln>
                <a:noFill/>
              </a:ln>
              <a:solidFill>
                <a:srgbClr val="5F6062"/>
              </a:solidFill>
              <a:effectLst/>
              <a:uLnTx/>
              <a:uFillTx/>
              <a:latin typeface="Arial" charset="0"/>
              <a:ea typeface="ヒラギノ角ゴ ProN W3" charset="0"/>
              <a:cs typeface="ヒラギノ角ゴ ProN W3" charset="0"/>
              <a:sym typeface="Arial" charset="0"/>
            </a:endParaRPr>
          </a:p>
        </p:txBody>
      </p:sp>
      <p:pic>
        <p:nvPicPr>
          <p:cNvPr id="10" name="Graphic 9" descr="Classroom outline">
            <a:extLst>
              <a:ext uri="{FF2B5EF4-FFF2-40B4-BE49-F238E27FC236}">
                <a16:creationId xmlns:a16="http://schemas.microsoft.com/office/drawing/2014/main" id="{706451C5-25B2-C319-4906-C4E5A5BF16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59240" y="3720053"/>
            <a:ext cx="828964" cy="828964"/>
          </a:xfrm>
          <a:prstGeom prst="rect">
            <a:avLst/>
          </a:prstGeom>
        </p:spPr>
      </p:pic>
      <p:pic>
        <p:nvPicPr>
          <p:cNvPr id="12" name="Graphic 11" descr="Meeting outline">
            <a:extLst>
              <a:ext uri="{FF2B5EF4-FFF2-40B4-BE49-F238E27FC236}">
                <a16:creationId xmlns:a16="http://schemas.microsoft.com/office/drawing/2014/main" id="{2672F644-E4B4-2BD4-5255-9243E90FDC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9173" y="3755433"/>
            <a:ext cx="727364" cy="727364"/>
          </a:xfrm>
          <a:prstGeom prst="rect">
            <a:avLst/>
          </a:prstGeom>
        </p:spPr>
      </p:pic>
      <p:sp>
        <p:nvSpPr>
          <p:cNvPr id="14" name="Rectangle 13">
            <a:extLst>
              <a:ext uri="{FF2B5EF4-FFF2-40B4-BE49-F238E27FC236}">
                <a16:creationId xmlns:a16="http://schemas.microsoft.com/office/drawing/2014/main" id="{89DC4692-1D4D-3F39-5EBF-6A74BC568844}"/>
              </a:ext>
            </a:extLst>
          </p:cNvPr>
          <p:cNvSpPr/>
          <p:nvPr/>
        </p:nvSpPr>
        <p:spPr bwMode="auto">
          <a:xfrm>
            <a:off x="6220757" y="4925514"/>
            <a:ext cx="5194800" cy="1163782"/>
          </a:xfrm>
          <a:prstGeom prst="rect">
            <a:avLst/>
          </a:prstGeom>
          <a:solidFill>
            <a:srgbClr val="4184A9">
              <a:alpha val="1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00000" marR="0" lvl="1" indent="0"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a:ln>
                  <a:noFill/>
                </a:ln>
                <a:solidFill>
                  <a:srgbClr val="5F6062"/>
                </a:solidFill>
                <a:effectLst/>
                <a:uLnTx/>
                <a:uFillTx/>
                <a:latin typeface="Arial" charset="0"/>
                <a:sym typeface="Arial" charset="0"/>
              </a:rPr>
              <a:t>Analysed application questions at the </a:t>
            </a:r>
            <a:r>
              <a:rPr kumimoji="0" lang="en-GB" sz="2000" b="0" i="0" u="none" strike="noStrike" kern="0" cap="none" spc="0" normalizeH="0" baseline="0" noProof="0">
                <a:ln>
                  <a:noFill/>
                </a:ln>
                <a:solidFill>
                  <a:srgbClr val="5F6062"/>
                </a:solidFill>
                <a:effectLst/>
                <a:uLnTx/>
                <a:uFillTx/>
                <a:latin typeface="Arial" charset="0"/>
                <a:sym typeface="Arial" charset="0"/>
                <a:hlinkClick r:id="rId11"/>
              </a:rPr>
              <a:t>IFRS Interpretations Committee</a:t>
            </a:r>
            <a:endParaRPr kumimoji="0" lang="en-GB" sz="2000" b="0" i="0" u="none" strike="noStrike" kern="0" cap="none" spc="0" normalizeH="0" baseline="0" noProof="0">
              <a:ln>
                <a:noFill/>
              </a:ln>
              <a:solidFill>
                <a:srgbClr val="5F6062"/>
              </a:solidFill>
              <a:effectLst/>
              <a:uLnTx/>
              <a:uFillTx/>
              <a:latin typeface="Arial" charset="0"/>
              <a:ea typeface="ヒラギノ角ゴ ProN W3" charset="0"/>
              <a:cs typeface="ヒラギノ角ゴ ProN W3" charset="0"/>
              <a:sym typeface="Arial" charset="0"/>
            </a:endParaRPr>
          </a:p>
        </p:txBody>
      </p:sp>
      <p:pic>
        <p:nvPicPr>
          <p:cNvPr id="15" name="Graphic 14" descr="Questions outline">
            <a:extLst>
              <a:ext uri="{FF2B5EF4-FFF2-40B4-BE49-F238E27FC236}">
                <a16:creationId xmlns:a16="http://schemas.microsoft.com/office/drawing/2014/main" id="{253C8FC6-FFE8-E54C-70C3-0B4FBD1D6A1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59240" y="5111915"/>
            <a:ext cx="727364" cy="727364"/>
          </a:xfrm>
          <a:prstGeom prst="rect">
            <a:avLst/>
          </a:prstGeom>
        </p:spPr>
      </p:pic>
    </p:spTree>
    <p:extLst>
      <p:ext uri="{BB962C8B-B14F-4D97-AF65-F5344CB8AC3E}">
        <p14:creationId xmlns:p14="http://schemas.microsoft.com/office/powerpoint/2010/main" val="2070387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9F34AA-8C15-9521-2B2C-74B6D12ADAEA}"/>
              </a:ext>
            </a:extLst>
          </p:cNvPr>
          <p:cNvSpPr>
            <a:spLocks noGrp="1"/>
          </p:cNvSpPr>
          <p:nvPr>
            <p:ph type="title"/>
          </p:nvPr>
        </p:nvSpPr>
        <p:spPr>
          <a:xfrm>
            <a:off x="1195250" y="286603"/>
            <a:ext cx="9960429" cy="1450757"/>
          </a:xfrm>
        </p:spPr>
        <p:txBody>
          <a:bodyPr/>
          <a:lstStyle/>
          <a:p>
            <a:pPr algn="ctr"/>
            <a:r>
              <a:rPr lang="cs-CZ" b="1"/>
              <a:t>Other </a:t>
            </a:r>
            <a:r>
              <a:rPr lang="en-US" b="1" err="1"/>
              <a:t>M</a:t>
            </a:r>
            <a:r>
              <a:rPr lang="cs-CZ" b="1"/>
              <a:t>atters</a:t>
            </a:r>
            <a:endParaRPr lang="en-GB" b="1"/>
          </a:p>
        </p:txBody>
      </p:sp>
      <p:sp>
        <p:nvSpPr>
          <p:cNvPr id="3" name="Zástupný obsah 2">
            <a:extLst>
              <a:ext uri="{FF2B5EF4-FFF2-40B4-BE49-F238E27FC236}">
                <a16:creationId xmlns:a16="http://schemas.microsoft.com/office/drawing/2014/main" id="{0A03690A-2FA6-26C6-3E2F-A4E6B08B1812}"/>
              </a:ext>
            </a:extLst>
          </p:cNvPr>
          <p:cNvSpPr>
            <a:spLocks noGrp="1"/>
          </p:cNvSpPr>
          <p:nvPr>
            <p:ph idx="1"/>
          </p:nvPr>
        </p:nvSpPr>
        <p:spPr>
          <a:xfrm>
            <a:off x="1195252" y="1807634"/>
            <a:ext cx="9960428" cy="4478866"/>
          </a:xfrm>
        </p:spPr>
        <p:txBody>
          <a:bodyPr>
            <a:normAutofit/>
          </a:bodyPr>
          <a:lstStyle/>
          <a:p>
            <a:pPr indent="-216000">
              <a:lnSpc>
                <a:spcPct val="80000"/>
              </a:lnSpc>
              <a:spcBef>
                <a:spcPts val="600"/>
              </a:spcBef>
              <a:spcAft>
                <a:spcPts val="600"/>
              </a:spcAft>
              <a:buFont typeface="Wingdings" panose="05000000000000000000" pitchFamily="2" charset="2"/>
              <a:buChar char="§"/>
            </a:pPr>
            <a:r>
              <a:rPr lang="en-GB" b="1"/>
              <a:t>Q4 Determining when to recognise revenue</a:t>
            </a:r>
            <a:endParaRPr lang="en-GB" sz="2000" b="1"/>
          </a:p>
          <a:p>
            <a:pPr lvl="1" indent="-216000">
              <a:lnSpc>
                <a:spcPct val="80000"/>
              </a:lnSpc>
              <a:spcBef>
                <a:spcPts val="600"/>
              </a:spcBef>
              <a:spcAft>
                <a:spcPts val="600"/>
              </a:spcAft>
              <a:buFont typeface="Wingdings" panose="05000000000000000000" pitchFamily="2" charset="2"/>
              <a:buChar char="§"/>
            </a:pPr>
            <a:r>
              <a:rPr lang="cs-CZ" sz="2000"/>
              <a:t>M</a:t>
            </a:r>
            <a:r>
              <a:rPr lang="en-GB" sz="2000"/>
              <a:t>ore entities with immaterial impact of the new standard around its adoption (Napier and Stadler, 2020; </a:t>
            </a:r>
            <a:r>
              <a:rPr lang="en-GB" sz="2000" err="1"/>
              <a:t>Kabir</a:t>
            </a:r>
            <a:r>
              <a:rPr lang="en-GB" sz="2000"/>
              <a:t> and Su, 2022), however with cross-industry variance</a:t>
            </a:r>
          </a:p>
          <a:p>
            <a:pPr lvl="1" indent="-216000">
              <a:lnSpc>
                <a:spcPct val="80000"/>
              </a:lnSpc>
              <a:spcBef>
                <a:spcPts val="600"/>
              </a:spcBef>
              <a:spcAft>
                <a:spcPts val="600"/>
              </a:spcAft>
              <a:buFont typeface="Wingdings" panose="05000000000000000000" pitchFamily="2" charset="2"/>
              <a:buChar char="§"/>
            </a:pPr>
            <a:r>
              <a:rPr lang="cs-CZ" sz="2000"/>
              <a:t>I</a:t>
            </a:r>
            <a:r>
              <a:rPr lang="en-GB" sz="2000"/>
              <a:t>mmaterial impact on firms with a short revenue cycle; acceleration of revenue for firms with a longer cycle (Ali and Tseng, 2023</a:t>
            </a:r>
            <a:r>
              <a:rPr lang="cs-CZ" sz="2000" err="1"/>
              <a:t>wp</a:t>
            </a:r>
            <a:r>
              <a:rPr lang="en-GB" sz="2000"/>
              <a:t>)</a:t>
            </a:r>
          </a:p>
          <a:p>
            <a:pPr lvl="1" indent="-216000">
              <a:lnSpc>
                <a:spcPct val="80000"/>
              </a:lnSpc>
              <a:spcBef>
                <a:spcPts val="600"/>
              </a:spcBef>
              <a:spcAft>
                <a:spcPts val="600"/>
              </a:spcAft>
              <a:buFont typeface="Wingdings" panose="05000000000000000000" pitchFamily="2" charset="2"/>
              <a:buChar char="§"/>
            </a:pPr>
            <a:r>
              <a:rPr lang="cs-CZ" sz="2000"/>
              <a:t>C</a:t>
            </a:r>
            <a:r>
              <a:rPr lang="en-GB" sz="2000"/>
              <a:t>hanges in revenue recognised at a point of time driven by the shift from the </a:t>
            </a:r>
            <a:r>
              <a:rPr lang="cs-CZ" sz="2000"/>
              <a:t>„</a:t>
            </a:r>
            <a:r>
              <a:rPr lang="en-GB" sz="2000"/>
              <a:t>risk</a:t>
            </a:r>
            <a:r>
              <a:rPr lang="cs-CZ" sz="2000"/>
              <a:t> </a:t>
            </a:r>
            <a:r>
              <a:rPr lang="en-GB" sz="2000"/>
              <a:t>&amp;</a:t>
            </a:r>
            <a:r>
              <a:rPr lang="cs-CZ" sz="2000"/>
              <a:t> </a:t>
            </a:r>
            <a:r>
              <a:rPr lang="en-GB" sz="2000"/>
              <a:t>reward“ model to the „transfer of control“ concept &amp; for revenue over time most changes due to updates in the methods to estimate PoC</a:t>
            </a:r>
          </a:p>
          <a:p>
            <a:pPr lvl="1" indent="-216000">
              <a:lnSpc>
                <a:spcPct val="80000"/>
              </a:lnSpc>
              <a:spcBef>
                <a:spcPts val="600"/>
              </a:spcBef>
              <a:spcAft>
                <a:spcPts val="600"/>
              </a:spcAft>
              <a:buFont typeface="Wingdings" panose="05000000000000000000" pitchFamily="2" charset="2"/>
              <a:buChar char="§"/>
            </a:pPr>
            <a:r>
              <a:rPr lang="cs-CZ" sz="2000">
                <a:latin typeface="Calibri" panose="020F0502020204030204" pitchFamily="34" charset="0"/>
                <a:ea typeface="Calibri" panose="020F0502020204030204" pitchFamily="34" charset="0"/>
                <a:cs typeface="Arial" panose="020B0604020202020204" pitchFamily="34" charset="0"/>
              </a:rPr>
              <a:t>I</a:t>
            </a:r>
            <a:r>
              <a:rPr lang="en-GB" sz="2000">
                <a:latin typeface="Calibri" panose="020F0502020204030204" pitchFamily="34" charset="0"/>
                <a:ea typeface="Calibri" panose="020F0502020204030204" pitchFamily="34" charset="0"/>
                <a:cs typeface="Arial" panose="020B0604020202020204" pitchFamily="34" charset="0"/>
              </a:rPr>
              <a:t>ncreased within-industry comparability of revenue for US firms and, hence, higher value relevance (Choi</a:t>
            </a:r>
            <a:r>
              <a:rPr lang="cs-CZ" sz="2000">
                <a:latin typeface="Calibri" panose="020F0502020204030204" pitchFamily="34" charset="0"/>
                <a:ea typeface="Calibri" panose="020F0502020204030204" pitchFamily="34" charset="0"/>
                <a:cs typeface="Arial" panose="020B0604020202020204" pitchFamily="34" charset="0"/>
              </a:rPr>
              <a:t>, Kim and </a:t>
            </a:r>
            <a:r>
              <a:rPr lang="cs-CZ" sz="2000" err="1">
                <a:latin typeface="Calibri" panose="020F0502020204030204" pitchFamily="34" charset="0"/>
                <a:ea typeface="Calibri" panose="020F0502020204030204" pitchFamily="34" charset="0"/>
                <a:cs typeface="Arial" panose="020B0604020202020204" pitchFamily="34" charset="0"/>
              </a:rPr>
              <a:t>Wang</a:t>
            </a:r>
            <a:r>
              <a:rPr lang="cs-CZ" sz="2000">
                <a:latin typeface="Calibri" panose="020F0502020204030204" pitchFamily="34" charset="0"/>
                <a:ea typeface="Calibri" panose="020F0502020204030204" pitchFamily="34" charset="0"/>
                <a:cs typeface="Arial" panose="020B0604020202020204" pitchFamily="34" charset="0"/>
              </a:rPr>
              <a:t>, </a:t>
            </a:r>
            <a:r>
              <a:rPr lang="en-GB" sz="2000">
                <a:latin typeface="Calibri" panose="020F0502020204030204" pitchFamily="34" charset="0"/>
                <a:ea typeface="Calibri" panose="020F0502020204030204" pitchFamily="34" charset="0"/>
                <a:cs typeface="Arial" panose="020B0604020202020204" pitchFamily="34" charset="0"/>
              </a:rPr>
              <a:t>2023</a:t>
            </a:r>
            <a:r>
              <a:rPr lang="cs-CZ" sz="2000" err="1">
                <a:latin typeface="Calibri" panose="020F0502020204030204" pitchFamily="34" charset="0"/>
                <a:ea typeface="Calibri" panose="020F0502020204030204" pitchFamily="34" charset="0"/>
                <a:cs typeface="Arial" panose="020B0604020202020204" pitchFamily="34" charset="0"/>
              </a:rPr>
              <a:t>wp</a:t>
            </a:r>
            <a:r>
              <a:rPr lang="en-GB" sz="2000">
                <a:latin typeface="Calibri" panose="020F0502020204030204" pitchFamily="34" charset="0"/>
                <a:ea typeface="Calibri" panose="020F0502020204030204" pitchFamily="34" charset="0"/>
                <a:cs typeface="Arial" panose="020B0604020202020204" pitchFamily="34" charset="0"/>
              </a:rPr>
              <a:t>)</a:t>
            </a:r>
          </a:p>
          <a:p>
            <a:pPr lvl="1" indent="-216000">
              <a:lnSpc>
                <a:spcPct val="80000"/>
              </a:lnSpc>
              <a:spcBef>
                <a:spcPts val="600"/>
              </a:spcBef>
              <a:spcAft>
                <a:spcPts val="600"/>
              </a:spcAft>
              <a:buFont typeface="Wingdings" panose="05000000000000000000" pitchFamily="2" charset="2"/>
              <a:buChar char="§"/>
            </a:pPr>
            <a:r>
              <a:rPr lang="cs-CZ" sz="2000">
                <a:latin typeface="Calibri" panose="020F0502020204030204" pitchFamily="34" charset="0"/>
                <a:ea typeface="Calibri" panose="020F0502020204030204" pitchFamily="34" charset="0"/>
                <a:cs typeface="Arial" panose="020B0604020202020204" pitchFamily="34" charset="0"/>
              </a:rPr>
              <a:t>I</a:t>
            </a:r>
            <a:r>
              <a:rPr lang="en-GB" sz="2000">
                <a:latin typeface="Calibri" panose="020F0502020204030204" pitchFamily="34" charset="0"/>
                <a:ea typeface="Calibri" panose="020F0502020204030204" pitchFamily="34" charset="0"/>
                <a:cs typeface="Arial" panose="020B0604020202020204" pitchFamily="34" charset="0"/>
              </a:rPr>
              <a:t>mproved </a:t>
            </a:r>
            <a:r>
              <a:rPr lang="en-GB" sz="2000">
                <a:effectLst/>
                <a:latin typeface="Calibri" panose="020F0502020204030204" pitchFamily="34" charset="0"/>
                <a:ea typeface="Calibri" panose="020F0502020204030204" pitchFamily="34" charset="0"/>
                <a:cs typeface="Arial" panose="020B0604020202020204" pitchFamily="34" charset="0"/>
              </a:rPr>
              <a:t>quality of sales-related accruals (He, 2023)</a:t>
            </a:r>
            <a:endParaRPr lang="en-GB" sz="2000"/>
          </a:p>
        </p:txBody>
      </p:sp>
    </p:spTree>
    <p:extLst>
      <p:ext uri="{BB962C8B-B14F-4D97-AF65-F5344CB8AC3E}">
        <p14:creationId xmlns:p14="http://schemas.microsoft.com/office/powerpoint/2010/main" val="3664268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9F34AA-8C15-9521-2B2C-74B6D12ADAEA}"/>
              </a:ext>
            </a:extLst>
          </p:cNvPr>
          <p:cNvSpPr>
            <a:spLocks noGrp="1"/>
          </p:cNvSpPr>
          <p:nvPr>
            <p:ph type="title"/>
          </p:nvPr>
        </p:nvSpPr>
        <p:spPr/>
        <p:txBody>
          <a:bodyPr/>
          <a:lstStyle/>
          <a:p>
            <a:pPr algn="ctr"/>
            <a:r>
              <a:rPr lang="en-GB" b="1">
                <a:solidFill>
                  <a:srgbClr val="002060"/>
                </a:solidFill>
                <a:latin typeface="+mn-lt"/>
              </a:rPr>
              <a:t>Thank you for your attention!</a:t>
            </a:r>
          </a:p>
        </p:txBody>
      </p:sp>
      <p:sp>
        <p:nvSpPr>
          <p:cNvPr id="3" name="Zástupný obsah 2">
            <a:extLst>
              <a:ext uri="{FF2B5EF4-FFF2-40B4-BE49-F238E27FC236}">
                <a16:creationId xmlns:a16="http://schemas.microsoft.com/office/drawing/2014/main" id="{0A03690A-2FA6-26C6-3E2F-A4E6B08B1812}"/>
              </a:ext>
            </a:extLst>
          </p:cNvPr>
          <p:cNvSpPr>
            <a:spLocks noGrp="1"/>
          </p:cNvSpPr>
          <p:nvPr>
            <p:ph idx="1"/>
          </p:nvPr>
        </p:nvSpPr>
        <p:spPr>
          <a:xfrm>
            <a:off x="1211054" y="1911531"/>
            <a:ext cx="9944626" cy="4023360"/>
          </a:xfrm>
        </p:spPr>
        <p:txBody>
          <a:bodyPr>
            <a:normAutofit/>
          </a:bodyPr>
          <a:lstStyle/>
          <a:p>
            <a:pPr marL="0" indent="0" algn="ctr">
              <a:buNone/>
            </a:pPr>
            <a:r>
              <a:rPr lang="en-GB" sz="4000" i="1"/>
              <a:t>Suggestions are welcome and can be sent to the team members</a:t>
            </a:r>
          </a:p>
          <a:p>
            <a:pPr marL="0" indent="0" algn="ctr">
              <a:buNone/>
            </a:pPr>
            <a:endParaRPr lang="en-GB" sz="4000" b="1"/>
          </a:p>
          <a:p>
            <a:pPr marL="0" indent="0" algn="ctr">
              <a:buNone/>
            </a:pPr>
            <a:r>
              <a:rPr lang="en-GB" sz="4000" b="1"/>
              <a:t>Coordinator: David </a:t>
            </a:r>
            <a:r>
              <a:rPr lang="en-GB" sz="4000" b="1" err="1"/>
              <a:t>Procházka</a:t>
            </a:r>
            <a:endParaRPr lang="en-GB" sz="4000" b="1"/>
          </a:p>
          <a:p>
            <a:pPr marL="0" indent="0" algn="ctr">
              <a:buNone/>
            </a:pPr>
            <a:r>
              <a:rPr lang="en-GB" sz="4000"/>
              <a:t> email: </a:t>
            </a:r>
            <a:r>
              <a:rPr lang="en-GB" sz="4000">
                <a:solidFill>
                  <a:srgbClr val="002060"/>
                </a:solidFill>
                <a:hlinkClick r:id="rId2">
                  <a:extLst>
                    <a:ext uri="{A12FA001-AC4F-418D-AE19-62706E023703}">
                      <ahyp:hlinkClr xmlns:ahyp="http://schemas.microsoft.com/office/drawing/2018/hyperlinkcolor" val="tx"/>
                    </a:ext>
                  </a:extLst>
                </a:hlinkClick>
              </a:rPr>
              <a:t>prochazd@vse.cz</a:t>
            </a:r>
            <a:endParaRPr lang="en-GB" sz="4000"/>
          </a:p>
          <a:p>
            <a:pPr indent="-216000">
              <a:buFont typeface="Wingdings" panose="05000000000000000000" pitchFamily="2" charset="2"/>
              <a:buChar char="§"/>
            </a:pPr>
            <a:endParaRPr lang="cs-CZ" sz="4800"/>
          </a:p>
          <a:p>
            <a:pPr indent="-216000">
              <a:buFont typeface="Wingdings" panose="05000000000000000000" pitchFamily="2" charset="2"/>
              <a:buChar char="§"/>
            </a:pPr>
            <a:endParaRPr lang="cs-CZ" sz="1800"/>
          </a:p>
          <a:p>
            <a:pPr indent="-216000">
              <a:buFont typeface="Wingdings" panose="05000000000000000000" pitchFamily="2" charset="2"/>
              <a:buChar char="§"/>
            </a:pPr>
            <a:endParaRPr lang="cs-CZ" sz="1800"/>
          </a:p>
          <a:p>
            <a:pPr indent="-216000">
              <a:buFont typeface="Wingdings" panose="05000000000000000000" pitchFamily="2" charset="2"/>
              <a:buChar char="§"/>
            </a:pPr>
            <a:endParaRPr lang="en-GB" sz="1800"/>
          </a:p>
          <a:p>
            <a:pPr marL="640080" lvl="4" indent="-216000">
              <a:spcBef>
                <a:spcPts val="1200"/>
              </a:spcBef>
              <a:spcAft>
                <a:spcPts val="200"/>
              </a:spcAft>
              <a:buSzPct val="100000"/>
              <a:buFont typeface="Wingdings" panose="05000000000000000000" pitchFamily="2" charset="2"/>
              <a:buChar char="§"/>
            </a:pPr>
            <a:endParaRPr lang="en-GB" sz="1800"/>
          </a:p>
        </p:txBody>
      </p:sp>
    </p:spTree>
    <p:extLst>
      <p:ext uri="{BB962C8B-B14F-4D97-AF65-F5344CB8AC3E}">
        <p14:creationId xmlns:p14="http://schemas.microsoft.com/office/powerpoint/2010/main" val="2018803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281AEC-14F9-71CD-0AB2-9B70965A45ED}"/>
              </a:ext>
            </a:extLst>
          </p:cNvPr>
          <p:cNvPicPr>
            <a:picLocks noChangeAspect="1"/>
          </p:cNvPicPr>
          <p:nvPr/>
        </p:nvPicPr>
        <p:blipFill>
          <a:blip r:embed="rId2"/>
          <a:srcRect/>
          <a:stretch/>
        </p:blipFill>
        <p:spPr>
          <a:xfrm>
            <a:off x="1366925" y="1194522"/>
            <a:ext cx="2055200" cy="2055200"/>
          </a:xfrm>
          <a:prstGeom prst="rect">
            <a:avLst/>
          </a:prstGeom>
        </p:spPr>
      </p:pic>
      <p:pic>
        <p:nvPicPr>
          <p:cNvPr id="3" name="Picture 2" descr="Text&#10;&#10;Description automatically generated">
            <a:extLst>
              <a:ext uri="{FF2B5EF4-FFF2-40B4-BE49-F238E27FC236}">
                <a16:creationId xmlns:a16="http://schemas.microsoft.com/office/drawing/2014/main" id="{D1B69B96-57F3-6454-AEA5-170668AB2EDA}"/>
              </a:ext>
            </a:extLst>
          </p:cNvPr>
          <p:cNvPicPr>
            <a:picLocks noChangeAspect="1"/>
          </p:cNvPicPr>
          <p:nvPr/>
        </p:nvPicPr>
        <p:blipFill>
          <a:blip r:embed="rId3"/>
          <a:stretch>
            <a:fillRect/>
          </a:stretch>
        </p:blipFill>
        <p:spPr>
          <a:xfrm>
            <a:off x="9353600" y="6111990"/>
            <a:ext cx="2055200" cy="493248"/>
          </a:xfrm>
          <a:prstGeom prst="rect">
            <a:avLst/>
          </a:prstGeom>
        </p:spPr>
      </p:pic>
      <p:pic>
        <p:nvPicPr>
          <p:cNvPr id="4" name="Picture 3">
            <a:extLst>
              <a:ext uri="{FF2B5EF4-FFF2-40B4-BE49-F238E27FC236}">
                <a16:creationId xmlns:a16="http://schemas.microsoft.com/office/drawing/2014/main" id="{D4F5FE96-5089-3449-5EE0-AA424DCF81CD}"/>
              </a:ext>
            </a:extLst>
          </p:cNvPr>
          <p:cNvPicPr>
            <a:picLocks noChangeAspect="1"/>
          </p:cNvPicPr>
          <p:nvPr/>
        </p:nvPicPr>
        <p:blipFill>
          <a:blip r:embed="rId4"/>
          <a:stretch>
            <a:fillRect/>
          </a:stretch>
        </p:blipFill>
        <p:spPr>
          <a:xfrm rot="10800000">
            <a:off x="8792409" y="-2103914"/>
            <a:ext cx="5603283" cy="5603283"/>
          </a:xfrm>
          <a:prstGeom prst="rect">
            <a:avLst/>
          </a:prstGeom>
        </p:spPr>
      </p:pic>
      <p:pic>
        <p:nvPicPr>
          <p:cNvPr id="5" name="Graphic 4">
            <a:extLst>
              <a:ext uri="{FF2B5EF4-FFF2-40B4-BE49-F238E27FC236}">
                <a16:creationId xmlns:a16="http://schemas.microsoft.com/office/drawing/2014/main" id="{0253E807-384D-033E-66C1-A6189446A6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71450" y="1179697"/>
            <a:ext cx="4537350" cy="4537350"/>
          </a:xfrm>
          <a:prstGeom prst="rect">
            <a:avLst/>
          </a:prstGeom>
        </p:spPr>
      </p:pic>
      <p:sp>
        <p:nvSpPr>
          <p:cNvPr id="6" name="TextBox 5">
            <a:extLst>
              <a:ext uri="{FF2B5EF4-FFF2-40B4-BE49-F238E27FC236}">
                <a16:creationId xmlns:a16="http://schemas.microsoft.com/office/drawing/2014/main" id="{3219B4B0-0A32-BF9F-B962-632165BDAE75}"/>
              </a:ext>
            </a:extLst>
          </p:cNvPr>
          <p:cNvSpPr txBox="1"/>
          <p:nvPr/>
        </p:nvSpPr>
        <p:spPr>
          <a:xfrm>
            <a:off x="1261259" y="4238303"/>
            <a:ext cx="27930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37374"/>
                </a:solidFill>
                <a:effectLst/>
                <a:uLnTx/>
                <a:uFillTx/>
                <a:latin typeface="Calibri Light" panose="020F0302020204030204" pitchFamily="34" charset="0"/>
                <a:ea typeface="+mn-ea"/>
                <a:cs typeface="+mn-cs"/>
              </a:rPr>
              <a:t>35 Square de </a:t>
            </a:r>
            <a:r>
              <a:rPr kumimoji="0" lang="en-GB" sz="1000" b="0" i="0" u="none" strike="noStrike" kern="1200" cap="none" spc="0" normalizeH="0" baseline="0" noProof="0" err="1">
                <a:ln>
                  <a:noFill/>
                </a:ln>
                <a:solidFill>
                  <a:srgbClr val="737374"/>
                </a:solidFill>
                <a:effectLst/>
                <a:uLnTx/>
                <a:uFillTx/>
                <a:latin typeface="Calibri Light" panose="020F0302020204030204" pitchFamily="34" charset="0"/>
                <a:ea typeface="+mn-ea"/>
                <a:cs typeface="+mn-cs"/>
              </a:rPr>
              <a:t>Meeûs</a:t>
            </a:r>
            <a:r>
              <a:rPr kumimoji="0" lang="en-GB" sz="1000" b="0" i="0" u="none" strike="noStrike" kern="1200" cap="none" spc="0" normalizeH="0" baseline="0" noProof="0">
                <a:ln>
                  <a:noFill/>
                </a:ln>
                <a:solidFill>
                  <a:srgbClr val="737374"/>
                </a:solidFill>
                <a:effectLst/>
                <a:uLnTx/>
                <a:uFillTx/>
                <a:latin typeface="Calibri Light" panose="020F0302020204030204" pitchFamily="34" charset="0"/>
                <a:ea typeface="+mn-ea"/>
                <a:cs typeface="+mn-cs"/>
              </a:rPr>
              <a:t>, B-1000 Brussels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37374"/>
                </a:solidFill>
                <a:effectLst/>
                <a:uLnTx/>
                <a:uFillTx/>
                <a:latin typeface="Calibri Light" panose="020F0302020204030204" pitchFamily="34" charset="0"/>
                <a:ea typeface="+mn-ea"/>
                <a:cs typeface="+mn-cs"/>
                <a:hlinkClick r:id="rId7"/>
              </a:rPr>
              <a:t>info@efrag.org</a:t>
            </a:r>
            <a:r>
              <a:rPr kumimoji="0" lang="en-GB" sz="1000" b="0" i="0" u="none" strike="noStrike" kern="1200" cap="none" spc="0" normalizeH="0" baseline="0" noProof="0">
                <a:ln>
                  <a:noFill/>
                </a:ln>
                <a:solidFill>
                  <a:srgbClr val="737374"/>
                </a:solidFill>
                <a:effectLst/>
                <a:uLnTx/>
                <a:uFillTx/>
                <a:latin typeface="Calibri Light" panose="020F0302020204030204" pitchFamily="34" charset="0"/>
                <a:ea typeface="+mn-ea"/>
                <a:cs typeface="+mn-cs"/>
              </a:rPr>
              <a:t> - </a:t>
            </a:r>
            <a:r>
              <a:rPr kumimoji="0" lang="en-GB" sz="1000" b="1" i="0" u="none" strike="noStrike" kern="1200" cap="none" spc="0" normalizeH="0" baseline="0" noProof="0" err="1">
                <a:ln>
                  <a:noFill/>
                </a:ln>
                <a:solidFill>
                  <a:srgbClr val="737374"/>
                </a:solidFill>
                <a:effectLst/>
                <a:uLnTx/>
                <a:uFillTx/>
                <a:latin typeface="Calibri" panose="020F0502020204030204" pitchFamily="34" charset="0"/>
                <a:ea typeface="+mn-ea"/>
                <a:cs typeface="+mn-cs"/>
              </a:rPr>
              <a:t>www.efrag.org</a:t>
            </a:r>
            <a:endParaRPr kumimoji="0" lang="en-GB" sz="1000" b="0" i="0" u="none" strike="noStrike" kern="1200" cap="none" spc="0" normalizeH="0" baseline="0" noProof="0">
              <a:ln>
                <a:noFill/>
              </a:ln>
              <a:solidFill>
                <a:srgbClr val="737374"/>
              </a:solidFill>
              <a:effectLst/>
              <a:uLnTx/>
              <a:uFillTx/>
              <a:latin typeface="Calibri Light" panose="020F0302020204030204" pitchFamily="34" charset="0"/>
              <a:ea typeface="+mn-ea"/>
              <a:cs typeface="+mn-cs"/>
            </a:endParaRPr>
          </a:p>
        </p:txBody>
      </p:sp>
      <p:pic>
        <p:nvPicPr>
          <p:cNvPr id="7" name="Picture 3" descr="Normal reproduction in colour">
            <a:extLst>
              <a:ext uri="{FF2B5EF4-FFF2-40B4-BE49-F238E27FC236}">
                <a16:creationId xmlns:a16="http://schemas.microsoft.com/office/drawing/2014/main" id="{CBDED2B0-D643-DDB5-5D39-C7C1D8DA6885}"/>
              </a:ext>
            </a:extLst>
          </p:cNvPr>
          <p:cNvPicPr>
            <a:picLocks noChangeAspect="1" noChangeArrowheads="1"/>
          </p:cNvPicPr>
          <p:nvPr/>
        </p:nvPicPr>
        <p:blipFill>
          <a:blip r:embed="rId8"/>
          <a:srcRect/>
          <a:stretch>
            <a:fillRect/>
          </a:stretch>
        </p:blipFill>
        <p:spPr bwMode="auto">
          <a:xfrm>
            <a:off x="1319496" y="4721873"/>
            <a:ext cx="619125" cy="400050"/>
          </a:xfrm>
          <a:prstGeom prst="rect">
            <a:avLst/>
          </a:prstGeom>
          <a:noFill/>
          <a:ln w="9525">
            <a:noFill/>
            <a:miter lim="800000"/>
            <a:headEnd/>
            <a:tailEnd/>
          </a:ln>
        </p:spPr>
      </p:pic>
      <p:sp>
        <p:nvSpPr>
          <p:cNvPr id="8" name="TextBox 7">
            <a:extLst>
              <a:ext uri="{FF2B5EF4-FFF2-40B4-BE49-F238E27FC236}">
                <a16:creationId xmlns:a16="http://schemas.microsoft.com/office/drawing/2014/main" id="{6BFBFE14-0900-DAE8-27FC-32289AD87BD2}"/>
              </a:ext>
            </a:extLst>
          </p:cNvPr>
          <p:cNvSpPr txBox="1"/>
          <p:nvPr/>
        </p:nvSpPr>
        <p:spPr>
          <a:xfrm>
            <a:off x="1237100" y="5185735"/>
            <a:ext cx="2199159" cy="161582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737374"/>
                </a:solidFill>
                <a:effectLst/>
                <a:uLnTx/>
                <a:uFillTx/>
                <a:latin typeface="Avenir Book Oblique" panose="02000503020000020003" pitchFamily="2" charset="0"/>
                <a:ea typeface="+mn-ea"/>
                <a:cs typeface="+mn-cs"/>
              </a:rPr>
              <a:t>EFRAG is co-funded by the European Union and EEA and EFTA countries. The contents of EFRAG’s work and the views and positions expressed are however the sole responsibility of EFRAG and do not necessarily reflect those of the European Union or the Directorate-General for Financial Stability, Financial Services and Capital Markets Union (DG FISMA). Neither the European Union nor DG FISMA can be held responsible for them.</a:t>
            </a:r>
          </a:p>
        </p:txBody>
      </p:sp>
      <p:sp>
        <p:nvSpPr>
          <p:cNvPr id="9" name="TextBox 8">
            <a:extLst>
              <a:ext uri="{FF2B5EF4-FFF2-40B4-BE49-F238E27FC236}">
                <a16:creationId xmlns:a16="http://schemas.microsoft.com/office/drawing/2014/main" id="{703CF34D-1825-698A-CF07-9E34746C4C3A}"/>
              </a:ext>
            </a:extLst>
          </p:cNvPr>
          <p:cNvSpPr txBox="1"/>
          <p:nvPr/>
        </p:nvSpPr>
        <p:spPr>
          <a:xfrm>
            <a:off x="1319496" y="649397"/>
            <a:ext cx="27930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737374"/>
                </a:solidFill>
                <a:effectLst/>
                <a:uLnTx/>
                <a:uFillTx/>
                <a:latin typeface="Calibri Light" panose="020F0302020204030204" pitchFamily="34" charset="0"/>
                <a:ea typeface="+mn-ea"/>
                <a:cs typeface="+mn-cs"/>
              </a:rPr>
              <a:t>Follow us: </a:t>
            </a:r>
          </a:p>
        </p:txBody>
      </p:sp>
      <p:pic>
        <p:nvPicPr>
          <p:cNvPr id="10" name="Picture 9">
            <a:extLst>
              <a:ext uri="{FF2B5EF4-FFF2-40B4-BE49-F238E27FC236}">
                <a16:creationId xmlns:a16="http://schemas.microsoft.com/office/drawing/2014/main" id="{54987FEB-7DEA-146A-2A9E-5B247BD184FB}"/>
              </a:ext>
            </a:extLst>
          </p:cNvPr>
          <p:cNvPicPr>
            <a:picLocks noChangeAspect="1"/>
          </p:cNvPicPr>
          <p:nvPr/>
        </p:nvPicPr>
        <p:blipFill>
          <a:blip r:embed="rId9"/>
          <a:stretch>
            <a:fillRect/>
          </a:stretch>
        </p:blipFill>
        <p:spPr>
          <a:xfrm>
            <a:off x="1327983" y="3488678"/>
            <a:ext cx="301075" cy="301075"/>
          </a:xfrm>
          <a:prstGeom prst="rect">
            <a:avLst/>
          </a:prstGeom>
        </p:spPr>
      </p:pic>
      <p:pic>
        <p:nvPicPr>
          <p:cNvPr id="11" name="Picture 10">
            <a:extLst>
              <a:ext uri="{FF2B5EF4-FFF2-40B4-BE49-F238E27FC236}">
                <a16:creationId xmlns:a16="http://schemas.microsoft.com/office/drawing/2014/main" id="{CE1853FD-5C47-0E00-2242-BE483988FBA3}"/>
              </a:ext>
            </a:extLst>
          </p:cNvPr>
          <p:cNvPicPr>
            <a:picLocks noChangeAspect="1"/>
          </p:cNvPicPr>
          <p:nvPr/>
        </p:nvPicPr>
        <p:blipFill>
          <a:blip r:embed="rId10"/>
          <a:stretch>
            <a:fillRect/>
          </a:stretch>
        </p:blipFill>
        <p:spPr>
          <a:xfrm>
            <a:off x="2186141" y="3490481"/>
            <a:ext cx="301076" cy="301076"/>
          </a:xfrm>
          <a:prstGeom prst="rect">
            <a:avLst/>
          </a:prstGeom>
        </p:spPr>
      </p:pic>
      <p:pic>
        <p:nvPicPr>
          <p:cNvPr id="12" name="Picture 11">
            <a:extLst>
              <a:ext uri="{FF2B5EF4-FFF2-40B4-BE49-F238E27FC236}">
                <a16:creationId xmlns:a16="http://schemas.microsoft.com/office/drawing/2014/main" id="{2BE12111-456F-B704-3739-9C5408551466}"/>
              </a:ext>
            </a:extLst>
          </p:cNvPr>
          <p:cNvPicPr>
            <a:picLocks noChangeAspect="1"/>
          </p:cNvPicPr>
          <p:nvPr/>
        </p:nvPicPr>
        <p:blipFill>
          <a:blip r:embed="rId11"/>
          <a:stretch>
            <a:fillRect/>
          </a:stretch>
        </p:blipFill>
        <p:spPr>
          <a:xfrm>
            <a:off x="3044300" y="3485676"/>
            <a:ext cx="307077" cy="307077"/>
          </a:xfrm>
          <a:prstGeom prst="rect">
            <a:avLst/>
          </a:prstGeom>
        </p:spPr>
      </p:pic>
    </p:spTree>
    <p:extLst>
      <p:ext uri="{BB962C8B-B14F-4D97-AF65-F5344CB8AC3E}">
        <p14:creationId xmlns:p14="http://schemas.microsoft.com/office/powerpoint/2010/main" val="20713480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0565ABB7-46C0-334F-92D0-F1C43917F661}"/>
              </a:ext>
            </a:extLst>
          </p:cNvPr>
          <p:cNvSpPr>
            <a:spLocks noGrp="1"/>
          </p:cNvSpPr>
          <p:nvPr>
            <p:ph type="body" sz="quarter" idx="10"/>
          </p:nvPr>
        </p:nvSpPr>
        <p:spPr>
          <a:xfrm>
            <a:off x="1024751" y="2603448"/>
            <a:ext cx="5072400" cy="3263210"/>
          </a:xfrm>
        </p:spPr>
        <p:txBody>
          <a:bodyPr/>
          <a:lstStyle/>
          <a:p>
            <a:r>
              <a:rPr lang="en-US"/>
              <a:t>Follow us online</a:t>
            </a:r>
          </a:p>
        </p:txBody>
      </p:sp>
      <p:pic>
        <p:nvPicPr>
          <p:cNvPr id="7" name="Picture 6">
            <a:extLst>
              <a:ext uri="{FF2B5EF4-FFF2-40B4-BE49-F238E27FC236}">
                <a16:creationId xmlns:a16="http://schemas.microsoft.com/office/drawing/2014/main" id="{A97DD352-7237-CDB5-625E-F56FADC28130}"/>
              </a:ext>
            </a:extLst>
          </p:cNvPr>
          <p:cNvPicPr>
            <a:picLocks noChangeAspect="1"/>
          </p:cNvPicPr>
          <p:nvPr/>
        </p:nvPicPr>
        <p:blipFill>
          <a:blip r:embed="rId3"/>
          <a:stretch>
            <a:fillRect/>
          </a:stretch>
        </p:blipFill>
        <p:spPr>
          <a:xfrm>
            <a:off x="1024752" y="4151913"/>
            <a:ext cx="321432" cy="321432"/>
          </a:xfrm>
          <a:prstGeom prst="rect">
            <a:avLst/>
          </a:prstGeom>
        </p:spPr>
      </p:pic>
      <p:pic>
        <p:nvPicPr>
          <p:cNvPr id="9" name="Picture 8">
            <a:extLst>
              <a:ext uri="{FF2B5EF4-FFF2-40B4-BE49-F238E27FC236}">
                <a16:creationId xmlns:a16="http://schemas.microsoft.com/office/drawing/2014/main" id="{0A3DD7A9-DE03-749B-400C-110B6926D6F6}"/>
              </a:ext>
            </a:extLst>
          </p:cNvPr>
          <p:cNvPicPr>
            <a:picLocks noChangeAspect="1"/>
          </p:cNvPicPr>
          <p:nvPr/>
        </p:nvPicPr>
        <p:blipFill>
          <a:blip r:embed="rId4"/>
          <a:stretch>
            <a:fillRect/>
          </a:stretch>
        </p:blipFill>
        <p:spPr>
          <a:xfrm>
            <a:off x="1046816" y="4690291"/>
            <a:ext cx="321432" cy="321432"/>
          </a:xfrm>
          <a:prstGeom prst="rect">
            <a:avLst/>
          </a:prstGeom>
        </p:spPr>
      </p:pic>
      <p:pic>
        <p:nvPicPr>
          <p:cNvPr id="11" name="Picture 10">
            <a:extLst>
              <a:ext uri="{FF2B5EF4-FFF2-40B4-BE49-F238E27FC236}">
                <a16:creationId xmlns:a16="http://schemas.microsoft.com/office/drawing/2014/main" id="{C53BBCAA-0523-9A9F-55A6-30BCB7E60C23}"/>
              </a:ext>
            </a:extLst>
          </p:cNvPr>
          <p:cNvPicPr>
            <a:picLocks noChangeAspect="1"/>
          </p:cNvPicPr>
          <p:nvPr/>
        </p:nvPicPr>
        <p:blipFill>
          <a:blip r:embed="rId5"/>
          <a:stretch>
            <a:fillRect/>
          </a:stretch>
        </p:blipFill>
        <p:spPr>
          <a:xfrm>
            <a:off x="1046816" y="5199494"/>
            <a:ext cx="321431" cy="321431"/>
          </a:xfrm>
          <a:prstGeom prst="rect">
            <a:avLst/>
          </a:prstGeom>
        </p:spPr>
      </p:pic>
      <p:sp>
        <p:nvSpPr>
          <p:cNvPr id="13" name="TextBox 12">
            <a:extLst>
              <a:ext uri="{FF2B5EF4-FFF2-40B4-BE49-F238E27FC236}">
                <a16:creationId xmlns:a16="http://schemas.microsoft.com/office/drawing/2014/main" id="{0970AC86-D299-8391-8BC1-96A4C3748C00}"/>
              </a:ext>
            </a:extLst>
          </p:cNvPr>
          <p:cNvSpPr txBox="1"/>
          <p:nvPr/>
        </p:nvSpPr>
        <p:spPr>
          <a:xfrm>
            <a:off x="1364652" y="3499573"/>
            <a:ext cx="233491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ifrs.org/academics</a:t>
            </a:r>
          </a:p>
        </p:txBody>
      </p:sp>
      <p:sp>
        <p:nvSpPr>
          <p:cNvPr id="15" name="TextBox 14">
            <a:extLst>
              <a:ext uri="{FF2B5EF4-FFF2-40B4-BE49-F238E27FC236}">
                <a16:creationId xmlns:a16="http://schemas.microsoft.com/office/drawing/2014/main" id="{AEDCDB24-5386-9555-08D0-91834661E635}"/>
              </a:ext>
            </a:extLst>
          </p:cNvPr>
          <p:cNvSpPr txBox="1"/>
          <p:nvPr/>
        </p:nvSpPr>
        <p:spPr>
          <a:xfrm>
            <a:off x="1346182" y="4073235"/>
            <a:ext cx="23533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@IFRSFoundation</a:t>
            </a:r>
          </a:p>
        </p:txBody>
      </p:sp>
      <p:sp>
        <p:nvSpPr>
          <p:cNvPr id="17" name="TextBox 16">
            <a:extLst>
              <a:ext uri="{FF2B5EF4-FFF2-40B4-BE49-F238E27FC236}">
                <a16:creationId xmlns:a16="http://schemas.microsoft.com/office/drawing/2014/main" id="{7F8BF561-500C-D701-D7FA-478B79C3E047}"/>
              </a:ext>
            </a:extLst>
          </p:cNvPr>
          <p:cNvSpPr txBox="1"/>
          <p:nvPr/>
        </p:nvSpPr>
        <p:spPr>
          <a:xfrm>
            <a:off x="1368247" y="4646897"/>
            <a:ext cx="21307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IFRS Foundation</a:t>
            </a:r>
          </a:p>
        </p:txBody>
      </p:sp>
      <p:sp>
        <p:nvSpPr>
          <p:cNvPr id="19" name="TextBox 18">
            <a:extLst>
              <a:ext uri="{FF2B5EF4-FFF2-40B4-BE49-F238E27FC236}">
                <a16:creationId xmlns:a16="http://schemas.microsoft.com/office/drawing/2014/main" id="{14F8E8CF-340E-2513-ECBA-9B422347B920}"/>
              </a:ext>
            </a:extLst>
          </p:cNvPr>
          <p:cNvSpPr txBox="1"/>
          <p:nvPr/>
        </p:nvSpPr>
        <p:spPr>
          <a:xfrm>
            <a:off x="1357605" y="5207335"/>
            <a:ext cx="34223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International Accounting Standards Board</a:t>
            </a:r>
          </a:p>
        </p:txBody>
      </p:sp>
      <p:pic>
        <p:nvPicPr>
          <p:cNvPr id="21" name="Picture 20">
            <a:extLst>
              <a:ext uri="{FF2B5EF4-FFF2-40B4-BE49-F238E27FC236}">
                <a16:creationId xmlns:a16="http://schemas.microsoft.com/office/drawing/2014/main" id="{7A5E8272-409E-EAAA-241D-488231FDAEEC}"/>
              </a:ext>
            </a:extLst>
          </p:cNvPr>
          <p:cNvPicPr>
            <a:picLocks noChangeAspect="1"/>
          </p:cNvPicPr>
          <p:nvPr/>
        </p:nvPicPr>
        <p:blipFill>
          <a:blip r:embed="rId6"/>
          <a:stretch>
            <a:fillRect/>
          </a:stretch>
        </p:blipFill>
        <p:spPr>
          <a:xfrm>
            <a:off x="1036173" y="3538912"/>
            <a:ext cx="321432" cy="321432"/>
          </a:xfrm>
          <a:prstGeom prst="rect">
            <a:avLst/>
          </a:prstGeom>
        </p:spPr>
      </p:pic>
    </p:spTree>
    <p:extLst>
      <p:ext uri="{BB962C8B-B14F-4D97-AF65-F5344CB8AC3E}">
        <p14:creationId xmlns:p14="http://schemas.microsoft.com/office/powerpoint/2010/main" val="2877730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2BBC98-8818-AA2E-5761-4F092A2A3347}"/>
              </a:ext>
            </a:extLst>
          </p:cNvPr>
          <p:cNvSpPr>
            <a:spLocks noGrp="1"/>
          </p:cNvSpPr>
          <p:nvPr>
            <p:ph type="body" sz="quarter" idx="10"/>
          </p:nvPr>
        </p:nvSpPr>
        <p:spPr>
          <a:xfrm>
            <a:off x="1019173" y="1351314"/>
            <a:ext cx="10188575" cy="466014"/>
          </a:xfrm>
        </p:spPr>
        <p:txBody>
          <a:bodyPr/>
          <a:lstStyle/>
          <a:p>
            <a:r>
              <a:rPr lang="en-GB" sz="2800"/>
              <a:t>PIR—objective and process</a:t>
            </a:r>
          </a:p>
        </p:txBody>
      </p:sp>
      <p:sp>
        <p:nvSpPr>
          <p:cNvPr id="5" name="Footer Placeholder 4">
            <a:extLst>
              <a:ext uri="{FF2B5EF4-FFF2-40B4-BE49-F238E27FC236}">
                <a16:creationId xmlns:a16="http://schemas.microsoft.com/office/drawing/2014/main" id="{D6B5120D-C18E-829D-5B9A-F2C6C3B60C1D}"/>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5</a:t>
            </a:fld>
            <a:endParaRPr lang="en-US">
              <a:cs typeface="Arial" panose="020B0604020202020204" pitchFamily="34" charset="0"/>
            </a:endParaRPr>
          </a:p>
        </p:txBody>
      </p:sp>
      <p:pic>
        <p:nvPicPr>
          <p:cNvPr id="8" name="Graphic 7" descr="Bullseye with solid fill">
            <a:extLst>
              <a:ext uri="{FF2B5EF4-FFF2-40B4-BE49-F238E27FC236}">
                <a16:creationId xmlns:a16="http://schemas.microsoft.com/office/drawing/2014/main" id="{369A7BC8-2ACC-E55E-C79A-6AD6238095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6849" y="2058884"/>
            <a:ext cx="796359" cy="796359"/>
          </a:xfrm>
          <a:prstGeom prst="rect">
            <a:avLst/>
          </a:prstGeom>
        </p:spPr>
      </p:pic>
      <p:sp>
        <p:nvSpPr>
          <p:cNvPr id="3" name="Rectangle 2">
            <a:extLst>
              <a:ext uri="{FF2B5EF4-FFF2-40B4-BE49-F238E27FC236}">
                <a16:creationId xmlns:a16="http://schemas.microsoft.com/office/drawing/2014/main" id="{EAB4E436-03DA-E722-4D3B-1FD7F469D318}"/>
              </a:ext>
            </a:extLst>
          </p:cNvPr>
          <p:cNvSpPr/>
          <p:nvPr/>
        </p:nvSpPr>
        <p:spPr>
          <a:xfrm>
            <a:off x="1958311" y="1831493"/>
            <a:ext cx="9355429" cy="1281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buFont typeface="Arial" panose="020B0604020202020204" pitchFamily="34" charset="0"/>
              <a:buNone/>
            </a:pPr>
            <a:r>
              <a:rPr lang="en-GB" sz="2000" b="1" kern="0">
                <a:solidFill>
                  <a:schemeClr val="accent2"/>
                </a:solidFill>
                <a:latin typeface="Arial" panose="020B0604020202020204" pitchFamily="34" charset="0"/>
                <a:cs typeface="Arial" panose="020B0604020202020204" pitchFamily="34" charset="0"/>
              </a:rPr>
              <a:t>Assess</a:t>
            </a:r>
            <a:r>
              <a:rPr lang="en-GB" sz="2000" b="0" kern="0">
                <a:solidFill>
                  <a:schemeClr val="accent2"/>
                </a:solidFill>
                <a:latin typeface="Arial" panose="020B0604020202020204" pitchFamily="34" charset="0"/>
                <a:cs typeface="Arial" panose="020B0604020202020204" pitchFamily="34" charset="0"/>
              </a:rPr>
              <a:t> whether the </a:t>
            </a:r>
            <a:r>
              <a:rPr lang="en-GB" sz="2000" b="1" kern="0">
                <a:solidFill>
                  <a:schemeClr val="accent2"/>
                </a:solidFill>
                <a:latin typeface="Arial" panose="020B0604020202020204" pitchFamily="34" charset="0"/>
                <a:cs typeface="Arial" panose="020B0604020202020204" pitchFamily="34" charset="0"/>
              </a:rPr>
              <a:t>effects</a:t>
            </a:r>
            <a:r>
              <a:rPr lang="en-GB" sz="2000" b="0" kern="0">
                <a:solidFill>
                  <a:schemeClr val="accent2"/>
                </a:solidFill>
                <a:latin typeface="Arial" panose="020B0604020202020204" pitchFamily="34" charset="0"/>
                <a:cs typeface="Arial" panose="020B0604020202020204" pitchFamily="34" charset="0"/>
              </a:rPr>
              <a:t> of applying the new requirements on users of financial statements, preparers, auditors and regulators are those the IASB </a:t>
            </a:r>
            <a:r>
              <a:rPr lang="en-GB" sz="2000" b="1" kern="0">
                <a:solidFill>
                  <a:schemeClr val="accent2"/>
                </a:solidFill>
                <a:latin typeface="Arial" panose="020B0604020202020204" pitchFamily="34" charset="0"/>
                <a:cs typeface="Arial" panose="020B0604020202020204" pitchFamily="34" charset="0"/>
              </a:rPr>
              <a:t>intended</a:t>
            </a:r>
            <a:r>
              <a:rPr lang="en-GB" sz="2000" b="1" i="1" kern="0">
                <a:solidFill>
                  <a:schemeClr val="accent2"/>
                </a:solidFill>
                <a:latin typeface="Arial" panose="020B0604020202020204" pitchFamily="34" charset="0"/>
                <a:cs typeface="Arial" panose="020B0604020202020204" pitchFamily="34" charset="0"/>
              </a:rPr>
              <a:t> </a:t>
            </a:r>
            <a:r>
              <a:rPr lang="en-GB" sz="2000" b="0" kern="0">
                <a:solidFill>
                  <a:schemeClr val="accent2"/>
                </a:solidFill>
                <a:latin typeface="Arial" panose="020B0604020202020204" pitchFamily="34" charset="0"/>
                <a:cs typeface="Arial" panose="020B0604020202020204" pitchFamily="34" charset="0"/>
              </a:rPr>
              <a:t>when </a:t>
            </a:r>
            <a:r>
              <a:rPr lang="en-GB" sz="2000" kern="0">
                <a:solidFill>
                  <a:schemeClr val="accent2"/>
                </a:solidFill>
                <a:latin typeface="Arial" panose="020B0604020202020204" pitchFamily="34" charset="0"/>
                <a:cs typeface="Arial" panose="020B0604020202020204" pitchFamily="34" charset="0"/>
              </a:rPr>
              <a:t>it </a:t>
            </a:r>
            <a:r>
              <a:rPr lang="en-GB" sz="2000" b="0" kern="0">
                <a:solidFill>
                  <a:schemeClr val="accent2"/>
                </a:solidFill>
                <a:latin typeface="Arial" panose="020B0604020202020204" pitchFamily="34" charset="0"/>
                <a:cs typeface="Arial" panose="020B0604020202020204" pitchFamily="34" charset="0"/>
              </a:rPr>
              <a:t>developed the requirements</a:t>
            </a:r>
          </a:p>
        </p:txBody>
      </p:sp>
      <p:sp>
        <p:nvSpPr>
          <p:cNvPr id="9" name="Arrow: Pentagon 8">
            <a:extLst>
              <a:ext uri="{FF2B5EF4-FFF2-40B4-BE49-F238E27FC236}">
                <a16:creationId xmlns:a16="http://schemas.microsoft.com/office/drawing/2014/main" id="{1FE1812B-63C1-1477-9B16-E6E6C745275B}"/>
              </a:ext>
            </a:extLst>
          </p:cNvPr>
          <p:cNvSpPr/>
          <p:nvPr/>
        </p:nvSpPr>
        <p:spPr bwMode="auto">
          <a:xfrm>
            <a:off x="883446" y="3235291"/>
            <a:ext cx="10638179" cy="1075272"/>
          </a:xfrm>
          <a:prstGeom prst="homePlate">
            <a:avLst/>
          </a:prstGeom>
          <a:solidFill>
            <a:srgbClr val="013475">
              <a:alpha val="1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10" name="Rectangle 9">
            <a:extLst>
              <a:ext uri="{FF2B5EF4-FFF2-40B4-BE49-F238E27FC236}">
                <a16:creationId xmlns:a16="http://schemas.microsoft.com/office/drawing/2014/main" id="{3F308C00-CBC0-FF63-7C44-D05FF14CC4A7}"/>
              </a:ext>
            </a:extLst>
          </p:cNvPr>
          <p:cNvSpPr/>
          <p:nvPr/>
        </p:nvSpPr>
        <p:spPr bwMode="auto">
          <a:xfrm>
            <a:off x="941320" y="4445505"/>
            <a:ext cx="2522678" cy="720000"/>
          </a:xfrm>
          <a:prstGeom prst="rect">
            <a:avLst/>
          </a:prstGeom>
          <a:noFill/>
          <a:ln w="19050"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5F6062"/>
                </a:solidFill>
                <a:effectLst/>
                <a:uLnTx/>
                <a:uFillTx/>
                <a:latin typeface="Arial" charset="0"/>
                <a:ea typeface="+mn-ea"/>
                <a:cs typeface="+mn-cs"/>
                <a:sym typeface="Arial" charset="0"/>
              </a:rPr>
              <a:t>Start when sufficient information is available</a:t>
            </a:r>
            <a:endParaRPr kumimoji="0" lang="en-GB" sz="1600" b="1" i="0" u="none" strike="noStrike" kern="1200" cap="none" spc="0" normalizeH="0" baseline="0" noProof="0">
              <a:ln>
                <a:noFill/>
              </a:ln>
              <a:solidFill>
                <a:srgbClr val="5F6062"/>
              </a:solidFill>
              <a:effectLst/>
              <a:uLnTx/>
              <a:uFillTx/>
              <a:latin typeface="Arial" charset="0"/>
              <a:ea typeface="ヒラギノ角ゴ ProN W3" charset="0"/>
              <a:cs typeface="ヒラギノ角ゴ ProN W3" charset="0"/>
              <a:sym typeface="Arial" charset="0"/>
            </a:endParaRPr>
          </a:p>
        </p:txBody>
      </p:sp>
      <p:sp>
        <p:nvSpPr>
          <p:cNvPr id="11" name="Oval 10">
            <a:extLst>
              <a:ext uri="{FF2B5EF4-FFF2-40B4-BE49-F238E27FC236}">
                <a16:creationId xmlns:a16="http://schemas.microsoft.com/office/drawing/2014/main" id="{C756F680-0555-8513-172E-5E2E776EA568}"/>
              </a:ext>
            </a:extLst>
          </p:cNvPr>
          <p:cNvSpPr/>
          <p:nvPr/>
        </p:nvSpPr>
        <p:spPr bwMode="auto">
          <a:xfrm>
            <a:off x="1088246" y="3592442"/>
            <a:ext cx="442215" cy="432862"/>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12" name="Rectangle 11">
            <a:extLst>
              <a:ext uri="{FF2B5EF4-FFF2-40B4-BE49-F238E27FC236}">
                <a16:creationId xmlns:a16="http://schemas.microsoft.com/office/drawing/2014/main" id="{32C0389D-F1B1-9B9B-67C5-DBE31A131FA8}"/>
              </a:ext>
            </a:extLst>
          </p:cNvPr>
          <p:cNvSpPr/>
          <p:nvPr/>
        </p:nvSpPr>
        <p:spPr bwMode="auto">
          <a:xfrm>
            <a:off x="4466165" y="4429774"/>
            <a:ext cx="2823038" cy="736487"/>
          </a:xfrm>
          <a:prstGeom prst="rect">
            <a:avLst/>
          </a:prstGeom>
          <a:noFill/>
          <a:ln w="19050"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5F6062"/>
                </a:solidFill>
                <a:effectLst/>
                <a:uLnTx/>
                <a:uFillTx/>
                <a:latin typeface="Arial" charset="0"/>
                <a:ea typeface="ヒラギノ角ゴ ProN W3" charset="0"/>
                <a:cs typeface="ヒラギノ角ゴ ProN W3" charset="0"/>
                <a:sym typeface="Arial" charset="0"/>
              </a:rPr>
              <a:t>Publish request for information </a:t>
            </a:r>
          </a:p>
        </p:txBody>
      </p:sp>
      <p:sp>
        <p:nvSpPr>
          <p:cNvPr id="13" name="Rectangle 12">
            <a:extLst>
              <a:ext uri="{FF2B5EF4-FFF2-40B4-BE49-F238E27FC236}">
                <a16:creationId xmlns:a16="http://schemas.microsoft.com/office/drawing/2014/main" id="{0335D3BB-3EDC-0599-EE87-A4CB1F8CAC1F}"/>
              </a:ext>
            </a:extLst>
          </p:cNvPr>
          <p:cNvSpPr/>
          <p:nvPr/>
        </p:nvSpPr>
        <p:spPr bwMode="auto">
          <a:xfrm>
            <a:off x="9225102" y="4431989"/>
            <a:ext cx="2443013" cy="736487"/>
          </a:xfrm>
          <a:prstGeom prst="rect">
            <a:avLst/>
          </a:prstGeom>
          <a:noFill/>
          <a:ln w="19050"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marL="0" marR="0" lvl="0" indent="0" algn="l" defTabSz="622300" rtl="0" eaLnBrk="1" fontAlgn="base" latinLnBrk="0" hangingPunct="1">
              <a:lnSpc>
                <a:spcPct val="100000"/>
              </a:lnSpc>
              <a:spcBef>
                <a:spcPts val="400"/>
              </a:spcBef>
              <a:spcAft>
                <a:spcPct val="0"/>
              </a:spcAft>
              <a:buClrTx/>
              <a:buSzTx/>
              <a:buFontTx/>
              <a:buNone/>
              <a:tabLst/>
              <a:defRPr/>
            </a:pPr>
            <a:r>
              <a:rPr kumimoji="0" lang="en-GB" sz="1600" b="1" i="0" u="none" strike="noStrike" kern="1200" cap="none" spc="0" normalizeH="0" baseline="0" noProof="0">
                <a:ln>
                  <a:noFill/>
                </a:ln>
                <a:solidFill>
                  <a:srgbClr val="5F6062"/>
                </a:solidFill>
                <a:effectLst/>
                <a:uLnTx/>
                <a:uFillTx/>
                <a:latin typeface="Arial" charset="0"/>
                <a:ea typeface="+mn-ea"/>
                <a:cs typeface="+mn-cs"/>
                <a:sym typeface="Arial" charset="0"/>
              </a:rPr>
              <a:t>Report </a:t>
            </a:r>
            <a:r>
              <a:rPr kumimoji="0" lang="en-GB" sz="1600" b="1" i="0" u="none" strike="noStrike" cap="none" normalizeH="0" baseline="0">
                <a:ln>
                  <a:noFill/>
                </a:ln>
                <a:solidFill>
                  <a:schemeClr val="tx1"/>
                </a:solidFill>
                <a:effectLst/>
                <a:latin typeface="Arial" charset="0"/>
                <a:ea typeface="ヒラギノ角ゴ ProN W3" charset="0"/>
                <a:cs typeface="ヒラギノ角ゴ ProN W3" charset="0"/>
                <a:sym typeface="Arial" charset="0"/>
              </a:rPr>
              <a:t>identified matters and next steps</a:t>
            </a:r>
            <a:endParaRPr kumimoji="0" lang="en-GB" sz="1600" b="1" i="0" u="none" strike="noStrike" kern="1200" cap="none" spc="0" normalizeH="0" baseline="0" noProof="0">
              <a:ln>
                <a:noFill/>
              </a:ln>
              <a:solidFill>
                <a:srgbClr val="5F6062"/>
              </a:solidFill>
              <a:effectLst/>
              <a:uLnTx/>
              <a:uFillTx/>
              <a:latin typeface="Arial" charset="0"/>
              <a:ea typeface="+mn-ea"/>
              <a:cs typeface="+mn-cs"/>
              <a:sym typeface="Arial" charset="0"/>
            </a:endParaRPr>
          </a:p>
        </p:txBody>
      </p:sp>
      <p:sp>
        <p:nvSpPr>
          <p:cNvPr id="14" name="Arrow: Chevron 13">
            <a:extLst>
              <a:ext uri="{FF2B5EF4-FFF2-40B4-BE49-F238E27FC236}">
                <a16:creationId xmlns:a16="http://schemas.microsoft.com/office/drawing/2014/main" id="{EBF5422A-F787-6D70-C936-1E7B023ED5DC}"/>
              </a:ext>
            </a:extLst>
          </p:cNvPr>
          <p:cNvSpPr/>
          <p:nvPr/>
        </p:nvSpPr>
        <p:spPr bwMode="auto">
          <a:xfrm>
            <a:off x="1683804" y="3579570"/>
            <a:ext cx="417629" cy="441470"/>
          </a:xfrm>
          <a:prstGeom prst="chevron">
            <a:avLst/>
          </a:prstGeom>
          <a:solidFill>
            <a:schemeClr val="accent2">
              <a:alpha val="2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15" name="Arrow: Chevron 14">
            <a:extLst>
              <a:ext uri="{FF2B5EF4-FFF2-40B4-BE49-F238E27FC236}">
                <a16:creationId xmlns:a16="http://schemas.microsoft.com/office/drawing/2014/main" id="{ED740F72-9CAB-09BD-BC2A-72670FF376E6}"/>
              </a:ext>
            </a:extLst>
          </p:cNvPr>
          <p:cNvSpPr/>
          <p:nvPr/>
        </p:nvSpPr>
        <p:spPr bwMode="auto">
          <a:xfrm>
            <a:off x="4900386" y="3588138"/>
            <a:ext cx="417629" cy="441470"/>
          </a:xfrm>
          <a:prstGeom prst="chevron">
            <a:avLst/>
          </a:prstGeom>
          <a:solidFill>
            <a:schemeClr val="accent2">
              <a:alpha val="2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16" name="Arrow: Chevron 15">
            <a:extLst>
              <a:ext uri="{FF2B5EF4-FFF2-40B4-BE49-F238E27FC236}">
                <a16:creationId xmlns:a16="http://schemas.microsoft.com/office/drawing/2014/main" id="{668201F5-0B37-5711-388C-E63B6DAE46EA}"/>
              </a:ext>
            </a:extLst>
          </p:cNvPr>
          <p:cNvSpPr/>
          <p:nvPr/>
        </p:nvSpPr>
        <p:spPr bwMode="auto">
          <a:xfrm>
            <a:off x="6215179" y="3579570"/>
            <a:ext cx="417629" cy="441470"/>
          </a:xfrm>
          <a:prstGeom prst="chevron">
            <a:avLst/>
          </a:prstGeom>
          <a:solidFill>
            <a:schemeClr val="accent2">
              <a:alpha val="2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17" name="Arrow: Chevron 16">
            <a:extLst>
              <a:ext uri="{FF2B5EF4-FFF2-40B4-BE49-F238E27FC236}">
                <a16:creationId xmlns:a16="http://schemas.microsoft.com/office/drawing/2014/main" id="{E94393DD-2259-09C7-94DB-3EDFBEF53494}"/>
              </a:ext>
            </a:extLst>
          </p:cNvPr>
          <p:cNvSpPr/>
          <p:nvPr/>
        </p:nvSpPr>
        <p:spPr bwMode="auto">
          <a:xfrm>
            <a:off x="9604823" y="3579570"/>
            <a:ext cx="417629" cy="441470"/>
          </a:xfrm>
          <a:prstGeom prst="chevron">
            <a:avLst/>
          </a:prstGeom>
          <a:solidFill>
            <a:schemeClr val="accent2">
              <a:alpha val="2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18" name="Rectangle 17">
            <a:extLst>
              <a:ext uri="{FF2B5EF4-FFF2-40B4-BE49-F238E27FC236}">
                <a16:creationId xmlns:a16="http://schemas.microsoft.com/office/drawing/2014/main" id="{3BE55052-A108-1D88-EC74-0D9615AAF8C1}"/>
              </a:ext>
            </a:extLst>
          </p:cNvPr>
          <p:cNvSpPr/>
          <p:nvPr/>
        </p:nvSpPr>
        <p:spPr bwMode="auto">
          <a:xfrm>
            <a:off x="1551694" y="3471866"/>
            <a:ext cx="3921389" cy="6250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5F6062"/>
                </a:solidFill>
                <a:effectLst/>
                <a:uLnTx/>
                <a:uFillTx/>
                <a:latin typeface="Arial" charset="0"/>
                <a:ea typeface="ヒラギノ角ゴ ProN W3" charset="0"/>
                <a:cs typeface="ヒラギノ角ゴ ProN W3" charset="0"/>
                <a:sym typeface="Arial" charset="0"/>
              </a:rPr>
              <a:t>Phase 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5F6062"/>
                </a:solidFill>
                <a:effectLst/>
                <a:uLnTx/>
                <a:uFillTx/>
                <a:latin typeface="Arial" charset="0"/>
                <a:ea typeface="+mn-ea"/>
                <a:cs typeface="+mn-cs"/>
                <a:sym typeface="Arial" charset="0"/>
              </a:rPr>
              <a:t>Identify matters to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5F6062"/>
                </a:solidFill>
                <a:effectLst/>
                <a:uLnTx/>
                <a:uFillTx/>
                <a:latin typeface="Arial" charset="0"/>
                <a:ea typeface="+mn-ea"/>
                <a:cs typeface="+mn-cs"/>
                <a:sym typeface="Arial" charset="0"/>
              </a:rPr>
              <a:t>be examined</a:t>
            </a:r>
            <a:endParaRPr kumimoji="0" lang="en-GB" sz="1800" b="0" i="0" u="none" strike="noStrike" kern="1200" cap="none" spc="0" normalizeH="0" baseline="0" noProof="0">
              <a:ln>
                <a:noFill/>
              </a:ln>
              <a:solidFill>
                <a:srgbClr val="5F6062"/>
              </a:solidFill>
              <a:effectLst/>
              <a:uLnTx/>
              <a:uFillTx/>
              <a:latin typeface="Arial" charset="0"/>
              <a:ea typeface="ヒラギノ角ゴ ProN W3" charset="0"/>
              <a:cs typeface="ヒラギノ角ゴ ProN W3" charset="0"/>
              <a:sym typeface="Arial" charset="0"/>
            </a:endParaRPr>
          </a:p>
        </p:txBody>
      </p:sp>
      <p:sp>
        <p:nvSpPr>
          <p:cNvPr id="19" name="Rectangle 18">
            <a:extLst>
              <a:ext uri="{FF2B5EF4-FFF2-40B4-BE49-F238E27FC236}">
                <a16:creationId xmlns:a16="http://schemas.microsoft.com/office/drawing/2014/main" id="{5D7DF3E8-CB23-7586-CCF5-55B114128886}"/>
              </a:ext>
            </a:extLst>
          </p:cNvPr>
          <p:cNvSpPr/>
          <p:nvPr/>
        </p:nvSpPr>
        <p:spPr bwMode="auto">
          <a:xfrm>
            <a:off x="6372336" y="3458728"/>
            <a:ext cx="3465094" cy="6250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5F6062"/>
                </a:solidFill>
                <a:effectLst/>
                <a:uLnTx/>
                <a:uFillTx/>
                <a:latin typeface="Arial" charset="0"/>
                <a:ea typeface="+mn-ea"/>
                <a:cs typeface="+mn-cs"/>
                <a:sym typeface="Arial" charset="0"/>
              </a:rPr>
              <a:t>Phase 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5F6062"/>
                </a:solidFill>
                <a:effectLst/>
                <a:uLnTx/>
                <a:uFillTx/>
                <a:latin typeface="Arial" charset="0"/>
                <a:ea typeface="ヒラギノ角ゴ ProN W3" charset="0"/>
                <a:cs typeface="ヒラギノ角ゴ ProN W3" charset="0"/>
                <a:sym typeface="Arial" charset="0"/>
              </a:rPr>
              <a:t>Consider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5F6062"/>
                </a:solidFill>
                <a:effectLst/>
                <a:uLnTx/>
                <a:uFillTx/>
                <a:latin typeface="Arial" charset="0"/>
                <a:ea typeface="ヒラギノ角ゴ ProN W3" charset="0"/>
                <a:cs typeface="ヒラギノ角ゴ ProN W3" charset="0"/>
                <a:sym typeface="Arial" charset="0"/>
              </a:rPr>
              <a:t>feedback</a:t>
            </a:r>
          </a:p>
        </p:txBody>
      </p:sp>
      <p:cxnSp>
        <p:nvCxnSpPr>
          <p:cNvPr id="20" name="Straight Connector 19">
            <a:extLst>
              <a:ext uri="{FF2B5EF4-FFF2-40B4-BE49-F238E27FC236}">
                <a16:creationId xmlns:a16="http://schemas.microsoft.com/office/drawing/2014/main" id="{2CE6B8FA-1FE9-4AF8-1E58-BA5FEFFE9815}"/>
              </a:ext>
            </a:extLst>
          </p:cNvPr>
          <p:cNvCxnSpPr>
            <a:cxnSpLocks/>
          </p:cNvCxnSpPr>
          <p:nvPr/>
        </p:nvCxnSpPr>
        <p:spPr bwMode="auto">
          <a:xfrm>
            <a:off x="10465632" y="4090852"/>
            <a:ext cx="0" cy="469487"/>
          </a:xfrm>
          <a:prstGeom prst="line">
            <a:avLst/>
          </a:prstGeom>
          <a:solidFill>
            <a:srgbClr val="4184A9"/>
          </a:solidFill>
          <a:ln w="1587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1" name="Graphic 20" descr="Document outline">
            <a:extLst>
              <a:ext uri="{FF2B5EF4-FFF2-40B4-BE49-F238E27FC236}">
                <a16:creationId xmlns:a16="http://schemas.microsoft.com/office/drawing/2014/main" id="{2C448924-309C-2BB1-FD24-C4D259EDD4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83275" y="3376730"/>
            <a:ext cx="789324" cy="740355"/>
          </a:xfrm>
          <a:prstGeom prst="rect">
            <a:avLst/>
          </a:prstGeom>
        </p:spPr>
      </p:pic>
      <p:cxnSp>
        <p:nvCxnSpPr>
          <p:cNvPr id="22" name="Straight Connector 21">
            <a:extLst>
              <a:ext uri="{FF2B5EF4-FFF2-40B4-BE49-F238E27FC236}">
                <a16:creationId xmlns:a16="http://schemas.microsoft.com/office/drawing/2014/main" id="{F8716B07-4132-3A48-7EBA-FD569EF051AF}"/>
              </a:ext>
            </a:extLst>
          </p:cNvPr>
          <p:cNvCxnSpPr>
            <a:cxnSpLocks/>
          </p:cNvCxnSpPr>
          <p:nvPr/>
        </p:nvCxnSpPr>
        <p:spPr bwMode="auto">
          <a:xfrm>
            <a:off x="5777937" y="4058541"/>
            <a:ext cx="0" cy="468000"/>
          </a:xfrm>
          <a:prstGeom prst="line">
            <a:avLst/>
          </a:prstGeom>
          <a:solidFill>
            <a:srgbClr val="4184A9"/>
          </a:solidFill>
          <a:ln w="1587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3" name="Graphic 22" descr="Closed book outline">
            <a:extLst>
              <a:ext uri="{FF2B5EF4-FFF2-40B4-BE49-F238E27FC236}">
                <a16:creationId xmlns:a16="http://schemas.microsoft.com/office/drawing/2014/main" id="{A11250BD-B9A5-4DE0-E591-EDF031ABBD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60917" y="3407428"/>
            <a:ext cx="832681" cy="740355"/>
          </a:xfrm>
          <a:prstGeom prst="rect">
            <a:avLst/>
          </a:prstGeom>
        </p:spPr>
      </p:pic>
      <p:cxnSp>
        <p:nvCxnSpPr>
          <p:cNvPr id="24" name="Straight Connector 23">
            <a:extLst>
              <a:ext uri="{FF2B5EF4-FFF2-40B4-BE49-F238E27FC236}">
                <a16:creationId xmlns:a16="http://schemas.microsoft.com/office/drawing/2014/main" id="{987E01EC-69EC-9465-9573-BBBEE8DE1956}"/>
              </a:ext>
            </a:extLst>
          </p:cNvPr>
          <p:cNvCxnSpPr>
            <a:cxnSpLocks/>
          </p:cNvCxnSpPr>
          <p:nvPr/>
        </p:nvCxnSpPr>
        <p:spPr bwMode="auto">
          <a:xfrm>
            <a:off x="1309353" y="4025304"/>
            <a:ext cx="0" cy="468000"/>
          </a:xfrm>
          <a:prstGeom prst="line">
            <a:avLst/>
          </a:prstGeom>
          <a:solidFill>
            <a:srgbClr val="4184A9"/>
          </a:solidFill>
          <a:ln w="1587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5" name="TextBox 24">
            <a:extLst>
              <a:ext uri="{FF2B5EF4-FFF2-40B4-BE49-F238E27FC236}">
                <a16:creationId xmlns:a16="http://schemas.microsoft.com/office/drawing/2014/main" id="{7F28B676-407A-4220-5270-8685A9D816B5}"/>
              </a:ext>
            </a:extLst>
          </p:cNvPr>
          <p:cNvSpPr txBox="1"/>
          <p:nvPr/>
        </p:nvSpPr>
        <p:spPr>
          <a:xfrm>
            <a:off x="4552457" y="5208352"/>
            <a:ext cx="3157627" cy="1187580"/>
          </a:xfrm>
          <a:prstGeom prst="rect">
            <a:avLst/>
          </a:prstGeom>
          <a:solidFill>
            <a:schemeClr val="accent4"/>
          </a:solidFill>
          <a:ln w="19050">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defPPr>
              <a:defRPr lang="en-US"/>
            </a:defPPr>
            <a:lvl1pPr algn="ctr">
              <a:defRPr>
                <a:solidFill>
                  <a:schemeClr val="accent4">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540000" marR="0" lvl="0" indent="0" algn="l" defTabSz="622300" rtl="0" eaLnBrk="1" fontAlgn="base" latinLnBrk="0" hangingPunct="1">
              <a:lnSpc>
                <a:spcPct val="100000"/>
              </a:lnSpc>
              <a:spcBef>
                <a:spcPts val="300"/>
              </a:spcBef>
              <a:spcAft>
                <a:spcPts val="600"/>
              </a:spcAft>
              <a:buClrTx/>
              <a:buSzTx/>
              <a:buFontTx/>
              <a:buNone/>
              <a:tabLst/>
              <a:defRPr/>
            </a:pPr>
            <a:r>
              <a:rPr lang="en-GB" sz="1600">
                <a:solidFill>
                  <a:schemeClr val="accent1"/>
                </a:solidFill>
                <a:latin typeface="Arial" charset="0"/>
                <a:sym typeface="Arial" charset="0"/>
              </a:rPr>
              <a:t>Published</a:t>
            </a:r>
            <a:br>
              <a:rPr lang="en-GB" sz="1600">
                <a:solidFill>
                  <a:srgbClr val="5F6062"/>
                </a:solidFill>
                <a:latin typeface="Arial" charset="0"/>
                <a:sym typeface="Arial" charset="0"/>
              </a:rPr>
            </a:br>
            <a:r>
              <a:rPr lang="en-GB" sz="1600">
                <a:solidFill>
                  <a:srgbClr val="5F6062"/>
                </a:solidFill>
                <a:latin typeface="Arial" charset="0"/>
                <a:sym typeface="Arial" charset="0"/>
              </a:rPr>
              <a:t>29 June 2023</a:t>
            </a:r>
            <a:endParaRPr kumimoji="0" lang="en-GB" sz="1600" b="0" i="0" u="none" strike="noStrike" kern="1200" cap="none" spc="0" normalizeH="0" baseline="0" noProof="0">
              <a:ln>
                <a:noFill/>
              </a:ln>
              <a:solidFill>
                <a:srgbClr val="5F6062"/>
              </a:solidFill>
              <a:effectLst/>
              <a:uLnTx/>
              <a:uFillTx/>
              <a:latin typeface="Arial" charset="0"/>
              <a:ea typeface="+mn-ea"/>
              <a:cs typeface="+mn-cs"/>
              <a:sym typeface="Arial" charset="0"/>
            </a:endParaRPr>
          </a:p>
          <a:p>
            <a:pPr marL="540000" marR="0" lvl="0" indent="0" algn="l" defTabSz="622300" rtl="0" eaLnBrk="1" fontAlgn="base" latinLnBrk="0" hangingPunct="1">
              <a:lnSpc>
                <a:spcPct val="100000"/>
              </a:lnSpc>
              <a:spcBef>
                <a:spcPts val="400"/>
              </a:spcBef>
              <a:spcAft>
                <a:spcPct val="0"/>
              </a:spcAft>
              <a:buClrTx/>
              <a:buSzTx/>
              <a:buFontTx/>
              <a:buNone/>
              <a:tabLst/>
              <a:defRPr/>
            </a:pPr>
            <a:r>
              <a:rPr kumimoji="0" lang="en-GB" sz="1600" b="0" i="0" u="none" strike="noStrike" kern="1200" cap="none" spc="0" normalizeH="0" baseline="0" noProof="0">
                <a:ln>
                  <a:noFill/>
                </a:ln>
                <a:solidFill>
                  <a:schemeClr val="accent1"/>
                </a:solidFill>
                <a:effectLst/>
                <a:uLnTx/>
                <a:uFillTx/>
                <a:latin typeface="Arial" charset="0"/>
                <a:ea typeface="+mn-ea"/>
                <a:cs typeface="+mn-cs"/>
                <a:sym typeface="Arial" charset="0"/>
              </a:rPr>
              <a:t>Comments due </a:t>
            </a:r>
            <a:br>
              <a:rPr kumimoji="0" lang="en-GB" sz="1600" b="0" i="0" u="none" strike="noStrike" kern="1200" cap="none" spc="0" normalizeH="0" baseline="0" noProof="0">
                <a:ln>
                  <a:noFill/>
                </a:ln>
                <a:solidFill>
                  <a:srgbClr val="5F6062"/>
                </a:solidFill>
                <a:effectLst/>
                <a:uLnTx/>
                <a:uFillTx/>
                <a:latin typeface="Arial" charset="0"/>
                <a:ea typeface="+mn-ea"/>
                <a:cs typeface="+mn-cs"/>
                <a:sym typeface="Arial" charset="0"/>
              </a:rPr>
            </a:br>
            <a:r>
              <a:rPr kumimoji="0" lang="en-GB" sz="1600" b="0" i="0" u="none" strike="noStrike" kern="1200" cap="none" spc="0" normalizeH="0" baseline="0" noProof="0">
                <a:ln>
                  <a:noFill/>
                </a:ln>
                <a:solidFill>
                  <a:srgbClr val="5F6062"/>
                </a:solidFill>
                <a:effectLst/>
                <a:uLnTx/>
                <a:uFillTx/>
                <a:latin typeface="Arial" charset="0"/>
                <a:ea typeface="+mn-ea"/>
                <a:cs typeface="+mn-cs"/>
                <a:sym typeface="Arial" charset="0"/>
              </a:rPr>
              <a:t>27 October 2023</a:t>
            </a:r>
          </a:p>
        </p:txBody>
      </p:sp>
      <p:pic>
        <p:nvPicPr>
          <p:cNvPr id="26" name="Graphic 25" descr="Open envelope outline">
            <a:extLst>
              <a:ext uri="{FF2B5EF4-FFF2-40B4-BE49-F238E27FC236}">
                <a16:creationId xmlns:a16="http://schemas.microsoft.com/office/drawing/2014/main" id="{75D8D08B-77BA-0323-6087-7DA0744DE9B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09865" y="5897848"/>
            <a:ext cx="381042" cy="381042"/>
          </a:xfrm>
          <a:prstGeom prst="rect">
            <a:avLst/>
          </a:prstGeom>
        </p:spPr>
      </p:pic>
      <p:pic>
        <p:nvPicPr>
          <p:cNvPr id="28" name="Graphic 27" descr="Play with solid fill">
            <a:extLst>
              <a:ext uri="{FF2B5EF4-FFF2-40B4-BE49-F238E27FC236}">
                <a16:creationId xmlns:a16="http://schemas.microsoft.com/office/drawing/2014/main" id="{3A5FDEBB-EE29-746C-EFBB-00FCD037A0F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14086" y="5298293"/>
            <a:ext cx="381042" cy="381042"/>
          </a:xfrm>
          <a:prstGeom prst="rect">
            <a:avLst/>
          </a:prstGeom>
        </p:spPr>
      </p:pic>
      <p:sp>
        <p:nvSpPr>
          <p:cNvPr id="6" name="Arrow: Curved Right 5">
            <a:extLst>
              <a:ext uri="{FF2B5EF4-FFF2-40B4-BE49-F238E27FC236}">
                <a16:creationId xmlns:a16="http://schemas.microsoft.com/office/drawing/2014/main" id="{86879A6A-1001-8DC1-AD10-F433336EBD89}"/>
              </a:ext>
            </a:extLst>
          </p:cNvPr>
          <p:cNvSpPr/>
          <p:nvPr/>
        </p:nvSpPr>
        <p:spPr bwMode="auto">
          <a:xfrm>
            <a:off x="4110361" y="4934627"/>
            <a:ext cx="371557" cy="572031"/>
          </a:xfrm>
          <a:prstGeom prst="curvedRightArrow">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2617145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sah 2">
            <a:extLst>
              <a:ext uri="{FF2B5EF4-FFF2-40B4-BE49-F238E27FC236}">
                <a16:creationId xmlns:a16="http://schemas.microsoft.com/office/drawing/2014/main" id="{A0F809B9-E894-CFB9-B912-31855AA7F87D}"/>
              </a:ext>
            </a:extLst>
          </p:cNvPr>
          <p:cNvSpPr txBox="1">
            <a:spLocks/>
          </p:cNvSpPr>
          <p:nvPr/>
        </p:nvSpPr>
        <p:spPr>
          <a:xfrm>
            <a:off x="0" y="4516580"/>
            <a:ext cx="12191998" cy="19159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1CADE4"/>
              </a:buClr>
              <a:buSzPct val="100000"/>
              <a:buFont typeface="Calibri" panose="020F0502020204030204" pitchFamily="34" charset="0"/>
              <a:buNone/>
              <a:tabLst/>
              <a:defRPr/>
            </a:pPr>
            <a:r>
              <a:rPr kumimoji="0" lang="en-GB" sz="1800" b="1" i="0" u="none" strike="noStrike" kern="1200" cap="none" spc="200" normalizeH="0" baseline="0" noProof="0">
                <a:ln>
                  <a:noFill/>
                </a:ln>
                <a:solidFill>
                  <a:srgbClr val="002060"/>
                </a:solidFill>
                <a:effectLst/>
                <a:uLnTx/>
                <a:uFillTx/>
                <a:latin typeface="Calibri" panose="020F0502020204030204"/>
                <a:ea typeface="+mn-ea"/>
                <a:cs typeface="Arial" panose="020B0604020202020204" pitchFamily="34" charset="0"/>
              </a:rPr>
              <a:t>		</a:t>
            </a:r>
            <a:endParaRPr kumimoji="0" lang="en-GB" sz="1800" b="0" i="0" u="none" strike="noStrike" kern="1200" cap="none" spc="200" normalizeH="0" baseline="0" noProof="0">
              <a:ln>
                <a:noFill/>
              </a:ln>
              <a:solidFill>
                <a:srgbClr val="344068"/>
              </a:solidFill>
              <a:effectLst/>
              <a:uLnTx/>
              <a:uFillTx/>
              <a:latin typeface="Arial" panose="020B0604020202020204" pitchFamily="34" charset="0"/>
              <a:ea typeface="+mn-ea"/>
              <a:cs typeface="Arial" panose="020B0604020202020204" pitchFamily="34" charset="0"/>
            </a:endParaRPr>
          </a:p>
        </p:txBody>
      </p:sp>
      <p:pic>
        <p:nvPicPr>
          <p:cNvPr id="5" name="Obrázek 4" descr="Obsah obrázku text, snímek obrazovky, Písmo, Grafika&#10;&#10;Popis byl vytvořen automaticky">
            <a:extLst>
              <a:ext uri="{FF2B5EF4-FFF2-40B4-BE49-F238E27FC236}">
                <a16:creationId xmlns:a16="http://schemas.microsoft.com/office/drawing/2014/main" id="{DE33B58A-4E8D-4D0B-BF0D-00B4FBD26C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34504" y="309144"/>
            <a:ext cx="1614469" cy="832434"/>
          </a:xfrm>
          <a:prstGeom prst="rect">
            <a:avLst/>
          </a:prstGeom>
        </p:spPr>
      </p:pic>
      <p:pic>
        <p:nvPicPr>
          <p:cNvPr id="8" name="Picture 7" descr="Text&#10;&#10;Description automatically generated">
            <a:extLst>
              <a:ext uri="{FF2B5EF4-FFF2-40B4-BE49-F238E27FC236}">
                <a16:creationId xmlns:a16="http://schemas.microsoft.com/office/drawing/2014/main" id="{E34EDF63-051C-8F55-7AAC-F591F1F64579}"/>
              </a:ext>
            </a:extLst>
          </p:cNvPr>
          <p:cNvPicPr>
            <a:picLocks noChangeAspect="1"/>
          </p:cNvPicPr>
          <p:nvPr/>
        </p:nvPicPr>
        <p:blipFill>
          <a:blip r:embed="rId4"/>
          <a:stretch>
            <a:fillRect/>
          </a:stretch>
        </p:blipFill>
        <p:spPr>
          <a:xfrm>
            <a:off x="4326929" y="395032"/>
            <a:ext cx="3218751" cy="772500"/>
          </a:xfrm>
          <a:prstGeom prst="rect">
            <a:avLst/>
          </a:prstGeom>
        </p:spPr>
      </p:pic>
      <p:pic>
        <p:nvPicPr>
          <p:cNvPr id="9" name="Picture 8" descr="A red and white sign&#10;&#10;Description automatically generated with low confidence">
            <a:extLst>
              <a:ext uri="{FF2B5EF4-FFF2-40B4-BE49-F238E27FC236}">
                <a16:creationId xmlns:a16="http://schemas.microsoft.com/office/drawing/2014/main" id="{D55E838C-DB3E-A03D-BE47-A720765F2A0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9612" y="425489"/>
            <a:ext cx="2834283" cy="535158"/>
          </a:xfrm>
          <a:prstGeom prst="rect">
            <a:avLst/>
          </a:prstGeom>
          <a:noFill/>
          <a:ln>
            <a:noFill/>
          </a:ln>
        </p:spPr>
      </p:pic>
      <p:sp>
        <p:nvSpPr>
          <p:cNvPr id="10" name="Zástupný obsah 2">
            <a:extLst>
              <a:ext uri="{FF2B5EF4-FFF2-40B4-BE49-F238E27FC236}">
                <a16:creationId xmlns:a16="http://schemas.microsoft.com/office/drawing/2014/main" id="{A0CC5848-3BE4-471E-2E9C-6DA6647E1F82}"/>
              </a:ext>
            </a:extLst>
          </p:cNvPr>
          <p:cNvSpPr txBox="1">
            <a:spLocks/>
          </p:cNvSpPr>
          <p:nvPr/>
        </p:nvSpPr>
        <p:spPr>
          <a:xfrm>
            <a:off x="-2" y="2055230"/>
            <a:ext cx="12192000" cy="12234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1CADE4"/>
              </a:buClr>
              <a:buSzPct val="100000"/>
              <a:buFont typeface="Calibri" panose="020F0502020204030204" pitchFamily="34" charset="0"/>
              <a:buNone/>
              <a:tabLst/>
              <a:defRPr/>
            </a:pPr>
            <a:endParaRPr kumimoji="0" lang="en-GB" sz="1800" b="0" i="0" u="none" strike="noStrike" kern="1200" cap="none" spc="200" normalizeH="0" baseline="0" noProof="0">
              <a:ln>
                <a:noFill/>
              </a:ln>
              <a:solidFill>
                <a:srgbClr val="344068"/>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2D547F75-7565-904B-F479-023928A7F9E4}"/>
              </a:ext>
            </a:extLst>
          </p:cNvPr>
          <p:cNvSpPr txBox="1"/>
          <p:nvPr/>
        </p:nvSpPr>
        <p:spPr>
          <a:xfrm>
            <a:off x="2522416" y="2198596"/>
            <a:ext cx="7036363" cy="895630"/>
          </a:xfrm>
          <a:prstGeom prst="rect">
            <a:avLst/>
          </a:prstGeom>
          <a:noFill/>
        </p:spPr>
        <p:txBody>
          <a:bodyPr wrap="square" rtlCol="0">
            <a:spAutoFit/>
          </a:bodyPr>
          <a:lstStyle/>
          <a:p>
            <a:pPr algn="ctr"/>
            <a:r>
              <a:rPr lang="en-GB" sz="3600" b="1">
                <a:solidFill>
                  <a:schemeClr val="accent2"/>
                </a:solidFill>
                <a:latin typeface="Arial" panose="020B0604020202020204" pitchFamily="34" charset="0"/>
                <a:cs typeface="Arial" panose="020B0604020202020204" pitchFamily="34" charset="0"/>
              </a:rPr>
              <a:t>Overall Assessment of IFRS 15</a:t>
            </a:r>
            <a:endParaRPr lang="en-GB" sz="3600"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
                <a:srgbClr val="1CADE4"/>
              </a:buClr>
              <a:buSzPct val="100000"/>
              <a:buFont typeface="Calibri" panose="020F0502020204030204" pitchFamily="34" charset="0"/>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6708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2AA1D8-FFBB-3BD4-88FA-C581F37BFF8D}"/>
              </a:ext>
            </a:extLst>
          </p:cNvPr>
          <p:cNvSpPr>
            <a:spLocks noGrp="1"/>
          </p:cNvSpPr>
          <p:nvPr>
            <p:ph type="body" sz="quarter" idx="10"/>
          </p:nvPr>
        </p:nvSpPr>
        <p:spPr/>
        <p:txBody>
          <a:bodyPr/>
          <a:lstStyle/>
          <a:p>
            <a:r>
              <a:rPr lang="en-GB" sz="2800"/>
              <a:t>Expected overall improvement to financial reporting</a:t>
            </a:r>
          </a:p>
        </p:txBody>
      </p:sp>
      <p:sp>
        <p:nvSpPr>
          <p:cNvPr id="5" name="Footer Placeholder 4">
            <a:extLst>
              <a:ext uri="{FF2B5EF4-FFF2-40B4-BE49-F238E27FC236}">
                <a16:creationId xmlns:a16="http://schemas.microsoft.com/office/drawing/2014/main" id="{9A1D49E6-65A1-6FA4-8506-E57D7EA5EB75}"/>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graphicFrame>
        <p:nvGraphicFramePr>
          <p:cNvPr id="14" name="Table 6">
            <a:extLst>
              <a:ext uri="{FF2B5EF4-FFF2-40B4-BE49-F238E27FC236}">
                <a16:creationId xmlns:a16="http://schemas.microsoft.com/office/drawing/2014/main" id="{6F287738-57AB-C859-9BD4-60FE5A6F2D93}"/>
              </a:ext>
            </a:extLst>
          </p:cNvPr>
          <p:cNvGraphicFramePr>
            <a:graphicFrameLocks noGrp="1"/>
          </p:cNvGraphicFramePr>
          <p:nvPr>
            <p:extLst>
              <p:ext uri="{D42A27DB-BD31-4B8C-83A1-F6EECF244321}">
                <p14:modId xmlns:p14="http://schemas.microsoft.com/office/powerpoint/2010/main" val="2096462843"/>
              </p:ext>
            </p:extLst>
          </p:nvPr>
        </p:nvGraphicFramePr>
        <p:xfrm>
          <a:off x="1063562" y="2811564"/>
          <a:ext cx="4518121" cy="3255950"/>
        </p:xfrm>
        <a:graphic>
          <a:graphicData uri="http://schemas.openxmlformats.org/drawingml/2006/table">
            <a:tbl>
              <a:tblPr firstRow="1" bandRow="1">
                <a:tableStyleId>{073A0DAA-6AF3-43AB-8588-CEC1D06C72B9}</a:tableStyleId>
              </a:tblPr>
              <a:tblGrid>
                <a:gridCol w="4518121">
                  <a:extLst>
                    <a:ext uri="{9D8B030D-6E8A-4147-A177-3AD203B41FA5}">
                      <a16:colId xmlns:a16="http://schemas.microsoft.com/office/drawing/2014/main" val="1434502795"/>
                    </a:ext>
                  </a:extLst>
                </a:gridCol>
              </a:tblGrid>
              <a:tr h="3255950">
                <a:tc>
                  <a:txBody>
                    <a:bodyPr/>
                    <a:lstStyle/>
                    <a:p>
                      <a:pPr marL="0" marR="0" lvl="0" indent="0" algn="ctr" defTabSz="457200" rtl="0" eaLnBrk="1" fontAlgn="auto" latinLnBrk="0" hangingPunct="1">
                        <a:lnSpc>
                          <a:spcPct val="100000"/>
                        </a:lnSpc>
                        <a:spcBef>
                          <a:spcPts val="600"/>
                        </a:spcBef>
                        <a:spcAft>
                          <a:spcPts val="600"/>
                        </a:spcAft>
                        <a:buClr>
                          <a:schemeClr val="tx1"/>
                        </a:buClr>
                        <a:buSzTx/>
                        <a:buFont typeface="Arial" panose="020B0604020202020204" pitchFamily="34" charset="0"/>
                        <a:buNone/>
                        <a:tabLst/>
                        <a:defRPr/>
                      </a:pPr>
                      <a:r>
                        <a:rPr lang="en-GB" sz="2000">
                          <a:solidFill>
                            <a:schemeClr val="accent2"/>
                          </a:solidFill>
                          <a:latin typeface="Arial" panose="020B0604020202020204" pitchFamily="34" charset="0"/>
                          <a:cs typeface="Arial" panose="020B0604020202020204" pitchFamily="34" charset="0"/>
                        </a:rPr>
                        <a:t>Benefits</a:t>
                      </a:r>
                      <a:r>
                        <a:rPr lang="en-GB" sz="1800" b="0">
                          <a:solidFill>
                            <a:schemeClr val="tx1"/>
                          </a:solidFill>
                          <a:latin typeface="Arial" panose="020B0604020202020204" pitchFamily="34" charset="0"/>
                          <a:cs typeface="Arial" panose="020B0604020202020204" pitchFamily="34" charset="0"/>
                        </a:rPr>
                        <a:t> </a:t>
                      </a:r>
                    </a:p>
                    <a:p>
                      <a:pPr marL="342900" marR="0" lvl="0" indent="-342900" algn="l" defTabSz="4572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GB" sz="1900" b="0">
                          <a:solidFill>
                            <a:schemeClr val="tx1"/>
                          </a:solidFill>
                          <a:latin typeface="Arial" panose="020B0604020202020204" pitchFamily="34" charset="0"/>
                          <a:cs typeface="Arial" panose="020B0604020202020204" pitchFamily="34" charset="0"/>
                        </a:rPr>
                        <a:t>Greater rigour in revenue accounting</a:t>
                      </a:r>
                    </a:p>
                    <a:p>
                      <a:pPr marL="342900" marR="0" lvl="0" indent="-342900" algn="l" defTabSz="4572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GB" sz="1900" b="0">
                          <a:solidFill>
                            <a:schemeClr val="tx1"/>
                          </a:solidFill>
                          <a:latin typeface="Arial" panose="020B0604020202020204" pitchFamily="34" charset="0"/>
                          <a:cs typeface="Arial" panose="020B0604020202020204" pitchFamily="34" charset="0"/>
                        </a:rPr>
                        <a:t>Enhanced comparability across companies, industries and capital markets, including with the US</a:t>
                      </a:r>
                    </a:p>
                    <a:p>
                      <a:pPr marL="342900" marR="0" lvl="0" indent="-342900" algn="l" defTabSz="4572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GB" sz="1900" b="0">
                          <a:solidFill>
                            <a:schemeClr val="tx1"/>
                          </a:solidFill>
                          <a:latin typeface="Arial" panose="020B0604020202020204" pitchFamily="34" charset="0"/>
                          <a:cs typeface="Arial" panose="020B0604020202020204" pitchFamily="34" charset="0"/>
                        </a:rPr>
                        <a:t>More useful information through improved disclosure requirements</a:t>
                      </a:r>
                    </a:p>
                    <a:p>
                      <a:pPr marL="342900" marR="0" lvl="0" indent="-342900" algn="l" defTabSz="4572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GB" sz="1900" b="0">
                          <a:solidFill>
                            <a:schemeClr val="tx1"/>
                          </a:solidFill>
                          <a:latin typeface="Arial" panose="020B0604020202020204" pitchFamily="34" charset="0"/>
                          <a:cs typeface="Arial" panose="020B0604020202020204" pitchFamily="34" charset="0"/>
                        </a:rPr>
                        <a:t>Reduced need for interpretive guidance</a:t>
                      </a:r>
                    </a:p>
                  </a:txBody>
                  <a:tcPr marT="126000">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1643593"/>
                  </a:ext>
                </a:extLst>
              </a:tr>
            </a:tbl>
          </a:graphicData>
        </a:graphic>
      </p:graphicFrame>
      <p:graphicFrame>
        <p:nvGraphicFramePr>
          <p:cNvPr id="7" name="Table 6">
            <a:extLst>
              <a:ext uri="{FF2B5EF4-FFF2-40B4-BE49-F238E27FC236}">
                <a16:creationId xmlns:a16="http://schemas.microsoft.com/office/drawing/2014/main" id="{1D674DF0-2CDC-EB1E-64FD-9E6C934ECA0E}"/>
              </a:ext>
            </a:extLst>
          </p:cNvPr>
          <p:cNvGraphicFramePr>
            <a:graphicFrameLocks noGrp="1"/>
          </p:cNvGraphicFramePr>
          <p:nvPr>
            <p:extLst>
              <p:ext uri="{D42A27DB-BD31-4B8C-83A1-F6EECF244321}">
                <p14:modId xmlns:p14="http://schemas.microsoft.com/office/powerpoint/2010/main" val="1941986541"/>
              </p:ext>
            </p:extLst>
          </p:nvPr>
        </p:nvGraphicFramePr>
        <p:xfrm>
          <a:off x="7007407" y="2811562"/>
          <a:ext cx="4409275" cy="3255952"/>
        </p:xfrm>
        <a:graphic>
          <a:graphicData uri="http://schemas.openxmlformats.org/drawingml/2006/table">
            <a:tbl>
              <a:tblPr firstRow="1" bandRow="1">
                <a:tableStyleId>{073A0DAA-6AF3-43AB-8588-CEC1D06C72B9}</a:tableStyleId>
              </a:tblPr>
              <a:tblGrid>
                <a:gridCol w="4409275">
                  <a:extLst>
                    <a:ext uri="{9D8B030D-6E8A-4147-A177-3AD203B41FA5}">
                      <a16:colId xmlns:a16="http://schemas.microsoft.com/office/drawing/2014/main" val="1434502795"/>
                    </a:ext>
                  </a:extLst>
                </a:gridCol>
              </a:tblGrid>
              <a:tr h="3255952">
                <a:tc>
                  <a:txBody>
                    <a:bodyPr/>
                    <a:lstStyle/>
                    <a:p>
                      <a:pPr marL="0" marR="0" lvl="0" indent="0" algn="ctr" defTabSz="4572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lang="en-GB" sz="2000">
                          <a:solidFill>
                            <a:schemeClr val="accent2"/>
                          </a:solidFill>
                          <a:latin typeface="Arial" panose="020B0604020202020204" pitchFamily="34" charset="0"/>
                          <a:cs typeface="Arial" panose="020B0604020202020204" pitchFamily="34" charset="0"/>
                        </a:rPr>
                        <a:t>Costs</a:t>
                      </a:r>
                      <a:endParaRPr lang="en-GB" sz="2000" b="0">
                        <a:solidFill>
                          <a:schemeClr val="tx1"/>
                        </a:solidFill>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GB" sz="1900" b="0">
                          <a:solidFill>
                            <a:schemeClr val="tx1"/>
                          </a:solidFill>
                          <a:latin typeface="Arial" panose="020B0604020202020204" pitchFamily="34" charset="0"/>
                          <a:cs typeface="Arial" panose="020B0604020202020204" pitchFamily="34" charset="0"/>
                        </a:rPr>
                        <a:t>Compliance costs for preparers</a:t>
                      </a:r>
                      <a:r>
                        <a:rPr lang="en-GB" sz="1900">
                          <a:solidFill>
                            <a:schemeClr val="tx1"/>
                          </a:solidFill>
                          <a:latin typeface="Arial" panose="020B0604020202020204" pitchFamily="34" charset="0"/>
                          <a:cs typeface="Arial" panose="020B0604020202020204" pitchFamily="34" charset="0"/>
                        </a:rPr>
                        <a:t> </a:t>
                      </a:r>
                      <a:r>
                        <a:rPr lang="en-GB" sz="1900" b="0">
                          <a:solidFill>
                            <a:schemeClr val="tx1"/>
                          </a:solidFill>
                          <a:latin typeface="Arial" panose="020B0604020202020204" pitchFamily="34" charset="0"/>
                          <a:cs typeface="Arial" panose="020B0604020202020204" pitchFamily="34" charset="0"/>
                        </a:rPr>
                        <a:t>(for example, costs of changing or developing new systems, processes and controls; additional staff, audit and education costs)</a:t>
                      </a:r>
                    </a:p>
                    <a:p>
                      <a:pPr marL="285750" marR="0" lvl="0" indent="-285750" algn="l" defTabSz="4572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GB" sz="1900" b="0">
                          <a:solidFill>
                            <a:schemeClr val="tx1"/>
                          </a:solidFill>
                          <a:latin typeface="Arial" panose="020B0604020202020204" pitchFamily="34" charset="0"/>
                          <a:cs typeface="Arial" panose="020B0604020202020204" pitchFamily="34" charset="0"/>
                        </a:rPr>
                        <a:t>Costs of analysis for users of financial statements (for example, costs of modifying processes and analyses; education costs)</a:t>
                      </a:r>
                    </a:p>
                  </a:txBody>
                  <a:tcPr marT="126000">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571643593"/>
                  </a:ext>
                </a:extLst>
              </a:tr>
            </a:tbl>
          </a:graphicData>
        </a:graphic>
      </p:graphicFrame>
      <p:sp>
        <p:nvSpPr>
          <p:cNvPr id="9" name="Rectangle 8">
            <a:extLst>
              <a:ext uri="{FF2B5EF4-FFF2-40B4-BE49-F238E27FC236}">
                <a16:creationId xmlns:a16="http://schemas.microsoft.com/office/drawing/2014/main" id="{5D519CA6-E7A7-1776-AB13-6DBE8FDD7494}"/>
              </a:ext>
            </a:extLst>
          </p:cNvPr>
          <p:cNvSpPr/>
          <p:nvPr/>
        </p:nvSpPr>
        <p:spPr>
          <a:xfrm>
            <a:off x="2411835" y="6076127"/>
            <a:ext cx="3509640" cy="470516"/>
          </a:xfrm>
          <a:prstGeom prst="rect">
            <a:avLst/>
          </a:prstGeom>
          <a:solidFill>
            <a:srgbClr val="072071">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Expected to be ongoing</a:t>
            </a:r>
          </a:p>
        </p:txBody>
      </p:sp>
      <p:sp>
        <p:nvSpPr>
          <p:cNvPr id="10" name="Rectangle 9">
            <a:extLst>
              <a:ext uri="{FF2B5EF4-FFF2-40B4-BE49-F238E27FC236}">
                <a16:creationId xmlns:a16="http://schemas.microsoft.com/office/drawing/2014/main" id="{B34F181B-F38A-8278-A56F-56BBE264141E}"/>
              </a:ext>
            </a:extLst>
          </p:cNvPr>
          <p:cNvSpPr/>
          <p:nvPr/>
        </p:nvSpPr>
        <p:spPr>
          <a:xfrm>
            <a:off x="8023094" y="6076127"/>
            <a:ext cx="3793446" cy="470516"/>
          </a:xfrm>
          <a:prstGeom prst="rect">
            <a:avLst/>
          </a:prstGeom>
          <a:solidFill>
            <a:srgbClr val="072071">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Expected primarily during the transition </a:t>
            </a:r>
          </a:p>
        </p:txBody>
      </p:sp>
      <p:grpSp>
        <p:nvGrpSpPr>
          <p:cNvPr id="32" name="Group 31">
            <a:extLst>
              <a:ext uri="{FF2B5EF4-FFF2-40B4-BE49-F238E27FC236}">
                <a16:creationId xmlns:a16="http://schemas.microsoft.com/office/drawing/2014/main" id="{B6279927-3CDC-2591-A8D2-9E8C1E26267A}"/>
              </a:ext>
            </a:extLst>
          </p:cNvPr>
          <p:cNvGrpSpPr/>
          <p:nvPr/>
        </p:nvGrpSpPr>
        <p:grpSpPr>
          <a:xfrm>
            <a:off x="5667299" y="3725944"/>
            <a:ext cx="1231106" cy="1276113"/>
            <a:chOff x="5622387" y="3109452"/>
            <a:chExt cx="1231106" cy="1276113"/>
          </a:xfrm>
        </p:grpSpPr>
        <p:sp>
          <p:nvSpPr>
            <p:cNvPr id="15" name="Rectangle: Rounded Corners 14">
              <a:extLst>
                <a:ext uri="{FF2B5EF4-FFF2-40B4-BE49-F238E27FC236}">
                  <a16:creationId xmlns:a16="http://schemas.microsoft.com/office/drawing/2014/main" id="{A4F8B484-40FE-D640-5AC2-AA6533396F60}"/>
                </a:ext>
              </a:extLst>
            </p:cNvPr>
            <p:cNvSpPr/>
            <p:nvPr/>
          </p:nvSpPr>
          <p:spPr>
            <a:xfrm>
              <a:off x="6199572" y="3258105"/>
              <a:ext cx="64800" cy="101205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872F82AB-3AEE-4A21-36D6-7275F5A84878}"/>
                </a:ext>
              </a:extLst>
            </p:cNvPr>
            <p:cNvSpPr/>
            <p:nvPr/>
          </p:nvSpPr>
          <p:spPr>
            <a:xfrm>
              <a:off x="6033854" y="4243523"/>
              <a:ext cx="384699" cy="7102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2C2F7A0F-523D-72BA-C42F-26FB17806017}"/>
                </a:ext>
              </a:extLst>
            </p:cNvPr>
            <p:cNvSpPr/>
            <p:nvPr/>
          </p:nvSpPr>
          <p:spPr>
            <a:xfrm>
              <a:off x="5910769" y="4314544"/>
              <a:ext cx="648000" cy="7102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106A58C8-011C-B177-2EBE-F66567676F5B}"/>
                </a:ext>
              </a:extLst>
            </p:cNvPr>
            <p:cNvSpPr/>
            <p:nvPr/>
          </p:nvSpPr>
          <p:spPr>
            <a:xfrm rot="20359846">
              <a:off x="5841573" y="3213718"/>
              <a:ext cx="792000" cy="7102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hord 18">
              <a:extLst>
                <a:ext uri="{FF2B5EF4-FFF2-40B4-BE49-F238E27FC236}">
                  <a16:creationId xmlns:a16="http://schemas.microsoft.com/office/drawing/2014/main" id="{020FBA28-33FC-7459-77F9-F1A7F1B3AE20}"/>
                </a:ext>
              </a:extLst>
            </p:cNvPr>
            <p:cNvSpPr/>
            <p:nvPr/>
          </p:nvSpPr>
          <p:spPr>
            <a:xfrm rot="16508306">
              <a:off x="5697156" y="3619320"/>
              <a:ext cx="306401" cy="455940"/>
            </a:xfrm>
            <a:prstGeom prst="chord">
              <a:avLst>
                <a:gd name="adj1" fmla="val 4580910"/>
                <a:gd name="adj2" fmla="val 162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hord 19">
              <a:extLst>
                <a:ext uri="{FF2B5EF4-FFF2-40B4-BE49-F238E27FC236}">
                  <a16:creationId xmlns:a16="http://schemas.microsoft.com/office/drawing/2014/main" id="{13DAAD9D-A271-835B-AD37-72147BE6C58D}"/>
                </a:ext>
              </a:extLst>
            </p:cNvPr>
            <p:cNvSpPr/>
            <p:nvPr/>
          </p:nvSpPr>
          <p:spPr>
            <a:xfrm rot="16508306">
              <a:off x="6472322" y="3365065"/>
              <a:ext cx="306401" cy="455940"/>
            </a:xfrm>
            <a:prstGeom prst="chord">
              <a:avLst>
                <a:gd name="adj1" fmla="val 4580910"/>
                <a:gd name="adj2" fmla="val 162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FF707F21-5B97-FDE8-5AF5-04E7C14EE7B6}"/>
                </a:ext>
              </a:extLst>
            </p:cNvPr>
            <p:cNvCxnSpPr>
              <a:stCxn id="18" idx="1"/>
              <a:endCxn id="19" idx="1"/>
            </p:cNvCxnSpPr>
            <p:nvPr/>
          </p:nvCxnSpPr>
          <p:spPr>
            <a:xfrm flipH="1">
              <a:off x="5623303" y="3389006"/>
              <a:ext cx="243759" cy="43786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76B37A-C421-AFEC-B2DA-4DFA844BC38E}"/>
                </a:ext>
              </a:extLst>
            </p:cNvPr>
            <p:cNvCxnSpPr>
              <a:cxnSpLocks/>
              <a:stCxn id="18" idx="1"/>
              <a:endCxn id="19" idx="0"/>
            </p:cNvCxnSpPr>
            <p:nvPr/>
          </p:nvCxnSpPr>
          <p:spPr>
            <a:xfrm>
              <a:off x="5867062" y="3389006"/>
              <a:ext cx="201494" cy="42562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4BBC560-2DB6-BEF1-9E21-E9CA1185AFB2}"/>
                </a:ext>
              </a:extLst>
            </p:cNvPr>
            <p:cNvCxnSpPr>
              <a:cxnSpLocks/>
              <a:endCxn id="20" idx="0"/>
            </p:cNvCxnSpPr>
            <p:nvPr/>
          </p:nvCxnSpPr>
          <p:spPr>
            <a:xfrm>
              <a:off x="6606868" y="3122636"/>
              <a:ext cx="236854" cy="43773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3422DA6-2A8B-4C62-B670-84D55A7ACF8B}"/>
                </a:ext>
              </a:extLst>
            </p:cNvPr>
            <p:cNvCxnSpPr>
              <a:cxnSpLocks/>
              <a:stCxn id="18" idx="3"/>
              <a:endCxn id="20" idx="1"/>
            </p:cNvCxnSpPr>
            <p:nvPr/>
          </p:nvCxnSpPr>
          <p:spPr>
            <a:xfrm flipH="1">
              <a:off x="6398469" y="3109452"/>
              <a:ext cx="209615" cy="46316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0E18CA84-42B6-76B8-37FC-671368978DF7}"/>
                </a:ext>
              </a:extLst>
            </p:cNvPr>
            <p:cNvSpPr/>
            <p:nvPr/>
          </p:nvSpPr>
          <p:spPr>
            <a:xfrm>
              <a:off x="6162831" y="3179339"/>
              <a:ext cx="131621" cy="14091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Rectangle 2">
            <a:extLst>
              <a:ext uri="{FF2B5EF4-FFF2-40B4-BE49-F238E27FC236}">
                <a16:creationId xmlns:a16="http://schemas.microsoft.com/office/drawing/2014/main" id="{026614F7-6920-6065-031F-DF209BEE01B2}"/>
              </a:ext>
            </a:extLst>
          </p:cNvPr>
          <p:cNvSpPr/>
          <p:nvPr/>
        </p:nvSpPr>
        <p:spPr>
          <a:xfrm>
            <a:off x="1049643" y="1965859"/>
            <a:ext cx="10353120" cy="708346"/>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latin typeface="Arial" panose="020B0604020202020204" pitchFamily="34" charset="0"/>
                <a:cs typeface="Arial" panose="020B0604020202020204" pitchFamily="34" charset="0"/>
              </a:rPr>
              <a:t>Comprehensive principle-based framework </a:t>
            </a:r>
          </a:p>
          <a:p>
            <a:pPr algn="ctr"/>
            <a:r>
              <a:rPr lang="en-GB" sz="2000">
                <a:solidFill>
                  <a:schemeClr val="bg1"/>
                </a:solidFill>
                <a:latin typeface="Arial" panose="020B0604020202020204" pitchFamily="34" charset="0"/>
                <a:cs typeface="Arial" panose="020B0604020202020204" pitchFamily="34" charset="0"/>
              </a:rPr>
              <a:t>for the recognition, measurement and disclosure of revenue</a:t>
            </a:r>
          </a:p>
        </p:txBody>
      </p:sp>
    </p:spTree>
    <p:extLst>
      <p:ext uri="{BB962C8B-B14F-4D97-AF65-F5344CB8AC3E}">
        <p14:creationId xmlns:p14="http://schemas.microsoft.com/office/powerpoint/2010/main" val="525052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2BBC98-8818-AA2E-5761-4F092A2A3347}"/>
              </a:ext>
            </a:extLst>
          </p:cNvPr>
          <p:cNvSpPr>
            <a:spLocks noGrp="1"/>
          </p:cNvSpPr>
          <p:nvPr>
            <p:ph type="body" sz="quarter" idx="10"/>
          </p:nvPr>
        </p:nvSpPr>
        <p:spPr/>
        <p:txBody>
          <a:bodyPr/>
          <a:lstStyle/>
          <a:p>
            <a:pPr marR="0" lvl="0" fontAlgn="auto">
              <a:spcAft>
                <a:spcPts val="0"/>
              </a:spcAft>
              <a:buClrTx/>
              <a:buSzTx/>
              <a:tabLst/>
              <a:defRPr/>
            </a:pPr>
            <a:r>
              <a:rPr lang="en-GB" sz="2800"/>
              <a:t>Phase 1 feedback</a:t>
            </a:r>
          </a:p>
        </p:txBody>
      </p:sp>
      <p:sp>
        <p:nvSpPr>
          <p:cNvPr id="5" name="Footer Placeholder 4">
            <a:extLst>
              <a:ext uri="{FF2B5EF4-FFF2-40B4-BE49-F238E27FC236}">
                <a16:creationId xmlns:a16="http://schemas.microsoft.com/office/drawing/2014/main" id="{D6B5120D-C18E-829D-5B9A-F2C6C3B60C1D}"/>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8</a:t>
            </a:fld>
            <a:endParaRPr lang="en-US">
              <a:cs typeface="Arial" panose="020B0604020202020204" pitchFamily="34" charset="0"/>
            </a:endParaRPr>
          </a:p>
        </p:txBody>
      </p:sp>
      <p:sp>
        <p:nvSpPr>
          <p:cNvPr id="3" name="Speech Bubble: Rectangle 2">
            <a:extLst>
              <a:ext uri="{FF2B5EF4-FFF2-40B4-BE49-F238E27FC236}">
                <a16:creationId xmlns:a16="http://schemas.microsoft.com/office/drawing/2014/main" id="{6D1EE65C-AAF0-D4B7-CEF1-D03E93784443}"/>
              </a:ext>
            </a:extLst>
          </p:cNvPr>
          <p:cNvSpPr/>
          <p:nvPr/>
        </p:nvSpPr>
        <p:spPr>
          <a:xfrm>
            <a:off x="1197225" y="2155141"/>
            <a:ext cx="4838400" cy="1177200"/>
          </a:xfrm>
          <a:prstGeom prst="wedgeRectCallout">
            <a:avLst>
              <a:gd name="adj1" fmla="val 41164"/>
              <a:gd name="adj2" fmla="val 7736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Arial" panose="020B0604020202020204" pitchFamily="34" charset="0"/>
                <a:cs typeface="Arial" panose="020B0604020202020204" pitchFamily="34" charset="0"/>
              </a:rPr>
              <a:t>IFRS 15 has achieved its objective and is working well</a:t>
            </a:r>
          </a:p>
        </p:txBody>
      </p:sp>
      <p:sp>
        <p:nvSpPr>
          <p:cNvPr id="4" name="Speech Bubble: Rectangle 3">
            <a:extLst>
              <a:ext uri="{FF2B5EF4-FFF2-40B4-BE49-F238E27FC236}">
                <a16:creationId xmlns:a16="http://schemas.microsoft.com/office/drawing/2014/main" id="{B74B4A71-93EA-6054-25E5-FA12A2BB54F6}"/>
              </a:ext>
            </a:extLst>
          </p:cNvPr>
          <p:cNvSpPr/>
          <p:nvPr/>
        </p:nvSpPr>
        <p:spPr>
          <a:xfrm>
            <a:off x="803757" y="3706913"/>
            <a:ext cx="4057200" cy="1150308"/>
          </a:xfrm>
          <a:prstGeom prst="wedgeRectCallout">
            <a:avLst>
              <a:gd name="adj1" fmla="val 64128"/>
              <a:gd name="adj2" fmla="val -280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Arial" panose="020B0604020202020204" pitchFamily="34" charset="0"/>
                <a:cs typeface="Arial" panose="020B0604020202020204" pitchFamily="34" charset="0"/>
              </a:rPr>
              <a:t>The five-step model is helpful for analysing complex transactions</a:t>
            </a:r>
          </a:p>
        </p:txBody>
      </p:sp>
      <p:sp>
        <p:nvSpPr>
          <p:cNvPr id="7" name="Speech Bubble: Rectangle 6">
            <a:extLst>
              <a:ext uri="{FF2B5EF4-FFF2-40B4-BE49-F238E27FC236}">
                <a16:creationId xmlns:a16="http://schemas.microsoft.com/office/drawing/2014/main" id="{763ED2FE-7C72-FEE5-3D17-B0E214B6A799}"/>
              </a:ext>
            </a:extLst>
          </p:cNvPr>
          <p:cNvSpPr/>
          <p:nvPr/>
        </p:nvSpPr>
        <p:spPr>
          <a:xfrm>
            <a:off x="6476520" y="2155141"/>
            <a:ext cx="4838400" cy="1177200"/>
          </a:xfrm>
          <a:prstGeom prst="wedgeRectCallout">
            <a:avLst>
              <a:gd name="adj1" fmla="val -37537"/>
              <a:gd name="adj2" fmla="val 7457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Arial" panose="020B0604020202020204" pitchFamily="34" charset="0"/>
                <a:cs typeface="Arial" panose="020B0604020202020204" pitchFamily="34" charset="0"/>
              </a:rPr>
              <a:t>Some application challenges remain</a:t>
            </a:r>
          </a:p>
          <a:p>
            <a:pPr algn="ctr"/>
            <a:r>
              <a:rPr lang="en-GB">
                <a:solidFill>
                  <a:schemeClr val="tx1"/>
                </a:solidFill>
                <a:latin typeface="Arial" panose="020B0604020202020204" pitchFamily="34" charset="0"/>
                <a:cs typeface="Arial" panose="020B0604020202020204" pitchFamily="34" charset="0"/>
              </a:rPr>
              <a:t>but no need for fundamental changes</a:t>
            </a:r>
          </a:p>
        </p:txBody>
      </p:sp>
      <p:sp>
        <p:nvSpPr>
          <p:cNvPr id="9" name="Speech Bubble: Rectangle 8">
            <a:extLst>
              <a:ext uri="{FF2B5EF4-FFF2-40B4-BE49-F238E27FC236}">
                <a16:creationId xmlns:a16="http://schemas.microsoft.com/office/drawing/2014/main" id="{0AD05FF7-995E-CB51-140F-8C2155492798}"/>
              </a:ext>
            </a:extLst>
          </p:cNvPr>
          <p:cNvSpPr/>
          <p:nvPr/>
        </p:nvSpPr>
        <p:spPr>
          <a:xfrm>
            <a:off x="6476520" y="5253513"/>
            <a:ext cx="4838400" cy="1144937"/>
          </a:xfrm>
          <a:prstGeom prst="wedgeRectCallout">
            <a:avLst>
              <a:gd name="adj1" fmla="val -38440"/>
              <a:gd name="adj2" fmla="val -7985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latin typeface="Arial"/>
                <a:cs typeface="Arial"/>
              </a:rPr>
              <a:t>Some additional benefits for entities, including better knowledge of contracts and improved internal controls</a:t>
            </a:r>
          </a:p>
        </p:txBody>
      </p:sp>
      <p:sp>
        <p:nvSpPr>
          <p:cNvPr id="10" name="Speech Bubble: Rectangle 9">
            <a:extLst>
              <a:ext uri="{FF2B5EF4-FFF2-40B4-BE49-F238E27FC236}">
                <a16:creationId xmlns:a16="http://schemas.microsoft.com/office/drawing/2014/main" id="{F865E88A-F3B4-7994-FBB3-803B2AE14D68}"/>
              </a:ext>
            </a:extLst>
          </p:cNvPr>
          <p:cNvSpPr/>
          <p:nvPr/>
        </p:nvSpPr>
        <p:spPr>
          <a:xfrm>
            <a:off x="1197227" y="5253514"/>
            <a:ext cx="4838400" cy="1177200"/>
          </a:xfrm>
          <a:prstGeom prst="wedgeRectCallout">
            <a:avLst>
              <a:gd name="adj1" fmla="val 39369"/>
              <a:gd name="adj2" fmla="val -7895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Arial" panose="020B0604020202020204" pitchFamily="34" charset="0"/>
                <a:cs typeface="Arial" panose="020B0604020202020204" pitchFamily="34" charset="0"/>
              </a:rPr>
              <a:t>Implementation was challenging and costly for many but incremental costs</a:t>
            </a:r>
            <a:br>
              <a:rPr lang="en-GB">
                <a:solidFill>
                  <a:schemeClr val="tx1"/>
                </a:solidFill>
                <a:latin typeface="Arial" panose="020B0604020202020204" pitchFamily="34" charset="0"/>
                <a:cs typeface="Arial" panose="020B0604020202020204" pitchFamily="34" charset="0"/>
              </a:rPr>
            </a:br>
            <a:r>
              <a:rPr lang="en-GB">
                <a:solidFill>
                  <a:schemeClr val="tx1"/>
                </a:solidFill>
                <a:latin typeface="Arial" panose="020B0604020202020204" pitchFamily="34" charset="0"/>
                <a:cs typeface="Arial" panose="020B0604020202020204" pitchFamily="34" charset="0"/>
              </a:rPr>
              <a:t>have decreased</a:t>
            </a:r>
          </a:p>
        </p:txBody>
      </p:sp>
      <p:sp>
        <p:nvSpPr>
          <p:cNvPr id="13" name="Speech Bubble: Rectangle 12">
            <a:extLst>
              <a:ext uri="{FF2B5EF4-FFF2-40B4-BE49-F238E27FC236}">
                <a16:creationId xmlns:a16="http://schemas.microsoft.com/office/drawing/2014/main" id="{93616456-5791-0C0A-A36F-1C0FD341A41E}"/>
              </a:ext>
            </a:extLst>
          </p:cNvPr>
          <p:cNvSpPr/>
          <p:nvPr/>
        </p:nvSpPr>
        <p:spPr>
          <a:xfrm>
            <a:off x="7696196" y="3672376"/>
            <a:ext cx="4058483" cy="1176299"/>
          </a:xfrm>
          <a:prstGeom prst="wedgeRectCallout">
            <a:avLst>
              <a:gd name="adj1" fmla="val -63427"/>
              <a:gd name="adj2" fmla="val -211"/>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Arial" panose="020B0604020202020204" pitchFamily="34" charset="0"/>
                <a:cs typeface="Arial" panose="020B0604020202020204" pitchFamily="34" charset="0"/>
              </a:rPr>
              <a:t>Improvements in comparability of revenue information but some areas require significant judgement</a:t>
            </a:r>
          </a:p>
        </p:txBody>
      </p:sp>
      <p:sp>
        <p:nvSpPr>
          <p:cNvPr id="6" name="Rectangle: Rounded Corners 5">
            <a:extLst>
              <a:ext uri="{FF2B5EF4-FFF2-40B4-BE49-F238E27FC236}">
                <a16:creationId xmlns:a16="http://schemas.microsoft.com/office/drawing/2014/main" id="{0080544D-C1E1-2CF7-C741-5E499CE726E4}"/>
              </a:ext>
            </a:extLst>
          </p:cNvPr>
          <p:cNvSpPr/>
          <p:nvPr/>
        </p:nvSpPr>
        <p:spPr>
          <a:xfrm>
            <a:off x="5496330" y="3631751"/>
            <a:ext cx="1587731" cy="1296640"/>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Initial feedback</a:t>
            </a:r>
          </a:p>
        </p:txBody>
      </p:sp>
      <p:sp>
        <p:nvSpPr>
          <p:cNvPr id="8" name="Oval 7">
            <a:extLst>
              <a:ext uri="{FF2B5EF4-FFF2-40B4-BE49-F238E27FC236}">
                <a16:creationId xmlns:a16="http://schemas.microsoft.com/office/drawing/2014/main" id="{0079667B-5D2F-7AB7-A748-2B3B00F3A3D4}"/>
              </a:ext>
            </a:extLst>
          </p:cNvPr>
          <p:cNvSpPr/>
          <p:nvPr/>
        </p:nvSpPr>
        <p:spPr bwMode="auto">
          <a:xfrm>
            <a:off x="6662222" y="3563348"/>
            <a:ext cx="540000" cy="540000"/>
          </a:xfrm>
          <a:prstGeom prst="ellipse">
            <a:avLst/>
          </a:prstGeom>
          <a:solidFill>
            <a:schemeClr val="tx2"/>
          </a:solid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pic>
        <p:nvPicPr>
          <p:cNvPr id="15" name="Picture 14" descr="Icon&#10;&#10;Description automatically generated">
            <a:extLst>
              <a:ext uri="{FF2B5EF4-FFF2-40B4-BE49-F238E27FC236}">
                <a16:creationId xmlns:a16="http://schemas.microsoft.com/office/drawing/2014/main" id="{B5197004-95D7-6708-2789-605004D83374}"/>
              </a:ext>
            </a:extLst>
          </p:cNvPr>
          <p:cNvPicPr>
            <a:picLocks noChangeAspect="1"/>
          </p:cNvPicPr>
          <p:nvPr/>
        </p:nvPicPr>
        <p:blipFill>
          <a:blip r:embed="rId2"/>
          <a:stretch>
            <a:fillRect/>
          </a:stretch>
        </p:blipFill>
        <p:spPr>
          <a:xfrm flipH="1">
            <a:off x="6580128" y="3622102"/>
            <a:ext cx="540000" cy="558615"/>
          </a:xfrm>
          <a:prstGeom prst="rect">
            <a:avLst/>
          </a:prstGeom>
        </p:spPr>
      </p:pic>
    </p:spTree>
    <p:extLst>
      <p:ext uri="{BB962C8B-B14F-4D97-AF65-F5344CB8AC3E}">
        <p14:creationId xmlns:p14="http://schemas.microsoft.com/office/powerpoint/2010/main" val="4029150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0D78D6-18AA-772B-75ED-3D8CF0A8CEA7}"/>
              </a:ext>
            </a:extLst>
          </p:cNvPr>
          <p:cNvSpPr>
            <a:spLocks noGrp="1"/>
          </p:cNvSpPr>
          <p:nvPr>
            <p:ph type="body" sz="quarter" idx="10"/>
          </p:nvPr>
        </p:nvSpPr>
        <p:spPr>
          <a:xfrm>
            <a:off x="1019173" y="1351313"/>
            <a:ext cx="10652874" cy="654191"/>
          </a:xfrm>
        </p:spPr>
        <p:txBody>
          <a:bodyPr/>
          <a:lstStyle/>
          <a:p>
            <a:r>
              <a:rPr lang="en-GB" sz="2800"/>
              <a:t>Overall assessment of IFRS 15</a:t>
            </a:r>
            <a:endParaRPr lang="en-GB" sz="2800">
              <a:sym typeface="Arial" charset="0"/>
            </a:endParaRPr>
          </a:p>
          <a:p>
            <a:endParaRPr lang="en-GB" sz="2800"/>
          </a:p>
        </p:txBody>
      </p:sp>
      <p:sp>
        <p:nvSpPr>
          <p:cNvPr id="2" name="Footer Placeholder 14">
            <a:extLst>
              <a:ext uri="{FF2B5EF4-FFF2-40B4-BE49-F238E27FC236}">
                <a16:creationId xmlns:a16="http://schemas.microsoft.com/office/drawing/2014/main" id="{E43E43C7-99BC-F9AE-4021-B20DDAF426F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graphicFrame>
        <p:nvGraphicFramePr>
          <p:cNvPr id="4" name="Table 8">
            <a:extLst>
              <a:ext uri="{FF2B5EF4-FFF2-40B4-BE49-F238E27FC236}">
                <a16:creationId xmlns:a16="http://schemas.microsoft.com/office/drawing/2014/main" id="{41D18D22-FF00-3B88-25B2-9FED34A24108}"/>
              </a:ext>
            </a:extLst>
          </p:cNvPr>
          <p:cNvGraphicFramePr>
            <a:graphicFrameLocks noGrp="1"/>
          </p:cNvGraphicFramePr>
          <p:nvPr>
            <p:extLst>
              <p:ext uri="{D42A27DB-BD31-4B8C-83A1-F6EECF244321}">
                <p14:modId xmlns:p14="http://schemas.microsoft.com/office/powerpoint/2010/main" val="513063080"/>
              </p:ext>
            </p:extLst>
          </p:nvPr>
        </p:nvGraphicFramePr>
        <p:xfrm>
          <a:off x="1019173" y="2225025"/>
          <a:ext cx="10188578" cy="2627472"/>
        </p:xfrm>
        <a:graphic>
          <a:graphicData uri="http://schemas.openxmlformats.org/drawingml/2006/table">
            <a:tbl>
              <a:tblPr firstRow="1" bandRow="1">
                <a:tableStyleId>{5C22544A-7EE6-4342-B048-85BDC9FD1C3A}</a:tableStyleId>
              </a:tblPr>
              <a:tblGrid>
                <a:gridCol w="2117134">
                  <a:extLst>
                    <a:ext uri="{9D8B030D-6E8A-4147-A177-3AD203B41FA5}">
                      <a16:colId xmlns:a16="http://schemas.microsoft.com/office/drawing/2014/main" val="159368463"/>
                    </a:ext>
                  </a:extLst>
                </a:gridCol>
                <a:gridCol w="8071444">
                  <a:extLst>
                    <a:ext uri="{9D8B030D-6E8A-4147-A177-3AD203B41FA5}">
                      <a16:colId xmlns:a16="http://schemas.microsoft.com/office/drawing/2014/main" val="3392729432"/>
                    </a:ext>
                  </a:extLst>
                </a:gridCol>
              </a:tblGrid>
              <a:tr h="2627472">
                <a:tc>
                  <a:txBody>
                    <a:bodyPr/>
                    <a:lstStyle/>
                    <a:p>
                      <a:pPr algn="ctr"/>
                      <a:r>
                        <a:rPr lang="en-GB" sz="2000">
                          <a:latin typeface="Arial" panose="020B0604020202020204" pitchFamily="34" charset="0"/>
                          <a:cs typeface="Arial" panose="020B0604020202020204" pitchFamily="34" charset="0"/>
                        </a:rPr>
                        <a:t>Questions</a:t>
                      </a: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2000" b="0">
                          <a:solidFill>
                            <a:schemeClr val="tx1"/>
                          </a:solidFill>
                          <a:latin typeface="Arial" panose="020B0604020202020204" pitchFamily="34" charset="0"/>
                          <a:cs typeface="Arial" panose="020B0604020202020204" pitchFamily="34" charset="0"/>
                        </a:rPr>
                        <a:t>Can you share academic evidence that could help the IASB assess:</a:t>
                      </a:r>
                      <a:endParaRPr kumimoji="0" lang="en-GB" sz="20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whether IFRS 15 has achieved its objective; and</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whether the costs and benefits of implementing and applying the requirements in IFRS 15 are those the IASB intended when it developed the Standard?</a:t>
                      </a: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2744233"/>
                  </a:ext>
                </a:extLst>
              </a:tr>
            </a:tbl>
          </a:graphicData>
        </a:graphic>
      </p:graphicFrame>
    </p:spTree>
    <p:extLst>
      <p:ext uri="{BB962C8B-B14F-4D97-AF65-F5344CB8AC3E}">
        <p14:creationId xmlns:p14="http://schemas.microsoft.com/office/powerpoint/2010/main" val="370315181"/>
      </p:ext>
    </p:extLst>
  </p:cSld>
  <p:clrMapOvr>
    <a:masterClrMapping/>
  </p:clrMapOvr>
</p:sld>
</file>

<file path=ppt/theme/theme1.xml><?xml version="1.0" encoding="utf-8"?>
<a:theme xmlns:a="http://schemas.openxmlformats.org/drawingml/2006/main" name="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B3706ACE-7218-364D-A765-B9447288A5F5}" vid="{36250EDC-D9B3-9943-B88A-406E23E5AA6A}"/>
    </a:ext>
  </a:extLst>
</a:theme>
</file>

<file path=ppt/theme/theme2.xml><?xml version="1.0" encoding="utf-8"?>
<a:theme xmlns:a="http://schemas.openxmlformats.org/drawingml/2006/main" name="1_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RS-Accounting-template" id="{DE4F50E1-70B1-4FB8-98B1-503D8C41F992}" vid="{A0327AD8-E511-4196-86B0-17680279481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etrospektiva">
  <a:themeElements>
    <a:clrScheme name="Retrospektiva">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5.xml><?xml version="1.0" encoding="utf-8"?>
<a:theme xmlns:a="http://schemas.openxmlformats.org/drawingml/2006/main" name="3_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C7EFECF7-500A-6D44-AB04-511FB64D123D}" vid="{44389C29-E5A7-D04E-9669-AFF5222CAF1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53B74C4E7FDB4EA973A90B11CB0F3A" ma:contentTypeVersion="16" ma:contentTypeDescription="Create a new document." ma:contentTypeScope="" ma:versionID="23859c000aeb543bd0c9e29fc82386fc">
  <xsd:schema xmlns:xsd="http://www.w3.org/2001/XMLSchema" xmlns:xs="http://www.w3.org/2001/XMLSchema" xmlns:p="http://schemas.microsoft.com/office/2006/metadata/properties" xmlns:ns2="dd00f8fd-3af1-4dac-a049-efd365da1926" xmlns:ns3="e1b264de-5d9c-41da-88bf-d3d4dfea6693" targetNamespace="http://schemas.microsoft.com/office/2006/metadata/properties" ma:root="true" ma:fieldsID="74f05c0a42d5e7abf69482e27d327d97" ns2:_="" ns3:_="">
    <xsd:import namespace="dd00f8fd-3af1-4dac-a049-efd365da1926"/>
    <xsd:import namespace="e1b264de-5d9c-41da-88bf-d3d4dfea669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00f8fd-3af1-4dac-a049-efd365da19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12f0513-a2ef-49c9-8f64-129a7e784439"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b264de-5d9c-41da-88bf-d3d4dfea66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65f1a0b-1238-43f3-b00c-7be6fe68d8b3}" ma:internalName="TaxCatchAll" ma:showField="CatchAllData" ma:web="e1b264de-5d9c-41da-88bf-d3d4dfea66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1b264de-5d9c-41da-88bf-d3d4dfea6693" xsi:nil="true"/>
    <lcf76f155ced4ddcb4097134ff3c332f xmlns="dd00f8fd-3af1-4dac-a049-efd365da1926">
      <Terms xmlns="http://schemas.microsoft.com/office/infopath/2007/PartnerControls"/>
    </lcf76f155ced4ddcb4097134ff3c332f>
    <SharedWithUsers xmlns="e1b264de-5d9c-41da-88bf-d3d4dfea6693">
      <UserInfo>
        <DisplayName>SharingLinks.ed957651-8f99-48a7-80c7-ef129f653dec.Flexible.33c72774-f396-4f90-baf9-d4674715e12b</DisplayName>
        <AccountId>227</AccountId>
        <AccountType/>
      </UserInfo>
      <UserInfo>
        <DisplayName>Voilo, Jelena</DisplayName>
        <AccountId>81</AccountId>
        <AccountType/>
      </UserInfo>
      <UserInfo>
        <DisplayName>Tarca, Ann</DisplayName>
        <AccountId>17</AccountId>
        <AccountType/>
      </UserInfo>
    </SharedWithUsers>
  </documentManagement>
</p:properties>
</file>

<file path=customXml/itemProps1.xml><?xml version="1.0" encoding="utf-8"?>
<ds:datastoreItem xmlns:ds="http://schemas.openxmlformats.org/officeDocument/2006/customXml" ds:itemID="{8595B1F6-25BD-428F-B45F-F71EC70767BF}">
  <ds:schemaRefs>
    <ds:schemaRef ds:uri="dd00f8fd-3af1-4dac-a049-efd365da1926"/>
    <ds:schemaRef ds:uri="e1b264de-5d9c-41da-88bf-d3d4dfea66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97EAE06-02CB-4B25-9785-0B200E0805CD}">
  <ds:schemaRefs>
    <ds:schemaRef ds:uri="http://schemas.microsoft.com/sharepoint/v3/contenttype/forms"/>
  </ds:schemaRefs>
</ds:datastoreItem>
</file>

<file path=customXml/itemProps3.xml><?xml version="1.0" encoding="utf-8"?>
<ds:datastoreItem xmlns:ds="http://schemas.openxmlformats.org/officeDocument/2006/customXml" ds:itemID="{CF685BBC-4BBB-4D4F-A047-0365AAE9AB0E}">
  <ds:schemaRefs>
    <ds:schemaRef ds:uri="http://schemas.microsoft.com/office/2006/documentManagement/types"/>
    <ds:schemaRef ds:uri="http://purl.org/dc/terms/"/>
    <ds:schemaRef ds:uri="e1b264de-5d9c-41da-88bf-d3d4dfea6693"/>
    <ds:schemaRef ds:uri="http://schemas.microsoft.com/office/infopath/2007/PartnerControls"/>
    <ds:schemaRef ds:uri="http://schemas.microsoft.com/office/2006/metadata/properties"/>
    <ds:schemaRef ds:uri="http://purl.org/dc/elements/1.1/"/>
    <ds:schemaRef ds:uri="dd00f8fd-3af1-4dac-a049-efd365da1926"/>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TotalTime>
  <Words>3720</Words>
  <Application>Microsoft Office PowerPoint</Application>
  <PresentationFormat>Panorámica</PresentationFormat>
  <Paragraphs>423</Paragraphs>
  <Slides>43</Slides>
  <Notes>24</Notes>
  <HiddenSlides>0</HiddenSlides>
  <MMClips>0</MMClips>
  <ScaleCrop>false</ScaleCrop>
  <HeadingPairs>
    <vt:vector size="6" baseType="variant">
      <vt:variant>
        <vt:lpstr>Fuentes usadas</vt:lpstr>
      </vt:variant>
      <vt:variant>
        <vt:i4>9</vt:i4>
      </vt:variant>
      <vt:variant>
        <vt:lpstr>Tema</vt:lpstr>
      </vt:variant>
      <vt:variant>
        <vt:i4>5</vt:i4>
      </vt:variant>
      <vt:variant>
        <vt:lpstr>Títulos de diapositiva</vt:lpstr>
      </vt:variant>
      <vt:variant>
        <vt:i4>43</vt:i4>
      </vt:variant>
    </vt:vector>
  </HeadingPairs>
  <TitlesOfParts>
    <vt:vector size="57" baseType="lpstr">
      <vt:lpstr>All Round Gothic Medium</vt:lpstr>
      <vt:lpstr>Arial</vt:lpstr>
      <vt:lpstr>Avenir Book Oblique</vt:lpstr>
      <vt:lpstr>Avenir Next LT Pro</vt:lpstr>
      <vt:lpstr>Calibri</vt:lpstr>
      <vt:lpstr>Calibri Light</vt:lpstr>
      <vt:lpstr>Courier New</vt:lpstr>
      <vt:lpstr>Helvetica LT Std</vt:lpstr>
      <vt:lpstr>Wingdings</vt:lpstr>
      <vt:lpstr>IFRS-Accountancy</vt:lpstr>
      <vt:lpstr>1_IFRS-Accountancy</vt:lpstr>
      <vt:lpstr>Office Theme</vt:lpstr>
      <vt:lpstr>Retrospektiva</vt:lpstr>
      <vt:lpstr>3_IFRS-Accountancy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IFRS 15 (ASC 606) Academic Literature</vt:lpstr>
      <vt:lpstr>Classification of the IFRS 15 Effects</vt:lpstr>
      <vt:lpstr>Overall assessment of IFRS 15 (Q1)</vt:lpstr>
      <vt:lpstr>Overall assessment of IFRS 15 (Q1)</vt:lpstr>
      <vt:lpstr>Overall assessment of IFRS 15 (Q1)</vt:lpstr>
      <vt:lpstr>Overall assessment of IFRS 15 (Q1)</vt:lpstr>
      <vt:lpstr>Related Matters</vt:lpstr>
      <vt:lpstr>Related Matters</vt:lpstr>
      <vt:lpstr>Related Matters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Disclosure requirements (Q7) Do they result in entities providing useful information or variation in the quality of disclosed revenue information? </vt:lpstr>
      <vt:lpstr>Disclosure requirements (Q7) Do they result in entities providing useful information or variation in the quality of disclosed revenue information? </vt:lpstr>
      <vt:lpstr>Disclosure requirements (Q7) Do any disclosure requirements in IFRS 15 give rise to significant ongoing costs?</vt:lpstr>
      <vt:lpstr>Disclosure requirements (Q7) Do any disclosure requirements in IFRS 15 give rise to significant ongoing costs?</vt:lpstr>
      <vt:lpstr>Presentación de PowerPoint</vt:lpstr>
      <vt:lpstr>Presentación de PowerPoint</vt:lpstr>
      <vt:lpstr>Presentación de PowerPoint</vt:lpstr>
      <vt:lpstr>Presentación de PowerPoint</vt:lpstr>
      <vt:lpstr>Presentación de PowerPoint</vt:lpstr>
      <vt:lpstr>Presentación de PowerPoint</vt:lpstr>
      <vt:lpstr>Other Matters</vt:lpstr>
      <vt:lpstr>Thank you for your attention!</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Voilo, Jelena</dc:creator>
  <cp:lastModifiedBy>Araceli Mora</cp:lastModifiedBy>
  <cp:revision>3</cp:revision>
  <cp:lastPrinted>2023-10-03T12:07:10Z</cp:lastPrinted>
  <dcterms:created xsi:type="dcterms:W3CDTF">2023-09-05T09:23:51Z</dcterms:created>
  <dcterms:modified xsi:type="dcterms:W3CDTF">2023-10-03T12:15:25Z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0x010100A853B74C4E7FDB4EA973A90B11CB0F3A</vt:lpwstr>
  </property>
  <property fmtid="{D5CDD505-2E9C-101B-9397-08002B2CF9AE}" pid="3" name="Intranet">
    <vt:lpwstr/>
  </property>
  <property fmtid="{D5CDD505-2E9C-101B-9397-08002B2CF9AE}" pid="4" name="MediaServiceImageTags">
    <vt:lpwstr/>
  </property>
</Properties>
</file>