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757" r:id="rId5"/>
    <p:sldMasterId id="2147483778" r:id="rId6"/>
    <p:sldMasterId id="2147483799" r:id="rId7"/>
    <p:sldMasterId id="2147483817" r:id="rId8"/>
    <p:sldMasterId id="2147483836" r:id="rId9"/>
    <p:sldMasterId id="2147483857" r:id="rId10"/>
    <p:sldMasterId id="2147483879" r:id="rId11"/>
    <p:sldMasterId id="2147483901" r:id="rId12"/>
    <p:sldMasterId id="2147483923" r:id="rId13"/>
    <p:sldMasterId id="2147483938" r:id="rId14"/>
    <p:sldMasterId id="2147483955" r:id="rId15"/>
  </p:sldMasterIdLst>
  <p:notesMasterIdLst>
    <p:notesMasterId r:id="rId81"/>
  </p:notesMasterIdLst>
  <p:handoutMasterIdLst>
    <p:handoutMasterId r:id="rId82"/>
  </p:handoutMasterIdLst>
  <p:sldIdLst>
    <p:sldId id="469" r:id="rId16"/>
    <p:sldId id="2145705920" r:id="rId17"/>
    <p:sldId id="2145705921" r:id="rId18"/>
    <p:sldId id="356" r:id="rId19"/>
    <p:sldId id="2145705777" r:id="rId20"/>
    <p:sldId id="2145705785" r:id="rId21"/>
    <p:sldId id="2145705770" r:id="rId22"/>
    <p:sldId id="2145705782" r:id="rId23"/>
    <p:sldId id="496" r:id="rId24"/>
    <p:sldId id="2145705784" r:id="rId25"/>
    <p:sldId id="582" r:id="rId26"/>
    <p:sldId id="2145705772" r:id="rId27"/>
    <p:sldId id="2145705773" r:id="rId28"/>
    <p:sldId id="2145705787" r:id="rId29"/>
    <p:sldId id="585" r:id="rId30"/>
    <p:sldId id="524" r:id="rId31"/>
    <p:sldId id="551" r:id="rId32"/>
    <p:sldId id="552" r:id="rId33"/>
    <p:sldId id="447" r:id="rId34"/>
    <p:sldId id="354" r:id="rId35"/>
    <p:sldId id="448" r:id="rId36"/>
    <p:sldId id="500" r:id="rId37"/>
    <p:sldId id="2145705775" r:id="rId38"/>
    <p:sldId id="501" r:id="rId39"/>
    <p:sldId id="449" r:id="rId40"/>
    <p:sldId id="499" r:id="rId41"/>
    <p:sldId id="451" r:id="rId42"/>
    <p:sldId id="452" r:id="rId43"/>
    <p:sldId id="453" r:id="rId44"/>
    <p:sldId id="421" r:id="rId45"/>
    <p:sldId id="2145705922" r:id="rId46"/>
    <p:sldId id="2145705923" r:id="rId47"/>
    <p:sldId id="2145705924" r:id="rId48"/>
    <p:sldId id="349" r:id="rId49"/>
    <p:sldId id="291" r:id="rId50"/>
    <p:sldId id="351" r:id="rId51"/>
    <p:sldId id="2145705925" r:id="rId52"/>
    <p:sldId id="353" r:id="rId53"/>
    <p:sldId id="334" r:id="rId54"/>
    <p:sldId id="364" r:id="rId55"/>
    <p:sldId id="365" r:id="rId56"/>
    <p:sldId id="363" r:id="rId57"/>
    <p:sldId id="2145705926" r:id="rId58"/>
    <p:sldId id="2145705927" r:id="rId59"/>
    <p:sldId id="256" r:id="rId60"/>
    <p:sldId id="260" r:id="rId61"/>
    <p:sldId id="257" r:id="rId62"/>
    <p:sldId id="265" r:id="rId63"/>
    <p:sldId id="259" r:id="rId64"/>
    <p:sldId id="264" r:id="rId65"/>
    <p:sldId id="266" r:id="rId66"/>
    <p:sldId id="285" r:id="rId67"/>
    <p:sldId id="270" r:id="rId68"/>
    <p:sldId id="274" r:id="rId69"/>
    <p:sldId id="273" r:id="rId70"/>
    <p:sldId id="275" r:id="rId71"/>
    <p:sldId id="276" r:id="rId72"/>
    <p:sldId id="278" r:id="rId73"/>
    <p:sldId id="283" r:id="rId74"/>
    <p:sldId id="279" r:id="rId75"/>
    <p:sldId id="288" r:id="rId76"/>
    <p:sldId id="282" r:id="rId77"/>
    <p:sldId id="286" r:id="rId78"/>
    <p:sldId id="280" r:id="rId79"/>
    <p:sldId id="287" r:id="rId8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pos="3840" userDrawn="1">
          <p15:clr>
            <a:srgbClr val="A4A3A4"/>
          </p15:clr>
        </p15:guide>
        <p15:guide id="3" orient="horz" pos="232" userDrawn="1">
          <p15:clr>
            <a:srgbClr val="A4A3A4"/>
          </p15:clr>
        </p15:guide>
        <p15:guide id="5" pos="7446" userDrawn="1">
          <p15:clr>
            <a:srgbClr val="A4A3A4"/>
          </p15:clr>
        </p15:guide>
        <p15:guide id="6" orient="horz" pos="4088" userDrawn="1">
          <p15:clr>
            <a:srgbClr val="A4A3A4"/>
          </p15:clr>
        </p15:guide>
        <p15:guide id="7" orient="horz" pos="482" userDrawn="1">
          <p15:clr>
            <a:srgbClr val="A4A3A4"/>
          </p15:clr>
        </p15:guide>
        <p15:guide id="9" pos="642" userDrawn="1">
          <p15:clr>
            <a:srgbClr val="A4A3A4"/>
          </p15:clr>
        </p15:guide>
        <p15:guide id="10" pos="4248" userDrawn="1">
          <p15:clr>
            <a:srgbClr val="A4A3A4"/>
          </p15:clr>
        </p15:guide>
        <p15:guide id="11" pos="2230" userDrawn="1">
          <p15:clr>
            <a:srgbClr val="A4A3A4"/>
          </p15:clr>
        </p15:guide>
        <p15:guide id="12" pos="5428" userDrawn="1">
          <p15:clr>
            <a:srgbClr val="A4A3A4"/>
          </p15:clr>
        </p15:guide>
        <p15:guide id="13" pos="10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795B45-29F9-8F05-BD65-C4CF71380BB4}" name="Alev Halit Ongen" initials="AO" userId="S::alev.halitongen@ifrs.org::f2f2094a-9849-4fba-a04b-15d0197000d0" providerId="AD"/>
  <p188:author id="{B39B6198-7F1E-0FF2-8639-A732F4B8ECAA}" name="Nieto, Fred" initials="" userId="S::fnieto@ifrs.org::ffec24e9-35c2-46f8-be35-f4687e6c47db" providerId="AD"/>
  <p188:author id="{BA07D39D-E269-032B-BCF2-34A0AEFAB0FD}" name="Sid Kumar" initials="SK" userId="S::skumar@ifrs.org::73228ba4-fcee-4421-b5bf-7a9c524d036c" providerId="AD"/>
  <p188:author id="{608C40A1-EAF4-80FC-B7E1-138745AB6119}" name="Wiesner, Riana" initials="WR" userId="S::rwiesner@ifrs.org::856487c1-1cbe-4273-9f14-194543406dcf" providerId="AD"/>
  <p188:author id="{7B815ACA-068F-3625-2C10-6A4000695193}" name="Matt Weaver" initials="MW" userId="S::matt.weaver@dentsu.com::20c46a55-517e-4949-8d5f-7cb7dd1f978e" providerId="AD"/>
  <p188:author id="{8D2FB6DE-8C2A-68E9-DD63-C8DA6B3C582A}" name="Ah Kun, Angie" initials="AKA" userId="S::aahkun@ifrs.org::e6b162d6-9541-472c-bff1-94646e5021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E3B"/>
    <a:srgbClr val="5F6062"/>
    <a:srgbClr val="072171"/>
    <a:srgbClr val="013475"/>
    <a:srgbClr val="DFDFDF"/>
    <a:srgbClr val="E7E7E7"/>
    <a:srgbClr val="1A99D2"/>
    <a:srgbClr val="B3083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7B66A-E4D1-4965-9A9F-7C836F03CDD6}" v="26" dt="2024-03-11T08:39:39.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0" autoAdjust="0"/>
  </p:normalViewPr>
  <p:slideViewPr>
    <p:cSldViewPr snapToGrid="0">
      <p:cViewPr varScale="1">
        <p:scale>
          <a:sx n="64" d="100"/>
          <a:sy n="64" d="100"/>
        </p:scale>
        <p:origin x="396" y="56"/>
      </p:cViewPr>
      <p:guideLst>
        <p:guide orient="horz" pos="3589"/>
        <p:guide pos="3840"/>
        <p:guide orient="horz" pos="232"/>
        <p:guide pos="7446"/>
        <p:guide orient="horz" pos="4088"/>
        <p:guide orient="horz" pos="482"/>
        <p:guide pos="642"/>
        <p:guide pos="4248"/>
        <p:guide pos="2230"/>
        <p:guide pos="5428"/>
        <p:guide pos="10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microsoft.com/office/2016/11/relationships/changesInfo" Target="changesInfos/changesInfo1.xml"/><Relationship Id="rId61" Type="http://schemas.openxmlformats.org/officeDocument/2006/relationships/slide" Target="slides/slide46.xml"/><Relationship Id="rId82" Type="http://schemas.openxmlformats.org/officeDocument/2006/relationships/handoutMaster" Target="handoutMasters/handoutMaster1.xml"/><Relationship Id="rId1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 Kun, Angie" userId="e6b162d6-9541-472c-bff1-94646e5021e2" providerId="ADAL" clId="{B0B9B922-0947-49EF-9413-883C3626DF2C}"/>
    <pc:docChg chg="undo redo custSel delSld modSld modMainMaster">
      <pc:chgData name="Ah Kun, Angie" userId="e6b162d6-9541-472c-bff1-94646e5021e2" providerId="ADAL" clId="{B0B9B922-0947-49EF-9413-883C3626DF2C}" dt="2024-02-15T10:23:04.222" v="215" actId="20577"/>
      <pc:docMkLst>
        <pc:docMk/>
      </pc:docMkLst>
      <pc:sldChg chg="delSp modSp mod">
        <pc:chgData name="Ah Kun, Angie" userId="e6b162d6-9541-472c-bff1-94646e5021e2" providerId="ADAL" clId="{B0B9B922-0947-49EF-9413-883C3626DF2C}" dt="2024-02-13T17:06:20.358" v="158" actId="1076"/>
        <pc:sldMkLst>
          <pc:docMk/>
          <pc:sldMk cId="2215985013" sldId="354"/>
        </pc:sldMkLst>
        <pc:spChg chg="mod">
          <ac:chgData name="Ah Kun, Angie" userId="e6b162d6-9541-472c-bff1-94646e5021e2" providerId="ADAL" clId="{B0B9B922-0947-49EF-9413-883C3626DF2C}" dt="2024-02-13T17:06:17.553" v="157" actId="1076"/>
          <ac:spMkLst>
            <pc:docMk/>
            <pc:sldMk cId="2215985013" sldId="354"/>
            <ac:spMk id="2" creationId="{4924F865-A139-0ED0-C896-25821529EF83}"/>
          </ac:spMkLst>
        </pc:spChg>
        <pc:spChg chg="mod">
          <ac:chgData name="Ah Kun, Angie" userId="e6b162d6-9541-472c-bff1-94646e5021e2" providerId="ADAL" clId="{B0B9B922-0947-49EF-9413-883C3626DF2C}" dt="2024-02-13T17:06:20.358" v="158" actId="1076"/>
          <ac:spMkLst>
            <pc:docMk/>
            <pc:sldMk cId="2215985013" sldId="354"/>
            <ac:spMk id="4" creationId="{5EEA44A5-82E1-C8A0-14BF-6FF2A0304762}"/>
          </ac:spMkLst>
        </pc:spChg>
        <pc:spChg chg="del">
          <ac:chgData name="Ah Kun, Angie" userId="e6b162d6-9541-472c-bff1-94646e5021e2" providerId="ADAL" clId="{B0B9B922-0947-49EF-9413-883C3626DF2C}" dt="2024-02-13T17:05:47.266" v="149" actId="478"/>
          <ac:spMkLst>
            <pc:docMk/>
            <pc:sldMk cId="2215985013" sldId="354"/>
            <ac:spMk id="5" creationId="{7254FACC-3787-17BA-8F80-E6BA4A9E68DB}"/>
          </ac:spMkLst>
        </pc:spChg>
      </pc:sldChg>
      <pc:sldChg chg="modSp mod">
        <pc:chgData name="Ah Kun, Angie" userId="e6b162d6-9541-472c-bff1-94646e5021e2" providerId="ADAL" clId="{B0B9B922-0947-49EF-9413-883C3626DF2C}" dt="2024-02-13T16:31:28.232" v="109" actId="20577"/>
        <pc:sldMkLst>
          <pc:docMk/>
          <pc:sldMk cId="2984517485" sldId="356"/>
        </pc:sldMkLst>
        <pc:spChg chg="mod">
          <ac:chgData name="Ah Kun, Angie" userId="e6b162d6-9541-472c-bff1-94646e5021e2" providerId="ADAL" clId="{B0B9B922-0947-49EF-9413-883C3626DF2C}" dt="2024-02-13T16:31:28.232" v="109" actId="20577"/>
          <ac:spMkLst>
            <pc:docMk/>
            <pc:sldMk cId="2984517485" sldId="356"/>
            <ac:spMk id="6" creationId="{AF3BB8AC-3BD8-16A6-6C84-36BA09C97CD2}"/>
          </ac:spMkLst>
        </pc:spChg>
      </pc:sldChg>
      <pc:sldChg chg="delSp modSp mod">
        <pc:chgData name="Ah Kun, Angie" userId="e6b162d6-9541-472c-bff1-94646e5021e2" providerId="ADAL" clId="{B0B9B922-0947-49EF-9413-883C3626DF2C}" dt="2024-02-13T17:05:43.956" v="148" actId="1076"/>
        <pc:sldMkLst>
          <pc:docMk/>
          <pc:sldMk cId="2746871224" sldId="447"/>
        </pc:sldMkLst>
        <pc:spChg chg="mod">
          <ac:chgData name="Ah Kun, Angie" userId="e6b162d6-9541-472c-bff1-94646e5021e2" providerId="ADAL" clId="{B0B9B922-0947-49EF-9413-883C3626DF2C}" dt="2024-02-13T17:05:43.956" v="148" actId="1076"/>
          <ac:spMkLst>
            <pc:docMk/>
            <pc:sldMk cId="2746871224" sldId="447"/>
            <ac:spMk id="2" creationId="{4924F865-A139-0ED0-C896-25821529EF83}"/>
          </ac:spMkLst>
        </pc:spChg>
        <pc:spChg chg="del">
          <ac:chgData name="Ah Kun, Angie" userId="e6b162d6-9541-472c-bff1-94646e5021e2" providerId="ADAL" clId="{B0B9B922-0947-49EF-9413-883C3626DF2C}" dt="2024-02-13T17:05:40.813" v="147" actId="478"/>
          <ac:spMkLst>
            <pc:docMk/>
            <pc:sldMk cId="2746871224" sldId="447"/>
            <ac:spMk id="5" creationId="{D48B696E-9651-8DBF-F36C-7F37348C89B3}"/>
          </ac:spMkLst>
        </pc:spChg>
      </pc:sldChg>
      <pc:sldChg chg="delSp modSp mod">
        <pc:chgData name="Ah Kun, Angie" userId="e6b162d6-9541-472c-bff1-94646e5021e2" providerId="ADAL" clId="{B0B9B922-0947-49EF-9413-883C3626DF2C}" dt="2024-02-13T17:06:05.201" v="154" actId="1076"/>
        <pc:sldMkLst>
          <pc:docMk/>
          <pc:sldMk cId="1638455198" sldId="448"/>
        </pc:sldMkLst>
        <pc:spChg chg="mod">
          <ac:chgData name="Ah Kun, Angie" userId="e6b162d6-9541-472c-bff1-94646e5021e2" providerId="ADAL" clId="{B0B9B922-0947-49EF-9413-883C3626DF2C}" dt="2024-02-13T17:06:01.721" v="153" actId="14100"/>
          <ac:spMkLst>
            <pc:docMk/>
            <pc:sldMk cId="1638455198" sldId="448"/>
            <ac:spMk id="2" creationId="{4924F865-A139-0ED0-C896-25821529EF83}"/>
          </ac:spMkLst>
        </pc:spChg>
        <pc:spChg chg="mod">
          <ac:chgData name="Ah Kun, Angie" userId="e6b162d6-9541-472c-bff1-94646e5021e2" providerId="ADAL" clId="{B0B9B922-0947-49EF-9413-883C3626DF2C}" dt="2024-02-13T17:06:05.201" v="154" actId="1076"/>
          <ac:spMkLst>
            <pc:docMk/>
            <pc:sldMk cId="1638455198" sldId="448"/>
            <ac:spMk id="4" creationId="{5EEA44A5-82E1-C8A0-14BF-6FF2A0304762}"/>
          </ac:spMkLst>
        </pc:spChg>
        <pc:spChg chg="del">
          <ac:chgData name="Ah Kun, Angie" userId="e6b162d6-9541-472c-bff1-94646e5021e2" providerId="ADAL" clId="{B0B9B922-0947-49EF-9413-883C3626DF2C}" dt="2024-02-13T17:05:55.051" v="151" actId="478"/>
          <ac:spMkLst>
            <pc:docMk/>
            <pc:sldMk cId="1638455198" sldId="448"/>
            <ac:spMk id="5" creationId="{9ABF5C1F-8CB8-0005-9267-BF1560EE8E5D}"/>
          </ac:spMkLst>
        </pc:spChg>
      </pc:sldChg>
      <pc:sldChg chg="delSp modSp mod">
        <pc:chgData name="Ah Kun, Angie" userId="e6b162d6-9541-472c-bff1-94646e5021e2" providerId="ADAL" clId="{B0B9B922-0947-49EF-9413-883C3626DF2C}" dt="2024-02-15T10:23:04.222" v="215" actId="20577"/>
        <pc:sldMkLst>
          <pc:docMk/>
          <pc:sldMk cId="1644428703" sldId="449"/>
        </pc:sldMkLst>
        <pc:spChg chg="mod">
          <ac:chgData name="Ah Kun, Angie" userId="e6b162d6-9541-472c-bff1-94646e5021e2" providerId="ADAL" clId="{B0B9B922-0947-49EF-9413-883C3626DF2C}" dt="2024-02-15T10:23:04.222" v="215" actId="20577"/>
          <ac:spMkLst>
            <pc:docMk/>
            <pc:sldMk cId="1644428703" sldId="449"/>
            <ac:spMk id="2" creationId="{4924F865-A139-0ED0-C896-25821529EF83}"/>
          </ac:spMkLst>
        </pc:spChg>
        <pc:spChg chg="del">
          <ac:chgData name="Ah Kun, Angie" userId="e6b162d6-9541-472c-bff1-94646e5021e2" providerId="ADAL" clId="{B0B9B922-0947-49EF-9413-883C3626DF2C}" dt="2024-02-13T17:07:04.493" v="167" actId="478"/>
          <ac:spMkLst>
            <pc:docMk/>
            <pc:sldMk cId="1644428703" sldId="449"/>
            <ac:spMk id="6" creationId="{DB7B8439-3E8B-E3C4-E648-50FD6ADFE2BF}"/>
          </ac:spMkLst>
        </pc:spChg>
      </pc:sldChg>
      <pc:sldChg chg="delSp modSp mod">
        <pc:chgData name="Ah Kun, Angie" userId="e6b162d6-9541-472c-bff1-94646e5021e2" providerId="ADAL" clId="{B0B9B922-0947-49EF-9413-883C3626DF2C}" dt="2024-02-13T17:07:22.150" v="172" actId="1076"/>
        <pc:sldMkLst>
          <pc:docMk/>
          <pc:sldMk cId="517277411" sldId="451"/>
        </pc:sldMkLst>
        <pc:spChg chg="mod">
          <ac:chgData name="Ah Kun, Angie" userId="e6b162d6-9541-472c-bff1-94646e5021e2" providerId="ADAL" clId="{B0B9B922-0947-49EF-9413-883C3626DF2C}" dt="2024-02-13T17:07:22.150" v="172" actId="1076"/>
          <ac:spMkLst>
            <pc:docMk/>
            <pc:sldMk cId="517277411" sldId="451"/>
            <ac:spMk id="2" creationId="{4924F865-A139-0ED0-C896-25821529EF83}"/>
          </ac:spMkLst>
        </pc:spChg>
        <pc:spChg chg="del">
          <ac:chgData name="Ah Kun, Angie" userId="e6b162d6-9541-472c-bff1-94646e5021e2" providerId="ADAL" clId="{B0B9B922-0947-49EF-9413-883C3626DF2C}" dt="2024-02-13T17:07:19.429" v="171" actId="478"/>
          <ac:spMkLst>
            <pc:docMk/>
            <pc:sldMk cId="517277411" sldId="451"/>
            <ac:spMk id="5" creationId="{5D4C7197-9447-AD54-FD92-1361A41A16DA}"/>
          </ac:spMkLst>
        </pc:spChg>
      </pc:sldChg>
      <pc:sldChg chg="delSp modSp mod">
        <pc:chgData name="Ah Kun, Angie" userId="e6b162d6-9541-472c-bff1-94646e5021e2" providerId="ADAL" clId="{B0B9B922-0947-49EF-9413-883C3626DF2C}" dt="2024-02-13T17:07:33.837" v="176" actId="1076"/>
        <pc:sldMkLst>
          <pc:docMk/>
          <pc:sldMk cId="1192506522" sldId="452"/>
        </pc:sldMkLst>
        <pc:spChg chg="mod">
          <ac:chgData name="Ah Kun, Angie" userId="e6b162d6-9541-472c-bff1-94646e5021e2" providerId="ADAL" clId="{B0B9B922-0947-49EF-9413-883C3626DF2C}" dt="2024-02-13T17:07:31.007" v="175" actId="14100"/>
          <ac:spMkLst>
            <pc:docMk/>
            <pc:sldMk cId="1192506522" sldId="452"/>
            <ac:spMk id="2" creationId="{4924F865-A139-0ED0-C896-25821529EF83}"/>
          </ac:spMkLst>
        </pc:spChg>
        <pc:spChg chg="del">
          <ac:chgData name="Ah Kun, Angie" userId="e6b162d6-9541-472c-bff1-94646e5021e2" providerId="ADAL" clId="{B0B9B922-0947-49EF-9413-883C3626DF2C}" dt="2024-02-13T17:07:25.059" v="173" actId="478"/>
          <ac:spMkLst>
            <pc:docMk/>
            <pc:sldMk cId="1192506522" sldId="452"/>
            <ac:spMk id="5" creationId="{2E0991C0-FC1D-BCA8-5C67-2B127E5466FE}"/>
          </ac:spMkLst>
        </pc:spChg>
        <pc:graphicFrameChg chg="mod">
          <ac:chgData name="Ah Kun, Angie" userId="e6b162d6-9541-472c-bff1-94646e5021e2" providerId="ADAL" clId="{B0B9B922-0947-49EF-9413-883C3626DF2C}" dt="2024-02-13T17:07:33.837" v="176" actId="1076"/>
          <ac:graphicFrameMkLst>
            <pc:docMk/>
            <pc:sldMk cId="1192506522" sldId="452"/>
            <ac:graphicFrameMk id="3" creationId="{16491BB8-CE5B-E481-BC6D-96537157FDA7}"/>
          </ac:graphicFrameMkLst>
        </pc:graphicFrameChg>
      </pc:sldChg>
      <pc:sldChg chg="delSp modSp mod">
        <pc:chgData name="Ah Kun, Angie" userId="e6b162d6-9541-472c-bff1-94646e5021e2" providerId="ADAL" clId="{B0B9B922-0947-49EF-9413-883C3626DF2C}" dt="2024-02-13T17:07:44.411" v="180" actId="1076"/>
        <pc:sldMkLst>
          <pc:docMk/>
          <pc:sldMk cId="788661626" sldId="453"/>
        </pc:sldMkLst>
        <pc:spChg chg="mod">
          <ac:chgData name="Ah Kun, Angie" userId="e6b162d6-9541-472c-bff1-94646e5021e2" providerId="ADAL" clId="{B0B9B922-0947-49EF-9413-883C3626DF2C}" dt="2024-02-13T17:07:41.788" v="179" actId="14100"/>
          <ac:spMkLst>
            <pc:docMk/>
            <pc:sldMk cId="788661626" sldId="453"/>
            <ac:spMk id="2" creationId="{4924F865-A139-0ED0-C896-25821529EF83}"/>
          </ac:spMkLst>
        </pc:spChg>
        <pc:spChg chg="del">
          <ac:chgData name="Ah Kun, Angie" userId="e6b162d6-9541-472c-bff1-94646e5021e2" providerId="ADAL" clId="{B0B9B922-0947-49EF-9413-883C3626DF2C}" dt="2024-02-13T17:07:37.262" v="177" actId="478"/>
          <ac:spMkLst>
            <pc:docMk/>
            <pc:sldMk cId="788661626" sldId="453"/>
            <ac:spMk id="5" creationId="{289E58A9-2CEB-741D-85D8-2764781D71B0}"/>
          </ac:spMkLst>
        </pc:spChg>
        <pc:graphicFrameChg chg="mod">
          <ac:chgData name="Ah Kun, Angie" userId="e6b162d6-9541-472c-bff1-94646e5021e2" providerId="ADAL" clId="{B0B9B922-0947-49EF-9413-883C3626DF2C}" dt="2024-02-13T17:07:44.411" v="180" actId="1076"/>
          <ac:graphicFrameMkLst>
            <pc:docMk/>
            <pc:sldMk cId="788661626" sldId="453"/>
            <ac:graphicFrameMk id="3" creationId="{16491BB8-CE5B-E481-BC6D-96537157FDA7}"/>
          </ac:graphicFrameMkLst>
        </pc:graphicFrameChg>
      </pc:sldChg>
      <pc:sldChg chg="delCm">
        <pc:chgData name="Ah Kun, Angie" userId="e6b162d6-9541-472c-bff1-94646e5021e2" providerId="ADAL" clId="{B0B9B922-0947-49EF-9413-883C3626DF2C}" dt="2024-02-15T10:20:29.551" v="182"/>
        <pc:sldMkLst>
          <pc:docMk/>
          <pc:sldMk cId="3464620377" sldId="496"/>
        </pc:sldMkLst>
        <pc:extLst>
          <p:ext xmlns:p="http://schemas.openxmlformats.org/presentationml/2006/main" uri="{D6D511B9-2390-475A-947B-AFAB55BFBCF1}">
            <pc226:cmChg xmlns:pc226="http://schemas.microsoft.com/office/powerpoint/2022/06/main/command" chg="del">
              <pc226:chgData name="Ah Kun, Angie" userId="e6b162d6-9541-472c-bff1-94646e5021e2" providerId="ADAL" clId="{B0B9B922-0947-49EF-9413-883C3626DF2C}" dt="2024-02-15T10:20:29.551" v="182"/>
              <pc2:cmMkLst xmlns:pc2="http://schemas.microsoft.com/office/powerpoint/2019/9/main/command">
                <pc:docMk/>
                <pc:sldMk cId="3464620377" sldId="496"/>
                <pc2:cmMk id="{33DE3946-7BCC-4E54-942C-339B220892BA}"/>
              </pc2:cmMkLst>
            </pc226:cmChg>
          </p:ext>
        </pc:extLst>
      </pc:sldChg>
      <pc:sldChg chg="delSp modSp mod">
        <pc:chgData name="Ah Kun, Angie" userId="e6b162d6-9541-472c-bff1-94646e5021e2" providerId="ADAL" clId="{B0B9B922-0947-49EF-9413-883C3626DF2C}" dt="2024-02-13T17:07:16.523" v="170" actId="1076"/>
        <pc:sldMkLst>
          <pc:docMk/>
          <pc:sldMk cId="2287847086" sldId="499"/>
        </pc:sldMkLst>
        <pc:spChg chg="del">
          <ac:chgData name="Ah Kun, Angie" userId="e6b162d6-9541-472c-bff1-94646e5021e2" providerId="ADAL" clId="{B0B9B922-0947-49EF-9413-883C3626DF2C}" dt="2024-02-13T17:07:11.112" v="169" actId="478"/>
          <ac:spMkLst>
            <pc:docMk/>
            <pc:sldMk cId="2287847086" sldId="499"/>
            <ac:spMk id="3" creationId="{524FDEA6-2325-8EE4-08AC-A441D52F69C9}"/>
          </ac:spMkLst>
        </pc:spChg>
        <pc:spChg chg="mod">
          <ac:chgData name="Ah Kun, Angie" userId="e6b162d6-9541-472c-bff1-94646e5021e2" providerId="ADAL" clId="{B0B9B922-0947-49EF-9413-883C3626DF2C}" dt="2024-02-13T17:07:16.523" v="170" actId="1076"/>
          <ac:spMkLst>
            <pc:docMk/>
            <pc:sldMk cId="2287847086" sldId="499"/>
            <ac:spMk id="4" creationId="{5B1CE1ED-617D-0FA6-E41A-596D7C07D6B0}"/>
          </ac:spMkLst>
        </pc:spChg>
      </pc:sldChg>
      <pc:sldChg chg="delSp modSp mod">
        <pc:chgData name="Ah Kun, Angie" userId="e6b162d6-9541-472c-bff1-94646e5021e2" providerId="ADAL" clId="{B0B9B922-0947-49EF-9413-883C3626DF2C}" dt="2024-02-13T17:06:27.893" v="160" actId="1076"/>
        <pc:sldMkLst>
          <pc:docMk/>
          <pc:sldMk cId="2379751284" sldId="500"/>
        </pc:sldMkLst>
        <pc:spChg chg="mod">
          <ac:chgData name="Ah Kun, Angie" userId="e6b162d6-9541-472c-bff1-94646e5021e2" providerId="ADAL" clId="{B0B9B922-0947-49EF-9413-883C3626DF2C}" dt="2024-02-13T17:06:27.893" v="160" actId="1076"/>
          <ac:spMkLst>
            <pc:docMk/>
            <pc:sldMk cId="2379751284" sldId="500"/>
            <ac:spMk id="4" creationId="{5B1CE1ED-617D-0FA6-E41A-596D7C07D6B0}"/>
          </ac:spMkLst>
        </pc:spChg>
        <pc:spChg chg="del">
          <ac:chgData name="Ah Kun, Angie" userId="e6b162d6-9541-472c-bff1-94646e5021e2" providerId="ADAL" clId="{B0B9B922-0947-49EF-9413-883C3626DF2C}" dt="2024-02-13T17:06:23.576" v="159" actId="478"/>
          <ac:spMkLst>
            <pc:docMk/>
            <pc:sldMk cId="2379751284" sldId="500"/>
            <ac:spMk id="5" creationId="{1F371A8D-E25A-F6D1-C515-857CD5079E51}"/>
          </ac:spMkLst>
        </pc:spChg>
      </pc:sldChg>
      <pc:sldChg chg="delSp modSp mod">
        <pc:chgData name="Ah Kun, Angie" userId="e6b162d6-9541-472c-bff1-94646e5021e2" providerId="ADAL" clId="{B0B9B922-0947-49EF-9413-883C3626DF2C}" dt="2024-02-13T17:06:57.438" v="166" actId="1076"/>
        <pc:sldMkLst>
          <pc:docMk/>
          <pc:sldMk cId="1323581501" sldId="501"/>
        </pc:sldMkLst>
        <pc:spChg chg="mod">
          <ac:chgData name="Ah Kun, Angie" userId="e6b162d6-9541-472c-bff1-94646e5021e2" providerId="ADAL" clId="{B0B9B922-0947-49EF-9413-883C3626DF2C}" dt="2024-02-13T17:06:57.438" v="166" actId="1076"/>
          <ac:spMkLst>
            <pc:docMk/>
            <pc:sldMk cId="1323581501" sldId="501"/>
            <ac:spMk id="4" creationId="{5B1CE1ED-617D-0FA6-E41A-596D7C07D6B0}"/>
          </ac:spMkLst>
        </pc:spChg>
        <pc:spChg chg="del">
          <ac:chgData name="Ah Kun, Angie" userId="e6b162d6-9541-472c-bff1-94646e5021e2" providerId="ADAL" clId="{B0B9B922-0947-49EF-9413-883C3626DF2C}" dt="2024-02-13T17:06:52.573" v="165" actId="478"/>
          <ac:spMkLst>
            <pc:docMk/>
            <pc:sldMk cId="1323581501" sldId="501"/>
            <ac:spMk id="5" creationId="{7714466A-06A5-01F2-1098-AF342BEF3E7B}"/>
          </ac:spMkLst>
        </pc:spChg>
      </pc:sldChg>
      <pc:sldChg chg="delSp modSp mod">
        <pc:chgData name="Ah Kun, Angie" userId="e6b162d6-9541-472c-bff1-94646e5021e2" providerId="ADAL" clId="{B0B9B922-0947-49EF-9413-883C3626DF2C}" dt="2024-02-13T17:05:20.553" v="142" actId="1076"/>
        <pc:sldMkLst>
          <pc:docMk/>
          <pc:sldMk cId="1865086979" sldId="524"/>
        </pc:sldMkLst>
        <pc:spChg chg="mod">
          <ac:chgData name="Ah Kun, Angie" userId="e6b162d6-9541-472c-bff1-94646e5021e2" providerId="ADAL" clId="{B0B9B922-0947-49EF-9413-883C3626DF2C}" dt="2024-02-13T17:05:20.553" v="142" actId="1076"/>
          <ac:spMkLst>
            <pc:docMk/>
            <pc:sldMk cId="1865086979" sldId="524"/>
            <ac:spMk id="4" creationId="{5B1CE1ED-617D-0FA6-E41A-596D7C07D6B0}"/>
          </ac:spMkLst>
        </pc:spChg>
        <pc:spChg chg="del">
          <ac:chgData name="Ah Kun, Angie" userId="e6b162d6-9541-472c-bff1-94646e5021e2" providerId="ADAL" clId="{B0B9B922-0947-49EF-9413-883C3626DF2C}" dt="2024-02-13T17:05:17.461" v="141" actId="478"/>
          <ac:spMkLst>
            <pc:docMk/>
            <pc:sldMk cId="1865086979" sldId="524"/>
            <ac:spMk id="5" creationId="{0B445C65-9B24-4C8E-AFC8-50C43AC05E2F}"/>
          </ac:spMkLst>
        </pc:spChg>
      </pc:sldChg>
      <pc:sldChg chg="delSp modSp mod">
        <pc:chgData name="Ah Kun, Angie" userId="e6b162d6-9541-472c-bff1-94646e5021e2" providerId="ADAL" clId="{B0B9B922-0947-49EF-9413-883C3626DF2C}" dt="2024-02-13T17:05:31.804" v="144" actId="1076"/>
        <pc:sldMkLst>
          <pc:docMk/>
          <pc:sldMk cId="1327298372" sldId="551"/>
        </pc:sldMkLst>
        <pc:spChg chg="mod">
          <ac:chgData name="Ah Kun, Angie" userId="e6b162d6-9541-472c-bff1-94646e5021e2" providerId="ADAL" clId="{B0B9B922-0947-49EF-9413-883C3626DF2C}" dt="2024-02-13T17:05:31.804" v="144" actId="1076"/>
          <ac:spMkLst>
            <pc:docMk/>
            <pc:sldMk cId="1327298372" sldId="551"/>
            <ac:spMk id="2" creationId="{C1635D90-EAE5-7F28-A1AF-A42DE3C3056E}"/>
          </ac:spMkLst>
        </pc:spChg>
        <pc:spChg chg="del">
          <ac:chgData name="Ah Kun, Angie" userId="e6b162d6-9541-472c-bff1-94646e5021e2" providerId="ADAL" clId="{B0B9B922-0947-49EF-9413-883C3626DF2C}" dt="2024-02-13T17:05:23.911" v="143" actId="478"/>
          <ac:spMkLst>
            <pc:docMk/>
            <pc:sldMk cId="1327298372" sldId="551"/>
            <ac:spMk id="6" creationId="{04BA7993-E9C2-12AC-2291-817248C4A6DA}"/>
          </ac:spMkLst>
        </pc:spChg>
      </pc:sldChg>
      <pc:sldChg chg="delSp modSp mod">
        <pc:chgData name="Ah Kun, Angie" userId="e6b162d6-9541-472c-bff1-94646e5021e2" providerId="ADAL" clId="{B0B9B922-0947-49EF-9413-883C3626DF2C}" dt="2024-02-13T17:05:37.850" v="146" actId="1076"/>
        <pc:sldMkLst>
          <pc:docMk/>
          <pc:sldMk cId="3935043039" sldId="552"/>
        </pc:sldMkLst>
        <pc:spChg chg="mod">
          <ac:chgData name="Ah Kun, Angie" userId="e6b162d6-9541-472c-bff1-94646e5021e2" providerId="ADAL" clId="{B0B9B922-0947-49EF-9413-883C3626DF2C}" dt="2024-02-13T17:05:37.850" v="146" actId="1076"/>
          <ac:spMkLst>
            <pc:docMk/>
            <pc:sldMk cId="3935043039" sldId="552"/>
            <ac:spMk id="2" creationId="{C1635D90-EAE5-7F28-A1AF-A42DE3C3056E}"/>
          </ac:spMkLst>
        </pc:spChg>
        <pc:spChg chg="del">
          <ac:chgData name="Ah Kun, Angie" userId="e6b162d6-9541-472c-bff1-94646e5021e2" providerId="ADAL" clId="{B0B9B922-0947-49EF-9413-883C3626DF2C}" dt="2024-02-13T17:05:34.859" v="145" actId="478"/>
          <ac:spMkLst>
            <pc:docMk/>
            <pc:sldMk cId="3935043039" sldId="552"/>
            <ac:spMk id="3" creationId="{F99731E1-DA31-4D38-CE34-C2CBA2218348}"/>
          </ac:spMkLst>
        </pc:spChg>
      </pc:sldChg>
      <pc:sldChg chg="delSp modSp mod">
        <pc:chgData name="Ah Kun, Angie" userId="e6b162d6-9541-472c-bff1-94646e5021e2" providerId="ADAL" clId="{B0B9B922-0947-49EF-9413-883C3626DF2C}" dt="2024-02-13T17:04:45.135" v="134" actId="14100"/>
        <pc:sldMkLst>
          <pc:docMk/>
          <pc:sldMk cId="3624766154" sldId="582"/>
        </pc:sldMkLst>
        <pc:spChg chg="mod">
          <ac:chgData name="Ah Kun, Angie" userId="e6b162d6-9541-472c-bff1-94646e5021e2" providerId="ADAL" clId="{B0B9B922-0947-49EF-9413-883C3626DF2C}" dt="2024-02-13T17:04:45.135" v="134" actId="14100"/>
          <ac:spMkLst>
            <pc:docMk/>
            <pc:sldMk cId="3624766154" sldId="582"/>
            <ac:spMk id="2" creationId="{4924F865-A139-0ED0-C896-25821529EF83}"/>
          </ac:spMkLst>
        </pc:spChg>
        <pc:spChg chg="del">
          <ac:chgData name="Ah Kun, Angie" userId="e6b162d6-9541-472c-bff1-94646e5021e2" providerId="ADAL" clId="{B0B9B922-0947-49EF-9413-883C3626DF2C}" dt="2024-02-13T17:04:36.535" v="132" actId="478"/>
          <ac:spMkLst>
            <pc:docMk/>
            <pc:sldMk cId="3624766154" sldId="582"/>
            <ac:spMk id="7" creationId="{1EEEFF29-C9DC-119D-0F88-C4E432335CB9}"/>
          </ac:spMkLst>
        </pc:spChg>
      </pc:sldChg>
      <pc:sldChg chg="delSp modSp mod">
        <pc:chgData name="Ah Kun, Angie" userId="e6b162d6-9541-472c-bff1-94646e5021e2" providerId="ADAL" clId="{B0B9B922-0947-49EF-9413-883C3626DF2C}" dt="2024-02-15T10:22:14.436" v="191" actId="108"/>
        <pc:sldMkLst>
          <pc:docMk/>
          <pc:sldMk cId="2640971436" sldId="585"/>
        </pc:sldMkLst>
        <pc:spChg chg="del">
          <ac:chgData name="Ah Kun, Angie" userId="e6b162d6-9541-472c-bff1-94646e5021e2" providerId="ADAL" clId="{B0B9B922-0947-49EF-9413-883C3626DF2C}" dt="2024-02-13T17:05:07.366" v="139" actId="478"/>
          <ac:spMkLst>
            <pc:docMk/>
            <pc:sldMk cId="2640971436" sldId="585"/>
            <ac:spMk id="2" creationId="{EA61EEBD-AEAC-5015-136E-7A262B544CED}"/>
          </ac:spMkLst>
        </pc:spChg>
        <pc:spChg chg="mod">
          <ac:chgData name="Ah Kun, Angie" userId="e6b162d6-9541-472c-bff1-94646e5021e2" providerId="ADAL" clId="{B0B9B922-0947-49EF-9413-883C3626DF2C}" dt="2024-02-13T17:05:12.818" v="140" actId="1076"/>
          <ac:spMkLst>
            <pc:docMk/>
            <pc:sldMk cId="2640971436" sldId="585"/>
            <ac:spMk id="4" creationId="{D249C810-1672-7FAF-2677-B669E27D8926}"/>
          </ac:spMkLst>
        </pc:spChg>
        <pc:graphicFrameChg chg="mod">
          <ac:chgData name="Ah Kun, Angie" userId="e6b162d6-9541-472c-bff1-94646e5021e2" providerId="ADAL" clId="{B0B9B922-0947-49EF-9413-883C3626DF2C}" dt="2024-02-15T10:22:14.436" v="191" actId="108"/>
          <ac:graphicFrameMkLst>
            <pc:docMk/>
            <pc:sldMk cId="2640971436" sldId="585"/>
            <ac:graphicFrameMk id="6" creationId="{7DE0FD2F-3D0F-FDB7-1185-E292E7ED2170}"/>
          </ac:graphicFrameMkLst>
        </pc:graphicFrameChg>
      </pc:sldChg>
      <pc:sldChg chg="del">
        <pc:chgData name="Ah Kun, Angie" userId="e6b162d6-9541-472c-bff1-94646e5021e2" providerId="ADAL" clId="{B0B9B922-0947-49EF-9413-883C3626DF2C}" dt="2024-02-13T16:23:26.353" v="0" actId="47"/>
        <pc:sldMkLst>
          <pc:docMk/>
          <pc:sldMk cId="4174707247" sldId="2145705568"/>
        </pc:sldMkLst>
      </pc:sldChg>
      <pc:sldChg chg="del">
        <pc:chgData name="Ah Kun, Angie" userId="e6b162d6-9541-472c-bff1-94646e5021e2" providerId="ADAL" clId="{B0B9B922-0947-49EF-9413-883C3626DF2C}" dt="2024-02-13T16:30:00.247" v="42" actId="47"/>
        <pc:sldMkLst>
          <pc:docMk/>
          <pc:sldMk cId="3708080280" sldId="2145705604"/>
        </pc:sldMkLst>
      </pc:sldChg>
      <pc:sldChg chg="del">
        <pc:chgData name="Ah Kun, Angie" userId="e6b162d6-9541-472c-bff1-94646e5021e2" providerId="ADAL" clId="{B0B9B922-0947-49EF-9413-883C3626DF2C}" dt="2024-02-13T17:07:49.227" v="181" actId="47"/>
        <pc:sldMkLst>
          <pc:docMk/>
          <pc:sldMk cId="4127106965" sldId="2145705606"/>
        </pc:sldMkLst>
      </pc:sldChg>
      <pc:sldChg chg="modSp mod">
        <pc:chgData name="Ah Kun, Angie" userId="e6b162d6-9541-472c-bff1-94646e5021e2" providerId="ADAL" clId="{B0B9B922-0947-49EF-9413-883C3626DF2C}" dt="2024-02-13T16:33:47.139" v="131" actId="3626"/>
        <pc:sldMkLst>
          <pc:docMk/>
          <pc:sldMk cId="1873078545" sldId="2145705770"/>
        </pc:sldMkLst>
        <pc:spChg chg="mod">
          <ac:chgData name="Ah Kun, Angie" userId="e6b162d6-9541-472c-bff1-94646e5021e2" providerId="ADAL" clId="{B0B9B922-0947-49EF-9413-883C3626DF2C}" dt="2024-02-13T16:33:47.139" v="131" actId="3626"/>
          <ac:spMkLst>
            <pc:docMk/>
            <pc:sldMk cId="1873078545" sldId="2145705770"/>
            <ac:spMk id="11" creationId="{F4D755B8-3AD5-8B59-B29B-61F2FE7ABA34}"/>
          </ac:spMkLst>
        </pc:spChg>
      </pc:sldChg>
      <pc:sldChg chg="delSp modSp mod">
        <pc:chgData name="Ah Kun, Angie" userId="e6b162d6-9541-472c-bff1-94646e5021e2" providerId="ADAL" clId="{B0B9B922-0947-49EF-9413-883C3626DF2C}" dt="2024-02-13T17:04:53.775" v="136" actId="1076"/>
        <pc:sldMkLst>
          <pc:docMk/>
          <pc:sldMk cId="760774325" sldId="2145705772"/>
        </pc:sldMkLst>
        <pc:spChg chg="mod">
          <ac:chgData name="Ah Kun, Angie" userId="e6b162d6-9541-472c-bff1-94646e5021e2" providerId="ADAL" clId="{B0B9B922-0947-49EF-9413-883C3626DF2C}" dt="2024-02-13T17:04:53.775" v="136" actId="1076"/>
          <ac:spMkLst>
            <pc:docMk/>
            <pc:sldMk cId="760774325" sldId="2145705772"/>
            <ac:spMk id="2" creationId="{4924F865-A139-0ED0-C896-25821529EF83}"/>
          </ac:spMkLst>
        </pc:spChg>
        <pc:spChg chg="del">
          <ac:chgData name="Ah Kun, Angie" userId="e6b162d6-9541-472c-bff1-94646e5021e2" providerId="ADAL" clId="{B0B9B922-0947-49EF-9413-883C3626DF2C}" dt="2024-02-13T17:04:49.976" v="135" actId="478"/>
          <ac:spMkLst>
            <pc:docMk/>
            <pc:sldMk cId="760774325" sldId="2145705772"/>
            <ac:spMk id="9" creationId="{F45DF444-4856-F14C-9212-08D94506FB51}"/>
          </ac:spMkLst>
        </pc:spChg>
      </pc:sldChg>
      <pc:sldChg chg="delSp modSp mod">
        <pc:chgData name="Ah Kun, Angie" userId="e6b162d6-9541-472c-bff1-94646e5021e2" providerId="ADAL" clId="{B0B9B922-0947-49EF-9413-883C3626DF2C}" dt="2024-02-13T17:05:03.486" v="138" actId="1076"/>
        <pc:sldMkLst>
          <pc:docMk/>
          <pc:sldMk cId="3960552074" sldId="2145705773"/>
        </pc:sldMkLst>
        <pc:spChg chg="mod">
          <ac:chgData name="Ah Kun, Angie" userId="e6b162d6-9541-472c-bff1-94646e5021e2" providerId="ADAL" clId="{B0B9B922-0947-49EF-9413-883C3626DF2C}" dt="2024-02-13T17:05:03.486" v="138" actId="1076"/>
          <ac:spMkLst>
            <pc:docMk/>
            <pc:sldMk cId="3960552074" sldId="2145705773"/>
            <ac:spMk id="2" creationId="{4924F865-A139-0ED0-C896-25821529EF83}"/>
          </ac:spMkLst>
        </pc:spChg>
        <pc:spChg chg="del">
          <ac:chgData name="Ah Kun, Angie" userId="e6b162d6-9541-472c-bff1-94646e5021e2" providerId="ADAL" clId="{B0B9B922-0947-49EF-9413-883C3626DF2C}" dt="2024-02-13T17:05:00.336" v="137" actId="478"/>
          <ac:spMkLst>
            <pc:docMk/>
            <pc:sldMk cId="3960552074" sldId="2145705773"/>
            <ac:spMk id="8" creationId="{88FF8756-540E-EE95-82A6-87C81F4FEB43}"/>
          </ac:spMkLst>
        </pc:spChg>
      </pc:sldChg>
      <pc:sldChg chg="delSp modSp mod">
        <pc:chgData name="Ah Kun, Angie" userId="e6b162d6-9541-472c-bff1-94646e5021e2" providerId="ADAL" clId="{B0B9B922-0947-49EF-9413-883C3626DF2C}" dt="2024-02-13T17:06:49.882" v="164" actId="1076"/>
        <pc:sldMkLst>
          <pc:docMk/>
          <pc:sldMk cId="2293978694" sldId="2145705775"/>
        </pc:sldMkLst>
        <pc:spChg chg="mod">
          <ac:chgData name="Ah Kun, Angie" userId="e6b162d6-9541-472c-bff1-94646e5021e2" providerId="ADAL" clId="{B0B9B922-0947-49EF-9413-883C3626DF2C}" dt="2024-02-13T17:06:38.458" v="162" actId="1076"/>
          <ac:spMkLst>
            <pc:docMk/>
            <pc:sldMk cId="2293978694" sldId="2145705775"/>
            <ac:spMk id="2" creationId="{4924F865-A139-0ED0-C896-25821529EF83}"/>
          </ac:spMkLst>
        </pc:spChg>
        <pc:spChg chg="mod">
          <ac:chgData name="Ah Kun, Angie" userId="e6b162d6-9541-472c-bff1-94646e5021e2" providerId="ADAL" clId="{B0B9B922-0947-49EF-9413-883C3626DF2C}" dt="2024-02-13T17:06:49.882" v="164" actId="1076"/>
          <ac:spMkLst>
            <pc:docMk/>
            <pc:sldMk cId="2293978694" sldId="2145705775"/>
            <ac:spMk id="4" creationId="{5EEA44A5-82E1-C8A0-14BF-6FF2A0304762}"/>
          </ac:spMkLst>
        </pc:spChg>
        <pc:spChg chg="del">
          <ac:chgData name="Ah Kun, Angie" userId="e6b162d6-9541-472c-bff1-94646e5021e2" providerId="ADAL" clId="{B0B9B922-0947-49EF-9413-883C3626DF2C}" dt="2024-02-13T17:06:32.162" v="161" actId="478"/>
          <ac:spMkLst>
            <pc:docMk/>
            <pc:sldMk cId="2293978694" sldId="2145705775"/>
            <ac:spMk id="7" creationId="{948FFD86-2F41-3096-5B1B-DC89F541DD72}"/>
          </ac:spMkLst>
        </pc:spChg>
        <pc:graphicFrameChg chg="mod">
          <ac:chgData name="Ah Kun, Angie" userId="e6b162d6-9541-472c-bff1-94646e5021e2" providerId="ADAL" clId="{B0B9B922-0947-49EF-9413-883C3626DF2C}" dt="2024-02-13T17:06:47.744" v="163" actId="1076"/>
          <ac:graphicFrameMkLst>
            <pc:docMk/>
            <pc:sldMk cId="2293978694" sldId="2145705775"/>
            <ac:graphicFrameMk id="3" creationId="{D027B79A-B987-9924-1FA9-0512F96D8F41}"/>
          </ac:graphicFrameMkLst>
        </pc:graphicFrameChg>
      </pc:sldChg>
      <pc:sldChg chg="modSp mod">
        <pc:chgData name="Ah Kun, Angie" userId="e6b162d6-9541-472c-bff1-94646e5021e2" providerId="ADAL" clId="{B0B9B922-0947-49EF-9413-883C3626DF2C}" dt="2024-02-13T16:29:51.975" v="41" actId="6549"/>
        <pc:sldMkLst>
          <pc:docMk/>
          <pc:sldMk cId="4157415150" sldId="2145705777"/>
        </pc:sldMkLst>
        <pc:spChg chg="mod">
          <ac:chgData name="Ah Kun, Angie" userId="e6b162d6-9541-472c-bff1-94646e5021e2" providerId="ADAL" clId="{B0B9B922-0947-49EF-9413-883C3626DF2C}" dt="2024-02-13T16:29:51.975" v="41" actId="6549"/>
          <ac:spMkLst>
            <pc:docMk/>
            <pc:sldMk cId="4157415150" sldId="2145705777"/>
            <ac:spMk id="4" creationId="{9842A241-E1CA-9F88-FB40-402A7B0D9857}"/>
          </ac:spMkLst>
        </pc:spChg>
      </pc:sldChg>
      <pc:sldChg chg="del">
        <pc:chgData name="Ah Kun, Angie" userId="e6b162d6-9541-472c-bff1-94646e5021e2" providerId="ADAL" clId="{B0B9B922-0947-49EF-9413-883C3626DF2C}" dt="2024-02-13T16:30:04.731" v="44" actId="47"/>
        <pc:sldMkLst>
          <pc:docMk/>
          <pc:sldMk cId="2509038735" sldId="2145705778"/>
        </pc:sldMkLst>
      </pc:sldChg>
      <pc:sldChg chg="del">
        <pc:chgData name="Ah Kun, Angie" userId="e6b162d6-9541-472c-bff1-94646e5021e2" providerId="ADAL" clId="{B0B9B922-0947-49EF-9413-883C3626DF2C}" dt="2024-02-13T16:30:02.552" v="43" actId="47"/>
        <pc:sldMkLst>
          <pc:docMk/>
          <pc:sldMk cId="1723227133" sldId="2145705786"/>
        </pc:sldMkLst>
      </pc:sldChg>
      <pc:sldMasterChg chg="delSldLayout">
        <pc:chgData name="Ah Kun, Angie" userId="e6b162d6-9541-472c-bff1-94646e5021e2" providerId="ADAL" clId="{B0B9B922-0947-49EF-9413-883C3626DF2C}" dt="2024-02-13T16:23:26.353" v="0" actId="47"/>
        <pc:sldMasterMkLst>
          <pc:docMk/>
          <pc:sldMasterMk cId="219766699" sldId="2147483836"/>
        </pc:sldMasterMkLst>
        <pc:sldLayoutChg chg="del">
          <pc:chgData name="Ah Kun, Angie" userId="e6b162d6-9541-472c-bff1-94646e5021e2" providerId="ADAL" clId="{B0B9B922-0947-49EF-9413-883C3626DF2C}" dt="2024-02-13T16:23:26.353" v="0" actId="47"/>
          <pc:sldLayoutMkLst>
            <pc:docMk/>
            <pc:sldMasterMk cId="219766699" sldId="2147483836"/>
            <pc:sldLayoutMk cId="972801665" sldId="2147483855"/>
          </pc:sldLayoutMkLst>
        </pc:sldLayoutChg>
      </pc:sldMasterChg>
      <pc:sldMasterChg chg="modSldLayout">
        <pc:chgData name="Ah Kun, Angie" userId="e6b162d6-9541-472c-bff1-94646e5021e2" providerId="ADAL" clId="{B0B9B922-0947-49EF-9413-883C3626DF2C}" dt="2024-02-13T16:24:28.840" v="35" actId="20577"/>
        <pc:sldMasterMkLst>
          <pc:docMk/>
          <pc:sldMasterMk cId="1157702587" sldId="2147483857"/>
        </pc:sldMasterMkLst>
        <pc:sldLayoutChg chg="modSp mod">
          <pc:chgData name="Ah Kun, Angie" userId="e6b162d6-9541-472c-bff1-94646e5021e2" providerId="ADAL" clId="{B0B9B922-0947-49EF-9413-883C3626DF2C}" dt="2024-02-13T16:24:28.840" v="35" actId="20577"/>
          <pc:sldLayoutMkLst>
            <pc:docMk/>
            <pc:sldMasterMk cId="1157702587" sldId="2147483857"/>
            <pc:sldLayoutMk cId="1493294494" sldId="2147483858"/>
          </pc:sldLayoutMkLst>
          <pc:spChg chg="mod">
            <ac:chgData name="Ah Kun, Angie" userId="e6b162d6-9541-472c-bff1-94646e5021e2" providerId="ADAL" clId="{B0B9B922-0947-49EF-9413-883C3626DF2C}" dt="2024-02-13T16:24:28.840" v="35" actId="20577"/>
            <ac:spMkLst>
              <pc:docMk/>
              <pc:sldMasterMk cId="1157702587" sldId="2147483857"/>
              <pc:sldLayoutMk cId="1493294494" sldId="2147483858"/>
              <ac:spMk id="8" creationId="{CA8EBA97-43BA-D466-503F-8F61EDCD685D}"/>
            </ac:spMkLst>
          </pc:spChg>
        </pc:sldLayoutChg>
      </pc:sldMasterChg>
    </pc:docChg>
  </pc:docChgLst>
  <pc:docChgLst>
    <pc:chgData name="Ah Kun, Angie" userId="S::aahkun@ifrs.org::e6b162d6-9541-472c-bff1-94646e5021e2" providerId="AD" clId="Web-{28EFFB17-F89F-7F41-F3C0-284197694D92}"/>
    <pc:docChg chg="modSld sldOrd">
      <pc:chgData name="Ah Kun, Angie" userId="S::aahkun@ifrs.org::e6b162d6-9541-472c-bff1-94646e5021e2" providerId="AD" clId="Web-{28EFFB17-F89F-7F41-F3C0-284197694D92}" dt="2024-02-15T10:20:02.758" v="14"/>
      <pc:docMkLst>
        <pc:docMk/>
      </pc:docMkLst>
      <pc:sldChg chg="ord">
        <pc:chgData name="Ah Kun, Angie" userId="S::aahkun@ifrs.org::e6b162d6-9541-472c-bff1-94646e5021e2" providerId="AD" clId="Web-{28EFFB17-F89F-7F41-F3C0-284197694D92}" dt="2024-02-15T09:31:28.757" v="0"/>
        <pc:sldMkLst>
          <pc:docMk/>
          <pc:sldMk cId="3464620377" sldId="496"/>
        </pc:sldMkLst>
      </pc:sldChg>
      <pc:sldChg chg="modSp">
        <pc:chgData name="Ah Kun, Angie" userId="S::aahkun@ifrs.org::e6b162d6-9541-472c-bff1-94646e5021e2" providerId="AD" clId="Web-{28EFFB17-F89F-7F41-F3C0-284197694D92}" dt="2024-02-15T09:40:54.695" v="6" actId="20577"/>
        <pc:sldMkLst>
          <pc:docMk/>
          <pc:sldMk cId="2287847086" sldId="499"/>
        </pc:sldMkLst>
        <pc:spChg chg="mod">
          <ac:chgData name="Ah Kun, Angie" userId="S::aahkun@ifrs.org::e6b162d6-9541-472c-bff1-94646e5021e2" providerId="AD" clId="Web-{28EFFB17-F89F-7F41-F3C0-284197694D92}" dt="2024-02-15T09:40:54.695" v="6" actId="20577"/>
          <ac:spMkLst>
            <pc:docMk/>
            <pc:sldMk cId="2287847086" sldId="499"/>
            <ac:spMk id="8" creationId="{ED1D3E3E-AAC7-3049-CA49-BA2E49506916}"/>
          </ac:spMkLst>
        </pc:spChg>
      </pc:sldChg>
      <pc:sldChg chg="modSp">
        <pc:chgData name="Ah Kun, Angie" userId="S::aahkun@ifrs.org::e6b162d6-9541-472c-bff1-94646e5021e2" providerId="AD" clId="Web-{28EFFB17-F89F-7F41-F3C0-284197694D92}" dt="2024-02-15T10:20:02.758" v="14"/>
        <pc:sldMkLst>
          <pc:docMk/>
          <pc:sldMk cId="2640971436" sldId="585"/>
        </pc:sldMkLst>
        <pc:graphicFrameChg chg="mod modGraphic">
          <ac:chgData name="Ah Kun, Angie" userId="S::aahkun@ifrs.org::e6b162d6-9541-472c-bff1-94646e5021e2" providerId="AD" clId="Web-{28EFFB17-F89F-7F41-F3C0-284197694D92}" dt="2024-02-15T10:20:02.758" v="14"/>
          <ac:graphicFrameMkLst>
            <pc:docMk/>
            <pc:sldMk cId="2640971436" sldId="585"/>
            <ac:graphicFrameMk id="6" creationId="{7DE0FD2F-3D0F-FDB7-1185-E292E7ED2170}"/>
          </ac:graphicFrameMkLst>
        </pc:graphicFrameChg>
      </pc:sldChg>
    </pc:docChg>
  </pc:docChgLst>
  <pc:docChgLst>
    <pc:chgData name="Simpson, Ana" userId="d43d1bb1-ceca-42da-b64e-6ad72e7c3d85" providerId="ADAL" clId="{90F7B66A-E4D1-4965-9A9F-7C836F03CDD6}"/>
    <pc:docChg chg="undo custSel addSld delSld modSld">
      <pc:chgData name="Simpson, Ana" userId="d43d1bb1-ceca-42da-b64e-6ad72e7c3d85" providerId="ADAL" clId="{90F7B66A-E4D1-4965-9A9F-7C836F03CDD6}" dt="2024-03-07T15:35:51.099" v="606"/>
      <pc:docMkLst>
        <pc:docMk/>
      </pc:docMkLst>
      <pc:sldChg chg="modSp mod">
        <pc:chgData name="Simpson, Ana" userId="d43d1bb1-ceca-42da-b64e-6ad72e7c3d85" providerId="ADAL" clId="{90F7B66A-E4D1-4965-9A9F-7C836F03CDD6}" dt="2024-03-07T15:35:03.665" v="603" actId="20577"/>
        <pc:sldMkLst>
          <pc:docMk/>
          <pc:sldMk cId="2984517485" sldId="356"/>
        </pc:sldMkLst>
        <pc:spChg chg="mod">
          <ac:chgData name="Simpson, Ana" userId="d43d1bb1-ceca-42da-b64e-6ad72e7c3d85" providerId="ADAL" clId="{90F7B66A-E4D1-4965-9A9F-7C836F03CDD6}" dt="2024-03-07T15:35:03.665" v="603" actId="20577"/>
          <ac:spMkLst>
            <pc:docMk/>
            <pc:sldMk cId="2984517485" sldId="356"/>
            <ac:spMk id="6" creationId="{AF3BB8AC-3BD8-16A6-6C84-36BA09C97CD2}"/>
          </ac:spMkLst>
        </pc:spChg>
      </pc:sldChg>
      <pc:sldChg chg="modSp mod">
        <pc:chgData name="Simpson, Ana" userId="d43d1bb1-ceca-42da-b64e-6ad72e7c3d85" providerId="ADAL" clId="{90F7B66A-E4D1-4965-9A9F-7C836F03CDD6}" dt="2024-03-07T15:17:39.294" v="232" actId="20577"/>
        <pc:sldMkLst>
          <pc:docMk/>
          <pc:sldMk cId="3360132537" sldId="469"/>
        </pc:sldMkLst>
        <pc:spChg chg="mod">
          <ac:chgData name="Simpson, Ana" userId="d43d1bb1-ceca-42da-b64e-6ad72e7c3d85" providerId="ADAL" clId="{90F7B66A-E4D1-4965-9A9F-7C836F03CDD6}" dt="2024-03-07T15:17:39.294" v="232" actId="20577"/>
          <ac:spMkLst>
            <pc:docMk/>
            <pc:sldMk cId="3360132537" sldId="469"/>
            <ac:spMk id="2" creationId="{C6DF4D7F-F3CC-347E-A471-23B930528A35}"/>
          </ac:spMkLst>
        </pc:spChg>
      </pc:sldChg>
      <pc:sldChg chg="modSp mod">
        <pc:chgData name="Simpson, Ana" userId="d43d1bb1-ceca-42da-b64e-6ad72e7c3d85" providerId="ADAL" clId="{90F7B66A-E4D1-4965-9A9F-7C836F03CDD6}" dt="2024-03-07T15:07:53.269" v="0" actId="1076"/>
        <pc:sldMkLst>
          <pc:docMk/>
          <pc:sldMk cId="4157415150" sldId="2145705777"/>
        </pc:sldMkLst>
        <pc:spChg chg="mod">
          <ac:chgData name="Simpson, Ana" userId="d43d1bb1-ceca-42da-b64e-6ad72e7c3d85" providerId="ADAL" clId="{90F7B66A-E4D1-4965-9A9F-7C836F03CDD6}" dt="2024-03-07T15:07:53.269" v="0" actId="1076"/>
          <ac:spMkLst>
            <pc:docMk/>
            <pc:sldMk cId="4157415150" sldId="2145705777"/>
            <ac:spMk id="2" creationId="{7F398AF0-9AA8-D99B-994C-0BEEF4064FA1}"/>
          </ac:spMkLst>
        </pc:spChg>
      </pc:sldChg>
      <pc:sldChg chg="add del">
        <pc:chgData name="Simpson, Ana" userId="d43d1bb1-ceca-42da-b64e-6ad72e7c3d85" providerId="ADAL" clId="{90F7B66A-E4D1-4965-9A9F-7C836F03CDD6}" dt="2024-03-07T15:35:51.099" v="606"/>
        <pc:sldMkLst>
          <pc:docMk/>
          <pc:sldMk cId="2013618132" sldId="2145705882"/>
        </pc:sldMkLst>
      </pc:sldChg>
      <pc:sldChg chg="modSp del mod modNotesTx">
        <pc:chgData name="Simpson, Ana" userId="d43d1bb1-ceca-42da-b64e-6ad72e7c3d85" providerId="ADAL" clId="{90F7B66A-E4D1-4965-9A9F-7C836F03CDD6}" dt="2024-03-07T15:35:10.153" v="604" actId="2696"/>
        <pc:sldMkLst>
          <pc:docMk/>
          <pc:sldMk cId="2164373712" sldId="2145705882"/>
        </pc:sldMkLst>
        <pc:spChg chg="mod">
          <ac:chgData name="Simpson, Ana" userId="d43d1bb1-ceca-42da-b64e-6ad72e7c3d85" providerId="ADAL" clId="{90F7B66A-E4D1-4965-9A9F-7C836F03CDD6}" dt="2024-03-07T15:11:33.990" v="207" actId="27636"/>
          <ac:spMkLst>
            <pc:docMk/>
            <pc:sldMk cId="2164373712" sldId="2145705882"/>
            <ac:spMk id="4" creationId="{F0A5CD90-4586-0E6B-9F50-AA22C982521A}"/>
          </ac:spMkLst>
        </pc:spChg>
        <pc:spChg chg="mod">
          <ac:chgData name="Simpson, Ana" userId="d43d1bb1-ceca-42da-b64e-6ad72e7c3d85" providerId="ADAL" clId="{90F7B66A-E4D1-4965-9A9F-7C836F03CDD6}" dt="2024-03-07T15:12:21.436" v="224" actId="20577"/>
          <ac:spMkLst>
            <pc:docMk/>
            <pc:sldMk cId="2164373712" sldId="2145705882"/>
            <ac:spMk id="5" creationId="{A7079FBF-622A-8A39-C808-8516CAF9B86E}"/>
          </ac:spMkLst>
        </pc:spChg>
      </pc:sldChg>
      <pc:sldChg chg="addSp delSp modSp mod">
        <pc:chgData name="Simpson, Ana" userId="d43d1bb1-ceca-42da-b64e-6ad72e7c3d85" providerId="ADAL" clId="{90F7B66A-E4D1-4965-9A9F-7C836F03CDD6}" dt="2024-03-07T15:31:28.986" v="536" actId="20577"/>
        <pc:sldMkLst>
          <pc:docMk/>
          <pc:sldMk cId="1998578031" sldId="2145705920"/>
        </pc:sldMkLst>
        <pc:spChg chg="add del mod">
          <ac:chgData name="Simpson, Ana" userId="d43d1bb1-ceca-42da-b64e-6ad72e7c3d85" providerId="ADAL" clId="{90F7B66A-E4D1-4965-9A9F-7C836F03CDD6}" dt="2024-03-07T15:27:50.309" v="474"/>
          <ac:spMkLst>
            <pc:docMk/>
            <pc:sldMk cId="1998578031" sldId="2145705920"/>
            <ac:spMk id="2" creationId="{4A09BAF0-287F-1B60-07A3-14FCA7C74C8C}"/>
          </ac:spMkLst>
        </pc:spChg>
        <pc:spChg chg="add mod">
          <ac:chgData name="Simpson, Ana" userId="d43d1bb1-ceca-42da-b64e-6ad72e7c3d85" providerId="ADAL" clId="{90F7B66A-E4D1-4965-9A9F-7C836F03CDD6}" dt="2024-03-07T15:31:19.032" v="535" actId="1076"/>
          <ac:spMkLst>
            <pc:docMk/>
            <pc:sldMk cId="1998578031" sldId="2145705920"/>
            <ac:spMk id="3" creationId="{B74A570B-F093-4B7B-BB87-7A04CADE8C14}"/>
          </ac:spMkLst>
        </pc:spChg>
        <pc:spChg chg="del mod">
          <ac:chgData name="Simpson, Ana" userId="d43d1bb1-ceca-42da-b64e-6ad72e7c3d85" providerId="ADAL" clId="{90F7B66A-E4D1-4965-9A9F-7C836F03CDD6}" dt="2024-03-07T15:23:19.492" v="390" actId="478"/>
          <ac:spMkLst>
            <pc:docMk/>
            <pc:sldMk cId="1998578031" sldId="2145705920"/>
            <ac:spMk id="4" creationId="{F275B042-2F67-9277-EC97-CEA834E788EC}"/>
          </ac:spMkLst>
        </pc:spChg>
        <pc:spChg chg="del mod">
          <ac:chgData name="Simpson, Ana" userId="d43d1bb1-ceca-42da-b64e-6ad72e7c3d85" providerId="ADAL" clId="{90F7B66A-E4D1-4965-9A9F-7C836F03CDD6}" dt="2024-03-07T15:28:35.481" v="484" actId="21"/>
          <ac:spMkLst>
            <pc:docMk/>
            <pc:sldMk cId="1998578031" sldId="2145705920"/>
            <ac:spMk id="5" creationId="{6BB66CA6-4A5E-807B-1117-618E32645A37}"/>
          </ac:spMkLst>
        </pc:spChg>
        <pc:spChg chg="mod">
          <ac:chgData name="Simpson, Ana" userId="d43d1bb1-ceca-42da-b64e-6ad72e7c3d85" providerId="ADAL" clId="{90F7B66A-E4D1-4965-9A9F-7C836F03CDD6}" dt="2024-03-07T15:31:28.986" v="536" actId="20577"/>
          <ac:spMkLst>
            <pc:docMk/>
            <pc:sldMk cId="1998578031" sldId="2145705920"/>
            <ac:spMk id="6" creationId="{655DE68A-D4B3-C959-3DFF-D757C354DCEB}"/>
          </ac:spMkLst>
        </pc:spChg>
        <pc:spChg chg="mod">
          <ac:chgData name="Simpson, Ana" userId="d43d1bb1-ceca-42da-b64e-6ad72e7c3d85" providerId="ADAL" clId="{90F7B66A-E4D1-4965-9A9F-7C836F03CDD6}" dt="2024-03-07T15:28:52.346" v="487" actId="1076"/>
          <ac:spMkLst>
            <pc:docMk/>
            <pc:sldMk cId="1998578031" sldId="2145705920"/>
            <ac:spMk id="8" creationId="{7F2D42DC-647B-A75A-A573-9C2EDBEF445D}"/>
          </ac:spMkLst>
        </pc:spChg>
        <pc:spChg chg="add del mod">
          <ac:chgData name="Simpson, Ana" userId="d43d1bb1-ceca-42da-b64e-6ad72e7c3d85" providerId="ADAL" clId="{90F7B66A-E4D1-4965-9A9F-7C836F03CDD6}" dt="2024-03-07T15:28:41.443" v="485" actId="478"/>
          <ac:spMkLst>
            <pc:docMk/>
            <pc:sldMk cId="1998578031" sldId="2145705920"/>
            <ac:spMk id="9" creationId="{D0883E5F-0D37-36C6-4587-43DE7B6C39C6}"/>
          </ac:spMkLst>
        </pc:spChg>
        <pc:spChg chg="mod">
          <ac:chgData name="Simpson, Ana" userId="d43d1bb1-ceca-42da-b64e-6ad72e7c3d85" providerId="ADAL" clId="{90F7B66A-E4D1-4965-9A9F-7C836F03CDD6}" dt="2024-03-07T15:24:19.951" v="428" actId="1076"/>
          <ac:spMkLst>
            <pc:docMk/>
            <pc:sldMk cId="1998578031" sldId="2145705920"/>
            <ac:spMk id="10" creationId="{E8B676F1-5BE0-3985-9E56-3FF9F61C06D2}"/>
          </ac:spMkLst>
        </pc:spChg>
        <pc:spChg chg="add mod">
          <ac:chgData name="Simpson, Ana" userId="d43d1bb1-ceca-42da-b64e-6ad72e7c3d85" providerId="ADAL" clId="{90F7B66A-E4D1-4965-9A9F-7C836F03CDD6}" dt="2024-03-07T15:28:43.174" v="486"/>
          <ac:spMkLst>
            <pc:docMk/>
            <pc:sldMk cId="1998578031" sldId="2145705920"/>
            <ac:spMk id="12" creationId="{A450AB58-8AD1-9D80-597F-B4F2BD1AEC80}"/>
          </ac:spMkLst>
        </pc:spChg>
        <pc:picChg chg="mod">
          <ac:chgData name="Simpson, Ana" userId="d43d1bb1-ceca-42da-b64e-6ad72e7c3d85" providerId="ADAL" clId="{90F7B66A-E4D1-4965-9A9F-7C836F03CDD6}" dt="2024-03-07T15:28:33.277" v="483" actId="1076"/>
          <ac:picMkLst>
            <pc:docMk/>
            <pc:sldMk cId="1998578031" sldId="2145705920"/>
            <ac:picMk id="11" creationId="{FC4165D1-6976-16D8-0856-37BC2618372D}"/>
          </ac:picMkLst>
        </pc:picChg>
        <pc:picChg chg="mod">
          <ac:chgData name="Simpson, Ana" userId="d43d1bb1-ceca-42da-b64e-6ad72e7c3d85" providerId="ADAL" clId="{90F7B66A-E4D1-4965-9A9F-7C836F03CDD6}" dt="2024-03-07T15:31:08.420" v="533" actId="1076"/>
          <ac:picMkLst>
            <pc:docMk/>
            <pc:sldMk cId="1998578031" sldId="2145705920"/>
            <ac:picMk id="13" creationId="{D78F9E87-EBF4-2456-4789-1AFC3D4A5100}"/>
          </ac:picMkLst>
        </pc:picChg>
        <pc:picChg chg="add mod">
          <ac:chgData name="Simpson, Ana" userId="d43d1bb1-ceca-42da-b64e-6ad72e7c3d85" providerId="ADAL" clId="{90F7B66A-E4D1-4965-9A9F-7C836F03CDD6}" dt="2024-03-07T15:31:06.223" v="532" actId="1076"/>
          <ac:picMkLst>
            <pc:docMk/>
            <pc:sldMk cId="1998578031" sldId="2145705920"/>
            <ac:picMk id="1026" creationId="{CFE7B0E6-1593-80A6-5994-8306373710DB}"/>
          </ac:picMkLst>
        </pc:picChg>
      </pc:sldChg>
      <pc:sldChg chg="modSp mod">
        <pc:chgData name="Simpson, Ana" userId="d43d1bb1-ceca-42da-b64e-6ad72e7c3d85" providerId="ADAL" clId="{90F7B66A-E4D1-4965-9A9F-7C836F03CDD6}" dt="2024-03-07T15:34:46.460" v="593" actId="114"/>
        <pc:sldMkLst>
          <pc:docMk/>
          <pc:sldMk cId="3610642821" sldId="2145705921"/>
        </pc:sldMkLst>
        <pc:spChg chg="mod">
          <ac:chgData name="Simpson, Ana" userId="d43d1bb1-ceca-42da-b64e-6ad72e7c3d85" providerId="ADAL" clId="{90F7B66A-E4D1-4965-9A9F-7C836F03CDD6}" dt="2024-03-07T15:33:23.347" v="561" actId="20577"/>
          <ac:spMkLst>
            <pc:docMk/>
            <pc:sldMk cId="3610642821" sldId="2145705921"/>
            <ac:spMk id="4" creationId="{B4ADF428-2E72-B483-4FF3-129176416B69}"/>
          </ac:spMkLst>
        </pc:spChg>
        <pc:spChg chg="mod">
          <ac:chgData name="Simpson, Ana" userId="d43d1bb1-ceca-42da-b64e-6ad72e7c3d85" providerId="ADAL" clId="{90F7B66A-E4D1-4965-9A9F-7C836F03CDD6}" dt="2024-03-07T15:34:46.460" v="593" actId="114"/>
          <ac:spMkLst>
            <pc:docMk/>
            <pc:sldMk cId="3610642821" sldId="2145705921"/>
            <ac:spMk id="5" creationId="{EEA41F69-49AC-42F9-294E-598D99D6035E}"/>
          </ac:spMkLst>
        </pc:spChg>
      </pc:sldChg>
    </pc:docChg>
  </pc:docChgLst>
  <pc:docChgLst>
    <pc:chgData name="Wiesner, Riana" userId="S::rwiesner@ifrs.org::856487c1-1cbe-4273-9f14-194543406dcf" providerId="AD" clId="Web-{D67534D0-3749-6DF5-2E4A-41AFCCC8E95C}"/>
    <pc:docChg chg="">
      <pc:chgData name="Wiesner, Riana" userId="S::rwiesner@ifrs.org::856487c1-1cbe-4273-9f14-194543406dcf" providerId="AD" clId="Web-{D67534D0-3749-6DF5-2E4A-41AFCCC8E95C}" dt="2024-02-14T09:16:40.552" v="0"/>
      <pc:docMkLst>
        <pc:docMk/>
      </pc:docMkLst>
      <pc:sldChg chg="addCm">
        <pc:chgData name="Wiesner, Riana" userId="S::rwiesner@ifrs.org::856487c1-1cbe-4273-9f14-194543406dcf" providerId="AD" clId="Web-{D67534D0-3749-6DF5-2E4A-41AFCCC8E95C}" dt="2024-02-14T09:16:40.552" v="0"/>
        <pc:sldMkLst>
          <pc:docMk/>
          <pc:sldMk cId="3464620377" sldId="496"/>
        </pc:sldMkLst>
        <pc:extLst>
          <p:ext xmlns:p="http://schemas.openxmlformats.org/presentationml/2006/main" uri="{D6D511B9-2390-475A-947B-AFAB55BFBCF1}">
            <pc226:cmChg xmlns:pc226="http://schemas.microsoft.com/office/powerpoint/2022/06/main/command" chg="add">
              <pc226:chgData name="Wiesner, Riana" userId="S::rwiesner@ifrs.org::856487c1-1cbe-4273-9f14-194543406dcf" providerId="AD" clId="Web-{D67534D0-3749-6DF5-2E4A-41AFCCC8E95C}" dt="2024-02-14T09:16:40.552" v="0"/>
              <pc2:cmMkLst xmlns:pc2="http://schemas.microsoft.com/office/powerpoint/2019/9/main/command">
                <pc:docMk/>
                <pc:sldMk cId="3464620377" sldId="496"/>
                <pc2:cmMk id="{33DE3946-7BCC-4E54-942C-339B220892BA}"/>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74986-6B33-4E3B-A635-F8F47EB22591}"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n-GB"/>
        </a:p>
      </dgm:t>
    </dgm:pt>
    <dgm:pt modelId="{6F3BF07E-45D9-4CEB-9B11-A3621D9796EF}">
      <dgm:prSet phldrT="[Text]" custT="1"/>
      <dgm:spPr>
        <a:solidFill>
          <a:schemeClr val="tx2"/>
        </a:solidFill>
      </dgm:spPr>
      <dgm:t>
        <a:bodyPr/>
        <a:lstStyle/>
        <a:p>
          <a:r>
            <a:rPr lang="en-GB" sz="2000">
              <a:latin typeface="Arial" panose="020B0604020202020204" pitchFamily="34" charset="0"/>
              <a:cs typeface="Arial" panose="020B0604020202020204" pitchFamily="34" charset="0"/>
            </a:rPr>
            <a:t>Equity</a:t>
          </a:r>
          <a:r>
            <a:rPr lang="en-GB" sz="5300"/>
            <a:t> </a:t>
          </a:r>
        </a:p>
      </dgm:t>
    </dgm:pt>
    <dgm:pt modelId="{C35BD8C7-7C62-40DF-831A-D3AF69A69370}" type="parTrans" cxnId="{7908FCA8-C123-4EF4-BE32-5DEBDD48AA64}">
      <dgm:prSet/>
      <dgm:spPr/>
      <dgm:t>
        <a:bodyPr/>
        <a:lstStyle/>
        <a:p>
          <a:endParaRPr lang="en-GB"/>
        </a:p>
      </dgm:t>
    </dgm:pt>
    <dgm:pt modelId="{DC27FC6E-829F-4633-B1BC-F68C63B93F50}" type="sibTrans" cxnId="{7908FCA8-C123-4EF4-BE32-5DEBDD48AA64}">
      <dgm:prSet/>
      <dgm:spPr/>
      <dgm:t>
        <a:bodyPr/>
        <a:lstStyle/>
        <a:p>
          <a:endParaRPr lang="en-GB"/>
        </a:p>
      </dgm:t>
    </dgm:pt>
    <dgm:pt modelId="{72A53996-59AB-4B5F-BAB0-AF8A181DE8CC}">
      <dgm:prSet phldrT="[Text]" custT="1"/>
      <dgm:spPr>
        <a:ln>
          <a:solidFill>
            <a:schemeClr val="tx2"/>
          </a:solidFill>
        </a:ln>
      </dgm:spPr>
      <dgm:t>
        <a:bodyPr/>
        <a:lstStyle/>
        <a:p>
          <a:r>
            <a:rPr lang="en-GB" sz="1800">
              <a:latin typeface="Arial" panose="020B0604020202020204" pitchFamily="34" charset="0"/>
              <a:cs typeface="Arial" panose="020B0604020202020204" pitchFamily="34" charset="0"/>
            </a:rPr>
            <a:t>Ordinary shareholders of parent </a:t>
          </a:r>
        </a:p>
      </dgm:t>
    </dgm:pt>
    <dgm:pt modelId="{954AF3BE-C356-450F-A077-0EEC4C21481A}" type="parTrans" cxnId="{EA293244-3320-4F37-815E-AD5D58CD7E95}">
      <dgm:prSet/>
      <dgm:spPr>
        <a:ln>
          <a:solidFill>
            <a:schemeClr val="tx2"/>
          </a:solidFill>
        </a:ln>
      </dgm:spPr>
      <dgm:t>
        <a:bodyPr/>
        <a:lstStyle/>
        <a:p>
          <a:endParaRPr lang="en-GB"/>
        </a:p>
      </dgm:t>
    </dgm:pt>
    <dgm:pt modelId="{00F85F97-5780-44AC-B8DA-2CE8B8784A5B}" type="sibTrans" cxnId="{EA293244-3320-4F37-815E-AD5D58CD7E95}">
      <dgm:prSet/>
      <dgm:spPr/>
      <dgm:t>
        <a:bodyPr/>
        <a:lstStyle/>
        <a:p>
          <a:endParaRPr lang="en-GB"/>
        </a:p>
      </dgm:t>
    </dgm:pt>
    <dgm:pt modelId="{828BC9DD-DFE7-4D5D-BC4A-C433A1467C27}">
      <dgm:prSet phldrT="[Text]" custT="1"/>
      <dgm:spPr>
        <a:ln>
          <a:solidFill>
            <a:schemeClr val="tx2"/>
          </a:solidFill>
        </a:ln>
      </dgm:spPr>
      <dgm:t>
        <a:bodyPr/>
        <a:lstStyle/>
        <a:p>
          <a:pPr rtl="0"/>
          <a:r>
            <a:rPr lang="en-GB" sz="1800">
              <a:latin typeface="Arial" panose="020B0604020202020204"/>
            </a:rPr>
            <a:t>Other </a:t>
          </a:r>
          <a:r>
            <a:rPr lang="en-GB" sz="1800">
              <a:solidFill>
                <a:schemeClr val="tx1"/>
              </a:solidFill>
              <a:latin typeface="Arial" panose="020B0604020202020204"/>
            </a:rPr>
            <a:t>owners of the parent</a:t>
          </a:r>
          <a:endParaRPr lang="en-GB" sz="1800">
            <a:solidFill>
              <a:schemeClr val="tx1"/>
            </a:solidFill>
          </a:endParaRPr>
        </a:p>
      </dgm:t>
    </dgm:pt>
    <dgm:pt modelId="{ED7987EF-D00C-49E9-9C65-AF42F9CC4384}" type="parTrans" cxnId="{37440D97-B27B-4075-B45B-2AB098BFC4DD}">
      <dgm:prSet/>
      <dgm:spPr>
        <a:ln>
          <a:solidFill>
            <a:schemeClr val="tx2"/>
          </a:solidFill>
        </a:ln>
      </dgm:spPr>
      <dgm:t>
        <a:bodyPr/>
        <a:lstStyle/>
        <a:p>
          <a:endParaRPr lang="en-GB"/>
        </a:p>
      </dgm:t>
    </dgm:pt>
    <dgm:pt modelId="{9D192175-B0F1-4CE6-A0CB-CB31A532FBC8}" type="sibTrans" cxnId="{37440D97-B27B-4075-B45B-2AB098BFC4DD}">
      <dgm:prSet/>
      <dgm:spPr/>
      <dgm:t>
        <a:bodyPr/>
        <a:lstStyle/>
        <a:p>
          <a:endParaRPr lang="en-GB"/>
        </a:p>
      </dgm:t>
    </dgm:pt>
    <dgm:pt modelId="{6A6E8485-93CA-4F3E-8EE5-241848349236}" type="pres">
      <dgm:prSet presAssocID="{5EE74986-6B33-4E3B-A635-F8F47EB22591}" presName="diagram" presStyleCnt="0">
        <dgm:presLayoutVars>
          <dgm:chPref val="1"/>
          <dgm:dir/>
          <dgm:animOne val="branch"/>
          <dgm:animLvl val="lvl"/>
          <dgm:resizeHandles/>
        </dgm:presLayoutVars>
      </dgm:prSet>
      <dgm:spPr/>
    </dgm:pt>
    <dgm:pt modelId="{BF3B8FE3-96E2-49DD-B27E-45AE59096CB2}" type="pres">
      <dgm:prSet presAssocID="{6F3BF07E-45D9-4CEB-9B11-A3621D9796EF}" presName="root" presStyleCnt="0"/>
      <dgm:spPr/>
    </dgm:pt>
    <dgm:pt modelId="{A9D1F035-3053-466A-BCE0-B469AEC58DD1}" type="pres">
      <dgm:prSet presAssocID="{6F3BF07E-45D9-4CEB-9B11-A3621D9796EF}" presName="rootComposite" presStyleCnt="0"/>
      <dgm:spPr/>
    </dgm:pt>
    <dgm:pt modelId="{6E7F4603-1B41-4E18-815A-F88848CA063E}" type="pres">
      <dgm:prSet presAssocID="{6F3BF07E-45D9-4CEB-9B11-A3621D9796EF}" presName="rootText" presStyleLbl="node1" presStyleIdx="0" presStyleCnt="1" custLinFactNeighborX="-776" custLinFactNeighborY="-3198"/>
      <dgm:spPr>
        <a:prstGeom prst="rect">
          <a:avLst/>
        </a:prstGeom>
      </dgm:spPr>
    </dgm:pt>
    <dgm:pt modelId="{B4DCCCA2-97C0-401B-BC4A-B161F43B0C77}" type="pres">
      <dgm:prSet presAssocID="{6F3BF07E-45D9-4CEB-9B11-A3621D9796EF}" presName="rootConnector" presStyleLbl="node1" presStyleIdx="0" presStyleCnt="1"/>
      <dgm:spPr/>
    </dgm:pt>
    <dgm:pt modelId="{0CB6265D-8496-4265-BFEA-8D24DF29B1AC}" type="pres">
      <dgm:prSet presAssocID="{6F3BF07E-45D9-4CEB-9B11-A3621D9796EF}" presName="childShape" presStyleCnt="0"/>
      <dgm:spPr/>
    </dgm:pt>
    <dgm:pt modelId="{FA33FE9F-A91A-4A91-887A-CBF24896B897}" type="pres">
      <dgm:prSet presAssocID="{954AF3BE-C356-450F-A077-0EEC4C21481A}" presName="Name13" presStyleLbl="parChTrans1D2" presStyleIdx="0" presStyleCnt="2"/>
      <dgm:spPr/>
    </dgm:pt>
    <dgm:pt modelId="{1CC0B568-9006-4A05-B4B6-5C16B48BE4F9}" type="pres">
      <dgm:prSet presAssocID="{72A53996-59AB-4B5F-BAB0-AF8A181DE8CC}" presName="childText" presStyleLbl="bgAcc1" presStyleIdx="0" presStyleCnt="2">
        <dgm:presLayoutVars>
          <dgm:bulletEnabled val="1"/>
        </dgm:presLayoutVars>
      </dgm:prSet>
      <dgm:spPr>
        <a:prstGeom prst="rect">
          <a:avLst/>
        </a:prstGeom>
      </dgm:spPr>
    </dgm:pt>
    <dgm:pt modelId="{7F5330AC-362C-4060-8BDE-3138BA96F17B}" type="pres">
      <dgm:prSet presAssocID="{ED7987EF-D00C-49E9-9C65-AF42F9CC4384}" presName="Name13" presStyleLbl="parChTrans1D2" presStyleIdx="1" presStyleCnt="2"/>
      <dgm:spPr/>
    </dgm:pt>
    <dgm:pt modelId="{C32A444A-38DF-4352-AA05-66DE3CFFF27A}" type="pres">
      <dgm:prSet presAssocID="{828BC9DD-DFE7-4D5D-BC4A-C433A1467C27}" presName="childText" presStyleLbl="bgAcc1" presStyleIdx="1" presStyleCnt="2">
        <dgm:presLayoutVars>
          <dgm:bulletEnabled val="1"/>
        </dgm:presLayoutVars>
      </dgm:prSet>
      <dgm:spPr>
        <a:prstGeom prst="rect">
          <a:avLst/>
        </a:prstGeom>
      </dgm:spPr>
    </dgm:pt>
  </dgm:ptLst>
  <dgm:cxnLst>
    <dgm:cxn modelId="{0A2C355C-BDB7-47CF-A0AB-FC4B5889678B}" type="presOf" srcId="{72A53996-59AB-4B5F-BAB0-AF8A181DE8CC}" destId="{1CC0B568-9006-4A05-B4B6-5C16B48BE4F9}" srcOrd="0" destOrd="0" presId="urn:microsoft.com/office/officeart/2005/8/layout/hierarchy3"/>
    <dgm:cxn modelId="{EA293244-3320-4F37-815E-AD5D58CD7E95}" srcId="{6F3BF07E-45D9-4CEB-9B11-A3621D9796EF}" destId="{72A53996-59AB-4B5F-BAB0-AF8A181DE8CC}" srcOrd="0" destOrd="0" parTransId="{954AF3BE-C356-450F-A077-0EEC4C21481A}" sibTransId="{00F85F97-5780-44AC-B8DA-2CE8B8784A5B}"/>
    <dgm:cxn modelId="{0E95CB58-83C7-46C6-B0E5-9743043C9C3F}" type="presOf" srcId="{6F3BF07E-45D9-4CEB-9B11-A3621D9796EF}" destId="{6E7F4603-1B41-4E18-815A-F88848CA063E}" srcOrd="0" destOrd="0" presId="urn:microsoft.com/office/officeart/2005/8/layout/hierarchy3"/>
    <dgm:cxn modelId="{37440D97-B27B-4075-B45B-2AB098BFC4DD}" srcId="{6F3BF07E-45D9-4CEB-9B11-A3621D9796EF}" destId="{828BC9DD-DFE7-4D5D-BC4A-C433A1467C27}" srcOrd="1" destOrd="0" parTransId="{ED7987EF-D00C-49E9-9C65-AF42F9CC4384}" sibTransId="{9D192175-B0F1-4CE6-A0CB-CB31A532FBC8}"/>
    <dgm:cxn modelId="{2E5913A6-B000-4D46-BF4E-BD44792B94B4}" type="presOf" srcId="{6F3BF07E-45D9-4CEB-9B11-A3621D9796EF}" destId="{B4DCCCA2-97C0-401B-BC4A-B161F43B0C77}" srcOrd="1" destOrd="0" presId="urn:microsoft.com/office/officeart/2005/8/layout/hierarchy3"/>
    <dgm:cxn modelId="{7908FCA8-C123-4EF4-BE32-5DEBDD48AA64}" srcId="{5EE74986-6B33-4E3B-A635-F8F47EB22591}" destId="{6F3BF07E-45D9-4CEB-9B11-A3621D9796EF}" srcOrd="0" destOrd="0" parTransId="{C35BD8C7-7C62-40DF-831A-D3AF69A69370}" sibTransId="{DC27FC6E-829F-4633-B1BC-F68C63B93F50}"/>
    <dgm:cxn modelId="{F81613C3-C3B2-4162-A639-89783117D0EC}" type="presOf" srcId="{954AF3BE-C356-450F-A077-0EEC4C21481A}" destId="{FA33FE9F-A91A-4A91-887A-CBF24896B897}" srcOrd="0" destOrd="0" presId="urn:microsoft.com/office/officeart/2005/8/layout/hierarchy3"/>
    <dgm:cxn modelId="{C7806EE9-86C2-46A2-BB52-8FFE1BACF307}" type="presOf" srcId="{828BC9DD-DFE7-4D5D-BC4A-C433A1467C27}" destId="{C32A444A-38DF-4352-AA05-66DE3CFFF27A}" srcOrd="0" destOrd="0" presId="urn:microsoft.com/office/officeart/2005/8/layout/hierarchy3"/>
    <dgm:cxn modelId="{F500AFEB-A80C-4FFA-861E-342C7815CCF0}" type="presOf" srcId="{5EE74986-6B33-4E3B-A635-F8F47EB22591}" destId="{6A6E8485-93CA-4F3E-8EE5-241848349236}" srcOrd="0" destOrd="0" presId="urn:microsoft.com/office/officeart/2005/8/layout/hierarchy3"/>
    <dgm:cxn modelId="{14AE22F9-1EC6-471B-9BAD-8ABD11146C5A}" type="presOf" srcId="{ED7987EF-D00C-49E9-9C65-AF42F9CC4384}" destId="{7F5330AC-362C-4060-8BDE-3138BA96F17B}" srcOrd="0" destOrd="0" presId="urn:microsoft.com/office/officeart/2005/8/layout/hierarchy3"/>
    <dgm:cxn modelId="{16F73F7A-D710-4A74-AD60-81FDE2076D1C}" type="presParOf" srcId="{6A6E8485-93CA-4F3E-8EE5-241848349236}" destId="{BF3B8FE3-96E2-49DD-B27E-45AE59096CB2}" srcOrd="0" destOrd="0" presId="urn:microsoft.com/office/officeart/2005/8/layout/hierarchy3"/>
    <dgm:cxn modelId="{48B35441-1A35-43A8-AF06-EF9BD9CA99B0}" type="presParOf" srcId="{BF3B8FE3-96E2-49DD-B27E-45AE59096CB2}" destId="{A9D1F035-3053-466A-BCE0-B469AEC58DD1}" srcOrd="0" destOrd="0" presId="urn:microsoft.com/office/officeart/2005/8/layout/hierarchy3"/>
    <dgm:cxn modelId="{98D14505-FA18-4BC5-95A8-1DCA2DEE23E0}" type="presParOf" srcId="{A9D1F035-3053-466A-BCE0-B469AEC58DD1}" destId="{6E7F4603-1B41-4E18-815A-F88848CA063E}" srcOrd="0" destOrd="0" presId="urn:microsoft.com/office/officeart/2005/8/layout/hierarchy3"/>
    <dgm:cxn modelId="{7A63BB07-0B46-4868-87CD-5D71B64E2E4B}" type="presParOf" srcId="{A9D1F035-3053-466A-BCE0-B469AEC58DD1}" destId="{B4DCCCA2-97C0-401B-BC4A-B161F43B0C77}" srcOrd="1" destOrd="0" presId="urn:microsoft.com/office/officeart/2005/8/layout/hierarchy3"/>
    <dgm:cxn modelId="{350CC43C-770D-4B0B-BB24-657A8B591D10}" type="presParOf" srcId="{BF3B8FE3-96E2-49DD-B27E-45AE59096CB2}" destId="{0CB6265D-8496-4265-BFEA-8D24DF29B1AC}" srcOrd="1" destOrd="0" presId="urn:microsoft.com/office/officeart/2005/8/layout/hierarchy3"/>
    <dgm:cxn modelId="{C0AE5C1E-6EF7-4487-B385-1A3DA19ABBD7}" type="presParOf" srcId="{0CB6265D-8496-4265-BFEA-8D24DF29B1AC}" destId="{FA33FE9F-A91A-4A91-887A-CBF24896B897}" srcOrd="0" destOrd="0" presId="urn:microsoft.com/office/officeart/2005/8/layout/hierarchy3"/>
    <dgm:cxn modelId="{CBC7C025-EA3E-47F2-B090-293493534A20}" type="presParOf" srcId="{0CB6265D-8496-4265-BFEA-8D24DF29B1AC}" destId="{1CC0B568-9006-4A05-B4B6-5C16B48BE4F9}" srcOrd="1" destOrd="0" presId="urn:microsoft.com/office/officeart/2005/8/layout/hierarchy3"/>
    <dgm:cxn modelId="{26A3B8EF-B74E-41B3-8C33-2B60253C7544}" type="presParOf" srcId="{0CB6265D-8496-4265-BFEA-8D24DF29B1AC}" destId="{7F5330AC-362C-4060-8BDE-3138BA96F17B}" srcOrd="2" destOrd="0" presId="urn:microsoft.com/office/officeart/2005/8/layout/hierarchy3"/>
    <dgm:cxn modelId="{B548F51E-B606-41C6-8AD3-E57AA1D2BCA7}" type="presParOf" srcId="{0CB6265D-8496-4265-BFEA-8D24DF29B1AC}" destId="{C32A444A-38DF-4352-AA05-66DE3CFFF27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C31477-CCA7-4EBF-9A26-A0FCC4FA0772}" type="doc">
      <dgm:prSet loTypeId="urn:microsoft.com/office/officeart/2005/8/layout/hList9" loCatId="list" qsTypeId="urn:microsoft.com/office/officeart/2005/8/quickstyle/3d1" qsCatId="3D" csTypeId="urn:microsoft.com/office/officeart/2005/8/colors/accent2_2" csCatId="accent2" phldr="1"/>
      <dgm:spPr/>
      <dgm:t>
        <a:bodyPr/>
        <a:lstStyle/>
        <a:p>
          <a:endParaRPr lang="en-GB"/>
        </a:p>
      </dgm:t>
    </dgm:pt>
    <dgm:pt modelId="{FCD6E746-96D2-4BEF-BCAF-7D3200B0A2EF}">
      <dgm:prSet phldrT="[Text]" custT="1"/>
      <dgm:spPr/>
      <dgm:t>
        <a:bodyPr/>
        <a:lstStyle/>
        <a:p>
          <a:r>
            <a:rPr lang="en-GB" sz="1400">
              <a:latin typeface="Arial" panose="020B0604020202020204" pitchFamily="34" charset="0"/>
              <a:cs typeface="Arial" panose="020B0604020202020204" pitchFamily="34" charset="0"/>
            </a:rPr>
            <a:t>Balance sheet </a:t>
          </a:r>
        </a:p>
      </dgm:t>
    </dgm:pt>
    <dgm:pt modelId="{4758B25C-02E3-4FC7-8AE7-00D285999963}" type="parTrans" cxnId="{37725251-2BD4-4120-891C-A46AA15C6DA6}">
      <dgm:prSet/>
      <dgm:spPr/>
      <dgm:t>
        <a:bodyPr/>
        <a:lstStyle/>
        <a:p>
          <a:endParaRPr lang="en-GB"/>
        </a:p>
      </dgm:t>
    </dgm:pt>
    <dgm:pt modelId="{B993EA1E-E46F-4108-8918-306BCBCB1E79}" type="sibTrans" cxnId="{37725251-2BD4-4120-891C-A46AA15C6DA6}">
      <dgm:prSet/>
      <dgm:spPr/>
      <dgm:t>
        <a:bodyPr/>
        <a:lstStyle/>
        <a:p>
          <a:endParaRPr lang="en-GB"/>
        </a:p>
      </dgm:t>
    </dgm:pt>
    <dgm:pt modelId="{9405B858-B0A2-4667-964B-E079B4F76360}">
      <dgm:prSet phldrT="[Text]" custT="1"/>
      <dgm:spPr>
        <a:scene3d>
          <a:camera prst="orthographicFront"/>
          <a:lightRig rig="flat" dir="t"/>
        </a:scene3d>
        <a:sp3d/>
      </dgm:spPr>
      <dgm:t>
        <a:bodyPr/>
        <a:lstStyle/>
        <a:p>
          <a:pPr rtl="0"/>
          <a:r>
            <a:rPr lang="en-GB" sz="1400">
              <a:latin typeface="Arial" panose="020B0604020202020204" pitchFamily="34" charset="0"/>
              <a:cs typeface="Arial" panose="020B0604020202020204" pitchFamily="34" charset="0"/>
            </a:rPr>
            <a:t>Line items on issued capital and reserves shown separately</a:t>
          </a:r>
        </a:p>
      </dgm:t>
    </dgm:pt>
    <dgm:pt modelId="{2356935A-2B71-4CF5-AF24-1EF1DB398C96}" type="parTrans" cxnId="{AA1FBAEC-4F45-43A1-AD2A-DBD65E8B4C37}">
      <dgm:prSet/>
      <dgm:spPr/>
      <dgm:t>
        <a:bodyPr/>
        <a:lstStyle/>
        <a:p>
          <a:endParaRPr lang="en-GB"/>
        </a:p>
      </dgm:t>
    </dgm:pt>
    <dgm:pt modelId="{E2F5D781-1BBE-4059-8F70-FA0474F93E27}" type="sibTrans" cxnId="{AA1FBAEC-4F45-43A1-AD2A-DBD65E8B4C37}">
      <dgm:prSet/>
      <dgm:spPr/>
      <dgm:t>
        <a:bodyPr/>
        <a:lstStyle/>
        <a:p>
          <a:endParaRPr lang="en-GB"/>
        </a:p>
      </dgm:t>
    </dgm:pt>
    <dgm:pt modelId="{7475EDEC-98A4-4977-BAE8-0ACC3884AE65}">
      <dgm:prSet phldrT="[Text]" custT="1"/>
      <dgm:spPr/>
      <dgm:t>
        <a:bodyPr/>
        <a:lstStyle/>
        <a:p>
          <a:r>
            <a:rPr lang="en-GB" sz="1400">
              <a:latin typeface="Arial" panose="020B0604020202020204" pitchFamily="34" charset="0"/>
              <a:cs typeface="Arial" panose="020B0604020202020204" pitchFamily="34" charset="0"/>
            </a:rPr>
            <a:t>Statement of financial performance</a:t>
          </a:r>
        </a:p>
      </dgm:t>
    </dgm:pt>
    <dgm:pt modelId="{D09470B4-52F7-43A6-9BF1-779E434633B4}" type="parTrans" cxnId="{D15D67D3-B72D-4C1C-AEDE-5A1C340979B4}">
      <dgm:prSet/>
      <dgm:spPr/>
      <dgm:t>
        <a:bodyPr/>
        <a:lstStyle/>
        <a:p>
          <a:endParaRPr lang="en-GB"/>
        </a:p>
      </dgm:t>
    </dgm:pt>
    <dgm:pt modelId="{74F96294-810A-46C7-8CCB-6B87FD26EC50}" type="sibTrans" cxnId="{D15D67D3-B72D-4C1C-AEDE-5A1C340979B4}">
      <dgm:prSet/>
      <dgm:spPr/>
      <dgm:t>
        <a:bodyPr/>
        <a:lstStyle/>
        <a:p>
          <a:endParaRPr lang="en-GB"/>
        </a:p>
      </dgm:t>
    </dgm:pt>
    <dgm:pt modelId="{DC8D64F3-86D8-497D-9ED4-BDC47827CCF4}">
      <dgm:prSet phldrT="[Text]" custT="1"/>
      <dgm:spPr>
        <a:scene3d>
          <a:camera prst="orthographicFront"/>
          <a:lightRig rig="flat" dir="t"/>
        </a:scene3d>
        <a:sp3d z="-190500" extrusionH="12700" prstMaterial="plastic"/>
      </dgm:spPr>
      <dgm:t>
        <a:bodyPr/>
        <a:lstStyle/>
        <a:p>
          <a:r>
            <a:rPr lang="en-GB" sz="1400">
              <a:latin typeface="Arial" panose="020B0604020202020204" pitchFamily="34" charset="0"/>
              <a:cs typeface="Arial" panose="020B0604020202020204" pitchFamily="34" charset="0"/>
            </a:rPr>
            <a:t>Results attributable shown separately </a:t>
          </a:r>
        </a:p>
      </dgm:t>
    </dgm:pt>
    <dgm:pt modelId="{8944324C-BCAE-4F1F-9FB2-E02A600A7559}" type="parTrans" cxnId="{3D2341EA-F8F4-4AD1-A9D1-60ED3E3559D4}">
      <dgm:prSet/>
      <dgm:spPr/>
      <dgm:t>
        <a:bodyPr/>
        <a:lstStyle/>
        <a:p>
          <a:endParaRPr lang="en-GB"/>
        </a:p>
      </dgm:t>
    </dgm:pt>
    <dgm:pt modelId="{251FFA37-8F47-4158-95C4-0BA58E0764DB}" type="sibTrans" cxnId="{3D2341EA-F8F4-4AD1-A9D1-60ED3E3559D4}">
      <dgm:prSet/>
      <dgm:spPr/>
      <dgm:t>
        <a:bodyPr/>
        <a:lstStyle/>
        <a:p>
          <a:endParaRPr lang="en-GB"/>
        </a:p>
      </dgm:t>
    </dgm:pt>
    <dgm:pt modelId="{AD7D873E-C17C-490E-8F0B-4C29F6931936}">
      <dgm:prSet custT="1"/>
      <dgm:spPr/>
      <dgm:t>
        <a:bodyPr/>
        <a:lstStyle/>
        <a:p>
          <a:r>
            <a:rPr lang="en-GB" sz="1400">
              <a:latin typeface="Arial" panose="020B0604020202020204" pitchFamily="34" charset="0"/>
              <a:cs typeface="Arial" panose="020B0604020202020204" pitchFamily="34" charset="0"/>
            </a:rPr>
            <a:t>SOCIE</a:t>
          </a:r>
        </a:p>
      </dgm:t>
    </dgm:pt>
    <dgm:pt modelId="{FB3C5446-88ED-44D7-910D-FEC96BD3BA17}" type="parTrans" cxnId="{B25BE7E7-99FF-4256-96FC-AF06A218D1B0}">
      <dgm:prSet/>
      <dgm:spPr/>
      <dgm:t>
        <a:bodyPr/>
        <a:lstStyle/>
        <a:p>
          <a:endParaRPr lang="en-GB"/>
        </a:p>
      </dgm:t>
    </dgm:pt>
    <dgm:pt modelId="{8E8BCF42-6A78-46D9-A9BC-E1057F9AC9E8}" type="sibTrans" cxnId="{B25BE7E7-99FF-4256-96FC-AF06A218D1B0}">
      <dgm:prSet/>
      <dgm:spPr/>
      <dgm:t>
        <a:bodyPr/>
        <a:lstStyle/>
        <a:p>
          <a:endParaRPr lang="en-GB"/>
        </a:p>
      </dgm:t>
    </dgm:pt>
    <dgm:pt modelId="{5CD0C9B0-EB1A-40A2-8B7A-6191F1B3EE4F}">
      <dgm:prSet custT="1"/>
      <dgm:spPr>
        <a:scene3d>
          <a:camera prst="orthographicFront"/>
          <a:lightRig rig="flat" dir="t"/>
        </a:scene3d>
        <a:sp3d/>
      </dgm:spPr>
      <dgm:t>
        <a:bodyPr/>
        <a:lstStyle/>
        <a:p>
          <a:pPr rtl="0"/>
          <a:r>
            <a:rPr lang="en-GB" sz="1400">
              <a:latin typeface="Arial" panose="020B0604020202020204" pitchFamily="34" charset="0"/>
              <a:cs typeface="Arial" panose="020B0604020202020204" pitchFamily="34" charset="0"/>
            </a:rPr>
            <a:t>Each class of contributed </a:t>
          </a:r>
          <a:br>
            <a:rPr lang="en-GB" sz="1400">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equity shown separately </a:t>
          </a:r>
        </a:p>
      </dgm:t>
    </dgm:pt>
    <dgm:pt modelId="{C4B3739B-9717-438D-893E-066AD11A0A8C}" type="parTrans" cxnId="{85A3D594-2EB9-4BFC-AC33-31DECA503F1E}">
      <dgm:prSet/>
      <dgm:spPr/>
      <dgm:t>
        <a:bodyPr/>
        <a:lstStyle/>
        <a:p>
          <a:endParaRPr lang="en-GB"/>
        </a:p>
      </dgm:t>
    </dgm:pt>
    <dgm:pt modelId="{2C915DCF-E52E-4FD6-8E21-D9E265BE8917}" type="sibTrans" cxnId="{85A3D594-2EB9-4BFC-AC33-31DECA503F1E}">
      <dgm:prSet/>
      <dgm:spPr/>
      <dgm:t>
        <a:bodyPr/>
        <a:lstStyle/>
        <a:p>
          <a:endParaRPr lang="en-GB"/>
        </a:p>
      </dgm:t>
    </dgm:pt>
    <dgm:pt modelId="{773D9369-A292-4A21-A9A0-DCA7B73B0ACB}">
      <dgm:prSet custT="1"/>
      <dgm:spPr>
        <a:scene3d>
          <a:camera prst="orthographicFront"/>
          <a:lightRig rig="flat" dir="t"/>
        </a:scene3d>
        <a:sp3d z="-190500" extrusionH="12700" prstMaterial="plastic"/>
      </dgm:spPr>
      <dgm:t>
        <a:bodyPr/>
        <a:lstStyle/>
        <a:p>
          <a:r>
            <a:rPr lang="en-GB" sz="1400">
              <a:latin typeface="Arial" panose="020B0604020202020204" pitchFamily="34" charset="0"/>
              <a:cs typeface="Arial" panose="020B0604020202020204" pitchFamily="34" charset="0"/>
            </a:rPr>
            <a:t>Distributions shown separately</a:t>
          </a:r>
        </a:p>
      </dgm:t>
    </dgm:pt>
    <dgm:pt modelId="{F8BA83C4-5C3C-4EAA-BDDA-3F2D31A6CEE1}" type="parTrans" cxnId="{34739CB9-6308-4DA5-9443-F42103E61E49}">
      <dgm:prSet/>
      <dgm:spPr/>
      <dgm:t>
        <a:bodyPr/>
        <a:lstStyle/>
        <a:p>
          <a:endParaRPr lang="en-GB"/>
        </a:p>
      </dgm:t>
    </dgm:pt>
    <dgm:pt modelId="{03EDD3A5-C52C-475C-812A-ADB34B0AA3F4}" type="sibTrans" cxnId="{34739CB9-6308-4DA5-9443-F42103E61E49}">
      <dgm:prSet/>
      <dgm:spPr/>
      <dgm:t>
        <a:bodyPr/>
        <a:lstStyle/>
        <a:p>
          <a:endParaRPr lang="en-GB"/>
        </a:p>
      </dgm:t>
    </dgm:pt>
    <dgm:pt modelId="{88EDD402-3A81-4B4A-A313-22A75C277C54}" type="pres">
      <dgm:prSet presAssocID="{B2C31477-CCA7-4EBF-9A26-A0FCC4FA0772}" presName="list" presStyleCnt="0">
        <dgm:presLayoutVars>
          <dgm:dir/>
          <dgm:animLvl val="lvl"/>
        </dgm:presLayoutVars>
      </dgm:prSet>
      <dgm:spPr/>
    </dgm:pt>
    <dgm:pt modelId="{BB8F6ED0-1EDA-4753-BEAA-4D46C53159F2}" type="pres">
      <dgm:prSet presAssocID="{FCD6E746-96D2-4BEF-BCAF-7D3200B0A2EF}" presName="posSpace" presStyleCnt="0"/>
      <dgm:spPr/>
    </dgm:pt>
    <dgm:pt modelId="{99900EB6-B485-407B-B312-7D83555F1B22}" type="pres">
      <dgm:prSet presAssocID="{FCD6E746-96D2-4BEF-BCAF-7D3200B0A2EF}" presName="vertFlow" presStyleCnt="0"/>
      <dgm:spPr/>
    </dgm:pt>
    <dgm:pt modelId="{3A83930B-028B-4456-BEFE-30D16F099C9F}" type="pres">
      <dgm:prSet presAssocID="{FCD6E746-96D2-4BEF-BCAF-7D3200B0A2EF}" presName="topSpace" presStyleCnt="0"/>
      <dgm:spPr/>
    </dgm:pt>
    <dgm:pt modelId="{7E926631-246F-4799-9029-DC997F242A86}" type="pres">
      <dgm:prSet presAssocID="{FCD6E746-96D2-4BEF-BCAF-7D3200B0A2EF}" presName="firstComp" presStyleCnt="0"/>
      <dgm:spPr/>
    </dgm:pt>
    <dgm:pt modelId="{C95DF0D3-2216-4D0A-824F-51AEF1A31808}" type="pres">
      <dgm:prSet presAssocID="{FCD6E746-96D2-4BEF-BCAF-7D3200B0A2EF}" presName="firstChild" presStyleLbl="bgAccFollowNode1" presStyleIdx="0" presStyleCnt="4" custScaleX="137172" custScaleY="139406" custLinFactNeighborX="70830" custLinFactNeighborY="-47018"/>
      <dgm:spPr>
        <a:prstGeom prst="rect">
          <a:avLst/>
        </a:prstGeom>
      </dgm:spPr>
    </dgm:pt>
    <dgm:pt modelId="{8EFDC130-A9DC-485D-BF86-29AE0D1C3341}" type="pres">
      <dgm:prSet presAssocID="{FCD6E746-96D2-4BEF-BCAF-7D3200B0A2EF}" presName="firstChildTx" presStyleLbl="bgAccFollowNode1" presStyleIdx="0" presStyleCnt="4">
        <dgm:presLayoutVars>
          <dgm:bulletEnabled val="1"/>
        </dgm:presLayoutVars>
      </dgm:prSet>
      <dgm:spPr>
        <a:prstGeom prst="rect">
          <a:avLst/>
        </a:prstGeom>
      </dgm:spPr>
    </dgm:pt>
    <dgm:pt modelId="{BEB9FEA2-68DA-48A1-A191-1320A400B259}" type="pres">
      <dgm:prSet presAssocID="{FCD6E746-96D2-4BEF-BCAF-7D3200B0A2EF}" presName="negSpace" presStyleCnt="0"/>
      <dgm:spPr/>
    </dgm:pt>
    <dgm:pt modelId="{1458EEC8-C60B-43A0-9055-1DD9FC12BE7E}" type="pres">
      <dgm:prSet presAssocID="{FCD6E746-96D2-4BEF-BCAF-7D3200B0A2EF}" presName="circle" presStyleLbl="node1" presStyleIdx="0" presStyleCnt="3" custScaleX="154311" custScaleY="111278" custLinFactNeighborX="-20727" custLinFactNeighborY="-80855"/>
      <dgm:spPr/>
    </dgm:pt>
    <dgm:pt modelId="{C84EEE00-E861-4D67-8D79-2064B8505FA8}" type="pres">
      <dgm:prSet presAssocID="{B993EA1E-E46F-4108-8918-306BCBCB1E79}" presName="transSpace" presStyleCnt="0"/>
      <dgm:spPr/>
    </dgm:pt>
    <dgm:pt modelId="{C6714C4A-0DC0-4AB2-85B7-C38C4F434184}" type="pres">
      <dgm:prSet presAssocID="{7475EDEC-98A4-4977-BAE8-0ACC3884AE65}" presName="posSpace" presStyleCnt="0"/>
      <dgm:spPr/>
    </dgm:pt>
    <dgm:pt modelId="{DE40C24C-E2D5-4CB3-8A86-82D5F98EA178}" type="pres">
      <dgm:prSet presAssocID="{7475EDEC-98A4-4977-BAE8-0ACC3884AE65}" presName="vertFlow" presStyleCnt="0"/>
      <dgm:spPr/>
    </dgm:pt>
    <dgm:pt modelId="{AABE2920-1F2F-4B7E-A36B-A09E9E0CB099}" type="pres">
      <dgm:prSet presAssocID="{7475EDEC-98A4-4977-BAE8-0ACC3884AE65}" presName="topSpace" presStyleCnt="0"/>
      <dgm:spPr/>
    </dgm:pt>
    <dgm:pt modelId="{CD9653BD-48CE-46D6-9F42-C15ABDC180CD}" type="pres">
      <dgm:prSet presAssocID="{7475EDEC-98A4-4977-BAE8-0ACC3884AE65}" presName="firstComp" presStyleCnt="0"/>
      <dgm:spPr/>
    </dgm:pt>
    <dgm:pt modelId="{39A7641A-7AC6-4730-B145-59ADADB2F6D0}" type="pres">
      <dgm:prSet presAssocID="{7475EDEC-98A4-4977-BAE8-0ACC3884AE65}" presName="firstChild" presStyleLbl="bgAccFollowNode1" presStyleIdx="1" presStyleCnt="4" custScaleX="135529" custScaleY="127507" custLinFactX="46198" custLinFactNeighborX="100000" custLinFactNeighborY="-16374"/>
      <dgm:spPr/>
    </dgm:pt>
    <dgm:pt modelId="{0CE3E0F7-3AFB-4403-93FB-412B862B3300}" type="pres">
      <dgm:prSet presAssocID="{7475EDEC-98A4-4977-BAE8-0ACC3884AE65}" presName="firstChildTx" presStyleLbl="bgAccFollowNode1" presStyleIdx="1" presStyleCnt="4">
        <dgm:presLayoutVars>
          <dgm:bulletEnabled val="1"/>
        </dgm:presLayoutVars>
      </dgm:prSet>
      <dgm:spPr/>
    </dgm:pt>
    <dgm:pt modelId="{6D2C89C5-73DA-4F2F-BD44-5277489FA953}" type="pres">
      <dgm:prSet presAssocID="{7475EDEC-98A4-4977-BAE8-0ACC3884AE65}" presName="negSpace" presStyleCnt="0"/>
      <dgm:spPr/>
    </dgm:pt>
    <dgm:pt modelId="{3BC3E391-100A-44F0-AD85-0202C63940E9}" type="pres">
      <dgm:prSet presAssocID="{7475EDEC-98A4-4977-BAE8-0ACC3884AE65}" presName="circle" presStyleLbl="node1" presStyleIdx="1" presStyleCnt="3" custScaleX="243418" custScaleY="137729" custLinFactNeighborX="38712" custLinFactNeighborY="-67982"/>
      <dgm:spPr/>
    </dgm:pt>
    <dgm:pt modelId="{711D9B2D-47C4-4EEA-8CDB-9C3316FFD9E5}" type="pres">
      <dgm:prSet presAssocID="{74F96294-810A-46C7-8CCB-6B87FD26EC50}" presName="transSpace" presStyleCnt="0"/>
      <dgm:spPr/>
    </dgm:pt>
    <dgm:pt modelId="{1AA7229B-D721-412B-8515-A23E71B1FB79}" type="pres">
      <dgm:prSet presAssocID="{AD7D873E-C17C-490E-8F0B-4C29F6931936}" presName="posSpace" presStyleCnt="0"/>
      <dgm:spPr/>
    </dgm:pt>
    <dgm:pt modelId="{1022701A-6F21-41F9-9853-DD51EDAB054B}" type="pres">
      <dgm:prSet presAssocID="{AD7D873E-C17C-490E-8F0B-4C29F6931936}" presName="vertFlow" presStyleCnt="0"/>
      <dgm:spPr/>
    </dgm:pt>
    <dgm:pt modelId="{C6D90C74-F216-4232-8915-2FC33779517C}" type="pres">
      <dgm:prSet presAssocID="{AD7D873E-C17C-490E-8F0B-4C29F6931936}" presName="topSpace" presStyleCnt="0"/>
      <dgm:spPr/>
    </dgm:pt>
    <dgm:pt modelId="{2AFF82E3-60F5-4485-B8E4-F59F3A57B8E2}" type="pres">
      <dgm:prSet presAssocID="{AD7D873E-C17C-490E-8F0B-4C29F6931936}" presName="firstComp" presStyleCnt="0"/>
      <dgm:spPr/>
    </dgm:pt>
    <dgm:pt modelId="{E808B89F-433F-49F0-A6BA-2BB935664959}" type="pres">
      <dgm:prSet presAssocID="{AD7D873E-C17C-490E-8F0B-4C29F6931936}" presName="firstChild" presStyleLbl="bgAccFollowNode1" presStyleIdx="2" presStyleCnt="4" custScaleX="133313" custScaleY="154940" custLinFactX="-100000" custLinFactY="31931" custLinFactNeighborX="-110523" custLinFactNeighborY="100000"/>
      <dgm:spPr/>
    </dgm:pt>
    <dgm:pt modelId="{72D1F1C9-EDA5-4E56-853A-A48573C2235E}" type="pres">
      <dgm:prSet presAssocID="{AD7D873E-C17C-490E-8F0B-4C29F6931936}" presName="firstChildTx" presStyleLbl="bgAccFollowNode1" presStyleIdx="2" presStyleCnt="4">
        <dgm:presLayoutVars>
          <dgm:bulletEnabled val="1"/>
        </dgm:presLayoutVars>
      </dgm:prSet>
      <dgm:spPr/>
    </dgm:pt>
    <dgm:pt modelId="{CF25FCE0-9F0D-446C-940F-2DFF05423B8F}" type="pres">
      <dgm:prSet presAssocID="{773D9369-A292-4A21-A9A0-DCA7B73B0ACB}" presName="comp" presStyleCnt="0"/>
      <dgm:spPr/>
    </dgm:pt>
    <dgm:pt modelId="{33E46BA7-AEA4-43A8-9028-FFB88846E111}" type="pres">
      <dgm:prSet presAssocID="{773D9369-A292-4A21-A9A0-DCA7B73B0ACB}" presName="child" presStyleLbl="bgAccFollowNode1" presStyleIdx="3" presStyleCnt="4" custLinFactX="-21646" custLinFactNeighborX="-100000" custLinFactNeighborY="65304"/>
      <dgm:spPr/>
    </dgm:pt>
    <dgm:pt modelId="{7C29AB9F-44C6-4862-B682-B0604A6379BA}" type="pres">
      <dgm:prSet presAssocID="{773D9369-A292-4A21-A9A0-DCA7B73B0ACB}" presName="childTx" presStyleLbl="bgAccFollowNode1" presStyleIdx="3" presStyleCnt="4">
        <dgm:presLayoutVars>
          <dgm:bulletEnabled val="1"/>
        </dgm:presLayoutVars>
      </dgm:prSet>
      <dgm:spPr/>
    </dgm:pt>
    <dgm:pt modelId="{5FDC79A7-62E0-468C-AC7F-F309FD02C388}" type="pres">
      <dgm:prSet presAssocID="{AD7D873E-C17C-490E-8F0B-4C29F6931936}" presName="negSpace" presStyleCnt="0"/>
      <dgm:spPr/>
    </dgm:pt>
    <dgm:pt modelId="{1571C784-1464-4E2D-AD7A-22A796D2CE27}" type="pres">
      <dgm:prSet presAssocID="{AD7D873E-C17C-490E-8F0B-4C29F6931936}" presName="circle" presStyleLbl="node1" presStyleIdx="2" presStyleCnt="3" custScaleX="140499" custLinFactX="-126956" custLinFactY="53400" custLinFactNeighborX="-200000" custLinFactNeighborY="100000"/>
      <dgm:spPr/>
    </dgm:pt>
  </dgm:ptLst>
  <dgm:cxnLst>
    <dgm:cxn modelId="{B522C12C-F14C-41D4-9208-9831E1B55C1C}" type="presOf" srcId="{5CD0C9B0-EB1A-40A2-8B7A-6191F1B3EE4F}" destId="{E808B89F-433F-49F0-A6BA-2BB935664959}" srcOrd="0" destOrd="0" presId="urn:microsoft.com/office/officeart/2005/8/layout/hList9"/>
    <dgm:cxn modelId="{EEB8B833-D466-43BD-9980-2864CBCB1152}" type="presOf" srcId="{7475EDEC-98A4-4977-BAE8-0ACC3884AE65}" destId="{3BC3E391-100A-44F0-AD85-0202C63940E9}" srcOrd="0" destOrd="0" presId="urn:microsoft.com/office/officeart/2005/8/layout/hList9"/>
    <dgm:cxn modelId="{FD446D34-B317-47A0-8F19-E564F6ED6919}" type="presOf" srcId="{FCD6E746-96D2-4BEF-BCAF-7D3200B0A2EF}" destId="{1458EEC8-C60B-43A0-9055-1DD9FC12BE7E}" srcOrd="0" destOrd="0" presId="urn:microsoft.com/office/officeart/2005/8/layout/hList9"/>
    <dgm:cxn modelId="{CDF76D62-EE51-40A8-B700-418E62DD6037}" type="presOf" srcId="{DC8D64F3-86D8-497D-9ED4-BDC47827CCF4}" destId="{0CE3E0F7-3AFB-4403-93FB-412B862B3300}" srcOrd="1" destOrd="0" presId="urn:microsoft.com/office/officeart/2005/8/layout/hList9"/>
    <dgm:cxn modelId="{B86EC950-CFB0-48B1-914B-7986BDB11F3E}" type="presOf" srcId="{9405B858-B0A2-4667-964B-E079B4F76360}" destId="{C95DF0D3-2216-4D0A-824F-51AEF1A31808}" srcOrd="0" destOrd="0" presId="urn:microsoft.com/office/officeart/2005/8/layout/hList9"/>
    <dgm:cxn modelId="{37725251-2BD4-4120-891C-A46AA15C6DA6}" srcId="{B2C31477-CCA7-4EBF-9A26-A0FCC4FA0772}" destId="{FCD6E746-96D2-4BEF-BCAF-7D3200B0A2EF}" srcOrd="0" destOrd="0" parTransId="{4758B25C-02E3-4FC7-8AE7-00D285999963}" sibTransId="{B993EA1E-E46F-4108-8918-306BCBCB1E79}"/>
    <dgm:cxn modelId="{E9F9D975-5367-4135-AD81-B3F189A7A9AB}" type="presOf" srcId="{B2C31477-CCA7-4EBF-9A26-A0FCC4FA0772}" destId="{88EDD402-3A81-4B4A-A313-22A75C277C54}" srcOrd="0" destOrd="0" presId="urn:microsoft.com/office/officeart/2005/8/layout/hList9"/>
    <dgm:cxn modelId="{85A3D594-2EB9-4BFC-AC33-31DECA503F1E}" srcId="{AD7D873E-C17C-490E-8F0B-4C29F6931936}" destId="{5CD0C9B0-EB1A-40A2-8B7A-6191F1B3EE4F}" srcOrd="0" destOrd="0" parTransId="{C4B3739B-9717-438D-893E-066AD11A0A8C}" sibTransId="{2C915DCF-E52E-4FD6-8E21-D9E265BE8917}"/>
    <dgm:cxn modelId="{0B8BFE95-A5BB-4C01-AFDE-3DB85253A478}" type="presOf" srcId="{773D9369-A292-4A21-A9A0-DCA7B73B0ACB}" destId="{33E46BA7-AEA4-43A8-9028-FFB88846E111}" srcOrd="0" destOrd="0" presId="urn:microsoft.com/office/officeart/2005/8/layout/hList9"/>
    <dgm:cxn modelId="{B76595A8-F77D-4C95-89DD-8C7F9FE00E4B}" type="presOf" srcId="{DC8D64F3-86D8-497D-9ED4-BDC47827CCF4}" destId="{39A7641A-7AC6-4730-B145-59ADADB2F6D0}" srcOrd="0" destOrd="0" presId="urn:microsoft.com/office/officeart/2005/8/layout/hList9"/>
    <dgm:cxn modelId="{34739CB9-6308-4DA5-9443-F42103E61E49}" srcId="{AD7D873E-C17C-490E-8F0B-4C29F6931936}" destId="{773D9369-A292-4A21-A9A0-DCA7B73B0ACB}" srcOrd="1" destOrd="0" parTransId="{F8BA83C4-5C3C-4EAA-BDDA-3F2D31A6CEE1}" sibTransId="{03EDD3A5-C52C-475C-812A-ADB34B0AA3F4}"/>
    <dgm:cxn modelId="{D15D67D3-B72D-4C1C-AEDE-5A1C340979B4}" srcId="{B2C31477-CCA7-4EBF-9A26-A0FCC4FA0772}" destId="{7475EDEC-98A4-4977-BAE8-0ACC3884AE65}" srcOrd="1" destOrd="0" parTransId="{D09470B4-52F7-43A6-9BF1-779E434633B4}" sibTransId="{74F96294-810A-46C7-8CCB-6B87FD26EC50}"/>
    <dgm:cxn modelId="{22D797E1-813A-4AD7-AAC1-0807D6295C99}" type="presOf" srcId="{9405B858-B0A2-4667-964B-E079B4F76360}" destId="{8EFDC130-A9DC-485D-BF86-29AE0D1C3341}" srcOrd="1" destOrd="0" presId="urn:microsoft.com/office/officeart/2005/8/layout/hList9"/>
    <dgm:cxn modelId="{B25BE7E7-99FF-4256-96FC-AF06A218D1B0}" srcId="{B2C31477-CCA7-4EBF-9A26-A0FCC4FA0772}" destId="{AD7D873E-C17C-490E-8F0B-4C29F6931936}" srcOrd="2" destOrd="0" parTransId="{FB3C5446-88ED-44D7-910D-FEC96BD3BA17}" sibTransId="{8E8BCF42-6A78-46D9-A9BC-E1057F9AC9E8}"/>
    <dgm:cxn modelId="{3D2341EA-F8F4-4AD1-A9D1-60ED3E3559D4}" srcId="{7475EDEC-98A4-4977-BAE8-0ACC3884AE65}" destId="{DC8D64F3-86D8-497D-9ED4-BDC47827CCF4}" srcOrd="0" destOrd="0" parTransId="{8944324C-BCAE-4F1F-9FB2-E02A600A7559}" sibTransId="{251FFA37-8F47-4158-95C4-0BA58E0764DB}"/>
    <dgm:cxn modelId="{AA1FBAEC-4F45-43A1-AD2A-DBD65E8B4C37}" srcId="{FCD6E746-96D2-4BEF-BCAF-7D3200B0A2EF}" destId="{9405B858-B0A2-4667-964B-E079B4F76360}" srcOrd="0" destOrd="0" parTransId="{2356935A-2B71-4CF5-AF24-1EF1DB398C96}" sibTransId="{E2F5D781-1BBE-4059-8F70-FA0474F93E27}"/>
    <dgm:cxn modelId="{AD01E7F4-F5ED-4627-B0EB-B88A583EAF00}" type="presOf" srcId="{AD7D873E-C17C-490E-8F0B-4C29F6931936}" destId="{1571C784-1464-4E2D-AD7A-22A796D2CE27}" srcOrd="0" destOrd="0" presId="urn:microsoft.com/office/officeart/2005/8/layout/hList9"/>
    <dgm:cxn modelId="{6316A9F6-9502-4D25-823F-7B3A7D5F1A80}" type="presOf" srcId="{5CD0C9B0-EB1A-40A2-8B7A-6191F1B3EE4F}" destId="{72D1F1C9-EDA5-4E56-853A-A48573C2235E}" srcOrd="1" destOrd="0" presId="urn:microsoft.com/office/officeart/2005/8/layout/hList9"/>
    <dgm:cxn modelId="{E28EBAF7-C7B7-4719-AF36-F197BC0D3D74}" type="presOf" srcId="{773D9369-A292-4A21-A9A0-DCA7B73B0ACB}" destId="{7C29AB9F-44C6-4862-B682-B0604A6379BA}" srcOrd="1" destOrd="0" presId="urn:microsoft.com/office/officeart/2005/8/layout/hList9"/>
    <dgm:cxn modelId="{AF3D39DB-DCF7-4899-B24B-4C3831C32A16}" type="presParOf" srcId="{88EDD402-3A81-4B4A-A313-22A75C277C54}" destId="{BB8F6ED0-1EDA-4753-BEAA-4D46C53159F2}" srcOrd="0" destOrd="0" presId="urn:microsoft.com/office/officeart/2005/8/layout/hList9"/>
    <dgm:cxn modelId="{781AC6EF-22A6-4ACB-BAC5-A76CBE6B05CB}" type="presParOf" srcId="{88EDD402-3A81-4B4A-A313-22A75C277C54}" destId="{99900EB6-B485-407B-B312-7D83555F1B22}" srcOrd="1" destOrd="0" presId="urn:microsoft.com/office/officeart/2005/8/layout/hList9"/>
    <dgm:cxn modelId="{782722BC-A65B-4E70-A0F1-7189C9053A59}" type="presParOf" srcId="{99900EB6-B485-407B-B312-7D83555F1B22}" destId="{3A83930B-028B-4456-BEFE-30D16F099C9F}" srcOrd="0" destOrd="0" presId="urn:microsoft.com/office/officeart/2005/8/layout/hList9"/>
    <dgm:cxn modelId="{489F4DFB-68CA-431F-8172-F51FEA852C59}" type="presParOf" srcId="{99900EB6-B485-407B-B312-7D83555F1B22}" destId="{7E926631-246F-4799-9029-DC997F242A86}" srcOrd="1" destOrd="0" presId="urn:microsoft.com/office/officeart/2005/8/layout/hList9"/>
    <dgm:cxn modelId="{D4D4C341-72BF-414C-B5A5-D91621BA78CA}" type="presParOf" srcId="{7E926631-246F-4799-9029-DC997F242A86}" destId="{C95DF0D3-2216-4D0A-824F-51AEF1A31808}" srcOrd="0" destOrd="0" presId="urn:microsoft.com/office/officeart/2005/8/layout/hList9"/>
    <dgm:cxn modelId="{15532403-F9EB-4F9C-8909-0E95F495B3A3}" type="presParOf" srcId="{7E926631-246F-4799-9029-DC997F242A86}" destId="{8EFDC130-A9DC-485D-BF86-29AE0D1C3341}" srcOrd="1" destOrd="0" presId="urn:microsoft.com/office/officeart/2005/8/layout/hList9"/>
    <dgm:cxn modelId="{3877C5BD-CFF0-4F5E-AFFC-68D71ED067AD}" type="presParOf" srcId="{88EDD402-3A81-4B4A-A313-22A75C277C54}" destId="{BEB9FEA2-68DA-48A1-A191-1320A400B259}" srcOrd="2" destOrd="0" presId="urn:microsoft.com/office/officeart/2005/8/layout/hList9"/>
    <dgm:cxn modelId="{000BD2FB-4068-4BD2-BA0F-12DB687CE238}" type="presParOf" srcId="{88EDD402-3A81-4B4A-A313-22A75C277C54}" destId="{1458EEC8-C60B-43A0-9055-1DD9FC12BE7E}" srcOrd="3" destOrd="0" presId="urn:microsoft.com/office/officeart/2005/8/layout/hList9"/>
    <dgm:cxn modelId="{6CADC48C-BC07-4EC4-8DAA-34DB354BCFBF}" type="presParOf" srcId="{88EDD402-3A81-4B4A-A313-22A75C277C54}" destId="{C84EEE00-E861-4D67-8D79-2064B8505FA8}" srcOrd="4" destOrd="0" presId="urn:microsoft.com/office/officeart/2005/8/layout/hList9"/>
    <dgm:cxn modelId="{85234D45-98B3-4C7F-A1BD-AD58EA5DB477}" type="presParOf" srcId="{88EDD402-3A81-4B4A-A313-22A75C277C54}" destId="{C6714C4A-0DC0-4AB2-85B7-C38C4F434184}" srcOrd="5" destOrd="0" presId="urn:microsoft.com/office/officeart/2005/8/layout/hList9"/>
    <dgm:cxn modelId="{74507D8F-D313-4081-B215-B3072CA481B4}" type="presParOf" srcId="{88EDD402-3A81-4B4A-A313-22A75C277C54}" destId="{DE40C24C-E2D5-4CB3-8A86-82D5F98EA178}" srcOrd="6" destOrd="0" presId="urn:microsoft.com/office/officeart/2005/8/layout/hList9"/>
    <dgm:cxn modelId="{71943A3B-BE3C-417A-9801-4E64CBDF43DA}" type="presParOf" srcId="{DE40C24C-E2D5-4CB3-8A86-82D5F98EA178}" destId="{AABE2920-1F2F-4B7E-A36B-A09E9E0CB099}" srcOrd="0" destOrd="0" presId="urn:microsoft.com/office/officeart/2005/8/layout/hList9"/>
    <dgm:cxn modelId="{0C441FA4-A385-4674-B691-FB5B8FC45905}" type="presParOf" srcId="{DE40C24C-E2D5-4CB3-8A86-82D5F98EA178}" destId="{CD9653BD-48CE-46D6-9F42-C15ABDC180CD}" srcOrd="1" destOrd="0" presId="urn:microsoft.com/office/officeart/2005/8/layout/hList9"/>
    <dgm:cxn modelId="{205EBAB7-5074-4AD8-BF56-378B6F8F7BA8}" type="presParOf" srcId="{CD9653BD-48CE-46D6-9F42-C15ABDC180CD}" destId="{39A7641A-7AC6-4730-B145-59ADADB2F6D0}" srcOrd="0" destOrd="0" presId="urn:microsoft.com/office/officeart/2005/8/layout/hList9"/>
    <dgm:cxn modelId="{94338066-459B-40CD-B882-5593B9276917}" type="presParOf" srcId="{CD9653BD-48CE-46D6-9F42-C15ABDC180CD}" destId="{0CE3E0F7-3AFB-4403-93FB-412B862B3300}" srcOrd="1" destOrd="0" presId="urn:microsoft.com/office/officeart/2005/8/layout/hList9"/>
    <dgm:cxn modelId="{270977FD-8A93-413A-862C-11BE9C98E70F}" type="presParOf" srcId="{88EDD402-3A81-4B4A-A313-22A75C277C54}" destId="{6D2C89C5-73DA-4F2F-BD44-5277489FA953}" srcOrd="7" destOrd="0" presId="urn:microsoft.com/office/officeart/2005/8/layout/hList9"/>
    <dgm:cxn modelId="{A0485A96-17CA-4D93-AA80-A74D2CCCE3CE}" type="presParOf" srcId="{88EDD402-3A81-4B4A-A313-22A75C277C54}" destId="{3BC3E391-100A-44F0-AD85-0202C63940E9}" srcOrd="8" destOrd="0" presId="urn:microsoft.com/office/officeart/2005/8/layout/hList9"/>
    <dgm:cxn modelId="{0E80397E-DBFE-46EF-8FF0-7E81024902DC}" type="presParOf" srcId="{88EDD402-3A81-4B4A-A313-22A75C277C54}" destId="{711D9B2D-47C4-4EEA-8CDB-9C3316FFD9E5}" srcOrd="9" destOrd="0" presId="urn:microsoft.com/office/officeart/2005/8/layout/hList9"/>
    <dgm:cxn modelId="{93FE5479-FBAA-4DE5-88D7-5FE1B531575A}" type="presParOf" srcId="{88EDD402-3A81-4B4A-A313-22A75C277C54}" destId="{1AA7229B-D721-412B-8515-A23E71B1FB79}" srcOrd="10" destOrd="0" presId="urn:microsoft.com/office/officeart/2005/8/layout/hList9"/>
    <dgm:cxn modelId="{2C6B62CD-09AA-4C6B-A53A-43CA53DBB4A4}" type="presParOf" srcId="{88EDD402-3A81-4B4A-A313-22A75C277C54}" destId="{1022701A-6F21-41F9-9853-DD51EDAB054B}" srcOrd="11" destOrd="0" presId="urn:microsoft.com/office/officeart/2005/8/layout/hList9"/>
    <dgm:cxn modelId="{53B2F186-CBE1-415B-B457-733453D81043}" type="presParOf" srcId="{1022701A-6F21-41F9-9853-DD51EDAB054B}" destId="{C6D90C74-F216-4232-8915-2FC33779517C}" srcOrd="0" destOrd="0" presId="urn:microsoft.com/office/officeart/2005/8/layout/hList9"/>
    <dgm:cxn modelId="{F6DDED8C-545B-4B6D-AC7E-A11A5155FC54}" type="presParOf" srcId="{1022701A-6F21-41F9-9853-DD51EDAB054B}" destId="{2AFF82E3-60F5-4485-B8E4-F59F3A57B8E2}" srcOrd="1" destOrd="0" presId="urn:microsoft.com/office/officeart/2005/8/layout/hList9"/>
    <dgm:cxn modelId="{D3BB27A6-3BC6-406C-92FB-66DC8F5082F2}" type="presParOf" srcId="{2AFF82E3-60F5-4485-B8E4-F59F3A57B8E2}" destId="{E808B89F-433F-49F0-A6BA-2BB935664959}" srcOrd="0" destOrd="0" presId="urn:microsoft.com/office/officeart/2005/8/layout/hList9"/>
    <dgm:cxn modelId="{90727787-D1E8-46B8-915E-7199CB74878A}" type="presParOf" srcId="{2AFF82E3-60F5-4485-B8E4-F59F3A57B8E2}" destId="{72D1F1C9-EDA5-4E56-853A-A48573C2235E}" srcOrd="1" destOrd="0" presId="urn:microsoft.com/office/officeart/2005/8/layout/hList9"/>
    <dgm:cxn modelId="{F56F4D3A-C6E9-49B8-AB6C-3D13F9EDB6D9}" type="presParOf" srcId="{1022701A-6F21-41F9-9853-DD51EDAB054B}" destId="{CF25FCE0-9F0D-446C-940F-2DFF05423B8F}" srcOrd="2" destOrd="0" presId="urn:microsoft.com/office/officeart/2005/8/layout/hList9"/>
    <dgm:cxn modelId="{48BB67CE-4D61-4D0A-B513-9C34AB79679A}" type="presParOf" srcId="{CF25FCE0-9F0D-446C-940F-2DFF05423B8F}" destId="{33E46BA7-AEA4-43A8-9028-FFB88846E111}" srcOrd="0" destOrd="0" presId="urn:microsoft.com/office/officeart/2005/8/layout/hList9"/>
    <dgm:cxn modelId="{2583BFFB-A465-4FA6-A143-4A0C427DFB38}" type="presParOf" srcId="{CF25FCE0-9F0D-446C-940F-2DFF05423B8F}" destId="{7C29AB9F-44C6-4862-B682-B0604A6379BA}" srcOrd="1" destOrd="0" presId="urn:microsoft.com/office/officeart/2005/8/layout/hList9"/>
    <dgm:cxn modelId="{E776F5EE-96F1-4A63-AF83-CAD29624FB99}" type="presParOf" srcId="{88EDD402-3A81-4B4A-A313-22A75C277C54}" destId="{5FDC79A7-62E0-468C-AC7F-F309FD02C388}" srcOrd="12" destOrd="0" presId="urn:microsoft.com/office/officeart/2005/8/layout/hList9"/>
    <dgm:cxn modelId="{A20A21E3-FCE5-466E-AA15-F3166F057CB1}" type="presParOf" srcId="{88EDD402-3A81-4B4A-A313-22A75C277C54}" destId="{1571C784-1464-4E2D-AD7A-22A796D2CE27}" srcOrd="13"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D17603-BDB8-4B87-B4BA-74CA13554B0D}" type="doc">
      <dgm:prSet loTypeId="urn:microsoft.com/office/officeart/2005/8/layout/hList6" loCatId="list" qsTypeId="urn:microsoft.com/office/officeart/2005/8/quickstyle/simple2" qsCatId="simple" csTypeId="urn:microsoft.com/office/officeart/2005/8/colors/accent2_1" csCatId="accent2" phldr="1"/>
      <dgm:spPr/>
      <dgm:t>
        <a:bodyPr/>
        <a:lstStyle/>
        <a:p>
          <a:endParaRPr lang="en-GB"/>
        </a:p>
      </dgm:t>
    </dgm:pt>
    <dgm:pt modelId="{3B087C00-BCE7-4B7F-A0AE-385B7360C255}">
      <dgm:prSet phldrT="[Text]" custT="1"/>
      <dgm:spPr>
        <a:solidFill>
          <a:schemeClr val="accent6"/>
        </a:solidFill>
      </dgm:spPr>
      <dgm:t>
        <a:bodyPr/>
        <a:lstStyle/>
        <a:p>
          <a:pPr algn="l"/>
          <a:r>
            <a:rPr lang="en-GB" sz="1700" dirty="0"/>
            <a:t>Terms &amp; Conditions</a:t>
          </a:r>
        </a:p>
      </dgm:t>
    </dgm:pt>
    <dgm:pt modelId="{CECFEBD1-7ED5-4EAA-9643-0D28555E9CBD}" type="parTrans" cxnId="{B841F588-6426-4466-AE6D-8C65D81AE308}">
      <dgm:prSet/>
      <dgm:spPr/>
      <dgm:t>
        <a:bodyPr/>
        <a:lstStyle/>
        <a:p>
          <a:endParaRPr lang="en-GB"/>
        </a:p>
      </dgm:t>
    </dgm:pt>
    <dgm:pt modelId="{35E62CA3-D346-47E3-86CE-0C5929F483E0}" type="sibTrans" cxnId="{B841F588-6426-4466-AE6D-8C65D81AE308}">
      <dgm:prSet/>
      <dgm:spPr/>
      <dgm:t>
        <a:bodyPr/>
        <a:lstStyle/>
        <a:p>
          <a:endParaRPr lang="en-GB"/>
        </a:p>
      </dgm:t>
    </dgm:pt>
    <dgm:pt modelId="{A471B852-5AC2-4093-971A-8AFB77C528B9}">
      <dgm:prSet phldrT="[Text]" custT="1"/>
      <dgm:spPr/>
      <dgm:t>
        <a:bodyPr/>
        <a:lstStyle/>
        <a:p>
          <a:r>
            <a:rPr lang="en-GB" sz="1500" b="0">
              <a:latin typeface="+mn-lt"/>
            </a:rPr>
            <a:t>Debt-like characteristics</a:t>
          </a:r>
        </a:p>
      </dgm:t>
    </dgm:pt>
    <dgm:pt modelId="{2DC21E23-AA83-4755-96A3-977667898398}" type="parTrans" cxnId="{0A010248-74B7-407E-8760-A28DC9529F47}">
      <dgm:prSet/>
      <dgm:spPr/>
      <dgm:t>
        <a:bodyPr/>
        <a:lstStyle/>
        <a:p>
          <a:endParaRPr lang="en-GB"/>
        </a:p>
      </dgm:t>
    </dgm:pt>
    <dgm:pt modelId="{F4F9605A-2551-4548-AD54-D46D038807C8}" type="sibTrans" cxnId="{0A010248-74B7-407E-8760-A28DC9529F47}">
      <dgm:prSet/>
      <dgm:spPr/>
      <dgm:t>
        <a:bodyPr/>
        <a:lstStyle/>
        <a:p>
          <a:endParaRPr lang="en-GB"/>
        </a:p>
      </dgm:t>
    </dgm:pt>
    <dgm:pt modelId="{6F0D4F29-232E-4C59-960B-898E39E80B4C}">
      <dgm:prSet phldrT="[Text]" custT="1"/>
      <dgm:spPr>
        <a:solidFill>
          <a:schemeClr val="accent6"/>
        </a:solidFill>
      </dgm:spPr>
      <dgm:t>
        <a:bodyPr/>
        <a:lstStyle/>
        <a:p>
          <a:pPr algn="l"/>
          <a:r>
            <a:rPr lang="en-GB" sz="1700"/>
            <a:t>Priority on </a:t>
          </a:r>
          <a:r>
            <a:rPr lang="en-GB" sz="1700" b="0"/>
            <a:t>liquidation</a:t>
          </a:r>
          <a:endParaRPr lang="en-GB" sz="1700" dirty="0"/>
        </a:p>
      </dgm:t>
    </dgm:pt>
    <dgm:pt modelId="{75608494-1267-43A1-B224-B8E8662DA381}" type="parTrans" cxnId="{ABD8246F-62C9-4221-B510-F60F575454D1}">
      <dgm:prSet/>
      <dgm:spPr/>
      <dgm:t>
        <a:bodyPr/>
        <a:lstStyle/>
        <a:p>
          <a:endParaRPr lang="en-GB"/>
        </a:p>
      </dgm:t>
    </dgm:pt>
    <dgm:pt modelId="{534627DB-CE41-4614-BF66-B5ABAC8725DB}" type="sibTrans" cxnId="{ABD8246F-62C9-4221-B510-F60F575454D1}">
      <dgm:prSet/>
      <dgm:spPr/>
      <dgm:t>
        <a:bodyPr/>
        <a:lstStyle/>
        <a:p>
          <a:endParaRPr lang="en-GB"/>
        </a:p>
      </dgm:t>
    </dgm:pt>
    <dgm:pt modelId="{AF02AC0B-3B4C-4760-B066-2E770B9D6069}">
      <dgm:prSet phldrT="[Text]" custT="1"/>
      <dgm:spPr/>
      <dgm:t>
        <a:bodyPr/>
        <a:lstStyle/>
        <a:p>
          <a:r>
            <a:rPr lang="en-GB" sz="1500" b="0">
              <a:latin typeface="+mn-lt"/>
            </a:rPr>
            <a:t>Nature and priority of claims against an entity</a:t>
          </a:r>
        </a:p>
      </dgm:t>
    </dgm:pt>
    <dgm:pt modelId="{F1254219-623E-4917-B1BA-001B598C41C8}" type="parTrans" cxnId="{083A230F-AB28-4D3F-B9DE-CB9F67104F5B}">
      <dgm:prSet/>
      <dgm:spPr/>
      <dgm:t>
        <a:bodyPr/>
        <a:lstStyle/>
        <a:p>
          <a:endParaRPr lang="en-GB"/>
        </a:p>
      </dgm:t>
    </dgm:pt>
    <dgm:pt modelId="{00B6FF33-3D8C-4E75-A449-25AEF3A80515}" type="sibTrans" cxnId="{083A230F-AB28-4D3F-B9DE-CB9F67104F5B}">
      <dgm:prSet/>
      <dgm:spPr/>
      <dgm:t>
        <a:bodyPr/>
        <a:lstStyle/>
        <a:p>
          <a:endParaRPr lang="en-GB"/>
        </a:p>
      </dgm:t>
    </dgm:pt>
    <dgm:pt modelId="{688AAEC5-0A99-4965-B1EC-5D4D14CC145C}">
      <dgm:prSet phldrT="[Text]" custT="1"/>
      <dgm:spPr>
        <a:solidFill>
          <a:schemeClr val="accent6"/>
        </a:solidFill>
      </dgm:spPr>
      <dgm:t>
        <a:bodyPr/>
        <a:lstStyle/>
        <a:p>
          <a:pPr marL="0" lvl="0" algn="l" defTabSz="755650">
            <a:lnSpc>
              <a:spcPct val="90000"/>
            </a:lnSpc>
            <a:spcBef>
              <a:spcPct val="0"/>
            </a:spcBef>
            <a:spcAft>
              <a:spcPct val="35000"/>
            </a:spcAft>
            <a:buNone/>
          </a:pPr>
          <a:r>
            <a:rPr lang="en-GB" sz="1700" kern="1200"/>
            <a:t>Potential dilution</a:t>
          </a:r>
        </a:p>
      </dgm:t>
    </dgm:pt>
    <dgm:pt modelId="{416D4E62-21AD-4119-A5B5-3320A29ACD5F}" type="parTrans" cxnId="{0E215030-5D7D-4277-A4A1-5556553DCD9E}">
      <dgm:prSet/>
      <dgm:spPr/>
      <dgm:t>
        <a:bodyPr/>
        <a:lstStyle/>
        <a:p>
          <a:endParaRPr lang="en-GB"/>
        </a:p>
      </dgm:t>
    </dgm:pt>
    <dgm:pt modelId="{4509BA0A-EA0B-47BD-B408-7DB47028FAE6}" type="sibTrans" cxnId="{0E215030-5D7D-4277-A4A1-5556553DCD9E}">
      <dgm:prSet/>
      <dgm:spPr/>
      <dgm:t>
        <a:bodyPr/>
        <a:lstStyle/>
        <a:p>
          <a:endParaRPr lang="en-GB"/>
        </a:p>
      </dgm:t>
    </dgm:pt>
    <dgm:pt modelId="{605C41D0-92F5-41B4-9729-CF8B8BF43DB5}">
      <dgm:prSet phldrT="[Text]" custT="1"/>
      <dgm:spPr/>
      <dgm:t>
        <a:bodyPr/>
        <a:lstStyle/>
        <a:p>
          <a:r>
            <a:rPr lang="en-GB" sz="1500" b="0" dirty="0">
              <a:latin typeface="+mn-lt"/>
            </a:rPr>
            <a:t>Equity-like characteristics</a:t>
          </a:r>
        </a:p>
      </dgm:t>
    </dgm:pt>
    <dgm:pt modelId="{92EEBEE5-6B09-42C0-AB4D-1A5F61EE7858}" type="parTrans" cxnId="{2AE2C7DA-EA81-42B3-B29D-F9607EB7A085}">
      <dgm:prSet/>
      <dgm:spPr/>
      <dgm:t>
        <a:bodyPr/>
        <a:lstStyle/>
        <a:p>
          <a:endParaRPr lang="en-GB"/>
        </a:p>
      </dgm:t>
    </dgm:pt>
    <dgm:pt modelId="{695D634C-9273-4560-BF99-A185F63F0EBA}" type="sibTrans" cxnId="{2AE2C7DA-EA81-42B3-B29D-F9607EB7A085}">
      <dgm:prSet/>
      <dgm:spPr/>
      <dgm:t>
        <a:bodyPr/>
        <a:lstStyle/>
        <a:p>
          <a:endParaRPr lang="en-GB"/>
        </a:p>
      </dgm:t>
    </dgm:pt>
    <dgm:pt modelId="{69CFBAD6-558F-4996-9084-4506398B56BE}">
      <dgm:prSet phldrT="[Text]" custT="1"/>
      <dgm:spPr/>
      <dgm:t>
        <a:bodyPr/>
        <a:lstStyle/>
        <a:p>
          <a:r>
            <a:rPr lang="en-GB" sz="1500" strike="noStrike">
              <a:latin typeface="+mn-lt"/>
            </a:rPr>
            <a:t>Characteristics that determine the classification</a:t>
          </a:r>
          <a:endParaRPr lang="en-GB" sz="1500">
            <a:latin typeface="+mn-lt"/>
          </a:endParaRPr>
        </a:p>
      </dgm:t>
    </dgm:pt>
    <dgm:pt modelId="{636622D2-732C-4610-A007-3870D49D6B05}" type="parTrans" cxnId="{32D36630-ED25-434D-A1B4-E261FDC1602A}">
      <dgm:prSet/>
      <dgm:spPr/>
      <dgm:t>
        <a:bodyPr/>
        <a:lstStyle/>
        <a:p>
          <a:endParaRPr lang="en-GB"/>
        </a:p>
      </dgm:t>
    </dgm:pt>
    <dgm:pt modelId="{98623A78-F989-47EB-A889-0C0046FC09FA}" type="sibTrans" cxnId="{32D36630-ED25-434D-A1B4-E261FDC1602A}">
      <dgm:prSet/>
      <dgm:spPr/>
      <dgm:t>
        <a:bodyPr/>
        <a:lstStyle/>
        <a:p>
          <a:endParaRPr lang="en-GB"/>
        </a:p>
      </dgm:t>
    </dgm:pt>
    <dgm:pt modelId="{3236F223-F562-427E-ADD5-7DE9F77AC7E3}">
      <dgm:prSet custT="1"/>
      <dgm:spPr/>
      <dgm:t>
        <a:bodyPr/>
        <a:lstStyle/>
        <a:p>
          <a:r>
            <a:rPr lang="en-GB" sz="1500" b="0" dirty="0">
              <a:latin typeface="+mn-lt"/>
            </a:rPr>
            <a:t>T&amp;Cs about priority on liquidation for particular </a:t>
          </a:r>
        </a:p>
        <a:p>
          <a:r>
            <a:rPr lang="en-GB" sz="1500" b="0" dirty="0">
              <a:latin typeface="+mn-lt"/>
            </a:rPr>
            <a:t>instruments</a:t>
          </a:r>
        </a:p>
      </dgm:t>
    </dgm:pt>
    <dgm:pt modelId="{E263BCEE-F8B0-4D41-B6F5-7805B7BA4D2A}" type="parTrans" cxnId="{A3A22365-4485-4CBD-88D0-0DDFAA6F0CC3}">
      <dgm:prSet/>
      <dgm:spPr/>
      <dgm:t>
        <a:bodyPr/>
        <a:lstStyle/>
        <a:p>
          <a:endParaRPr lang="en-GB"/>
        </a:p>
      </dgm:t>
    </dgm:pt>
    <dgm:pt modelId="{8389ED43-FCB5-49B2-BF14-ADA7BDB3B695}" type="sibTrans" cxnId="{A3A22365-4485-4CBD-88D0-0DDFAA6F0CC3}">
      <dgm:prSet/>
      <dgm:spPr/>
      <dgm:t>
        <a:bodyPr/>
        <a:lstStyle/>
        <a:p>
          <a:endParaRPr lang="en-GB"/>
        </a:p>
      </dgm:t>
    </dgm:pt>
    <dgm:pt modelId="{8415CAAB-8405-4C97-A49D-B56DDC1798D7}">
      <dgm:prSet phldrT="[Text]" custT="1"/>
      <dgm:spPr/>
      <dgm:t>
        <a:bodyPr/>
        <a:lstStyle/>
        <a:p>
          <a:pPr marL="114300" lvl="1" indent="-114300" algn="l" defTabSz="666750">
            <a:lnSpc>
              <a:spcPct val="90000"/>
            </a:lnSpc>
            <a:spcBef>
              <a:spcPct val="0"/>
            </a:spcBef>
            <a:spcAft>
              <a:spcPct val="15000"/>
            </a:spcAft>
            <a:buChar char="•"/>
          </a:pPr>
          <a:r>
            <a:rPr lang="en-GB" sz="1500" kern="1200" dirty="0">
              <a:latin typeface="Arial" panose="020B0604020202020204"/>
              <a:ea typeface="+mn-ea"/>
              <a:cs typeface="+mn-cs"/>
            </a:rPr>
            <a:t>Maximum number of additional ordinary shares </a:t>
          </a:r>
        </a:p>
      </dgm:t>
    </dgm:pt>
    <dgm:pt modelId="{CC40139B-7A6C-4274-9561-E64A2BBDCC7D}" type="parTrans" cxnId="{C94B15E0-2A89-4C52-BF10-09181848CB80}">
      <dgm:prSet/>
      <dgm:spPr/>
      <dgm:t>
        <a:bodyPr/>
        <a:lstStyle/>
        <a:p>
          <a:endParaRPr lang="en-GB"/>
        </a:p>
      </dgm:t>
    </dgm:pt>
    <dgm:pt modelId="{91D96FF0-2E13-4B89-BD4C-727FC7F9CB0A}" type="sibTrans" cxnId="{C94B15E0-2A89-4C52-BF10-09181848CB80}">
      <dgm:prSet/>
      <dgm:spPr/>
      <dgm:t>
        <a:bodyPr/>
        <a:lstStyle/>
        <a:p>
          <a:endParaRPr lang="en-GB"/>
        </a:p>
      </dgm:t>
    </dgm:pt>
    <dgm:pt modelId="{033A3187-C827-42B7-87C0-EE19CBE71AC7}">
      <dgm:prSet custT="1"/>
      <dgm:spPr/>
      <dgm:t>
        <a:bodyPr/>
        <a:lstStyle/>
        <a:p>
          <a:pPr marL="114300" lvl="1" indent="-114300" algn="l" defTabSz="666750">
            <a:lnSpc>
              <a:spcPct val="90000"/>
            </a:lnSpc>
            <a:spcBef>
              <a:spcPct val="0"/>
            </a:spcBef>
            <a:spcAft>
              <a:spcPct val="15000"/>
            </a:spcAft>
            <a:buChar char="•"/>
          </a:pPr>
          <a:r>
            <a:rPr lang="en-GB" sz="1500" kern="1200" dirty="0">
              <a:solidFill>
                <a:srgbClr val="5F6061">
                  <a:hueOff val="0"/>
                  <a:satOff val="0"/>
                  <a:lumOff val="0"/>
                  <a:alphaOff val="0"/>
                </a:srgbClr>
              </a:solidFill>
              <a:latin typeface="Arial" panose="020B0604020202020204"/>
              <a:ea typeface="+mn-ea"/>
              <a:cs typeface="+mn-cs"/>
            </a:rPr>
            <a:t>Reduced by minimum number of shares for repurchase</a:t>
          </a:r>
        </a:p>
      </dgm:t>
    </dgm:pt>
    <dgm:pt modelId="{C91DF43B-DF21-489E-AFC9-AF9817E14246}" type="parTrans" cxnId="{3F29F0AF-C806-4935-91C5-19EA24DDDD7C}">
      <dgm:prSet/>
      <dgm:spPr/>
      <dgm:t>
        <a:bodyPr/>
        <a:lstStyle/>
        <a:p>
          <a:endParaRPr lang="en-GB"/>
        </a:p>
      </dgm:t>
    </dgm:pt>
    <dgm:pt modelId="{CD9DABCE-356B-4535-B91B-8BB94E669A90}" type="sibTrans" cxnId="{3F29F0AF-C806-4935-91C5-19EA24DDDD7C}">
      <dgm:prSet/>
      <dgm:spPr/>
      <dgm:t>
        <a:bodyPr/>
        <a:lstStyle/>
        <a:p>
          <a:endParaRPr lang="en-GB"/>
        </a:p>
      </dgm:t>
    </dgm:pt>
    <dgm:pt modelId="{C3FD4C8B-B335-4A76-93FF-236999A00159}">
      <dgm:prSet phldr="0" custT="1"/>
      <dgm:spPr>
        <a:solidFill>
          <a:schemeClr val="accent6"/>
        </a:solidFill>
      </dgm:spPr>
      <dgm:t>
        <a:bodyPr/>
        <a:lstStyle/>
        <a:p>
          <a:pPr algn="l" rtl="0"/>
          <a:r>
            <a:rPr lang="en-GB" sz="1700" dirty="0">
              <a:solidFill>
                <a:srgbClr val="444444"/>
              </a:solidFill>
              <a:latin typeface="+mj-lt"/>
              <a:ea typeface="Calibri"/>
              <a:cs typeface="Calibri"/>
            </a:rPr>
            <a:t>Other disclosures</a:t>
          </a:r>
          <a:endParaRPr lang="en-US" sz="1700" dirty="0">
            <a:solidFill>
              <a:srgbClr val="000000"/>
            </a:solidFill>
            <a:latin typeface="+mj-lt"/>
            <a:ea typeface="Calibri"/>
            <a:cs typeface="Calibri"/>
          </a:endParaRPr>
        </a:p>
      </dgm:t>
    </dgm:pt>
    <dgm:pt modelId="{0DA3F78E-0275-4B93-812F-A1A184AD7389}" type="parTrans" cxnId="{A21600F0-89A9-40B2-8705-5FF5053F6C8E}">
      <dgm:prSet/>
      <dgm:spPr/>
      <dgm:t>
        <a:bodyPr/>
        <a:lstStyle/>
        <a:p>
          <a:endParaRPr lang="en-GB"/>
        </a:p>
      </dgm:t>
    </dgm:pt>
    <dgm:pt modelId="{6519830C-442E-4599-BD0A-170DF01A0C27}" type="sibTrans" cxnId="{A21600F0-89A9-40B2-8705-5FF5053F6C8E}">
      <dgm:prSet/>
      <dgm:spPr/>
      <dgm:t>
        <a:bodyPr/>
        <a:lstStyle/>
        <a:p>
          <a:endParaRPr lang="en-GB"/>
        </a:p>
      </dgm:t>
    </dgm:pt>
    <dgm:pt modelId="{147445F1-AF2D-4815-B4D8-803AE9C6D96B}">
      <dgm:prSet phldr="0" custT="1"/>
      <dgm:spPr>
        <a:solidFill>
          <a:schemeClr val="accent6"/>
        </a:solidFill>
      </dgm:spPr>
      <dgm:t>
        <a:bodyPr/>
        <a:lstStyle/>
        <a:p>
          <a:pPr algn="l"/>
          <a:r>
            <a:rPr lang="en-GB" sz="1500">
              <a:solidFill>
                <a:srgbClr val="444444"/>
              </a:solidFill>
              <a:latin typeface="+mj-lt"/>
              <a:ea typeface="Calibri"/>
              <a:cs typeface="Calibri"/>
            </a:rPr>
            <a:t>Reclassifications</a:t>
          </a:r>
          <a:endParaRPr lang="en-US" sz="1500">
            <a:solidFill>
              <a:srgbClr val="000000"/>
            </a:solidFill>
            <a:latin typeface="+mj-lt"/>
            <a:ea typeface="Calibri"/>
            <a:cs typeface="Calibri"/>
          </a:endParaRPr>
        </a:p>
      </dgm:t>
    </dgm:pt>
    <dgm:pt modelId="{ED92E830-4AC6-4A18-A9D2-55D0A053DA2A}" type="parTrans" cxnId="{A2B9469B-83DD-41FB-9603-A600C6796CED}">
      <dgm:prSet/>
      <dgm:spPr/>
      <dgm:t>
        <a:bodyPr/>
        <a:lstStyle/>
        <a:p>
          <a:endParaRPr lang="en-GB"/>
        </a:p>
      </dgm:t>
    </dgm:pt>
    <dgm:pt modelId="{AAD4FAC5-AE68-47B5-934F-5DEA1E0490CD}" type="sibTrans" cxnId="{A2B9469B-83DD-41FB-9603-A600C6796CED}">
      <dgm:prSet/>
      <dgm:spPr/>
      <dgm:t>
        <a:bodyPr/>
        <a:lstStyle/>
        <a:p>
          <a:endParaRPr lang="en-GB"/>
        </a:p>
      </dgm:t>
    </dgm:pt>
    <dgm:pt modelId="{454B268C-A1F6-492C-8CBF-B93DE6B12CF2}">
      <dgm:prSet phldr="0" custT="1"/>
      <dgm:spPr>
        <a:solidFill>
          <a:schemeClr val="accent6"/>
        </a:solidFill>
      </dgm:spPr>
      <dgm:t>
        <a:bodyPr/>
        <a:lstStyle/>
        <a:p>
          <a:pPr algn="l"/>
          <a:r>
            <a:rPr lang="en-GB" sz="1500" dirty="0">
              <a:solidFill>
                <a:srgbClr val="444444"/>
              </a:solidFill>
              <a:latin typeface="+mj-lt"/>
              <a:ea typeface="Calibri"/>
              <a:cs typeface="Calibri"/>
            </a:rPr>
            <a:t>Remeasurement gains or losses on liabilities based on entity’s performance/net assets </a:t>
          </a:r>
          <a:endParaRPr lang="en-GB" sz="1500" dirty="0">
            <a:solidFill>
              <a:srgbClr val="000000"/>
            </a:solidFill>
            <a:latin typeface="+mj-lt"/>
            <a:ea typeface="Calibri"/>
            <a:cs typeface="Calibri"/>
          </a:endParaRPr>
        </a:p>
      </dgm:t>
    </dgm:pt>
    <dgm:pt modelId="{C0BEC4D9-2008-401F-81E6-1A4BECCE22BE}" type="parTrans" cxnId="{6F973985-C175-468B-932A-D8159DD5F9C4}">
      <dgm:prSet/>
      <dgm:spPr/>
      <dgm:t>
        <a:bodyPr/>
        <a:lstStyle/>
        <a:p>
          <a:endParaRPr lang="en-GB"/>
        </a:p>
      </dgm:t>
    </dgm:pt>
    <dgm:pt modelId="{D8FCAFF9-4B23-449B-8AF2-C0F41B76B12F}" type="sibTrans" cxnId="{6F973985-C175-468B-932A-D8159DD5F9C4}">
      <dgm:prSet/>
      <dgm:spPr/>
      <dgm:t>
        <a:bodyPr/>
        <a:lstStyle/>
        <a:p>
          <a:endParaRPr lang="en-GB"/>
        </a:p>
      </dgm:t>
    </dgm:pt>
    <dgm:pt modelId="{27D30041-DEE1-4E78-A56B-FC5EDCC53673}">
      <dgm:prSet phldr="0" custT="1"/>
      <dgm:spPr>
        <a:solidFill>
          <a:schemeClr val="accent6"/>
        </a:solidFill>
      </dgm:spPr>
      <dgm:t>
        <a:bodyPr/>
        <a:lstStyle/>
        <a:p>
          <a:pPr algn="l"/>
          <a:r>
            <a:rPr lang="en-GB" sz="1500" dirty="0">
              <a:solidFill>
                <a:srgbClr val="444444"/>
              </a:solidFill>
              <a:latin typeface="+mj-lt"/>
              <a:ea typeface="Calibri"/>
              <a:cs typeface="Calibri"/>
            </a:rPr>
            <a:t>Obligations to redeem own equity instruments</a:t>
          </a:r>
          <a:endParaRPr lang="en-GB" sz="1500" dirty="0">
            <a:solidFill>
              <a:srgbClr val="000000"/>
            </a:solidFill>
            <a:latin typeface="+mj-lt"/>
            <a:ea typeface="Calibri"/>
            <a:cs typeface="Calibri"/>
          </a:endParaRPr>
        </a:p>
      </dgm:t>
    </dgm:pt>
    <dgm:pt modelId="{D8F99E86-2720-456F-836A-BDDD12DCEC0B}" type="parTrans" cxnId="{6E8993CD-3164-443E-9D81-AB40E775255C}">
      <dgm:prSet/>
      <dgm:spPr/>
      <dgm:t>
        <a:bodyPr/>
        <a:lstStyle/>
        <a:p>
          <a:endParaRPr lang="en-GB"/>
        </a:p>
      </dgm:t>
    </dgm:pt>
    <dgm:pt modelId="{2BC4883F-7AA0-42BB-AB33-F35467AB222A}" type="sibTrans" cxnId="{6E8993CD-3164-443E-9D81-AB40E775255C}">
      <dgm:prSet/>
      <dgm:spPr/>
      <dgm:t>
        <a:bodyPr/>
        <a:lstStyle/>
        <a:p>
          <a:endParaRPr lang="en-GB"/>
        </a:p>
      </dgm:t>
    </dgm:pt>
    <dgm:pt modelId="{0023E354-9973-4400-9D40-8E1B30AA8EF9}">
      <dgm:prSet phldr="0" custT="1"/>
      <dgm:spPr>
        <a:solidFill>
          <a:schemeClr val="accent6"/>
        </a:solidFill>
      </dgm:spPr>
      <dgm:t>
        <a:bodyPr/>
        <a:lstStyle/>
        <a:p>
          <a:pPr algn="l"/>
          <a:r>
            <a:rPr lang="en-GB" sz="1500" dirty="0">
              <a:solidFill>
                <a:srgbClr val="444444"/>
              </a:solidFill>
              <a:latin typeface="+mj-lt"/>
              <a:ea typeface="Calibri"/>
              <a:cs typeface="Calibri"/>
            </a:rPr>
            <a:t>Significant judgements</a:t>
          </a:r>
          <a:endParaRPr lang="en-US" sz="1500" dirty="0">
            <a:solidFill>
              <a:srgbClr val="000000"/>
            </a:solidFill>
            <a:latin typeface="+mj-lt"/>
            <a:ea typeface="Calibri"/>
            <a:cs typeface="Calibri"/>
          </a:endParaRPr>
        </a:p>
      </dgm:t>
    </dgm:pt>
    <dgm:pt modelId="{DB6FF74A-7749-48BD-A4A8-76180CBB6CF1}" type="parTrans" cxnId="{FF923281-1404-405D-B1EF-F17769C93AE7}">
      <dgm:prSet/>
      <dgm:spPr/>
      <dgm:t>
        <a:bodyPr/>
        <a:lstStyle/>
        <a:p>
          <a:endParaRPr lang="en-GB"/>
        </a:p>
      </dgm:t>
    </dgm:pt>
    <dgm:pt modelId="{92100775-74BA-4F06-B5F6-27CF3870F73D}" type="sibTrans" cxnId="{FF923281-1404-405D-B1EF-F17769C93AE7}">
      <dgm:prSet/>
      <dgm:spPr/>
      <dgm:t>
        <a:bodyPr/>
        <a:lstStyle/>
        <a:p>
          <a:endParaRPr lang="en-GB"/>
        </a:p>
      </dgm:t>
    </dgm:pt>
    <dgm:pt modelId="{3458FAA8-1BB7-4169-824C-1D7D9D0ADAB0}">
      <dgm:prSet phldr="0" custT="1"/>
      <dgm:spPr>
        <a:solidFill>
          <a:schemeClr val="accent6"/>
        </a:solidFill>
      </dgm:spPr>
      <dgm:t>
        <a:bodyPr/>
        <a:lstStyle/>
        <a:p>
          <a:pPr algn="l"/>
          <a:r>
            <a:rPr lang="en-GB" sz="1500" dirty="0">
              <a:solidFill>
                <a:srgbClr val="444444"/>
              </a:solidFill>
              <a:latin typeface="+mj-lt"/>
              <a:ea typeface="Calibri"/>
              <a:cs typeface="Calibri"/>
            </a:rPr>
            <a:t>Terms that become/stop being effective with passage of time</a:t>
          </a:r>
          <a:endParaRPr lang="en-US" sz="1500" dirty="0">
            <a:solidFill>
              <a:srgbClr val="000000"/>
            </a:solidFill>
            <a:latin typeface="+mj-lt"/>
            <a:ea typeface="Calibri"/>
            <a:cs typeface="Calibri"/>
          </a:endParaRPr>
        </a:p>
      </dgm:t>
    </dgm:pt>
    <dgm:pt modelId="{DE236280-3D51-4087-B8DF-2DDEED2EEED7}" type="parTrans" cxnId="{8F9E30A3-D799-4140-B227-1F54B87561E6}">
      <dgm:prSet/>
      <dgm:spPr/>
      <dgm:t>
        <a:bodyPr/>
        <a:lstStyle/>
        <a:p>
          <a:endParaRPr lang="en-GB"/>
        </a:p>
      </dgm:t>
    </dgm:pt>
    <dgm:pt modelId="{18AF6DFF-4FE4-458B-BA2F-1A221D273EAA}" type="sibTrans" cxnId="{8F9E30A3-D799-4140-B227-1F54B87561E6}">
      <dgm:prSet/>
      <dgm:spPr/>
      <dgm:t>
        <a:bodyPr/>
        <a:lstStyle/>
        <a:p>
          <a:endParaRPr lang="en-GB"/>
        </a:p>
      </dgm:t>
    </dgm:pt>
    <dgm:pt modelId="{ED0B55C2-C6D0-470D-A2C4-35FDED23ED5D}">
      <dgm:prSet phldr="0" custT="1"/>
      <dgm:spPr>
        <a:solidFill>
          <a:schemeClr val="accent6"/>
        </a:solidFill>
      </dgm:spPr>
      <dgm:t>
        <a:bodyPr/>
        <a:lstStyle/>
        <a:p>
          <a:pPr algn="l"/>
          <a:r>
            <a:rPr lang="en-GB" sz="1500" dirty="0">
              <a:solidFill>
                <a:srgbClr val="444444"/>
              </a:solidFill>
              <a:latin typeface="+mj-lt"/>
              <a:ea typeface="Calibri"/>
              <a:cs typeface="Calibri"/>
            </a:rPr>
            <a:t>Compound instruments–initial allocation between components  </a:t>
          </a:r>
          <a:endParaRPr lang="en-US" sz="1500" dirty="0">
            <a:solidFill>
              <a:srgbClr val="000000"/>
            </a:solidFill>
            <a:latin typeface="+mj-lt"/>
            <a:ea typeface="Calibri"/>
            <a:cs typeface="Calibri"/>
          </a:endParaRPr>
        </a:p>
      </dgm:t>
    </dgm:pt>
    <dgm:pt modelId="{2D8BF2DA-E2F1-4B1A-AF91-6C41AB895182}" type="parTrans" cxnId="{FEE98988-9D2F-484D-BE04-42D60B134965}">
      <dgm:prSet/>
      <dgm:spPr/>
      <dgm:t>
        <a:bodyPr/>
        <a:lstStyle/>
        <a:p>
          <a:endParaRPr lang="en-GB"/>
        </a:p>
      </dgm:t>
    </dgm:pt>
    <dgm:pt modelId="{CAF1652C-BD29-4EA9-8643-52CF84D32C4E}" type="sibTrans" cxnId="{FEE98988-9D2F-484D-BE04-42D60B134965}">
      <dgm:prSet/>
      <dgm:spPr/>
      <dgm:t>
        <a:bodyPr/>
        <a:lstStyle/>
        <a:p>
          <a:endParaRPr lang="en-GB"/>
        </a:p>
      </dgm:t>
    </dgm:pt>
    <dgm:pt modelId="{F5921951-A63B-4DE9-843E-E9DE50548ACB}" type="pres">
      <dgm:prSet presAssocID="{14D17603-BDB8-4B87-B4BA-74CA13554B0D}" presName="Name0" presStyleCnt="0">
        <dgm:presLayoutVars>
          <dgm:dir/>
          <dgm:resizeHandles val="exact"/>
        </dgm:presLayoutVars>
      </dgm:prSet>
      <dgm:spPr/>
    </dgm:pt>
    <dgm:pt modelId="{5B5268C5-0308-4AA0-B00F-9B1E53360D41}" type="pres">
      <dgm:prSet presAssocID="{3B087C00-BCE7-4B7F-A0AE-385B7360C255}" presName="node" presStyleLbl="node1" presStyleIdx="0" presStyleCnt="4">
        <dgm:presLayoutVars>
          <dgm:bulletEnabled val="1"/>
        </dgm:presLayoutVars>
      </dgm:prSet>
      <dgm:spPr>
        <a:solidFill>
          <a:schemeClr val="accent6"/>
        </a:solidFill>
      </dgm:spPr>
    </dgm:pt>
    <dgm:pt modelId="{800B1527-B9DE-40DA-A70A-A43DE59363BD}" type="pres">
      <dgm:prSet presAssocID="{35E62CA3-D346-47E3-86CE-0C5929F483E0}" presName="sibTrans" presStyleCnt="0"/>
      <dgm:spPr/>
    </dgm:pt>
    <dgm:pt modelId="{E53AAE92-1ACB-429B-8624-E8230A93A7B6}" type="pres">
      <dgm:prSet presAssocID="{C3FD4C8B-B335-4A76-93FF-236999A00159}" presName="node" presStyleLbl="node1" presStyleIdx="1" presStyleCnt="4" custScaleX="201955">
        <dgm:presLayoutVars>
          <dgm:bulletEnabled val="1"/>
        </dgm:presLayoutVars>
      </dgm:prSet>
      <dgm:spPr/>
    </dgm:pt>
    <dgm:pt modelId="{6B53091A-285F-435F-B7FD-1CEB7DD3A116}" type="pres">
      <dgm:prSet presAssocID="{6519830C-442E-4599-BD0A-170DF01A0C27}" presName="sibTrans" presStyleCnt="0"/>
      <dgm:spPr/>
    </dgm:pt>
    <dgm:pt modelId="{B66EB9E7-4C25-4EC1-AF18-06F3FF962751}" type="pres">
      <dgm:prSet presAssocID="{6F0D4F29-232E-4C59-960B-898E39E80B4C}" presName="node" presStyleLbl="node1" presStyleIdx="2" presStyleCnt="4">
        <dgm:presLayoutVars>
          <dgm:bulletEnabled val="1"/>
        </dgm:presLayoutVars>
      </dgm:prSet>
      <dgm:spPr>
        <a:solidFill>
          <a:schemeClr val="accent6"/>
        </a:solidFill>
      </dgm:spPr>
    </dgm:pt>
    <dgm:pt modelId="{343FB814-5110-4726-BC37-7D8B99A7CC9C}" type="pres">
      <dgm:prSet presAssocID="{534627DB-CE41-4614-BF66-B5ABAC8725DB}" presName="sibTrans" presStyleCnt="0"/>
      <dgm:spPr/>
    </dgm:pt>
    <dgm:pt modelId="{1B48207B-52C3-48CC-9541-922C59F71DE2}" type="pres">
      <dgm:prSet presAssocID="{688AAEC5-0A99-4965-B1EC-5D4D14CC145C}" presName="node" presStyleLbl="node1" presStyleIdx="3" presStyleCnt="4">
        <dgm:presLayoutVars>
          <dgm:bulletEnabled val="1"/>
        </dgm:presLayoutVars>
      </dgm:prSet>
      <dgm:spPr>
        <a:solidFill>
          <a:schemeClr val="accent6"/>
        </a:solidFill>
      </dgm:spPr>
    </dgm:pt>
  </dgm:ptLst>
  <dgm:cxnLst>
    <dgm:cxn modelId="{083A230F-AB28-4D3F-B9DE-CB9F67104F5B}" srcId="{6F0D4F29-232E-4C59-960B-898E39E80B4C}" destId="{AF02AC0B-3B4C-4760-B066-2E770B9D6069}" srcOrd="0" destOrd="0" parTransId="{F1254219-623E-4917-B1BA-001B598C41C8}" sibTransId="{00B6FF33-3D8C-4E75-A449-25AEF3A80515}"/>
    <dgm:cxn modelId="{8BDAE026-9066-45C4-AFF0-50686FEDB0EA}" type="presOf" srcId="{147445F1-AF2D-4815-B4D8-803AE9C6D96B}" destId="{E53AAE92-1ACB-429B-8624-E8230A93A7B6}" srcOrd="0" destOrd="1" presId="urn:microsoft.com/office/officeart/2005/8/layout/hList6"/>
    <dgm:cxn modelId="{B032372A-2612-4FFD-B7D0-47031D911BE7}" type="presOf" srcId="{69CFBAD6-558F-4996-9084-4506398B56BE}" destId="{5B5268C5-0308-4AA0-B00F-9B1E53360D41}" srcOrd="0" destOrd="3" presId="urn:microsoft.com/office/officeart/2005/8/layout/hList6"/>
    <dgm:cxn modelId="{32D36630-ED25-434D-A1B4-E261FDC1602A}" srcId="{3B087C00-BCE7-4B7F-A0AE-385B7360C255}" destId="{69CFBAD6-558F-4996-9084-4506398B56BE}" srcOrd="2" destOrd="0" parTransId="{636622D2-732C-4610-A007-3870D49D6B05}" sibTransId="{98623A78-F989-47EB-A889-0C0046FC09FA}"/>
    <dgm:cxn modelId="{0E215030-5D7D-4277-A4A1-5556553DCD9E}" srcId="{14D17603-BDB8-4B87-B4BA-74CA13554B0D}" destId="{688AAEC5-0A99-4965-B1EC-5D4D14CC145C}" srcOrd="3" destOrd="0" parTransId="{416D4E62-21AD-4119-A5B5-3320A29ACD5F}" sibTransId="{4509BA0A-EA0B-47BD-B408-7DB47028FAE6}"/>
    <dgm:cxn modelId="{D9DBA93B-7297-4265-BDCF-15E7F31B7EB0}" type="presOf" srcId="{14D17603-BDB8-4B87-B4BA-74CA13554B0D}" destId="{F5921951-A63B-4DE9-843E-E9DE50548ACB}" srcOrd="0" destOrd="0" presId="urn:microsoft.com/office/officeart/2005/8/layout/hList6"/>
    <dgm:cxn modelId="{4403C93D-88A2-49B0-B44F-A1A513A658E9}" type="presOf" srcId="{ED0B55C2-C6D0-470D-A2C4-35FDED23ED5D}" destId="{E53AAE92-1ACB-429B-8624-E8230A93A7B6}" srcOrd="0" destOrd="6" presId="urn:microsoft.com/office/officeart/2005/8/layout/hList6"/>
    <dgm:cxn modelId="{8D90FB61-4F84-44EE-ACDA-DF50CE6B6CCC}" type="presOf" srcId="{033A3187-C827-42B7-87C0-EE19CBE71AC7}" destId="{1B48207B-52C3-48CC-9541-922C59F71DE2}" srcOrd="0" destOrd="2" presId="urn:microsoft.com/office/officeart/2005/8/layout/hList6"/>
    <dgm:cxn modelId="{A3A22365-4485-4CBD-88D0-0DDFAA6F0CC3}" srcId="{6F0D4F29-232E-4C59-960B-898E39E80B4C}" destId="{3236F223-F562-427E-ADD5-7DE9F77AC7E3}" srcOrd="1" destOrd="0" parTransId="{E263BCEE-F8B0-4D41-B6F5-7805B7BA4D2A}" sibTransId="{8389ED43-FCB5-49B2-BF14-ADA7BDB3B695}"/>
    <dgm:cxn modelId="{0A010248-74B7-407E-8760-A28DC9529F47}" srcId="{3B087C00-BCE7-4B7F-A0AE-385B7360C255}" destId="{A471B852-5AC2-4093-971A-8AFB77C528B9}" srcOrd="0" destOrd="0" parTransId="{2DC21E23-AA83-4755-96A3-977667898398}" sibTransId="{F4F9605A-2551-4548-AD54-D46D038807C8}"/>
    <dgm:cxn modelId="{DD14456B-8519-466C-9334-B4ABFCD5C872}" type="presOf" srcId="{6F0D4F29-232E-4C59-960B-898E39E80B4C}" destId="{B66EB9E7-4C25-4EC1-AF18-06F3FF962751}" srcOrd="0" destOrd="0" presId="urn:microsoft.com/office/officeart/2005/8/layout/hList6"/>
    <dgm:cxn modelId="{ABD8246F-62C9-4221-B510-F60F575454D1}" srcId="{14D17603-BDB8-4B87-B4BA-74CA13554B0D}" destId="{6F0D4F29-232E-4C59-960B-898E39E80B4C}" srcOrd="2" destOrd="0" parTransId="{75608494-1267-43A1-B224-B8E8662DA381}" sibTransId="{534627DB-CE41-4614-BF66-B5ABAC8725DB}"/>
    <dgm:cxn modelId="{B37E0371-C2F6-44D6-A2FC-2F083BACBC11}" type="presOf" srcId="{688AAEC5-0A99-4965-B1EC-5D4D14CC145C}" destId="{1B48207B-52C3-48CC-9541-922C59F71DE2}" srcOrd="0" destOrd="0" presId="urn:microsoft.com/office/officeart/2005/8/layout/hList6"/>
    <dgm:cxn modelId="{03A54674-ED38-41FE-AF76-2B64FCD83EA9}" type="presOf" srcId="{3458FAA8-1BB7-4169-824C-1D7D9D0ADAB0}" destId="{E53AAE92-1ACB-429B-8624-E8230A93A7B6}" srcOrd="0" destOrd="5" presId="urn:microsoft.com/office/officeart/2005/8/layout/hList6"/>
    <dgm:cxn modelId="{37EAFC5A-403D-4632-A7FA-72DA597E1C23}" type="presOf" srcId="{0023E354-9973-4400-9D40-8E1B30AA8EF9}" destId="{E53AAE92-1ACB-429B-8624-E8230A93A7B6}" srcOrd="0" destOrd="4" presId="urn:microsoft.com/office/officeart/2005/8/layout/hList6"/>
    <dgm:cxn modelId="{FF923281-1404-405D-B1EF-F17769C93AE7}" srcId="{C3FD4C8B-B335-4A76-93FF-236999A00159}" destId="{0023E354-9973-4400-9D40-8E1B30AA8EF9}" srcOrd="3" destOrd="0" parTransId="{DB6FF74A-7749-48BD-A4A8-76180CBB6CF1}" sibTransId="{92100775-74BA-4F06-B5F6-27CF3870F73D}"/>
    <dgm:cxn modelId="{6F973985-C175-468B-932A-D8159DD5F9C4}" srcId="{C3FD4C8B-B335-4A76-93FF-236999A00159}" destId="{454B268C-A1F6-492C-8CBF-B93DE6B12CF2}" srcOrd="1" destOrd="0" parTransId="{C0BEC4D9-2008-401F-81E6-1A4BECCE22BE}" sibTransId="{D8FCAFF9-4B23-449B-8AF2-C0F41B76B12F}"/>
    <dgm:cxn modelId="{31720C86-EF21-4D0E-9C74-26E6C33D2393}" type="presOf" srcId="{605C41D0-92F5-41B4-9729-CF8B8BF43DB5}" destId="{5B5268C5-0308-4AA0-B00F-9B1E53360D41}" srcOrd="0" destOrd="2" presId="urn:microsoft.com/office/officeart/2005/8/layout/hList6"/>
    <dgm:cxn modelId="{FEE98988-9D2F-484D-BE04-42D60B134965}" srcId="{C3FD4C8B-B335-4A76-93FF-236999A00159}" destId="{ED0B55C2-C6D0-470D-A2C4-35FDED23ED5D}" srcOrd="5" destOrd="0" parTransId="{2D8BF2DA-E2F1-4B1A-AF91-6C41AB895182}" sibTransId="{CAF1652C-BD29-4EA9-8643-52CF84D32C4E}"/>
    <dgm:cxn modelId="{B69B8D88-C117-4FC1-867C-743FA0EA1CFA}" type="presOf" srcId="{A471B852-5AC2-4093-971A-8AFB77C528B9}" destId="{5B5268C5-0308-4AA0-B00F-9B1E53360D41}" srcOrd="0" destOrd="1" presId="urn:microsoft.com/office/officeart/2005/8/layout/hList6"/>
    <dgm:cxn modelId="{B841F588-6426-4466-AE6D-8C65D81AE308}" srcId="{14D17603-BDB8-4B87-B4BA-74CA13554B0D}" destId="{3B087C00-BCE7-4B7F-A0AE-385B7360C255}" srcOrd="0" destOrd="0" parTransId="{CECFEBD1-7ED5-4EAA-9643-0D28555E9CBD}" sibTransId="{35E62CA3-D346-47E3-86CE-0C5929F483E0}"/>
    <dgm:cxn modelId="{BB551B91-9914-429B-987B-6D48E77B7757}" type="presOf" srcId="{AF02AC0B-3B4C-4760-B066-2E770B9D6069}" destId="{B66EB9E7-4C25-4EC1-AF18-06F3FF962751}" srcOrd="0" destOrd="1" presId="urn:microsoft.com/office/officeart/2005/8/layout/hList6"/>
    <dgm:cxn modelId="{AA15C396-89CD-4D35-8639-D407612990EA}" type="presOf" srcId="{3236F223-F562-427E-ADD5-7DE9F77AC7E3}" destId="{B66EB9E7-4C25-4EC1-AF18-06F3FF962751}" srcOrd="0" destOrd="2" presId="urn:microsoft.com/office/officeart/2005/8/layout/hList6"/>
    <dgm:cxn modelId="{A2B9469B-83DD-41FB-9603-A600C6796CED}" srcId="{C3FD4C8B-B335-4A76-93FF-236999A00159}" destId="{147445F1-AF2D-4815-B4D8-803AE9C6D96B}" srcOrd="0" destOrd="0" parTransId="{ED92E830-4AC6-4A18-A9D2-55D0A053DA2A}" sibTransId="{AAD4FAC5-AE68-47B5-934F-5DEA1E0490CD}"/>
    <dgm:cxn modelId="{B1EC52A2-DDE4-4BD8-BC95-23979446F60D}" type="presOf" srcId="{C3FD4C8B-B335-4A76-93FF-236999A00159}" destId="{E53AAE92-1ACB-429B-8624-E8230A93A7B6}" srcOrd="0" destOrd="0" presId="urn:microsoft.com/office/officeart/2005/8/layout/hList6"/>
    <dgm:cxn modelId="{8F9E30A3-D799-4140-B227-1F54B87561E6}" srcId="{C3FD4C8B-B335-4A76-93FF-236999A00159}" destId="{3458FAA8-1BB7-4169-824C-1D7D9D0ADAB0}" srcOrd="4" destOrd="0" parTransId="{DE236280-3D51-4087-B8DF-2DDEED2EEED7}" sibTransId="{18AF6DFF-4FE4-458B-BA2F-1A221D273EAA}"/>
    <dgm:cxn modelId="{3F29F0AF-C806-4935-91C5-19EA24DDDD7C}" srcId="{688AAEC5-0A99-4965-B1EC-5D4D14CC145C}" destId="{033A3187-C827-42B7-87C0-EE19CBE71AC7}" srcOrd="1" destOrd="0" parTransId="{C91DF43B-DF21-489E-AFC9-AF9817E14246}" sibTransId="{CD9DABCE-356B-4535-B91B-8BB94E669A90}"/>
    <dgm:cxn modelId="{6E8993CD-3164-443E-9D81-AB40E775255C}" srcId="{C3FD4C8B-B335-4A76-93FF-236999A00159}" destId="{27D30041-DEE1-4E78-A56B-FC5EDCC53673}" srcOrd="2" destOrd="0" parTransId="{D8F99E86-2720-456F-836A-BDDD12DCEC0B}" sibTransId="{2BC4883F-7AA0-42BB-AB33-F35467AB222A}"/>
    <dgm:cxn modelId="{8B290FDA-952E-427F-B0A0-0AF7B2F6B008}" type="presOf" srcId="{8415CAAB-8405-4C97-A49D-B56DDC1798D7}" destId="{1B48207B-52C3-48CC-9541-922C59F71DE2}" srcOrd="0" destOrd="1" presId="urn:microsoft.com/office/officeart/2005/8/layout/hList6"/>
    <dgm:cxn modelId="{2AE2C7DA-EA81-42B3-B29D-F9607EB7A085}" srcId="{3B087C00-BCE7-4B7F-A0AE-385B7360C255}" destId="{605C41D0-92F5-41B4-9729-CF8B8BF43DB5}" srcOrd="1" destOrd="0" parTransId="{92EEBEE5-6B09-42C0-AB4D-1A5F61EE7858}" sibTransId="{695D634C-9273-4560-BF99-A185F63F0EBA}"/>
    <dgm:cxn modelId="{C94B15E0-2A89-4C52-BF10-09181848CB80}" srcId="{688AAEC5-0A99-4965-B1EC-5D4D14CC145C}" destId="{8415CAAB-8405-4C97-A49D-B56DDC1798D7}" srcOrd="0" destOrd="0" parTransId="{CC40139B-7A6C-4274-9561-E64A2BBDCC7D}" sibTransId="{91D96FF0-2E13-4B89-BD4C-727FC7F9CB0A}"/>
    <dgm:cxn modelId="{D86DF9E9-1F46-4782-88A5-89048764F585}" type="presOf" srcId="{27D30041-DEE1-4E78-A56B-FC5EDCC53673}" destId="{E53AAE92-1ACB-429B-8624-E8230A93A7B6}" srcOrd="0" destOrd="3" presId="urn:microsoft.com/office/officeart/2005/8/layout/hList6"/>
    <dgm:cxn modelId="{FFE919EB-9D8F-4BDD-A0CB-76D771D50F37}" type="presOf" srcId="{454B268C-A1F6-492C-8CBF-B93DE6B12CF2}" destId="{E53AAE92-1ACB-429B-8624-E8230A93A7B6}" srcOrd="0" destOrd="2" presId="urn:microsoft.com/office/officeart/2005/8/layout/hList6"/>
    <dgm:cxn modelId="{A21600F0-89A9-40B2-8705-5FF5053F6C8E}" srcId="{14D17603-BDB8-4B87-B4BA-74CA13554B0D}" destId="{C3FD4C8B-B335-4A76-93FF-236999A00159}" srcOrd="1" destOrd="0" parTransId="{0DA3F78E-0275-4B93-812F-A1A184AD7389}" sibTransId="{6519830C-442E-4599-BD0A-170DF01A0C27}"/>
    <dgm:cxn modelId="{9EF646F2-CE68-4346-904B-473AF89FEC06}" type="presOf" srcId="{3B087C00-BCE7-4B7F-A0AE-385B7360C255}" destId="{5B5268C5-0308-4AA0-B00F-9B1E53360D41}" srcOrd="0" destOrd="0" presId="urn:microsoft.com/office/officeart/2005/8/layout/hList6"/>
    <dgm:cxn modelId="{7783A6B5-526C-4D97-85E2-77082B9A77CD}" type="presParOf" srcId="{F5921951-A63B-4DE9-843E-E9DE50548ACB}" destId="{5B5268C5-0308-4AA0-B00F-9B1E53360D41}" srcOrd="0" destOrd="0" presId="urn:microsoft.com/office/officeart/2005/8/layout/hList6"/>
    <dgm:cxn modelId="{016F50D7-5288-4462-8D51-BD2717163F45}" type="presParOf" srcId="{F5921951-A63B-4DE9-843E-E9DE50548ACB}" destId="{800B1527-B9DE-40DA-A70A-A43DE59363BD}" srcOrd="1" destOrd="0" presId="urn:microsoft.com/office/officeart/2005/8/layout/hList6"/>
    <dgm:cxn modelId="{3529768B-1289-4D87-8C69-BA1329A638E9}" type="presParOf" srcId="{F5921951-A63B-4DE9-843E-E9DE50548ACB}" destId="{E53AAE92-1ACB-429B-8624-E8230A93A7B6}" srcOrd="2" destOrd="0" presId="urn:microsoft.com/office/officeart/2005/8/layout/hList6"/>
    <dgm:cxn modelId="{75D1232F-613B-4096-9CAF-9A27580F5223}" type="presParOf" srcId="{F5921951-A63B-4DE9-843E-E9DE50548ACB}" destId="{6B53091A-285F-435F-B7FD-1CEB7DD3A116}" srcOrd="3" destOrd="0" presId="urn:microsoft.com/office/officeart/2005/8/layout/hList6"/>
    <dgm:cxn modelId="{D5DC3AA0-C12A-4796-BC44-414F20F7DF10}" type="presParOf" srcId="{F5921951-A63B-4DE9-843E-E9DE50548ACB}" destId="{B66EB9E7-4C25-4EC1-AF18-06F3FF962751}" srcOrd="4" destOrd="0" presId="urn:microsoft.com/office/officeart/2005/8/layout/hList6"/>
    <dgm:cxn modelId="{7A5248C2-6EC5-4360-99F3-CA4C01CFDAF3}" type="presParOf" srcId="{F5921951-A63B-4DE9-843E-E9DE50548ACB}" destId="{343FB814-5110-4726-BC37-7D8B99A7CC9C}" srcOrd="5" destOrd="0" presId="urn:microsoft.com/office/officeart/2005/8/layout/hList6"/>
    <dgm:cxn modelId="{7F35080D-B0EA-413D-B09E-F3FC3FA06CF3}" type="presParOf" srcId="{F5921951-A63B-4DE9-843E-E9DE50548ACB}" destId="{1B48207B-52C3-48CC-9541-922C59F71DE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F4603-1B41-4E18-815A-F88848CA063E}">
      <dsp:nvSpPr>
        <dsp:cNvPr id="0" name=""/>
        <dsp:cNvSpPr/>
      </dsp:nvSpPr>
      <dsp:spPr>
        <a:xfrm>
          <a:off x="1633758" y="0"/>
          <a:ext cx="1872944" cy="936472"/>
        </a:xfrm>
        <a:prstGeom prst="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Equity</a:t>
          </a:r>
          <a:r>
            <a:rPr lang="en-GB" sz="5300" kern="1200"/>
            <a:t> </a:t>
          </a:r>
        </a:p>
      </dsp:txBody>
      <dsp:txXfrm>
        <a:off x="1633758" y="0"/>
        <a:ext cx="1872944" cy="936472"/>
      </dsp:txXfrm>
    </dsp:sp>
    <dsp:sp modelId="{FA33FE9F-A91A-4A91-887A-CBF24896B897}">
      <dsp:nvSpPr>
        <dsp:cNvPr id="0" name=""/>
        <dsp:cNvSpPr/>
      </dsp:nvSpPr>
      <dsp:spPr>
        <a:xfrm>
          <a:off x="1821052" y="936472"/>
          <a:ext cx="201828" cy="702960"/>
        </a:xfrm>
        <a:custGeom>
          <a:avLst/>
          <a:gdLst/>
          <a:ahLst/>
          <a:cxnLst/>
          <a:rect l="0" t="0" r="0" b="0"/>
          <a:pathLst>
            <a:path>
              <a:moveTo>
                <a:pt x="0" y="0"/>
              </a:moveTo>
              <a:lnTo>
                <a:pt x="0" y="702960"/>
              </a:lnTo>
              <a:lnTo>
                <a:pt x="201828" y="702960"/>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1CC0B568-9006-4A05-B4B6-5C16B48BE4F9}">
      <dsp:nvSpPr>
        <dsp:cNvPr id="0" name=""/>
        <dsp:cNvSpPr/>
      </dsp:nvSpPr>
      <dsp:spPr>
        <a:xfrm>
          <a:off x="2022881" y="1171196"/>
          <a:ext cx="1498355" cy="936472"/>
        </a:xfrm>
        <a:prstGeom prst="rect">
          <a:avLst/>
        </a:prstGeom>
        <a:solidFill>
          <a:schemeClr val="lt1">
            <a:alpha val="90000"/>
            <a:hueOff val="0"/>
            <a:satOff val="0"/>
            <a:lumOff val="0"/>
            <a:alphaOff val="0"/>
          </a:schemeClr>
        </a:solidFill>
        <a:ln w="6350" cap="flat" cmpd="sng" algn="ctr">
          <a:solidFill>
            <a:schemeClr val="tx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Ordinary shareholders of parent </a:t>
          </a:r>
        </a:p>
      </dsp:txBody>
      <dsp:txXfrm>
        <a:off x="2022881" y="1171196"/>
        <a:ext cx="1498355" cy="936472"/>
      </dsp:txXfrm>
    </dsp:sp>
    <dsp:sp modelId="{7F5330AC-362C-4060-8BDE-3138BA96F17B}">
      <dsp:nvSpPr>
        <dsp:cNvPr id="0" name=""/>
        <dsp:cNvSpPr/>
      </dsp:nvSpPr>
      <dsp:spPr>
        <a:xfrm>
          <a:off x="1821052" y="936472"/>
          <a:ext cx="201828" cy="1873551"/>
        </a:xfrm>
        <a:custGeom>
          <a:avLst/>
          <a:gdLst/>
          <a:ahLst/>
          <a:cxnLst/>
          <a:rect l="0" t="0" r="0" b="0"/>
          <a:pathLst>
            <a:path>
              <a:moveTo>
                <a:pt x="0" y="0"/>
              </a:moveTo>
              <a:lnTo>
                <a:pt x="0" y="1873551"/>
              </a:lnTo>
              <a:lnTo>
                <a:pt x="201828" y="1873551"/>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C32A444A-38DF-4352-AA05-66DE3CFFF27A}">
      <dsp:nvSpPr>
        <dsp:cNvPr id="0" name=""/>
        <dsp:cNvSpPr/>
      </dsp:nvSpPr>
      <dsp:spPr>
        <a:xfrm>
          <a:off x="2022881" y="2341787"/>
          <a:ext cx="1498355" cy="936472"/>
        </a:xfrm>
        <a:prstGeom prst="rect">
          <a:avLst/>
        </a:prstGeom>
        <a:solidFill>
          <a:schemeClr val="lt1">
            <a:alpha val="90000"/>
            <a:hueOff val="0"/>
            <a:satOff val="0"/>
            <a:lumOff val="0"/>
            <a:alphaOff val="0"/>
          </a:schemeClr>
        </a:solidFill>
        <a:ln w="6350" cap="flat" cmpd="sng" algn="ctr">
          <a:solidFill>
            <a:schemeClr val="tx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Arial" panose="020B0604020202020204"/>
            </a:rPr>
            <a:t>Other </a:t>
          </a:r>
          <a:r>
            <a:rPr lang="en-GB" sz="1800" kern="1200">
              <a:solidFill>
                <a:schemeClr val="tx1"/>
              </a:solidFill>
              <a:latin typeface="Arial" panose="020B0604020202020204"/>
            </a:rPr>
            <a:t>owners of the parent</a:t>
          </a:r>
          <a:endParaRPr lang="en-GB" sz="1800" kern="1200">
            <a:solidFill>
              <a:schemeClr val="tx1"/>
            </a:solidFill>
          </a:endParaRPr>
        </a:p>
      </dsp:txBody>
      <dsp:txXfrm>
        <a:off x="2022881" y="2341787"/>
        <a:ext cx="1498355" cy="936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DF0D3-2216-4D0A-824F-51AEF1A31808}">
      <dsp:nvSpPr>
        <dsp:cNvPr id="0" name=""/>
        <dsp:cNvSpPr/>
      </dsp:nvSpPr>
      <dsp:spPr>
        <a:xfrm>
          <a:off x="752233" y="791365"/>
          <a:ext cx="1789298" cy="884217"/>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Line items on issued capital and reserves shown separately</a:t>
          </a:r>
        </a:p>
      </dsp:txBody>
      <dsp:txXfrm>
        <a:off x="1038521" y="791365"/>
        <a:ext cx="1503010" cy="884217"/>
      </dsp:txXfrm>
    </dsp:sp>
    <dsp:sp modelId="{1458EEC8-C60B-43A0-9055-1DD9FC12BE7E}">
      <dsp:nvSpPr>
        <dsp:cNvPr id="0" name=""/>
        <dsp:cNvSpPr/>
      </dsp:nvSpPr>
      <dsp:spPr>
        <a:xfrm>
          <a:off x="0" y="323418"/>
          <a:ext cx="978267" cy="70545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Balance sheet </a:t>
          </a:r>
        </a:p>
      </dsp:txBody>
      <dsp:txXfrm>
        <a:off x="143264" y="426729"/>
        <a:ext cx="691739" cy="498833"/>
      </dsp:txXfrm>
    </dsp:sp>
    <dsp:sp modelId="{39A7641A-7AC6-4730-B145-59ADADB2F6D0}">
      <dsp:nvSpPr>
        <dsp:cNvPr id="0" name=""/>
        <dsp:cNvSpPr/>
      </dsp:nvSpPr>
      <dsp:spPr>
        <a:xfrm>
          <a:off x="4480072" y="985732"/>
          <a:ext cx="1746691" cy="80874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Results attributable shown separately </a:t>
          </a:r>
        </a:p>
      </dsp:txBody>
      <dsp:txXfrm>
        <a:off x="4759543" y="985732"/>
        <a:ext cx="1467221" cy="808745"/>
      </dsp:txXfrm>
    </dsp:sp>
    <dsp:sp modelId="{3BC3E391-100A-44F0-AD85-0202C63940E9}">
      <dsp:nvSpPr>
        <dsp:cNvPr id="0" name=""/>
        <dsp:cNvSpPr/>
      </dsp:nvSpPr>
      <dsp:spPr>
        <a:xfrm>
          <a:off x="3252594" y="405028"/>
          <a:ext cx="1543168" cy="87314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Statement of financial performance</a:t>
          </a:r>
        </a:p>
      </dsp:txBody>
      <dsp:txXfrm>
        <a:off x="3478586" y="532897"/>
        <a:ext cx="1091184" cy="617406"/>
      </dsp:txXfrm>
    </dsp:sp>
    <dsp:sp modelId="{E808B89F-433F-49F0-A6BA-2BB935664959}">
      <dsp:nvSpPr>
        <dsp:cNvPr id="0" name=""/>
        <dsp:cNvSpPr/>
      </dsp:nvSpPr>
      <dsp:spPr>
        <a:xfrm>
          <a:off x="3216891" y="1926394"/>
          <a:ext cx="1690039" cy="98274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Each class of contributed </a:t>
          </a:r>
          <a:br>
            <a:rPr lang="en-GB" sz="1400" kern="1200">
              <a:latin typeface="Arial" panose="020B0604020202020204" pitchFamily="34" charset="0"/>
              <a:cs typeface="Arial" panose="020B0604020202020204" pitchFamily="34" charset="0"/>
            </a:rPr>
          </a:br>
          <a:r>
            <a:rPr lang="en-GB" sz="1400" kern="1200">
              <a:latin typeface="Arial" panose="020B0604020202020204" pitchFamily="34" charset="0"/>
              <a:cs typeface="Arial" panose="020B0604020202020204" pitchFamily="34" charset="0"/>
            </a:rPr>
            <a:t>equity shown separately </a:t>
          </a:r>
        </a:p>
      </dsp:txBody>
      <dsp:txXfrm>
        <a:off x="3487297" y="1926394"/>
        <a:ext cx="1419633" cy="982745"/>
      </dsp:txXfrm>
    </dsp:sp>
    <dsp:sp modelId="{33E46BA7-AEA4-43A8-9028-FFB88846E111}">
      <dsp:nvSpPr>
        <dsp:cNvPr id="0" name=""/>
        <dsp:cNvSpPr/>
      </dsp:nvSpPr>
      <dsp:spPr>
        <a:xfrm>
          <a:off x="4554763" y="2486542"/>
          <a:ext cx="1267722" cy="63427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Distributions shown separately</a:t>
          </a:r>
        </a:p>
      </dsp:txBody>
      <dsp:txXfrm>
        <a:off x="4757599" y="2486542"/>
        <a:ext cx="1064887" cy="634275"/>
      </dsp:txXfrm>
    </dsp:sp>
    <dsp:sp modelId="{1571C784-1464-4E2D-AD7A-22A796D2CE27}">
      <dsp:nvSpPr>
        <dsp:cNvPr id="0" name=""/>
        <dsp:cNvSpPr/>
      </dsp:nvSpPr>
      <dsp:spPr>
        <a:xfrm>
          <a:off x="2396619" y="1808497"/>
          <a:ext cx="890704" cy="63395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SOCIE</a:t>
          </a:r>
        </a:p>
      </dsp:txBody>
      <dsp:txXfrm>
        <a:off x="2527060" y="1901338"/>
        <a:ext cx="629822" cy="448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268C5-0308-4AA0-B00F-9B1E53360D41}">
      <dsp:nvSpPr>
        <dsp:cNvPr id="0" name=""/>
        <dsp:cNvSpPr/>
      </dsp:nvSpPr>
      <dsp:spPr>
        <a:xfrm rot="16200000">
          <a:off x="-1174638" y="1174646"/>
          <a:ext cx="4180854" cy="1831561"/>
        </a:xfrm>
        <a:prstGeom prst="flowChartManualOperation">
          <a:avLst/>
        </a:prstGeom>
        <a:solidFill>
          <a:schemeClr val="accent6"/>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7950" bIns="0" numCol="1" spcCol="1270" anchor="t" anchorCtr="0">
          <a:noAutofit/>
        </a:bodyPr>
        <a:lstStyle/>
        <a:p>
          <a:pPr marL="0" lvl="0" indent="0" algn="l" defTabSz="755650">
            <a:lnSpc>
              <a:spcPct val="90000"/>
            </a:lnSpc>
            <a:spcBef>
              <a:spcPct val="0"/>
            </a:spcBef>
            <a:spcAft>
              <a:spcPct val="35000"/>
            </a:spcAft>
            <a:buNone/>
          </a:pPr>
          <a:r>
            <a:rPr lang="en-GB" sz="1700" kern="1200" dirty="0"/>
            <a:t>Terms &amp; Conditions</a:t>
          </a:r>
        </a:p>
        <a:p>
          <a:pPr marL="114300" lvl="1" indent="-114300" algn="l" defTabSz="666750">
            <a:lnSpc>
              <a:spcPct val="90000"/>
            </a:lnSpc>
            <a:spcBef>
              <a:spcPct val="0"/>
            </a:spcBef>
            <a:spcAft>
              <a:spcPct val="15000"/>
            </a:spcAft>
            <a:buChar char="•"/>
          </a:pPr>
          <a:r>
            <a:rPr lang="en-GB" sz="1500" b="0" kern="1200">
              <a:latin typeface="+mn-lt"/>
            </a:rPr>
            <a:t>Debt-like characteristics</a:t>
          </a:r>
        </a:p>
        <a:p>
          <a:pPr marL="114300" lvl="1" indent="-114300" algn="l" defTabSz="666750">
            <a:lnSpc>
              <a:spcPct val="90000"/>
            </a:lnSpc>
            <a:spcBef>
              <a:spcPct val="0"/>
            </a:spcBef>
            <a:spcAft>
              <a:spcPct val="15000"/>
            </a:spcAft>
            <a:buChar char="•"/>
          </a:pPr>
          <a:r>
            <a:rPr lang="en-GB" sz="1500" b="0" kern="1200" dirty="0">
              <a:latin typeface="+mn-lt"/>
            </a:rPr>
            <a:t>Equity-like characteristics</a:t>
          </a:r>
        </a:p>
        <a:p>
          <a:pPr marL="114300" lvl="1" indent="-114300" algn="l" defTabSz="666750">
            <a:lnSpc>
              <a:spcPct val="90000"/>
            </a:lnSpc>
            <a:spcBef>
              <a:spcPct val="0"/>
            </a:spcBef>
            <a:spcAft>
              <a:spcPct val="15000"/>
            </a:spcAft>
            <a:buChar char="•"/>
          </a:pPr>
          <a:r>
            <a:rPr lang="en-GB" sz="1500" strike="noStrike" kern="1200">
              <a:latin typeface="+mn-lt"/>
            </a:rPr>
            <a:t>Characteristics that determine the classification</a:t>
          </a:r>
          <a:endParaRPr lang="en-GB" sz="1500" kern="1200">
            <a:latin typeface="+mn-lt"/>
          </a:endParaRPr>
        </a:p>
      </dsp:txBody>
      <dsp:txXfrm rot="5400000">
        <a:off x="8" y="836171"/>
        <a:ext cx="1831561" cy="2508512"/>
      </dsp:txXfrm>
    </dsp:sp>
    <dsp:sp modelId="{E53AAE92-1ACB-429B-8624-E8230A93A7B6}">
      <dsp:nvSpPr>
        <dsp:cNvPr id="0" name=""/>
        <dsp:cNvSpPr/>
      </dsp:nvSpPr>
      <dsp:spPr>
        <a:xfrm rot="16200000">
          <a:off x="1727974" y="240961"/>
          <a:ext cx="4180854" cy="3698930"/>
        </a:xfrm>
        <a:prstGeom prst="flowChartManualOperation">
          <a:avLst/>
        </a:prstGeom>
        <a:solidFill>
          <a:schemeClr val="accent6"/>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7950" bIns="0" numCol="1" spcCol="1270" anchor="t" anchorCtr="0">
          <a:noAutofit/>
        </a:bodyPr>
        <a:lstStyle/>
        <a:p>
          <a:pPr marL="0" lvl="0" indent="0" algn="l" defTabSz="755650" rtl="0">
            <a:lnSpc>
              <a:spcPct val="90000"/>
            </a:lnSpc>
            <a:spcBef>
              <a:spcPct val="0"/>
            </a:spcBef>
            <a:spcAft>
              <a:spcPct val="35000"/>
            </a:spcAft>
            <a:buNone/>
          </a:pPr>
          <a:r>
            <a:rPr lang="en-GB" sz="1700" kern="1200" dirty="0">
              <a:solidFill>
                <a:srgbClr val="444444"/>
              </a:solidFill>
              <a:latin typeface="+mj-lt"/>
              <a:ea typeface="Calibri"/>
              <a:cs typeface="Calibri"/>
            </a:rPr>
            <a:t>Other disclosures</a:t>
          </a:r>
          <a:endParaRPr lang="en-US" sz="1700" kern="1200" dirty="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a:solidFill>
                <a:srgbClr val="444444"/>
              </a:solidFill>
              <a:latin typeface="+mj-lt"/>
              <a:ea typeface="Calibri"/>
              <a:cs typeface="Calibri"/>
            </a:rPr>
            <a:t>Reclassifications</a:t>
          </a:r>
          <a:endParaRPr lang="en-US" sz="1500" kern="120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dirty="0">
              <a:solidFill>
                <a:srgbClr val="444444"/>
              </a:solidFill>
              <a:latin typeface="+mj-lt"/>
              <a:ea typeface="Calibri"/>
              <a:cs typeface="Calibri"/>
            </a:rPr>
            <a:t>Remeasurement gains or losses on liabilities based on entity’s performance/net assets </a:t>
          </a:r>
          <a:endParaRPr lang="en-GB" sz="1500" kern="1200" dirty="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dirty="0">
              <a:solidFill>
                <a:srgbClr val="444444"/>
              </a:solidFill>
              <a:latin typeface="+mj-lt"/>
              <a:ea typeface="Calibri"/>
              <a:cs typeface="Calibri"/>
            </a:rPr>
            <a:t>Obligations to redeem own equity instruments</a:t>
          </a:r>
          <a:endParaRPr lang="en-GB" sz="1500" kern="1200" dirty="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dirty="0">
              <a:solidFill>
                <a:srgbClr val="444444"/>
              </a:solidFill>
              <a:latin typeface="+mj-lt"/>
              <a:ea typeface="Calibri"/>
              <a:cs typeface="Calibri"/>
            </a:rPr>
            <a:t>Significant judgements</a:t>
          </a:r>
          <a:endParaRPr lang="en-US" sz="1500" kern="1200" dirty="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dirty="0">
              <a:solidFill>
                <a:srgbClr val="444444"/>
              </a:solidFill>
              <a:latin typeface="+mj-lt"/>
              <a:ea typeface="Calibri"/>
              <a:cs typeface="Calibri"/>
            </a:rPr>
            <a:t>Terms that become/stop being effective with passage of time</a:t>
          </a:r>
          <a:endParaRPr lang="en-US" sz="1500" kern="1200" dirty="0">
            <a:solidFill>
              <a:srgbClr val="000000"/>
            </a:solidFill>
            <a:latin typeface="+mj-lt"/>
            <a:ea typeface="Calibri"/>
            <a:cs typeface="Calibri"/>
          </a:endParaRPr>
        </a:p>
        <a:p>
          <a:pPr marL="114300" lvl="1" indent="-114300" algn="l" defTabSz="666750">
            <a:lnSpc>
              <a:spcPct val="90000"/>
            </a:lnSpc>
            <a:spcBef>
              <a:spcPct val="0"/>
            </a:spcBef>
            <a:spcAft>
              <a:spcPct val="15000"/>
            </a:spcAft>
            <a:buChar char="•"/>
          </a:pPr>
          <a:r>
            <a:rPr lang="en-GB" sz="1500" kern="1200" dirty="0">
              <a:solidFill>
                <a:srgbClr val="444444"/>
              </a:solidFill>
              <a:latin typeface="+mj-lt"/>
              <a:ea typeface="Calibri"/>
              <a:cs typeface="Calibri"/>
            </a:rPr>
            <a:t>Compound instruments–initial allocation between components  </a:t>
          </a:r>
          <a:endParaRPr lang="en-US" sz="1500" kern="1200" dirty="0">
            <a:solidFill>
              <a:srgbClr val="000000"/>
            </a:solidFill>
            <a:latin typeface="+mj-lt"/>
            <a:ea typeface="Calibri"/>
            <a:cs typeface="Calibri"/>
          </a:endParaRPr>
        </a:p>
      </dsp:txBody>
      <dsp:txXfrm rot="5400000">
        <a:off x="1968936" y="836170"/>
        <a:ext cx="3698930" cy="2508512"/>
      </dsp:txXfrm>
    </dsp:sp>
    <dsp:sp modelId="{B66EB9E7-4C25-4EC1-AF18-06F3FF962751}">
      <dsp:nvSpPr>
        <dsp:cNvPr id="0" name=""/>
        <dsp:cNvSpPr/>
      </dsp:nvSpPr>
      <dsp:spPr>
        <a:xfrm rot="16200000">
          <a:off x="4630587" y="1174646"/>
          <a:ext cx="4180854" cy="1831561"/>
        </a:xfrm>
        <a:prstGeom prst="flowChartManualOperation">
          <a:avLst/>
        </a:prstGeom>
        <a:solidFill>
          <a:schemeClr val="accent6"/>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7950" bIns="0" numCol="1" spcCol="1270" anchor="t" anchorCtr="0">
          <a:noAutofit/>
        </a:bodyPr>
        <a:lstStyle/>
        <a:p>
          <a:pPr marL="0" lvl="0" indent="0" algn="l" defTabSz="755650">
            <a:lnSpc>
              <a:spcPct val="90000"/>
            </a:lnSpc>
            <a:spcBef>
              <a:spcPct val="0"/>
            </a:spcBef>
            <a:spcAft>
              <a:spcPct val="35000"/>
            </a:spcAft>
            <a:buNone/>
          </a:pPr>
          <a:r>
            <a:rPr lang="en-GB" sz="1700" kern="1200"/>
            <a:t>Priority on </a:t>
          </a:r>
          <a:r>
            <a:rPr lang="en-GB" sz="1700" b="0" kern="1200"/>
            <a:t>liquidation</a:t>
          </a:r>
          <a:endParaRPr lang="en-GB" sz="1700" kern="1200" dirty="0"/>
        </a:p>
        <a:p>
          <a:pPr marL="114300" lvl="1" indent="-114300" algn="l" defTabSz="666750">
            <a:lnSpc>
              <a:spcPct val="90000"/>
            </a:lnSpc>
            <a:spcBef>
              <a:spcPct val="0"/>
            </a:spcBef>
            <a:spcAft>
              <a:spcPct val="15000"/>
            </a:spcAft>
            <a:buChar char="•"/>
          </a:pPr>
          <a:r>
            <a:rPr lang="en-GB" sz="1500" b="0" kern="1200">
              <a:latin typeface="+mn-lt"/>
            </a:rPr>
            <a:t>Nature and priority of claims against an entity</a:t>
          </a:r>
        </a:p>
        <a:p>
          <a:pPr marL="114300" lvl="1" indent="-114300" algn="l" defTabSz="666750">
            <a:lnSpc>
              <a:spcPct val="90000"/>
            </a:lnSpc>
            <a:spcBef>
              <a:spcPct val="0"/>
            </a:spcBef>
            <a:spcAft>
              <a:spcPct val="15000"/>
            </a:spcAft>
            <a:buChar char="•"/>
          </a:pPr>
          <a:r>
            <a:rPr lang="en-GB" sz="1500" b="0" kern="1200" dirty="0">
              <a:latin typeface="+mn-lt"/>
            </a:rPr>
            <a:t>T&amp;Cs about priority on liquidation for particular </a:t>
          </a:r>
        </a:p>
        <a:p>
          <a:pPr marL="114300" lvl="1" indent="-114300" algn="l" defTabSz="666750">
            <a:lnSpc>
              <a:spcPct val="90000"/>
            </a:lnSpc>
            <a:spcBef>
              <a:spcPct val="0"/>
            </a:spcBef>
            <a:spcAft>
              <a:spcPct val="15000"/>
            </a:spcAft>
            <a:buChar char="•"/>
          </a:pPr>
          <a:r>
            <a:rPr lang="en-GB" sz="1500" b="0" kern="1200" dirty="0">
              <a:latin typeface="+mn-lt"/>
            </a:rPr>
            <a:t>instruments</a:t>
          </a:r>
        </a:p>
      </dsp:txBody>
      <dsp:txXfrm rot="5400000">
        <a:off x="5805233" y="836171"/>
        <a:ext cx="1831561" cy="2508512"/>
      </dsp:txXfrm>
    </dsp:sp>
    <dsp:sp modelId="{1B48207B-52C3-48CC-9541-922C59F71DE2}">
      <dsp:nvSpPr>
        <dsp:cNvPr id="0" name=""/>
        <dsp:cNvSpPr/>
      </dsp:nvSpPr>
      <dsp:spPr>
        <a:xfrm rot="16200000">
          <a:off x="6599515" y="1174646"/>
          <a:ext cx="4180854" cy="1831561"/>
        </a:xfrm>
        <a:prstGeom prst="flowChartManualOperation">
          <a:avLst/>
        </a:prstGeom>
        <a:solidFill>
          <a:schemeClr val="accent6"/>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7950" bIns="0" numCol="1" spcCol="1270" anchor="t" anchorCtr="0">
          <a:noAutofit/>
        </a:bodyPr>
        <a:lstStyle/>
        <a:p>
          <a:pPr marL="0" lvl="0" indent="0" algn="l" defTabSz="755650">
            <a:lnSpc>
              <a:spcPct val="90000"/>
            </a:lnSpc>
            <a:spcBef>
              <a:spcPct val="0"/>
            </a:spcBef>
            <a:spcAft>
              <a:spcPct val="35000"/>
            </a:spcAft>
            <a:buNone/>
          </a:pPr>
          <a:r>
            <a:rPr lang="en-GB" sz="1700" kern="1200"/>
            <a:t>Potential dilution</a:t>
          </a:r>
        </a:p>
        <a:p>
          <a:pPr marL="114300" lvl="1" indent="-114300" algn="l" defTabSz="666750">
            <a:lnSpc>
              <a:spcPct val="90000"/>
            </a:lnSpc>
            <a:spcBef>
              <a:spcPct val="0"/>
            </a:spcBef>
            <a:spcAft>
              <a:spcPct val="15000"/>
            </a:spcAft>
            <a:buChar char="•"/>
          </a:pPr>
          <a:r>
            <a:rPr lang="en-GB" sz="1500" kern="1200" dirty="0">
              <a:latin typeface="Arial" panose="020B0604020202020204"/>
              <a:ea typeface="+mn-ea"/>
              <a:cs typeface="+mn-cs"/>
            </a:rPr>
            <a:t>Maximum number of additional ordinary shares </a:t>
          </a:r>
        </a:p>
        <a:p>
          <a:pPr marL="114300" lvl="1" indent="-114300" algn="l" defTabSz="666750">
            <a:lnSpc>
              <a:spcPct val="90000"/>
            </a:lnSpc>
            <a:spcBef>
              <a:spcPct val="0"/>
            </a:spcBef>
            <a:spcAft>
              <a:spcPct val="15000"/>
            </a:spcAft>
            <a:buChar char="•"/>
          </a:pPr>
          <a:r>
            <a:rPr lang="en-GB" sz="1500" kern="1200" dirty="0">
              <a:solidFill>
                <a:srgbClr val="5F6061">
                  <a:hueOff val="0"/>
                  <a:satOff val="0"/>
                  <a:lumOff val="0"/>
                  <a:alphaOff val="0"/>
                </a:srgbClr>
              </a:solidFill>
              <a:latin typeface="Arial" panose="020B0604020202020204"/>
              <a:ea typeface="+mn-ea"/>
              <a:cs typeface="+mn-cs"/>
            </a:rPr>
            <a:t>Reduced by minimum number of shares for repurchase</a:t>
          </a:r>
        </a:p>
      </dsp:txBody>
      <dsp:txXfrm rot="5400000">
        <a:off x="7774161" y="836171"/>
        <a:ext cx="1831561" cy="25085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FF61F-71CF-8FF1-AE3F-73AE02312A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6" name="Date Placeholder 5">
            <a:extLst>
              <a:ext uri="{FF2B5EF4-FFF2-40B4-BE49-F238E27FC236}">
                <a16:creationId xmlns:a16="http://schemas.microsoft.com/office/drawing/2014/main" id="{EB4E23AA-3F0F-E12A-3F5E-A5151C3836BF}"/>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D0AE02F-28A2-014A-9349-54E9639D3ACB}" type="datetimeFigureOut">
              <a:rPr lang="en-US" smtClean="0"/>
              <a:t>3/11/2024</a:t>
            </a:fld>
            <a:endParaRPr lang="en-US"/>
          </a:p>
        </p:txBody>
      </p:sp>
      <p:sp>
        <p:nvSpPr>
          <p:cNvPr id="7" name="Slide Number Placeholder 6">
            <a:extLst>
              <a:ext uri="{FF2B5EF4-FFF2-40B4-BE49-F238E27FC236}">
                <a16:creationId xmlns:a16="http://schemas.microsoft.com/office/drawing/2014/main" id="{2357C0DD-D3CB-9DBB-3F22-41288788592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978167-3AD0-844F-8C02-B155740DCB26}" type="slidenum">
              <a:rPr lang="en-US" smtClean="0"/>
              <a:t>‹#›</a:t>
            </a:fld>
            <a:endParaRPr lang="en-US"/>
          </a:p>
        </p:txBody>
      </p:sp>
      <p:sp>
        <p:nvSpPr>
          <p:cNvPr id="8" name="Header Placeholder 7">
            <a:extLst>
              <a:ext uri="{FF2B5EF4-FFF2-40B4-BE49-F238E27FC236}">
                <a16:creationId xmlns:a16="http://schemas.microsoft.com/office/drawing/2014/main" id="{97D1B9DB-32CC-5365-1017-2E3600ED333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4580613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4D8FD60-4458-7D4C-BEC6-5BE3D45DE122}" type="datetimeFigureOut">
              <a:rPr lang="en-US" smtClean="0"/>
              <a:t>3/11/2024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E7F18D8-6F7A-A34C-9602-C38B02F3D35C}" type="slidenum">
              <a:rPr lang="en-US" smtClean="0"/>
              <a:t>‹#›</a:t>
            </a:fld>
            <a:endParaRPr lang="en-US"/>
          </a:p>
        </p:txBody>
      </p:sp>
    </p:spTree>
    <p:extLst>
      <p:ext uri="{BB962C8B-B14F-4D97-AF65-F5344CB8AC3E}">
        <p14:creationId xmlns:p14="http://schemas.microsoft.com/office/powerpoint/2010/main" val="33735844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BCABD-9F8C-4461-8DA0-1E4A33FB4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3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pPr/>
              <a:t>16</a:t>
            </a:fld>
            <a:endParaRPr lang="en-US"/>
          </a:p>
        </p:txBody>
      </p:sp>
    </p:spTree>
    <p:extLst>
      <p:ext uri="{BB962C8B-B14F-4D97-AF65-F5344CB8AC3E}">
        <p14:creationId xmlns:p14="http://schemas.microsoft.com/office/powerpoint/2010/main" val="210162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7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33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3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34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58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63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40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8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6105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129C-2ED8-0A06-5BEB-B5B149C47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C210E-7016-FFCA-727C-BDBF152AE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10C2-B755-6865-C810-D522853CF6E5}"/>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75063BEB-C623-DB28-C3F9-E89DA939A1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BCABD-9F8C-4461-8DA0-1E4A33FB4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504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16114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898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23941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4332-6E0F-D8AB-FCAC-AF96F4D8C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5F315-98C8-CECD-9DAC-66B52B81E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2EF26-0E4D-2CB3-9D56-FA169FDD18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B86F8F-3489-1EFB-C7C1-5DA59044C8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975064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EBDA5-7583-D19C-AB19-8AD18E4E4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456E-954A-4C8E-8F53-FA5E8106E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63159-DD3B-618A-E8E1-2D74270DEE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B083C8-0BEC-48BB-3398-FF972E997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96865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93AE-1B88-48AA-07B5-49D06F555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5C4B5-CB7A-5735-9178-E075A7953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2364C-573E-C5C6-C1D0-67BC2F1C50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C36852-7E65-6572-1782-D58643427A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866739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8163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C6B18-2788-3801-994B-EEB42935C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1593E-4044-5BE8-C9ED-B47052BFB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19A0F-66B1-EF1C-470F-4E02611A41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696552-B53E-D355-D977-E30F9670EA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21141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B4A9-7808-8269-188D-1E197F1F3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03A9-0406-6643-EE35-92AFAC0AD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86C41-C11E-E4FC-CBAE-E0C2A2600A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66B349-CDA2-826C-9B13-08F3EF7439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23962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34319-0010-75B4-724F-9D428D901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D05C5-83AA-4B45-3D08-9C327C55D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F9D7E-3160-5EB3-A55A-05083090BE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5BC6E3-6E18-6305-4287-09148F3BEA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0618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824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5A06-7F2B-14B1-0296-19C0272DB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74CFC-8782-0872-6AE1-6172248DE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7D6C6-671A-BF65-C0B6-495F957575BC}"/>
              </a:ext>
            </a:extLst>
          </p:cNvPr>
          <p:cNvSpPr>
            <a:spLocks noGrp="1"/>
          </p:cNvSpPr>
          <p:nvPr>
            <p:ph type="body" idx="1"/>
          </p:nvPr>
        </p:nvSpPr>
        <p:spPr/>
        <p:txBody>
          <a:bodyPr/>
          <a:lstStyle/>
          <a:p>
            <a:pPr marL="0" indent="0">
              <a:buNone/>
            </a:pPr>
            <a:endParaRPr lang="en-US" sz="1800" dirty="0">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5B6572A-1D51-8BB0-99E9-B14B53C8B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880190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3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BE" sz="13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79436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5E89-0FCC-4BBD-9541-425F4E52FE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04ABAAFF-E032-A54A-F9B4-F1EB64590A23}"/>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640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225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389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27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F18D8-6F7A-A34C-9602-C38B02F3D3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15</a:t>
            </a:fld>
            <a:endParaRPr lang="en-US"/>
          </a:p>
        </p:txBody>
      </p:sp>
    </p:spTree>
    <p:extLst>
      <p:ext uri="{BB962C8B-B14F-4D97-AF65-F5344CB8AC3E}">
        <p14:creationId xmlns:p14="http://schemas.microsoft.com/office/powerpoint/2010/main" val="3552411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30.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31.png"/></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image" Target="../media/image2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2.xml"/><Relationship Id="rId6" Type="http://schemas.openxmlformats.org/officeDocument/2006/relationships/hyperlink" Target="mailto:info@efrag.org" TargetMode="External"/><Relationship Id="rId11"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5.png"/></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hyperlink" Target="mailto:info@efrag.org" TargetMode="External"/><Relationship Id="rId1" Type="http://schemas.openxmlformats.org/officeDocument/2006/relationships/slideMaster" Target="../slideMasters/slideMaster12.xml"/><Relationship Id="rId6" Type="http://schemas.openxmlformats.org/officeDocument/2006/relationships/image" Target="../media/image26.png"/><Relationship Id="rId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2665805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31" userDrawn="1">
          <p15:clr>
            <a:srgbClr val="FBAE40"/>
          </p15:clr>
        </p15:guide>
        <p15:guide id="4" orient="horz" pos="3816" userDrawn="1">
          <p15:clr>
            <a:srgbClr val="FBAE40"/>
          </p15:clr>
        </p15:guide>
        <p15:guide id="5" orient="horz" pos="1638" userDrawn="1">
          <p15:clr>
            <a:srgbClr val="FBAE40"/>
          </p15:clr>
        </p15:guide>
        <p15:guide id="6" orient="horz" pos="15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a:t>Click icon to add picture</a:t>
            </a:r>
            <a:endParaRPr lang="en-GB" noProof="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68998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FRS-Accountancy-Divider 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chemeClr val="tx1"/>
          </a:solidFill>
        </p:spPr>
        <p:txBody>
          <a:bodyPr anchor="b" anchorCtr="0"/>
          <a:lstStyle>
            <a:lvl1pPr>
              <a:defRPr sz="2000"/>
            </a:lvl1pPr>
          </a:lstStyle>
          <a:p>
            <a:endParaRPr lang="en-US"/>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15">
            <a:extLst>
              <a:ext uri="{FF2B5EF4-FFF2-40B4-BE49-F238E27FC236}">
                <a16:creationId xmlns:a16="http://schemas.microsoft.com/office/drawing/2014/main" id="{25D8AD71-ADC5-2D58-503C-0497E2055496}"/>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endParaRPr lang="en-US"/>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FBD81436-D1FD-1379-8356-0F0C952AFC45}"/>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2271070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Accounting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F0267CC7-5181-D791-866A-0CEED1256AF0}"/>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BED3BD64-8B37-5EFE-4BE2-39C9270F7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469025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7">
            <a:extLst>
              <a:ext uri="{FF2B5EF4-FFF2-40B4-BE49-F238E27FC236}">
                <a16:creationId xmlns:a16="http://schemas.microsoft.com/office/drawing/2014/main" id="{66EE6871-768D-4D6F-2556-E2A03CAEC329}"/>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cxnSp>
        <p:nvCxnSpPr>
          <p:cNvPr id="4" name="Straight Connector 3">
            <a:extLst>
              <a:ext uri="{FF2B5EF4-FFF2-40B4-BE49-F238E27FC236}">
                <a16:creationId xmlns:a16="http://schemas.microsoft.com/office/drawing/2014/main" id="{F2A11670-871B-E141-50C8-A7842FB7C423}"/>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6">
            <a:extLst>
              <a:ext uri="{FF2B5EF4-FFF2-40B4-BE49-F238E27FC236}">
                <a16:creationId xmlns:a16="http://schemas.microsoft.com/office/drawing/2014/main" id="{0413E241-88A4-B0AF-5BF1-AD7E3844F141}"/>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6" name="Text Placeholder 17">
            <a:extLst>
              <a:ext uri="{FF2B5EF4-FFF2-40B4-BE49-F238E27FC236}">
                <a16:creationId xmlns:a16="http://schemas.microsoft.com/office/drawing/2014/main" id="{1EE8FA0B-65A6-943E-E931-3911FD86B391}"/>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2" name="Footer Placeholder 14">
            <a:extLst>
              <a:ext uri="{FF2B5EF4-FFF2-40B4-BE49-F238E27FC236}">
                <a16:creationId xmlns:a16="http://schemas.microsoft.com/office/drawing/2014/main" id="{61FDB7DD-643A-0D9E-A406-04B25A37D76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7" name="Picture 6">
            <a:extLst>
              <a:ext uri="{FF2B5EF4-FFF2-40B4-BE49-F238E27FC236}">
                <a16:creationId xmlns:a16="http://schemas.microsoft.com/office/drawing/2014/main" id="{C328C4F8-D7B5-0661-3E80-27D0B7A86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935073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7717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FRS-Accountancy-Text 3_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CC58FA85-8FE0-A497-BFCA-DC3D9DD383DF}"/>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6" name="Text Placeholder 7">
            <a:extLst>
              <a:ext uri="{FF2B5EF4-FFF2-40B4-BE49-F238E27FC236}">
                <a16:creationId xmlns:a16="http://schemas.microsoft.com/office/drawing/2014/main" id="{2E3EF1B1-33F8-2F81-AA9F-6FA9D568A7FC}"/>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FA71A097-6E0F-1EFC-657A-85A8670E22E4}"/>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B87DA1BE-5D98-A20B-3945-421DC716F61F}"/>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3" name="Footer Placeholder 14">
            <a:extLst>
              <a:ext uri="{FF2B5EF4-FFF2-40B4-BE49-F238E27FC236}">
                <a16:creationId xmlns:a16="http://schemas.microsoft.com/office/drawing/2014/main" id="{BDBD585A-6AC7-14A1-E351-34AF502DD2E0}"/>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28DE3210-B101-9952-727C-628ADF715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412528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FRS-Accountanc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F1A0E0D0-DBB6-AD84-929F-18A7993C51C5}"/>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3" name="Text Placeholder 7">
            <a:extLst>
              <a:ext uri="{FF2B5EF4-FFF2-40B4-BE49-F238E27FC236}">
                <a16:creationId xmlns:a16="http://schemas.microsoft.com/office/drawing/2014/main" id="{FB5A12E5-4BC0-246A-C83B-C11EDC36441C}"/>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09D09878-E753-9105-A814-13D9647CFB8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A2030D1F-0A3F-7FA9-23FC-26BC33E672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5808697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FRS-Accountanc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4C47855B-410A-4D8B-195B-23CA04BE8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892317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FRS-Accountancy-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7D5C59E9-651C-3BD6-C7D5-150930150AC6}"/>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8758966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FRS-Accountanc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781" y="0"/>
            <a:ext cx="12192000" cy="6858000"/>
          </a:xfrm>
          <a:prstGeom prst="rect">
            <a:avLst/>
          </a:prstGeom>
          <a:solidFill>
            <a:schemeClr val="tx1"/>
          </a:solidFill>
        </p:spPr>
        <p:txBody>
          <a:bodyPr anchor="b" anchorCtr="0"/>
          <a:lstStyle>
            <a:lvl1pPr>
              <a:defRPr sz="2000"/>
            </a:lvl1pPr>
          </a:lstStyle>
          <a:p>
            <a:endParaRPr lang="en-US"/>
          </a:p>
        </p:txBody>
      </p:sp>
      <p:sp>
        <p:nvSpPr>
          <p:cNvPr id="2" name="Rectangle 1">
            <a:extLst>
              <a:ext uri="{FF2B5EF4-FFF2-40B4-BE49-F238E27FC236}">
                <a16:creationId xmlns:a16="http://schemas.microsoft.com/office/drawing/2014/main" id="{D89AF4B6-E0DA-6DF6-36F7-1F98DF540358}"/>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30FB175F-6B21-2128-CEAA-988B07A77591}"/>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D104CB87-2949-FA15-FADF-1792F045DC0A}"/>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 Placeholder 15">
            <a:extLst>
              <a:ext uri="{FF2B5EF4-FFF2-40B4-BE49-F238E27FC236}">
                <a16:creationId xmlns:a16="http://schemas.microsoft.com/office/drawing/2014/main" id="{4BCBBF66-0C45-272C-15A4-5D3BBD7A5CD7}"/>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endParaRPr lang="en-US"/>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DC3C6724-47A8-4EA6-B9A5-D597E044705E}"/>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2006859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FRS-Accountanc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9D74A00A-4C1E-CCA2-142A-FB6C73022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6631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858604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FRS-Accountancy-Quote-page+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D6447685-E992-6691-7266-280927766B67}"/>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1A9BD1F9-E491-63DF-CBE6-E87107EEAA47}"/>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F18A815C-B90E-147C-6C96-ED66D8041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118517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388C985A-21D1-3544-9A1B-B282A62D65CF}"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8341887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FRS-Accounting-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C3B317A1-FE8B-F57E-98C1-1F843DD217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522548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ndation-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70AD1D1-59CB-6302-E723-F0AC3B58B29A}"/>
              </a:ext>
            </a:extLst>
          </p:cNvPr>
          <p:cNvPicPr>
            <a:picLocks noChangeAspect="1"/>
          </p:cNvPicPr>
          <p:nvPr userDrawn="1"/>
        </p:nvPicPr>
        <p:blipFill>
          <a:blip r:embed="rId2"/>
          <a:stretch>
            <a:fillRect/>
          </a:stretch>
        </p:blipFill>
        <p:spPr>
          <a:xfrm>
            <a:off x="0" y="376029"/>
            <a:ext cx="2077111" cy="608529"/>
          </a:xfrm>
          <a:prstGeom prst="rect">
            <a:avLst/>
          </a:prstGeom>
        </p:spPr>
      </p:pic>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Foundation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2" name="Picture 1">
            <a:extLst>
              <a:ext uri="{FF2B5EF4-FFF2-40B4-BE49-F238E27FC236}">
                <a16:creationId xmlns:a16="http://schemas.microsoft.com/office/drawing/2014/main" id="{307E48A4-02E6-76E9-C06C-89B86BB53B9B}"/>
              </a:ext>
            </a:extLst>
          </p:cNvPr>
          <p:cNvPicPr>
            <a:picLocks noChangeAspect="1"/>
          </p:cNvPicPr>
          <p:nvPr userDrawn="1"/>
        </p:nvPicPr>
        <p:blipFill rotWithShape="1">
          <a:blip r:embed="rId3"/>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335540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87842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1493294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536659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a:solidFill>
                  <a:schemeClr val="tx1"/>
                </a:solidFill>
                <a:latin typeface="Arial" panose="020B0604020202020204" pitchFamily="34" charset="0"/>
                <a:cs typeface="Arial" panose="020B0604020202020204" pitchFamily="34" charset="0"/>
              </a:rPr>
              <a:t>®</a:t>
            </a:r>
            <a:r>
              <a:rPr lang="en-GB" sz="800" noProof="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a:solidFill>
                  <a:schemeClr val="tx1"/>
                </a:solidFill>
                <a:latin typeface="Arial" panose="020B0604020202020204" pitchFamily="34" charset="0"/>
                <a:cs typeface="Arial" panose="020B0604020202020204" pitchFamily="34" charset="0"/>
              </a:rPr>
              <a:t>Update</a:t>
            </a:r>
            <a:r>
              <a:rPr lang="en-GB" sz="800" baseline="30000" noProof="0">
                <a:solidFill>
                  <a:schemeClr val="tx1"/>
                </a:solidFill>
                <a:latin typeface="Arial" panose="020B0604020202020204" pitchFamily="34" charset="0"/>
                <a:cs typeface="Arial" panose="020B0604020202020204" pitchFamily="34" charset="0"/>
              </a:rPr>
              <a:t> ®</a:t>
            </a:r>
            <a:r>
              <a:rPr lang="en-GB" sz="800" noProof="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4026425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10078298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32127437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078528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41281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072383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629214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21553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a:t>Click icon to add picture</a:t>
            </a:r>
            <a:endParaRPr lang="en-GB" noProof="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79610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1547158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920266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037998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11177618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a:t>Click icon to add picture</a:t>
            </a:r>
            <a:endParaRPr lang="en-GB" noProof="0"/>
          </a:p>
        </p:txBody>
      </p:sp>
    </p:spTree>
    <p:extLst>
      <p:ext uri="{BB962C8B-B14F-4D97-AF65-F5344CB8AC3E}">
        <p14:creationId xmlns:p14="http://schemas.microsoft.com/office/powerpoint/2010/main" val="358082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33453461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29143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17101140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Tree>
    <p:extLst>
      <p:ext uri="{BB962C8B-B14F-4D97-AF65-F5344CB8AC3E}">
        <p14:creationId xmlns:p14="http://schemas.microsoft.com/office/powerpoint/2010/main" val="2337725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493433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C9FA09-0727-3C5C-8F8B-16230340E0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5599222"/>
            <a:ext cx="12191999" cy="1258778"/>
          </a:xfrm>
          <a:prstGeom prst="rect">
            <a:avLst/>
          </a:prstGeom>
        </p:spPr>
      </p:pic>
      <p:sp>
        <p:nvSpPr>
          <p:cNvPr id="7" name="Rectangle 6">
            <a:extLst>
              <a:ext uri="{FF2B5EF4-FFF2-40B4-BE49-F238E27FC236}">
                <a16:creationId xmlns:a16="http://schemas.microsoft.com/office/drawing/2014/main" id="{BA07FE55-E30E-0C53-5758-36B5928B8E99}"/>
              </a:ext>
            </a:extLst>
          </p:cNvPr>
          <p:cNvSpPr/>
          <p:nvPr userDrawn="1"/>
        </p:nvSpPr>
        <p:spPr>
          <a:xfrm>
            <a:off x="0" y="5580453"/>
            <a:ext cx="4629834" cy="127754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07487" y="5433874"/>
            <a:ext cx="3988313" cy="1589474"/>
          </a:xfrm>
          <a:prstGeom prst="rect">
            <a:avLst/>
          </a:prstGeom>
        </p:spPr>
      </p:pic>
      <p:sp>
        <p:nvSpPr>
          <p:cNvPr id="3" name="Rectangle 2">
            <a:extLst>
              <a:ext uri="{FF2B5EF4-FFF2-40B4-BE49-F238E27FC236}">
                <a16:creationId xmlns:a16="http://schemas.microsoft.com/office/drawing/2014/main" id="{544DB40B-5A8E-5060-3B79-112BA43C4684}"/>
              </a:ext>
            </a:extLst>
          </p:cNvPr>
          <p:cNvSpPr/>
          <p:nvPr userDrawn="1"/>
        </p:nvSpPr>
        <p:spPr>
          <a:xfrm>
            <a:off x="1024751" y="792785"/>
            <a:ext cx="507124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858AA7EE-255B-FE98-8731-1C4DAFB69A39}"/>
              </a:ext>
            </a:extLst>
          </p:cNvPr>
          <p:cNvSpPr>
            <a:spLocks noGrp="1"/>
          </p:cNvSpPr>
          <p:nvPr>
            <p:ph type="body" sz="quarter" idx="10" hasCustomPrompt="1"/>
          </p:nvPr>
        </p:nvSpPr>
        <p:spPr>
          <a:xfrm>
            <a:off x="1024752" y="1009719"/>
            <a:ext cx="8356316"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Foundation Conference</a:t>
            </a:r>
          </a:p>
        </p:txBody>
      </p:sp>
      <p:sp>
        <p:nvSpPr>
          <p:cNvPr id="2" name="TextBox 1">
            <a:extLst>
              <a:ext uri="{FF2B5EF4-FFF2-40B4-BE49-F238E27FC236}">
                <a16:creationId xmlns:a16="http://schemas.microsoft.com/office/drawing/2014/main" id="{18A30BE9-9756-ED75-ADBE-B020A09DEE05}"/>
              </a:ext>
            </a:extLst>
          </p:cNvPr>
          <p:cNvSpPr txBox="1"/>
          <p:nvPr userDrawn="1"/>
        </p:nvSpPr>
        <p:spPr>
          <a:xfrm>
            <a:off x="5505302" y="6092363"/>
            <a:ext cx="6404237" cy="584775"/>
          </a:xfrm>
          <a:prstGeom prst="rect">
            <a:avLst/>
          </a:prstGeom>
          <a:noFill/>
        </p:spPr>
        <p:txBody>
          <a:bodyPr wrap="square" rtlCol="0">
            <a:spAutoFit/>
          </a:bodyPr>
          <a:lstStyle/>
          <a:p>
            <a:pPr algn="r"/>
            <a:r>
              <a:rPr lang="en-GB" sz="3200">
                <a:solidFill>
                  <a:schemeClr val="bg1"/>
                </a:solidFill>
              </a:rPr>
              <a:t>#IFRSConference23</a:t>
            </a:r>
          </a:p>
        </p:txBody>
      </p:sp>
    </p:spTree>
    <p:extLst>
      <p:ext uri="{BB962C8B-B14F-4D97-AF65-F5344CB8AC3E}">
        <p14:creationId xmlns:p14="http://schemas.microsoft.com/office/powerpoint/2010/main" val="22963057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7989083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3606952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1793090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a:solidFill>
                  <a:schemeClr val="tx1"/>
                </a:solidFill>
                <a:latin typeface="Arial" panose="020B0604020202020204" pitchFamily="34" charset="0"/>
                <a:cs typeface="Arial" panose="020B0604020202020204" pitchFamily="34" charset="0"/>
              </a:rPr>
              <a:t>®</a:t>
            </a:r>
            <a:r>
              <a:rPr lang="en-GB" sz="800" noProof="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a:solidFill>
                  <a:schemeClr val="tx1"/>
                </a:solidFill>
                <a:latin typeface="Arial" panose="020B0604020202020204" pitchFamily="34" charset="0"/>
                <a:cs typeface="Arial" panose="020B0604020202020204" pitchFamily="34" charset="0"/>
              </a:rPr>
              <a:t>Update</a:t>
            </a:r>
            <a:r>
              <a:rPr lang="en-GB" sz="800" baseline="30000" noProof="0">
                <a:solidFill>
                  <a:schemeClr val="tx1"/>
                </a:solidFill>
                <a:latin typeface="Arial" panose="020B0604020202020204" pitchFamily="34" charset="0"/>
                <a:cs typeface="Arial" panose="020B0604020202020204" pitchFamily="34" charset="0"/>
              </a:rPr>
              <a:t> ®</a:t>
            </a:r>
            <a:r>
              <a:rPr lang="en-GB" sz="800" noProof="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17046206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76782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24798631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889611003"/>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1888857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6420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983524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55342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a:t>Click icon to add picture</a:t>
            </a:r>
            <a:endParaRPr lang="en-GB" noProof="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479088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8458655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090566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0217000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1895039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a:t>Click icon to add picture</a:t>
            </a:r>
            <a:endParaRPr lang="en-GB" noProof="0"/>
          </a:p>
        </p:txBody>
      </p:sp>
    </p:spTree>
    <p:extLst>
      <p:ext uri="{BB962C8B-B14F-4D97-AF65-F5344CB8AC3E}">
        <p14:creationId xmlns:p14="http://schemas.microsoft.com/office/powerpoint/2010/main" val="28520385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a:t>Click icon to add picture</a:t>
            </a:r>
            <a:endParaRPr lang="en-GB" noProof="0"/>
          </a:p>
        </p:txBody>
      </p:sp>
    </p:spTree>
    <p:extLst>
      <p:ext uri="{BB962C8B-B14F-4D97-AF65-F5344CB8AC3E}">
        <p14:creationId xmlns:p14="http://schemas.microsoft.com/office/powerpoint/2010/main" val="9324763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39108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20102313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Tree>
    <p:extLst>
      <p:ext uri="{BB962C8B-B14F-4D97-AF65-F5344CB8AC3E}">
        <p14:creationId xmlns:p14="http://schemas.microsoft.com/office/powerpoint/2010/main" val="293816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3428031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8325412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C9FA09-0727-3C5C-8F8B-16230340E0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5599222"/>
            <a:ext cx="12191999" cy="1258778"/>
          </a:xfrm>
          <a:prstGeom prst="rect">
            <a:avLst/>
          </a:prstGeom>
        </p:spPr>
      </p:pic>
      <p:sp>
        <p:nvSpPr>
          <p:cNvPr id="7" name="Rectangle 6">
            <a:extLst>
              <a:ext uri="{FF2B5EF4-FFF2-40B4-BE49-F238E27FC236}">
                <a16:creationId xmlns:a16="http://schemas.microsoft.com/office/drawing/2014/main" id="{BA07FE55-E30E-0C53-5758-36B5928B8E99}"/>
              </a:ext>
            </a:extLst>
          </p:cNvPr>
          <p:cNvSpPr/>
          <p:nvPr userDrawn="1"/>
        </p:nvSpPr>
        <p:spPr>
          <a:xfrm>
            <a:off x="0" y="5580453"/>
            <a:ext cx="4629834" cy="127754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07487" y="5433874"/>
            <a:ext cx="3988313" cy="1589474"/>
          </a:xfrm>
          <a:prstGeom prst="rect">
            <a:avLst/>
          </a:prstGeom>
        </p:spPr>
      </p:pic>
      <p:sp>
        <p:nvSpPr>
          <p:cNvPr id="3" name="Rectangle 2">
            <a:extLst>
              <a:ext uri="{FF2B5EF4-FFF2-40B4-BE49-F238E27FC236}">
                <a16:creationId xmlns:a16="http://schemas.microsoft.com/office/drawing/2014/main" id="{544DB40B-5A8E-5060-3B79-112BA43C4684}"/>
              </a:ext>
            </a:extLst>
          </p:cNvPr>
          <p:cNvSpPr/>
          <p:nvPr userDrawn="1"/>
        </p:nvSpPr>
        <p:spPr>
          <a:xfrm>
            <a:off x="1024751" y="792785"/>
            <a:ext cx="507124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858AA7EE-255B-FE98-8731-1C4DAFB69A39}"/>
              </a:ext>
            </a:extLst>
          </p:cNvPr>
          <p:cNvSpPr>
            <a:spLocks noGrp="1"/>
          </p:cNvSpPr>
          <p:nvPr>
            <p:ph type="body" sz="quarter" idx="10" hasCustomPrompt="1"/>
          </p:nvPr>
        </p:nvSpPr>
        <p:spPr>
          <a:xfrm>
            <a:off x="1024752" y="1009719"/>
            <a:ext cx="8356316"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Foundation Conference</a:t>
            </a:r>
          </a:p>
        </p:txBody>
      </p:sp>
      <p:sp>
        <p:nvSpPr>
          <p:cNvPr id="2" name="TextBox 1">
            <a:extLst>
              <a:ext uri="{FF2B5EF4-FFF2-40B4-BE49-F238E27FC236}">
                <a16:creationId xmlns:a16="http://schemas.microsoft.com/office/drawing/2014/main" id="{18A30BE9-9756-ED75-ADBE-B020A09DEE05}"/>
              </a:ext>
            </a:extLst>
          </p:cNvPr>
          <p:cNvSpPr txBox="1"/>
          <p:nvPr userDrawn="1"/>
        </p:nvSpPr>
        <p:spPr>
          <a:xfrm>
            <a:off x="5505302" y="6092363"/>
            <a:ext cx="6404237" cy="584775"/>
          </a:xfrm>
          <a:prstGeom prst="rect">
            <a:avLst/>
          </a:prstGeom>
          <a:noFill/>
        </p:spPr>
        <p:txBody>
          <a:bodyPr wrap="square" rtlCol="0">
            <a:spAutoFit/>
          </a:bodyPr>
          <a:lstStyle/>
          <a:p>
            <a:pPr algn="r"/>
            <a:r>
              <a:rPr lang="en-GB" sz="3200">
                <a:solidFill>
                  <a:schemeClr val="bg1"/>
                </a:solidFill>
              </a:rPr>
              <a:t>#IFRSConference23</a:t>
            </a:r>
          </a:p>
        </p:txBody>
      </p:sp>
    </p:spTree>
    <p:extLst>
      <p:ext uri="{BB962C8B-B14F-4D97-AF65-F5344CB8AC3E}">
        <p14:creationId xmlns:p14="http://schemas.microsoft.com/office/powerpoint/2010/main" val="27888750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dirty="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3115613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dirty="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2854395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dirty="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dirty="0">
                <a:solidFill>
                  <a:schemeClr val="tx1"/>
                </a:solidFill>
                <a:latin typeface="Arial" panose="020B0604020202020204" pitchFamily="34" charset="0"/>
                <a:cs typeface="Arial" panose="020B0604020202020204" pitchFamily="34" charset="0"/>
              </a:rPr>
              <a:t>®</a:t>
            </a:r>
            <a:r>
              <a:rPr lang="en-GB" sz="800" noProof="0" dirty="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dirty="0">
                <a:solidFill>
                  <a:schemeClr val="tx1"/>
                </a:solidFill>
                <a:latin typeface="Arial" panose="020B0604020202020204" pitchFamily="34" charset="0"/>
                <a:cs typeface="Arial" panose="020B0604020202020204" pitchFamily="34" charset="0"/>
              </a:rPr>
              <a:t>Update</a:t>
            </a:r>
            <a:r>
              <a:rPr lang="en-GB" sz="800" baseline="30000" noProof="0" dirty="0">
                <a:solidFill>
                  <a:schemeClr val="tx1"/>
                </a:solidFill>
                <a:latin typeface="Arial" panose="020B0604020202020204" pitchFamily="34" charset="0"/>
                <a:cs typeface="Arial" panose="020B0604020202020204" pitchFamily="34" charset="0"/>
              </a:rPr>
              <a:t> ®</a:t>
            </a:r>
            <a:r>
              <a:rPr lang="en-GB" sz="800" noProof="0" dirty="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184595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309137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64904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dirty="0"/>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3406136815"/>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dirty="0">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075619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077104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738448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925940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dirty="0"/>
              <a:t>Click icon to add picture</a:t>
            </a:r>
            <a:endParaRPr lang="en-GB" noProof="0" dirty="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62255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dirty="0"/>
              <a:t>Click icon to add picture</a:t>
            </a:r>
            <a:endParaRPr lang="en-GB" noProof="0" dirty="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dirty="0"/>
              <a:t>Click icon to add picture</a:t>
            </a:r>
            <a:endParaRPr lang="en-GB" noProof="0" dirty="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dirty="0"/>
              <a:t>Click icon to add picture</a:t>
            </a:r>
            <a:endParaRPr lang="en-GB" noProof="0" dirty="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dirty="0"/>
              <a:t>Click icon to add picture</a:t>
            </a:r>
            <a:endParaRPr lang="en-GB" noProof="0" dirty="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673788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66767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dirty="0"/>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360013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25310188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8666826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dirty="0"/>
              <a:t>Click icon to add picture</a:t>
            </a:r>
            <a:endParaRPr lang="en-GB" noProof="0" dirty="0"/>
          </a:p>
        </p:txBody>
      </p:sp>
    </p:spTree>
    <p:extLst>
      <p:ext uri="{BB962C8B-B14F-4D97-AF65-F5344CB8AC3E}">
        <p14:creationId xmlns:p14="http://schemas.microsoft.com/office/powerpoint/2010/main" val="13683524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057204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36587991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dirty="0">
              <a:cs typeface="Arial" panose="020B0604020202020204" pitchFamily="34" charset="0"/>
            </a:endParaRPr>
          </a:p>
        </p:txBody>
      </p:sp>
    </p:spTree>
    <p:extLst>
      <p:ext uri="{BB962C8B-B14F-4D97-AF65-F5344CB8AC3E}">
        <p14:creationId xmlns:p14="http://schemas.microsoft.com/office/powerpoint/2010/main" val="36227761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8914710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429A-7685-9079-47EB-7C4B54204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046ACA-DE07-6695-3276-3BC67B9AB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7BCB1A-F2FA-72ED-408C-DEC83E241A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F87F7E-B01D-465A-B829-09626E989006}" type="datetime1">
              <a:rPr kumimoji="0" lang="en-GB" sz="1200" b="0" i="0" u="none" strike="noStrike" kern="1200" cap="none" spc="0" normalizeH="0" baseline="0" noProof="0" smtClean="0">
                <a:ln>
                  <a:noFill/>
                </a:ln>
                <a:solidFill>
                  <a:srgbClr val="5F606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11/03/2024</a:t>
            </a:fld>
            <a:endParaRPr kumimoji="0" lang="en-GB" sz="1200" b="0" i="0" u="none" strike="noStrike" kern="1200" cap="none" spc="0" normalizeH="0" baseline="0" noProof="0">
              <a:ln>
                <a:noFill/>
              </a:ln>
              <a:solidFill>
                <a:srgbClr val="5F606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9BAE2-23B8-0C1D-72A4-6421E74CB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F6061">
                    <a:tint val="75000"/>
                  </a:srgb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98D62CEB-25E4-12E6-91C4-E498563779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srgbClr val="5F606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5F60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9520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Start A vhite backgroun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2000" y="2275200"/>
            <a:ext cx="10464587" cy="1143000"/>
          </a:xfrm>
        </p:spPr>
        <p:txBody>
          <a:bodyPr anchor="t" anchorCtr="0"/>
          <a:lstStyle>
            <a:lvl1pPr algn="l">
              <a:defRPr sz="6400" b="1" i="0" cap="none" baseline="0">
                <a:latin typeface="Arial Narrow" panose="020B0606020202030204" pitchFamily="34" charset="0"/>
              </a:defRPr>
            </a:lvl1pPr>
          </a:lstStyle>
          <a:p>
            <a:r>
              <a:rPr lang="en-GB" noProof="0" dirty="0">
                <a:effectLst/>
              </a:rPr>
              <a:t>Add presentation title </a:t>
            </a:r>
            <a:br>
              <a:rPr lang="en-GB" noProof="0" dirty="0">
                <a:effectLst/>
              </a:rPr>
            </a:br>
            <a:r>
              <a:rPr lang="en-GB" noProof="0" dirty="0">
                <a:effectLst/>
              </a:rPr>
              <a:t>(white background)</a:t>
            </a:r>
            <a:endParaRPr lang="sv-SE" noProof="0" dirty="0"/>
          </a:p>
        </p:txBody>
      </p:sp>
      <p:sp>
        <p:nvSpPr>
          <p:cNvPr id="13" name="Platshållare för text 12"/>
          <p:cNvSpPr>
            <a:spLocks noGrp="1"/>
          </p:cNvSpPr>
          <p:nvPr>
            <p:ph type="body" sz="quarter" idx="14" hasCustomPrompt="1"/>
          </p:nvPr>
        </p:nvSpPr>
        <p:spPr>
          <a:xfrm>
            <a:off x="912000" y="6029943"/>
            <a:ext cx="10560000" cy="216223"/>
          </a:xfrm>
        </p:spPr>
        <p:txBody>
          <a:bodyPr tIns="0" bIns="0" anchor="ctr"/>
          <a:lstStyle>
            <a:lvl1pPr marL="0" indent="0">
              <a:lnSpc>
                <a:spcPct val="100000"/>
              </a:lnSpc>
              <a:spcBef>
                <a:spcPts val="0"/>
              </a:spcBef>
              <a:buFontTx/>
              <a:buNone/>
              <a:defRPr sz="1600" b="0" i="0" cap="all" baseline="0">
                <a:latin typeface="Arial Narrow"/>
              </a:defRPr>
            </a:lvl1pPr>
          </a:lstStyle>
          <a:p>
            <a:pPr lvl="0"/>
            <a:r>
              <a:rPr lang="en-US" noProof="0" dirty="0"/>
              <a:t>Click to add name and title</a:t>
            </a:r>
          </a:p>
        </p:txBody>
      </p:sp>
      <p:sp>
        <p:nvSpPr>
          <p:cNvPr id="12" name="Platshållare för sidfot 5">
            <a:extLst>
              <a:ext uri="{FF2B5EF4-FFF2-40B4-BE49-F238E27FC236}">
                <a16:creationId xmlns:a16="http://schemas.microsoft.com/office/drawing/2014/main" id="{5840AD75-D8E4-0F40-B7AF-421D06E57966}"/>
              </a:ext>
            </a:extLst>
          </p:cNvPr>
          <p:cNvSpPr>
            <a:spLocks noGrp="1"/>
          </p:cNvSpPr>
          <p:nvPr>
            <p:ph type="ftr" sz="quarter" idx="3"/>
          </p:nvPr>
        </p:nvSpPr>
        <p:spPr>
          <a:xfrm>
            <a:off x="5888379" y="6607008"/>
            <a:ext cx="5088379" cy="143696"/>
          </a:xfrm>
          <a:prstGeom prst="rect">
            <a:avLst/>
          </a:prstGeom>
        </p:spPr>
        <p:txBody>
          <a:bodyPr lIns="0" tIns="0" rIns="0" bIns="0" anchor="t" anchorCtr="0">
            <a:noAutofit/>
          </a:bodyPr>
          <a:lstStyle>
            <a:lvl1pPr algn="l">
              <a:lnSpc>
                <a:spcPct val="100000"/>
              </a:lnSpc>
              <a:defRPr lang="en" sz="800" smtClean="0">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1" i="0" u="none" strike="noStrike" kern="1200" cap="none" spc="67" normalizeH="0" baseline="0" noProof="0" dirty="0">
                <a:ln>
                  <a:noFill/>
                </a:ln>
                <a:solidFill>
                  <a:srgbClr val="FFFFFF">
                    <a:lumMod val="75000"/>
                  </a:srgbClr>
                </a:solidFill>
                <a:effectLst/>
                <a:uLnTx/>
                <a:uFillTx/>
                <a:latin typeface="Arial" panose="020B0604020202020204" pitchFamily="34" charset="0"/>
                <a:ea typeface="ＭＳ Ｐゴシック" pitchFamily="-65" charset="-128"/>
                <a:cs typeface="Arial" panose="020B0604020202020204" pitchFamily="34" charset="0"/>
              </a:rPr>
              <a:t>|   ORGANISATION NAME – CHANGE HEADER/FOOTER </a:t>
            </a:r>
          </a:p>
        </p:txBody>
      </p:sp>
      <p:sp>
        <p:nvSpPr>
          <p:cNvPr id="14" name="Date Placeholder 1">
            <a:extLst>
              <a:ext uri="{FF2B5EF4-FFF2-40B4-BE49-F238E27FC236}">
                <a16:creationId xmlns:a16="http://schemas.microsoft.com/office/drawing/2014/main" id="{08E4FB21-12C4-FB45-B75A-6AD56813898B}"/>
              </a:ext>
            </a:extLst>
          </p:cNvPr>
          <p:cNvSpPr>
            <a:spLocks noGrp="1"/>
          </p:cNvSpPr>
          <p:nvPr>
            <p:ph type="dt" sz="half" idx="2"/>
          </p:nvPr>
        </p:nvSpPr>
        <p:spPr>
          <a:xfrm>
            <a:off x="10320469" y="6501342"/>
            <a:ext cx="1305600" cy="338364"/>
          </a:xfrm>
          <a:prstGeom prst="rect">
            <a:avLst/>
          </a:prstGeom>
        </p:spPr>
        <p:txBody>
          <a:bodyPr vert="horz" lIns="91440" tIns="45720" rIns="91440" bIns="45720" rtlCol="0" anchor="ctr"/>
          <a:lstStyle>
            <a:lvl1pPr algn="l">
              <a:defRPr sz="8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55A007-36AB-8544-B389-9E6E91C7CB63}" type="datetime1">
              <a:rPr kumimoji="0" lang="sv-SE" sz="800" b="0" i="0" u="none" strike="noStrike" kern="1200" cap="none" spc="0" normalizeH="0" baseline="0" noProof="0" smtClean="0">
                <a:ln>
                  <a:noFill/>
                </a:ln>
                <a:solidFill>
                  <a:srgbClr val="FFFFFF">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2024-03-11</a:t>
            </a:fld>
            <a:endParaRPr kumimoji="0" lang="sv-SE" sz="800" b="0" i="0" u="none" strike="noStrike" kern="1200" cap="none" spc="0" normalizeH="0" baseline="0" noProof="0" dirty="0">
              <a:ln>
                <a:noFill/>
              </a:ln>
              <a:solidFill>
                <a:srgbClr val="FFFFFF">
                  <a:lumMod val="75000"/>
                </a:srgbClr>
              </a:solidFill>
              <a:effectLst/>
              <a:uLnTx/>
              <a:uFillTx/>
              <a:latin typeface="Calibri" panose="020F0502020204030204"/>
              <a:ea typeface="+mn-ea"/>
              <a:cs typeface="+mn-cs"/>
            </a:endParaRPr>
          </a:p>
        </p:txBody>
      </p:sp>
      <p:sp>
        <p:nvSpPr>
          <p:cNvPr id="15" name="Platshållare för bildnummer 2">
            <a:extLst>
              <a:ext uri="{FF2B5EF4-FFF2-40B4-BE49-F238E27FC236}">
                <a16:creationId xmlns:a16="http://schemas.microsoft.com/office/drawing/2014/main" id="{4D0E1CF7-29E6-554D-8565-26651FF745F5}"/>
              </a:ext>
            </a:extLst>
          </p:cNvPr>
          <p:cNvSpPr>
            <a:spLocks noGrp="1"/>
          </p:cNvSpPr>
          <p:nvPr>
            <p:ph type="sldNum" sz="quarter" idx="4"/>
          </p:nvPr>
        </p:nvSpPr>
        <p:spPr>
          <a:xfrm>
            <a:off x="11694997" y="6501342"/>
            <a:ext cx="288032" cy="321141"/>
          </a:xfrm>
          <a:prstGeom prst="rect">
            <a:avLst/>
          </a:prstGeom>
        </p:spPr>
        <p:txBody>
          <a:bodyPr vert="horz" lIns="0" tIns="0" rIns="0" bIns="0" rtlCol="0" anchor="ctr"/>
          <a:lstStyle>
            <a:lvl1pPr algn="r">
              <a:defRPr sz="933">
                <a:solidFill>
                  <a:schemeClr val="bg1">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26A61E-93B8-384D-8975-0A89DB09A550}" type="slidenum">
              <a:rPr kumimoji="0" lang="sv-SE" sz="933" b="0" i="0" u="none" strike="noStrike" kern="1200" cap="none" spc="0" normalizeH="0" baseline="0" noProof="0" smtClean="0">
                <a:ln>
                  <a:noFill/>
                </a:ln>
                <a:solidFill>
                  <a:srgbClr val="FFFFFF">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933" b="0" i="0" u="none" strike="noStrike" kern="1200" cap="none" spc="0" normalizeH="0" baseline="0" noProof="0" dirty="0">
              <a:ln>
                <a:noFill/>
              </a:ln>
              <a:solidFill>
                <a:srgbClr val="FFFFFF">
                  <a:lumMod val="75000"/>
                </a:srgbClr>
              </a:solidFill>
              <a:effectLst/>
              <a:uLnTx/>
              <a:uFillTx/>
              <a:latin typeface="Calibri" panose="020F0502020204030204"/>
              <a:ea typeface="+mn-ea"/>
              <a:cs typeface="+mn-cs"/>
            </a:endParaRPr>
          </a:p>
        </p:txBody>
      </p:sp>
      <p:pic>
        <p:nvPicPr>
          <p:cNvPr id="16" name="Bildobjekt 15">
            <a:extLst>
              <a:ext uri="{FF2B5EF4-FFF2-40B4-BE49-F238E27FC236}">
                <a16:creationId xmlns:a16="http://schemas.microsoft.com/office/drawing/2014/main" id="{0DD2F8FC-8A19-C94A-AB61-3000AB2F4A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19631" y="591151"/>
            <a:ext cx="2755040" cy="1013647"/>
          </a:xfrm>
          <a:prstGeom prst="rect">
            <a:avLst/>
          </a:prstGeom>
        </p:spPr>
      </p:pic>
      <p:pic>
        <p:nvPicPr>
          <p:cNvPr id="21" name="Bildobjekt 20">
            <a:extLst>
              <a:ext uri="{FF2B5EF4-FFF2-40B4-BE49-F238E27FC236}">
                <a16:creationId xmlns:a16="http://schemas.microsoft.com/office/drawing/2014/main" id="{9F050016-C70E-6051-A104-AB8CF5787323}"/>
              </a:ext>
            </a:extLst>
          </p:cNvPr>
          <p:cNvPicPr>
            <a:picLocks noChangeAspect="1"/>
          </p:cNvPicPr>
          <p:nvPr userDrawn="1"/>
        </p:nvPicPr>
        <p:blipFill>
          <a:blip r:embed="rId3"/>
          <a:stretch>
            <a:fillRect/>
          </a:stretch>
        </p:blipFill>
        <p:spPr>
          <a:xfrm>
            <a:off x="8846660" y="5705227"/>
            <a:ext cx="3234597" cy="710787"/>
          </a:xfrm>
          <a:prstGeom prst="rect">
            <a:avLst/>
          </a:prstGeom>
        </p:spPr>
      </p:pic>
    </p:spTree>
    <p:extLst>
      <p:ext uri="{BB962C8B-B14F-4D97-AF65-F5344CB8AC3E}">
        <p14:creationId xmlns:p14="http://schemas.microsoft.com/office/powerpoint/2010/main" val="151010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adec="http://schemas.microsoft.com/office/drawing/2017/decorative" xmlns:a16="http://schemas.microsoft.com/office/drawing/2014/main"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429A-7685-9079-47EB-7C4B54204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046ACA-DE07-6695-3276-3BC67B9AB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7BCB1A-F2FA-72ED-408C-DEC83E241A0C}"/>
              </a:ext>
            </a:extLst>
          </p:cNvPr>
          <p:cNvSpPr>
            <a:spLocks noGrp="1"/>
          </p:cNvSpPr>
          <p:nvPr>
            <p:ph type="dt" sz="half" idx="10"/>
          </p:nvPr>
        </p:nvSpPr>
        <p:spPr/>
        <p:txBody>
          <a:bodyPr/>
          <a:lstStyle/>
          <a:p>
            <a:fld id="{74F87F7E-B01D-465A-B829-09626E989006}" type="datetime1">
              <a:rPr lang="en-GB" smtClean="0"/>
              <a:t>11/03/2024</a:t>
            </a:fld>
            <a:endParaRPr lang="en-GB"/>
          </a:p>
        </p:txBody>
      </p:sp>
      <p:sp>
        <p:nvSpPr>
          <p:cNvPr id="5" name="Footer Placeholder 4">
            <a:extLst>
              <a:ext uri="{FF2B5EF4-FFF2-40B4-BE49-F238E27FC236}">
                <a16:creationId xmlns:a16="http://schemas.microsoft.com/office/drawing/2014/main" id="{D089BAE2-23B8-0C1D-72A4-6421E74CBADE}"/>
              </a:ext>
            </a:extLst>
          </p:cNvPr>
          <p:cNvSpPr>
            <a:spLocks noGrp="1"/>
          </p:cNvSpPr>
          <p:nvPr>
            <p:ph type="ftr" sz="quarter" idx="11"/>
          </p:nvPr>
        </p:nvSpPr>
        <p:spPr/>
        <p:txBody>
          <a:bodyPr/>
          <a:lstStyle/>
          <a:p>
            <a:r>
              <a:rPr lang="en-GB"/>
              <a:t>EAA Intangibles Research Group</a:t>
            </a:r>
          </a:p>
        </p:txBody>
      </p:sp>
      <p:sp>
        <p:nvSpPr>
          <p:cNvPr id="6" name="Slide Number Placeholder 5">
            <a:extLst>
              <a:ext uri="{FF2B5EF4-FFF2-40B4-BE49-F238E27FC236}">
                <a16:creationId xmlns:a16="http://schemas.microsoft.com/office/drawing/2014/main" id="{98D62CEB-25E4-12E6-91C4-E49856377972}"/>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25681417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7691-B301-919E-ED27-7744A6FBD3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09EECD-3752-C42E-1E14-A8D9E6DFE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2F3A7-48D2-5DFB-ECCC-A0314866F2FC}"/>
              </a:ext>
            </a:extLst>
          </p:cNvPr>
          <p:cNvSpPr>
            <a:spLocks noGrp="1"/>
          </p:cNvSpPr>
          <p:nvPr>
            <p:ph type="dt" sz="half" idx="10"/>
          </p:nvPr>
        </p:nvSpPr>
        <p:spPr/>
        <p:txBody>
          <a:bodyPr/>
          <a:lstStyle/>
          <a:p>
            <a:fld id="{D255961D-8CFF-4008-851B-4F0B801D785F}" type="datetime1">
              <a:rPr lang="en-GB" smtClean="0"/>
              <a:t>11/03/2024</a:t>
            </a:fld>
            <a:endParaRPr lang="en-GB"/>
          </a:p>
        </p:txBody>
      </p:sp>
      <p:sp>
        <p:nvSpPr>
          <p:cNvPr id="5" name="Footer Placeholder 4">
            <a:extLst>
              <a:ext uri="{FF2B5EF4-FFF2-40B4-BE49-F238E27FC236}">
                <a16:creationId xmlns:a16="http://schemas.microsoft.com/office/drawing/2014/main" id="{11399773-B6E9-9B75-6801-56DE2E6825F0}"/>
              </a:ext>
            </a:extLst>
          </p:cNvPr>
          <p:cNvSpPr>
            <a:spLocks noGrp="1"/>
          </p:cNvSpPr>
          <p:nvPr>
            <p:ph type="ftr" sz="quarter" idx="11"/>
          </p:nvPr>
        </p:nvSpPr>
        <p:spPr/>
        <p:txBody>
          <a:bodyPr/>
          <a:lstStyle/>
          <a:p>
            <a:r>
              <a:rPr lang="en-GB"/>
              <a:t>EAA Intangibles Research Group</a:t>
            </a:r>
          </a:p>
        </p:txBody>
      </p:sp>
      <p:sp>
        <p:nvSpPr>
          <p:cNvPr id="6" name="Slide Number Placeholder 5">
            <a:extLst>
              <a:ext uri="{FF2B5EF4-FFF2-40B4-BE49-F238E27FC236}">
                <a16:creationId xmlns:a16="http://schemas.microsoft.com/office/drawing/2014/main" id="{8B9248E9-F88E-774E-6277-04764715D702}"/>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158167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Tree>
    <p:extLst>
      <p:ext uri="{BB962C8B-B14F-4D97-AF65-F5344CB8AC3E}">
        <p14:creationId xmlns:p14="http://schemas.microsoft.com/office/powerpoint/2010/main" val="38834222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838B-8AB5-5354-8358-B9A7DF859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24C4AE-9849-F4DD-8A02-477B86DF2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976DF-8A23-7D4B-DDC5-2C9EF44233FB}"/>
              </a:ext>
            </a:extLst>
          </p:cNvPr>
          <p:cNvSpPr>
            <a:spLocks noGrp="1"/>
          </p:cNvSpPr>
          <p:nvPr>
            <p:ph type="dt" sz="half" idx="10"/>
          </p:nvPr>
        </p:nvSpPr>
        <p:spPr/>
        <p:txBody>
          <a:bodyPr/>
          <a:lstStyle/>
          <a:p>
            <a:fld id="{97BC7B92-3CAF-4485-909B-81DA4866669C}" type="datetime1">
              <a:rPr lang="en-GB" smtClean="0"/>
              <a:t>11/03/2024</a:t>
            </a:fld>
            <a:endParaRPr lang="en-GB"/>
          </a:p>
        </p:txBody>
      </p:sp>
      <p:sp>
        <p:nvSpPr>
          <p:cNvPr id="5" name="Footer Placeholder 4">
            <a:extLst>
              <a:ext uri="{FF2B5EF4-FFF2-40B4-BE49-F238E27FC236}">
                <a16:creationId xmlns:a16="http://schemas.microsoft.com/office/drawing/2014/main" id="{712C9FAD-6E7E-3A7E-9B01-29DD9CE29467}"/>
              </a:ext>
            </a:extLst>
          </p:cNvPr>
          <p:cNvSpPr>
            <a:spLocks noGrp="1"/>
          </p:cNvSpPr>
          <p:nvPr>
            <p:ph type="ftr" sz="quarter" idx="11"/>
          </p:nvPr>
        </p:nvSpPr>
        <p:spPr/>
        <p:txBody>
          <a:bodyPr/>
          <a:lstStyle/>
          <a:p>
            <a:r>
              <a:rPr lang="en-GB"/>
              <a:t>EAA Intangibles Research Group</a:t>
            </a:r>
          </a:p>
        </p:txBody>
      </p:sp>
      <p:sp>
        <p:nvSpPr>
          <p:cNvPr id="6" name="Slide Number Placeholder 5">
            <a:extLst>
              <a:ext uri="{FF2B5EF4-FFF2-40B4-BE49-F238E27FC236}">
                <a16:creationId xmlns:a16="http://schemas.microsoft.com/office/drawing/2014/main" id="{D15C936E-0EB1-55E2-296B-1D3CBE1F339A}"/>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4176443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E2F3-75B4-02A0-E609-590D019C9F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0471F6-570F-5BAB-BD70-EB7621A00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D049BC-0555-58A1-EDDD-A97D0059A1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1F1440-3921-A383-0A52-8CAF85A64741}"/>
              </a:ext>
            </a:extLst>
          </p:cNvPr>
          <p:cNvSpPr>
            <a:spLocks noGrp="1"/>
          </p:cNvSpPr>
          <p:nvPr>
            <p:ph type="dt" sz="half" idx="10"/>
          </p:nvPr>
        </p:nvSpPr>
        <p:spPr/>
        <p:txBody>
          <a:bodyPr/>
          <a:lstStyle/>
          <a:p>
            <a:fld id="{34C5CE45-6ED2-4131-83F8-A07B6FB0852A}" type="datetime1">
              <a:rPr lang="en-GB" smtClean="0"/>
              <a:t>11/03/2024</a:t>
            </a:fld>
            <a:endParaRPr lang="en-GB"/>
          </a:p>
        </p:txBody>
      </p:sp>
      <p:sp>
        <p:nvSpPr>
          <p:cNvPr id="6" name="Footer Placeholder 5">
            <a:extLst>
              <a:ext uri="{FF2B5EF4-FFF2-40B4-BE49-F238E27FC236}">
                <a16:creationId xmlns:a16="http://schemas.microsoft.com/office/drawing/2014/main" id="{B380983F-412E-5AB1-7B16-1ADCD06AD257}"/>
              </a:ext>
            </a:extLst>
          </p:cNvPr>
          <p:cNvSpPr>
            <a:spLocks noGrp="1"/>
          </p:cNvSpPr>
          <p:nvPr>
            <p:ph type="ftr" sz="quarter" idx="11"/>
          </p:nvPr>
        </p:nvSpPr>
        <p:spPr/>
        <p:txBody>
          <a:bodyPr/>
          <a:lstStyle/>
          <a:p>
            <a:r>
              <a:rPr lang="en-GB"/>
              <a:t>EAA Intangibles Research Group</a:t>
            </a:r>
          </a:p>
        </p:txBody>
      </p:sp>
      <p:sp>
        <p:nvSpPr>
          <p:cNvPr id="7" name="Slide Number Placeholder 6">
            <a:extLst>
              <a:ext uri="{FF2B5EF4-FFF2-40B4-BE49-F238E27FC236}">
                <a16:creationId xmlns:a16="http://schemas.microsoft.com/office/drawing/2014/main" id="{0DC2F075-E1A4-0FE3-2F55-B22C2287FC34}"/>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12888122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8FDB-C736-D518-A24B-9CB1ACB6D0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3D15C4-BAE0-F4D2-82E6-2BFE2D449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2C3BE-2B3F-FEF1-C5FD-D9350A121B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14DF4F-57FE-9747-41F2-EA38C346B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A0CBC9-AE43-CA6D-4617-D1892DE882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4D70A9-C057-B75C-E79B-84EC90DB665D}"/>
              </a:ext>
            </a:extLst>
          </p:cNvPr>
          <p:cNvSpPr>
            <a:spLocks noGrp="1"/>
          </p:cNvSpPr>
          <p:nvPr>
            <p:ph type="dt" sz="half" idx="10"/>
          </p:nvPr>
        </p:nvSpPr>
        <p:spPr/>
        <p:txBody>
          <a:bodyPr/>
          <a:lstStyle/>
          <a:p>
            <a:fld id="{CA5A01E1-5BDA-414D-8012-2B40CCDA261A}" type="datetime1">
              <a:rPr lang="en-GB" smtClean="0"/>
              <a:t>11/03/2024</a:t>
            </a:fld>
            <a:endParaRPr lang="en-GB"/>
          </a:p>
        </p:txBody>
      </p:sp>
      <p:sp>
        <p:nvSpPr>
          <p:cNvPr id="8" name="Footer Placeholder 7">
            <a:extLst>
              <a:ext uri="{FF2B5EF4-FFF2-40B4-BE49-F238E27FC236}">
                <a16:creationId xmlns:a16="http://schemas.microsoft.com/office/drawing/2014/main" id="{81FC15F6-C26B-EF75-A9F5-B00F611B35A7}"/>
              </a:ext>
            </a:extLst>
          </p:cNvPr>
          <p:cNvSpPr>
            <a:spLocks noGrp="1"/>
          </p:cNvSpPr>
          <p:nvPr>
            <p:ph type="ftr" sz="quarter" idx="11"/>
          </p:nvPr>
        </p:nvSpPr>
        <p:spPr/>
        <p:txBody>
          <a:bodyPr/>
          <a:lstStyle/>
          <a:p>
            <a:r>
              <a:rPr lang="en-GB"/>
              <a:t>EAA Intangibles Research Group</a:t>
            </a:r>
          </a:p>
        </p:txBody>
      </p:sp>
      <p:sp>
        <p:nvSpPr>
          <p:cNvPr id="9" name="Slide Number Placeholder 8">
            <a:extLst>
              <a:ext uri="{FF2B5EF4-FFF2-40B4-BE49-F238E27FC236}">
                <a16:creationId xmlns:a16="http://schemas.microsoft.com/office/drawing/2014/main" id="{15958153-48C5-9313-7946-5F0547FFCD71}"/>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28586102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68B7-3DB3-9088-5CE2-5DA4DE61D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C2FDE1-EEAD-C5F8-ACD4-85B4A2EEBC8F}"/>
              </a:ext>
            </a:extLst>
          </p:cNvPr>
          <p:cNvSpPr>
            <a:spLocks noGrp="1"/>
          </p:cNvSpPr>
          <p:nvPr>
            <p:ph type="dt" sz="half" idx="10"/>
          </p:nvPr>
        </p:nvSpPr>
        <p:spPr/>
        <p:txBody>
          <a:bodyPr/>
          <a:lstStyle/>
          <a:p>
            <a:fld id="{545363D5-E275-4A5E-876E-88F0B97BDF59}" type="datetime1">
              <a:rPr lang="en-GB" smtClean="0"/>
              <a:t>11/03/2024</a:t>
            </a:fld>
            <a:endParaRPr lang="en-GB"/>
          </a:p>
        </p:txBody>
      </p:sp>
      <p:sp>
        <p:nvSpPr>
          <p:cNvPr id="4" name="Footer Placeholder 3">
            <a:extLst>
              <a:ext uri="{FF2B5EF4-FFF2-40B4-BE49-F238E27FC236}">
                <a16:creationId xmlns:a16="http://schemas.microsoft.com/office/drawing/2014/main" id="{0CC845CC-3D7C-E683-8B94-BF7008AE027C}"/>
              </a:ext>
            </a:extLst>
          </p:cNvPr>
          <p:cNvSpPr>
            <a:spLocks noGrp="1"/>
          </p:cNvSpPr>
          <p:nvPr>
            <p:ph type="ftr" sz="quarter" idx="11"/>
          </p:nvPr>
        </p:nvSpPr>
        <p:spPr/>
        <p:txBody>
          <a:bodyPr/>
          <a:lstStyle/>
          <a:p>
            <a:r>
              <a:rPr lang="en-GB"/>
              <a:t>EAA Intangibles Research Group</a:t>
            </a:r>
          </a:p>
        </p:txBody>
      </p:sp>
      <p:sp>
        <p:nvSpPr>
          <p:cNvPr id="5" name="Slide Number Placeholder 4">
            <a:extLst>
              <a:ext uri="{FF2B5EF4-FFF2-40B4-BE49-F238E27FC236}">
                <a16:creationId xmlns:a16="http://schemas.microsoft.com/office/drawing/2014/main" id="{C855CC1F-3DE7-C56B-49FF-D3A6D245A46E}"/>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17674528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6A433-8B03-0E00-B30B-A33C444C8E73}"/>
              </a:ext>
            </a:extLst>
          </p:cNvPr>
          <p:cNvSpPr>
            <a:spLocks noGrp="1"/>
          </p:cNvSpPr>
          <p:nvPr>
            <p:ph type="dt" sz="half" idx="10"/>
          </p:nvPr>
        </p:nvSpPr>
        <p:spPr/>
        <p:txBody>
          <a:bodyPr/>
          <a:lstStyle/>
          <a:p>
            <a:fld id="{D2E19506-26A8-4DE5-8444-A8B9A88C1A76}" type="datetime1">
              <a:rPr lang="en-GB" smtClean="0"/>
              <a:t>11/03/2024</a:t>
            </a:fld>
            <a:endParaRPr lang="en-GB"/>
          </a:p>
        </p:txBody>
      </p:sp>
      <p:sp>
        <p:nvSpPr>
          <p:cNvPr id="3" name="Footer Placeholder 2">
            <a:extLst>
              <a:ext uri="{FF2B5EF4-FFF2-40B4-BE49-F238E27FC236}">
                <a16:creationId xmlns:a16="http://schemas.microsoft.com/office/drawing/2014/main" id="{38DDA3E9-820A-694D-EE6C-052CBCBE99A6}"/>
              </a:ext>
            </a:extLst>
          </p:cNvPr>
          <p:cNvSpPr>
            <a:spLocks noGrp="1"/>
          </p:cNvSpPr>
          <p:nvPr>
            <p:ph type="ftr" sz="quarter" idx="11"/>
          </p:nvPr>
        </p:nvSpPr>
        <p:spPr/>
        <p:txBody>
          <a:bodyPr/>
          <a:lstStyle/>
          <a:p>
            <a:r>
              <a:rPr lang="en-GB"/>
              <a:t>EAA Intangibles Research Group</a:t>
            </a:r>
          </a:p>
        </p:txBody>
      </p:sp>
      <p:sp>
        <p:nvSpPr>
          <p:cNvPr id="4" name="Slide Number Placeholder 3">
            <a:extLst>
              <a:ext uri="{FF2B5EF4-FFF2-40B4-BE49-F238E27FC236}">
                <a16:creationId xmlns:a16="http://schemas.microsoft.com/office/drawing/2014/main" id="{BF5A1C2E-FF34-14DA-5DC8-98E851E9B3A6}"/>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18700823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52F5-4FB0-2C99-8FF4-2ADA973D7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180D13-82CB-4024-CA4D-FB1CAA771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E1E596-98C3-A1BB-D34B-F587F2D89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2F7C2-15ED-3A06-6D1A-E677F3A85908}"/>
              </a:ext>
            </a:extLst>
          </p:cNvPr>
          <p:cNvSpPr>
            <a:spLocks noGrp="1"/>
          </p:cNvSpPr>
          <p:nvPr>
            <p:ph type="dt" sz="half" idx="10"/>
          </p:nvPr>
        </p:nvSpPr>
        <p:spPr/>
        <p:txBody>
          <a:bodyPr/>
          <a:lstStyle/>
          <a:p>
            <a:fld id="{3DF67779-D9E6-4EED-9802-431D3F3B3BD7}" type="datetime1">
              <a:rPr lang="en-GB" smtClean="0"/>
              <a:t>11/03/2024</a:t>
            </a:fld>
            <a:endParaRPr lang="en-GB"/>
          </a:p>
        </p:txBody>
      </p:sp>
      <p:sp>
        <p:nvSpPr>
          <p:cNvPr id="6" name="Footer Placeholder 5">
            <a:extLst>
              <a:ext uri="{FF2B5EF4-FFF2-40B4-BE49-F238E27FC236}">
                <a16:creationId xmlns:a16="http://schemas.microsoft.com/office/drawing/2014/main" id="{83CD7A9B-7EE6-D0E4-36D0-1D7A2BF6B666}"/>
              </a:ext>
            </a:extLst>
          </p:cNvPr>
          <p:cNvSpPr>
            <a:spLocks noGrp="1"/>
          </p:cNvSpPr>
          <p:nvPr>
            <p:ph type="ftr" sz="quarter" idx="11"/>
          </p:nvPr>
        </p:nvSpPr>
        <p:spPr/>
        <p:txBody>
          <a:bodyPr/>
          <a:lstStyle/>
          <a:p>
            <a:r>
              <a:rPr lang="en-GB"/>
              <a:t>EAA Intangibles Research Group</a:t>
            </a:r>
          </a:p>
        </p:txBody>
      </p:sp>
      <p:sp>
        <p:nvSpPr>
          <p:cNvPr id="7" name="Slide Number Placeholder 6">
            <a:extLst>
              <a:ext uri="{FF2B5EF4-FFF2-40B4-BE49-F238E27FC236}">
                <a16:creationId xmlns:a16="http://schemas.microsoft.com/office/drawing/2014/main" id="{B50E665A-F806-A9C4-75BC-C490A88B57F2}"/>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21057318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626C-4B78-8EA6-1231-1964A34D7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4401B7-D5DF-CA8F-6141-620C98287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216F5F-6295-7735-A703-95730B48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F8F8B-7A8C-ED76-50F8-EEA918CE7305}"/>
              </a:ext>
            </a:extLst>
          </p:cNvPr>
          <p:cNvSpPr>
            <a:spLocks noGrp="1"/>
          </p:cNvSpPr>
          <p:nvPr>
            <p:ph type="dt" sz="half" idx="10"/>
          </p:nvPr>
        </p:nvSpPr>
        <p:spPr/>
        <p:txBody>
          <a:bodyPr/>
          <a:lstStyle/>
          <a:p>
            <a:fld id="{D49697BF-330A-4EB0-A8D5-F215F297B3B5}" type="datetime1">
              <a:rPr lang="en-GB" smtClean="0"/>
              <a:t>11/03/2024</a:t>
            </a:fld>
            <a:endParaRPr lang="en-GB"/>
          </a:p>
        </p:txBody>
      </p:sp>
      <p:sp>
        <p:nvSpPr>
          <p:cNvPr id="6" name="Footer Placeholder 5">
            <a:extLst>
              <a:ext uri="{FF2B5EF4-FFF2-40B4-BE49-F238E27FC236}">
                <a16:creationId xmlns:a16="http://schemas.microsoft.com/office/drawing/2014/main" id="{F4F23EFE-6E5F-66F1-AEE3-FCCB8BDB2015}"/>
              </a:ext>
            </a:extLst>
          </p:cNvPr>
          <p:cNvSpPr>
            <a:spLocks noGrp="1"/>
          </p:cNvSpPr>
          <p:nvPr>
            <p:ph type="ftr" sz="quarter" idx="11"/>
          </p:nvPr>
        </p:nvSpPr>
        <p:spPr/>
        <p:txBody>
          <a:bodyPr/>
          <a:lstStyle/>
          <a:p>
            <a:r>
              <a:rPr lang="en-GB"/>
              <a:t>EAA Intangibles Research Group</a:t>
            </a:r>
          </a:p>
        </p:txBody>
      </p:sp>
      <p:sp>
        <p:nvSpPr>
          <p:cNvPr id="7" name="Slide Number Placeholder 6">
            <a:extLst>
              <a:ext uri="{FF2B5EF4-FFF2-40B4-BE49-F238E27FC236}">
                <a16:creationId xmlns:a16="http://schemas.microsoft.com/office/drawing/2014/main" id="{088F159C-9574-051D-D6B2-2FC8AF471216}"/>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4389208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BBF3-78E6-7166-C96F-379C12B7A0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AB3762-8745-99E9-F5DA-0FD824DAA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C0375C-C552-2222-8F7C-973A04D56086}"/>
              </a:ext>
            </a:extLst>
          </p:cNvPr>
          <p:cNvSpPr>
            <a:spLocks noGrp="1"/>
          </p:cNvSpPr>
          <p:nvPr>
            <p:ph type="dt" sz="half" idx="10"/>
          </p:nvPr>
        </p:nvSpPr>
        <p:spPr/>
        <p:txBody>
          <a:bodyPr/>
          <a:lstStyle/>
          <a:p>
            <a:fld id="{DF9708F8-083E-46D5-8AC8-1342532408EC}" type="datetime1">
              <a:rPr lang="en-GB" smtClean="0"/>
              <a:t>11/03/2024</a:t>
            </a:fld>
            <a:endParaRPr lang="en-GB"/>
          </a:p>
        </p:txBody>
      </p:sp>
      <p:sp>
        <p:nvSpPr>
          <p:cNvPr id="5" name="Footer Placeholder 4">
            <a:extLst>
              <a:ext uri="{FF2B5EF4-FFF2-40B4-BE49-F238E27FC236}">
                <a16:creationId xmlns:a16="http://schemas.microsoft.com/office/drawing/2014/main" id="{3969528E-2B79-05E0-95B1-F110C0D92678}"/>
              </a:ext>
            </a:extLst>
          </p:cNvPr>
          <p:cNvSpPr>
            <a:spLocks noGrp="1"/>
          </p:cNvSpPr>
          <p:nvPr>
            <p:ph type="ftr" sz="quarter" idx="11"/>
          </p:nvPr>
        </p:nvSpPr>
        <p:spPr/>
        <p:txBody>
          <a:bodyPr/>
          <a:lstStyle/>
          <a:p>
            <a:r>
              <a:rPr lang="en-GB"/>
              <a:t>EAA Intangibles Research Group</a:t>
            </a:r>
          </a:p>
        </p:txBody>
      </p:sp>
      <p:sp>
        <p:nvSpPr>
          <p:cNvPr id="6" name="Slide Number Placeholder 5">
            <a:extLst>
              <a:ext uri="{FF2B5EF4-FFF2-40B4-BE49-F238E27FC236}">
                <a16:creationId xmlns:a16="http://schemas.microsoft.com/office/drawing/2014/main" id="{A55DE0B2-5064-8DAA-CA8E-7D913C1D35A8}"/>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32068372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64A17-7CB0-E240-E1B3-912E3EDEAD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9786B3-FD78-FD26-6AE7-47E641C6C8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18B5C1-88BD-0ACB-4C79-5D7D5B216D62}"/>
              </a:ext>
            </a:extLst>
          </p:cNvPr>
          <p:cNvSpPr>
            <a:spLocks noGrp="1"/>
          </p:cNvSpPr>
          <p:nvPr>
            <p:ph type="dt" sz="half" idx="10"/>
          </p:nvPr>
        </p:nvSpPr>
        <p:spPr/>
        <p:txBody>
          <a:bodyPr/>
          <a:lstStyle/>
          <a:p>
            <a:fld id="{59B03ABD-8AFB-4E9D-B0E4-B662139CA6BE}" type="datetime1">
              <a:rPr lang="en-GB" smtClean="0"/>
              <a:t>11/03/2024</a:t>
            </a:fld>
            <a:endParaRPr lang="en-GB"/>
          </a:p>
        </p:txBody>
      </p:sp>
      <p:sp>
        <p:nvSpPr>
          <p:cNvPr id="5" name="Footer Placeholder 4">
            <a:extLst>
              <a:ext uri="{FF2B5EF4-FFF2-40B4-BE49-F238E27FC236}">
                <a16:creationId xmlns:a16="http://schemas.microsoft.com/office/drawing/2014/main" id="{BAB1F754-4195-D84F-64E7-A8648930B370}"/>
              </a:ext>
            </a:extLst>
          </p:cNvPr>
          <p:cNvSpPr>
            <a:spLocks noGrp="1"/>
          </p:cNvSpPr>
          <p:nvPr>
            <p:ph type="ftr" sz="quarter" idx="11"/>
          </p:nvPr>
        </p:nvSpPr>
        <p:spPr/>
        <p:txBody>
          <a:bodyPr/>
          <a:lstStyle/>
          <a:p>
            <a:r>
              <a:rPr lang="en-GB"/>
              <a:t>EAA Intangibles Research Group</a:t>
            </a:r>
          </a:p>
        </p:txBody>
      </p:sp>
      <p:sp>
        <p:nvSpPr>
          <p:cNvPr id="6" name="Slide Number Placeholder 5">
            <a:extLst>
              <a:ext uri="{FF2B5EF4-FFF2-40B4-BE49-F238E27FC236}">
                <a16:creationId xmlns:a16="http://schemas.microsoft.com/office/drawing/2014/main" id="{E27C27CB-E376-FCA2-748D-CAFBFBEE05E2}"/>
              </a:ext>
            </a:extLst>
          </p:cNvPr>
          <p:cNvSpPr>
            <a:spLocks noGrp="1"/>
          </p:cNvSpPr>
          <p:nvPr>
            <p:ph type="sldNum" sz="quarter" idx="12"/>
          </p:nvPr>
        </p:nvSpPr>
        <p:spPr/>
        <p:txBody>
          <a:bodyPr/>
          <a:lstStyle/>
          <a:p>
            <a:fld id="{E837F236-C6E5-4EEF-836F-F04ADE1E595F}" type="slidenum">
              <a:rPr lang="en-GB" smtClean="0"/>
              <a:t>‹#›</a:t>
            </a:fld>
            <a:endParaRPr lang="en-GB"/>
          </a:p>
        </p:txBody>
      </p:sp>
    </p:spTree>
    <p:extLst>
      <p:ext uri="{BB962C8B-B14F-4D97-AF65-F5344CB8AC3E}">
        <p14:creationId xmlns:p14="http://schemas.microsoft.com/office/powerpoint/2010/main" val="10721581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4" name="Rectangle 39"/>
          <p:cNvSpPr>
            <a:spLocks noChangeArrowheads="1"/>
          </p:cNvSpPr>
          <p:nvPr/>
        </p:nvSpPr>
        <p:spPr bwMode="auto">
          <a:xfrm>
            <a:off x="220785" y="3830639"/>
            <a:ext cx="1090050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eaLnBrk="1" hangingPunct="1">
              <a:defRPr/>
            </a:pPr>
            <a:endParaRPr lang="it-IT" altLang="it-IT" sz="2800">
              <a:solidFill>
                <a:schemeClr val="tx1"/>
              </a:solidFill>
              <a:latin typeface="Calibri" pitchFamily="34" charset="0"/>
            </a:endParaRPr>
          </a:p>
        </p:txBody>
      </p:sp>
      <p:sp>
        <p:nvSpPr>
          <p:cNvPr id="5" name="Rectangle 40"/>
          <p:cNvSpPr>
            <a:spLocks noChangeArrowheads="1"/>
          </p:cNvSpPr>
          <p:nvPr/>
        </p:nvSpPr>
        <p:spPr bwMode="auto">
          <a:xfrm>
            <a:off x="1727200" y="5445126"/>
            <a:ext cx="787790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6400800" algn="r"/>
                <a:tab pos="8636000" algn="r"/>
              </a:tabLst>
              <a:defRPr sz="700">
                <a:solidFill>
                  <a:srgbClr val="00279F"/>
                </a:solidFill>
                <a:latin typeface="Arial" pitchFamily="34" charset="0"/>
                <a:cs typeface="Arial" pitchFamily="34" charset="0"/>
              </a:defRPr>
            </a:lvl1pPr>
            <a:lvl2pPr marL="742950" indent="-285750" eaLnBrk="0" hangingPunct="0">
              <a:tabLst>
                <a:tab pos="6400800" algn="r"/>
                <a:tab pos="8636000" algn="r"/>
              </a:tabLst>
              <a:defRPr sz="700">
                <a:solidFill>
                  <a:srgbClr val="00279F"/>
                </a:solidFill>
                <a:latin typeface="Arial" pitchFamily="34" charset="0"/>
                <a:cs typeface="Arial" pitchFamily="34" charset="0"/>
              </a:defRPr>
            </a:lvl2pPr>
            <a:lvl3pPr marL="1143000" indent="-228600" eaLnBrk="0" hangingPunct="0">
              <a:tabLst>
                <a:tab pos="6400800" algn="r"/>
                <a:tab pos="8636000" algn="r"/>
              </a:tabLst>
              <a:defRPr sz="700">
                <a:solidFill>
                  <a:srgbClr val="00279F"/>
                </a:solidFill>
                <a:latin typeface="Arial" pitchFamily="34" charset="0"/>
                <a:cs typeface="Arial" pitchFamily="34" charset="0"/>
              </a:defRPr>
            </a:lvl3pPr>
            <a:lvl4pPr marL="1600200" indent="-228600" eaLnBrk="0" hangingPunct="0">
              <a:tabLst>
                <a:tab pos="6400800" algn="r"/>
                <a:tab pos="8636000" algn="r"/>
              </a:tabLst>
              <a:defRPr sz="700">
                <a:solidFill>
                  <a:srgbClr val="00279F"/>
                </a:solidFill>
                <a:latin typeface="Arial" pitchFamily="34" charset="0"/>
                <a:cs typeface="Arial" pitchFamily="34" charset="0"/>
              </a:defRPr>
            </a:lvl4pPr>
            <a:lvl5pPr marL="2057400" indent="-228600" eaLnBrk="0" hangingPunct="0">
              <a:tabLst>
                <a:tab pos="6400800" algn="r"/>
                <a:tab pos="8636000" algn="r"/>
              </a:tabLst>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9pPr>
          </a:lstStyle>
          <a:p>
            <a:pPr eaLnBrk="1" hangingPunct="1">
              <a:lnSpc>
                <a:spcPct val="90000"/>
              </a:lnSpc>
              <a:spcBef>
                <a:spcPct val="50000"/>
              </a:spcBef>
              <a:buClr>
                <a:srgbClr val="CC0000"/>
              </a:buClr>
              <a:buFont typeface="Wingdings" pitchFamily="2" charset="2"/>
              <a:buChar char="ü"/>
              <a:defRPr/>
            </a:pPr>
            <a:endParaRPr lang="it-IT" altLang="it-IT" sz="2000">
              <a:solidFill>
                <a:schemeClr val="tx1"/>
              </a:solidFill>
              <a:latin typeface="Verdana" pitchFamily="34" charset="0"/>
            </a:endParaRPr>
          </a:p>
        </p:txBody>
      </p:sp>
      <p:graphicFrame>
        <p:nvGraphicFramePr>
          <p:cNvPr id="6" name="Object 41"/>
          <p:cNvGraphicFramePr>
            <a:graphicFrameLocks noChangeAspect="1"/>
          </p:cNvGraphicFramePr>
          <p:nvPr/>
        </p:nvGraphicFramePr>
        <p:xfrm>
          <a:off x="0" y="2020889"/>
          <a:ext cx="994508" cy="471487"/>
        </p:xfrm>
        <a:graphic>
          <a:graphicData uri="http://schemas.openxmlformats.org/presentationml/2006/ole">
            <mc:AlternateContent xmlns:mc="http://schemas.openxmlformats.org/markup-compatibility/2006">
              <mc:Choice xmlns:v="urn:schemas-microsoft-com:vml" Requires="v">
                <p:oleObj name="Grafico" r:id="rId2" imgW="1752779" imgH="914310" progId="MSGraph.Chart.8">
                  <p:embed followColorScheme="full"/>
                </p:oleObj>
              </mc:Choice>
              <mc:Fallback>
                <p:oleObj name="Grafico" r:id="rId2" imgW="1752779" imgH="914310" progId="MSGraph.Chart.8">
                  <p:embed followColorScheme="full"/>
                  <p:pic>
                    <p:nvPicPr>
                      <p:cNvPr id="6" name="Object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0889"/>
                        <a:ext cx="994508"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
          <p:cNvSpPr>
            <a:spLocks noChangeArrowheads="1"/>
          </p:cNvSpPr>
          <p:nvPr userDrawn="1"/>
        </p:nvSpPr>
        <p:spPr bwMode="auto">
          <a:xfrm>
            <a:off x="543170" y="2635251"/>
            <a:ext cx="1090050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a:defRPr/>
            </a:pPr>
            <a:endParaRPr lang="it-IT" altLang="it-IT" sz="2800">
              <a:solidFill>
                <a:schemeClr val="tx1"/>
              </a:solidFill>
              <a:latin typeface="Times New Roman" pitchFamily="18" charset="0"/>
            </a:endParaRPr>
          </a:p>
        </p:txBody>
      </p:sp>
      <p:sp>
        <p:nvSpPr>
          <p:cNvPr id="8" name="Rectangle 4"/>
          <p:cNvSpPr>
            <a:spLocks noChangeArrowheads="1"/>
          </p:cNvSpPr>
          <p:nvPr userDrawn="1"/>
        </p:nvSpPr>
        <p:spPr bwMode="auto">
          <a:xfrm>
            <a:off x="4079631" y="4641851"/>
            <a:ext cx="787790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a:defRPr/>
            </a:pPr>
            <a:endParaRPr lang="it-IT" altLang="it-IT" sz="1600">
              <a:solidFill>
                <a:schemeClr val="tx1"/>
              </a:solidFill>
            </a:endParaRPr>
          </a:p>
        </p:txBody>
      </p:sp>
      <p:pic>
        <p:nvPicPr>
          <p:cNvPr id="13" name="Picture 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8462" y="4438650"/>
            <a:ext cx="10433538"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23747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7365634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11/03/2024</a:t>
            </a:fld>
            <a:endParaRPr lang="en-US" dirty="0"/>
          </a:p>
        </p:txBody>
      </p:sp>
    </p:spTree>
    <p:extLst>
      <p:ext uri="{BB962C8B-B14F-4D97-AF65-F5344CB8AC3E}">
        <p14:creationId xmlns:p14="http://schemas.microsoft.com/office/powerpoint/2010/main" val="2916524264"/>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4954670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p:nvGrpSpPr>
        <p:grpSpPr bwMode="blackWhite">
          <a:xfrm>
            <a:off x="383117" y="728398"/>
            <a:ext cx="11403800" cy="2446708"/>
            <a:chOff x="287338" y="603319"/>
            <a:chExt cx="8552850" cy="2037600"/>
          </a:xfrm>
        </p:grpSpPr>
        <p:sp>
          <p:nvSpPr>
            <p:cNvPr id="19" name="Rechteck 18"/>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20" name="Rechteck 19"/>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08" y="1561639"/>
            <a:ext cx="7248000" cy="1231200"/>
          </a:xfrm>
          <a:prstGeom prst="rect">
            <a:avLst/>
          </a:prstGeom>
        </p:spPr>
        <p:txBody>
          <a:bodyPr tIns="0" anchor="ctr"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3" name="Untertitel 2"/>
          <p:cNvSpPr>
            <a:spLocks noGrp="1"/>
          </p:cNvSpPr>
          <p:nvPr>
            <p:ph type="subTitle" idx="1" hasCustomPrompt="1"/>
          </p:nvPr>
        </p:nvSpPr>
        <p:spPr bwMode="black">
          <a:xfrm>
            <a:off x="807208" y="1191696"/>
            <a:ext cx="7248000" cy="421840"/>
          </a:xfrm>
        </p:spPr>
        <p:txBody>
          <a:bodyPr tIns="0" bIns="0">
            <a:noAutofit/>
          </a:bodyPr>
          <a:lstStyle>
            <a:lvl1pPr marL="0" indent="0" algn="l">
              <a:lnSpc>
                <a:spcPct val="100000"/>
              </a:lnSpc>
              <a:buNone/>
              <a:defRPr sz="2400" b="1" i="0" baseline="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sp>
        <p:nvSpPr>
          <p:cNvPr id="10" name="Textplatzhalter 9"/>
          <p:cNvSpPr>
            <a:spLocks noGrp="1"/>
          </p:cNvSpPr>
          <p:nvPr>
            <p:ph type="body" sz="quarter" idx="11"/>
          </p:nvPr>
        </p:nvSpPr>
        <p:spPr bwMode="white">
          <a:xfrm>
            <a:off x="383117" y="3488573"/>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baseline="0" dirty="0" smtClean="0"/>
            </a:lvl1pPr>
          </a:lstStyle>
          <a:p>
            <a:pPr marL="0" lvl="0" defTabSz="1219170"/>
            <a:r>
              <a:rPr lang="de-DE"/>
              <a:t>Mastertextformat bearbeiten</a:t>
            </a:r>
          </a:p>
        </p:txBody>
      </p:sp>
      <p:sp>
        <p:nvSpPr>
          <p:cNvPr id="12"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bg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pic>
        <p:nvPicPr>
          <p:cNvPr id="28" name="Grafik 27">
            <a:extLst>
              <a:ext uri="{FF2B5EF4-FFF2-40B4-BE49-F238E27FC236}">
                <a16:creationId xmlns:a16="http://schemas.microsoft.com/office/drawing/2014/main" id="{E29D52CF-088B-4276-BFE1-945C4B5425D6}"/>
              </a:ext>
            </a:extLst>
          </p:cNvPr>
          <p:cNvPicPr>
            <a:picLocks noChangeAspect="1"/>
          </p:cNvPicPr>
          <p:nvPr/>
        </p:nvPicPr>
        <p:blipFill>
          <a:blip r:embed="rId3"/>
          <a:stretch>
            <a:fillRect/>
          </a:stretch>
        </p:blipFill>
        <p:spPr>
          <a:xfrm>
            <a:off x="8740748" y="1205314"/>
            <a:ext cx="2500800" cy="1319396"/>
          </a:xfrm>
          <a:prstGeom prst="rect">
            <a:avLst/>
          </a:prstGeom>
        </p:spPr>
      </p:pic>
      <p:pic>
        <p:nvPicPr>
          <p:cNvPr id="14" name="Grafik 13">
            <a:extLst>
              <a:ext uri="{FF2B5EF4-FFF2-40B4-BE49-F238E27FC236}">
                <a16:creationId xmlns:a16="http://schemas.microsoft.com/office/drawing/2014/main" id="{65A0A08A-522B-4F56-BC91-E041BF3622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1726" y="6091196"/>
            <a:ext cx="2526241" cy="436989"/>
          </a:xfrm>
          <a:prstGeom prst="rect">
            <a:avLst/>
          </a:prstGeom>
        </p:spPr>
      </p:pic>
    </p:spTree>
    <p:extLst>
      <p:ext uri="{BB962C8B-B14F-4D97-AF65-F5344CB8AC3E}">
        <p14:creationId xmlns:p14="http://schemas.microsoft.com/office/powerpoint/2010/main" val="1989976025"/>
      </p:ext>
    </p:extLst>
  </p:cSld>
  <p:clrMapOvr>
    <a:masterClrMapping/>
  </p:clrMapOvr>
  <p:transition>
    <p:fade/>
  </p:transition>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D138573-963E-45E2-816B-C3F7B0FE1E7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1726" y="6091196"/>
            <a:ext cx="2526241" cy="436989"/>
          </a:xfrm>
          <a:prstGeom prst="rect">
            <a:avLst/>
          </a:prstGeom>
        </p:spPr>
      </p:pic>
      <p:grpSp>
        <p:nvGrpSpPr>
          <p:cNvPr id="14" name="Gruppieren 13"/>
          <p:cNvGrpSpPr/>
          <p:nvPr/>
        </p:nvGrpSpPr>
        <p:grpSpPr bwMode="blackWhite">
          <a:xfrm>
            <a:off x="383117" y="728399"/>
            <a:ext cx="11403800" cy="2073600"/>
            <a:chOff x="287338" y="603319"/>
            <a:chExt cx="8552850" cy="2037600"/>
          </a:xfrm>
        </p:grpSpPr>
        <p:sp>
          <p:nvSpPr>
            <p:cNvPr id="17" name="Rechteck 16"/>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11" y="1554985"/>
            <a:ext cx="7448791" cy="620057"/>
          </a:xfrm>
          <a:prstGeom prst="rect">
            <a:avLst/>
          </a:prstGeom>
        </p:spPr>
        <p:txBody>
          <a:bodyPr tIns="0" anchor="b"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807211" y="1191696"/>
            <a:ext cx="7448791" cy="365413"/>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383117" y="3173415"/>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2"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bg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pic>
        <p:nvPicPr>
          <p:cNvPr id="28" name="Grafik 27">
            <a:extLst>
              <a:ext uri="{FF2B5EF4-FFF2-40B4-BE49-F238E27FC236}">
                <a16:creationId xmlns:a16="http://schemas.microsoft.com/office/drawing/2014/main" id="{6BDC8D04-A605-420C-944D-BF9374792A12}"/>
              </a:ext>
            </a:extLst>
          </p:cNvPr>
          <p:cNvPicPr>
            <a:picLocks noChangeAspect="1"/>
          </p:cNvPicPr>
          <p:nvPr/>
        </p:nvPicPr>
        <p:blipFill>
          <a:blip r:embed="rId4"/>
          <a:stretch>
            <a:fillRect/>
          </a:stretch>
        </p:blipFill>
        <p:spPr>
          <a:xfrm>
            <a:off x="8740748" y="1205314"/>
            <a:ext cx="2500800" cy="1319396"/>
          </a:xfrm>
          <a:prstGeom prst="rect">
            <a:avLst/>
          </a:prstGeom>
        </p:spPr>
      </p:pic>
    </p:spTree>
    <p:extLst>
      <p:ext uri="{BB962C8B-B14F-4D97-AF65-F5344CB8AC3E}">
        <p14:creationId xmlns:p14="http://schemas.microsoft.com/office/powerpoint/2010/main" val="226989579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7"/>
            <a:ext cx="10346192" cy="4624687"/>
          </a:xfrm>
        </p:spPr>
        <p:txBody>
          <a:bodyPr lIns="0" rIns="0">
            <a:normAutofit/>
          </a:bodyPr>
          <a:lstStyle>
            <a:lvl1pPr>
              <a:lnSpc>
                <a:spcPct val="120000"/>
              </a:lnSpc>
              <a:spcBef>
                <a:spcPts val="600"/>
              </a:spcBef>
              <a:spcAft>
                <a:spcPts val="0"/>
              </a:spcAft>
              <a:defRPr sz="1800"/>
            </a:lvl1pPr>
            <a:lvl2pPr>
              <a:lnSpc>
                <a:spcPct val="120000"/>
              </a:lnSpc>
              <a:spcAft>
                <a:spcPts val="0"/>
              </a:spcAft>
              <a:defRPr sz="1800" u="none"/>
            </a:lvl2pPr>
            <a:lvl3pPr>
              <a:lnSpc>
                <a:spcPct val="120000"/>
              </a:lnSpc>
              <a:spcAft>
                <a:spcPts val="0"/>
              </a:spcAft>
              <a:defRPr sz="1400" u="none"/>
            </a:lvl3pPr>
            <a:lvl4pPr>
              <a:lnSpc>
                <a:spcPct val="120000"/>
              </a:lnSpc>
              <a:spcAft>
                <a:spcPts val="0"/>
              </a:spcAft>
              <a:defRPr sz="1400" u="none"/>
            </a:lvl4pPr>
            <a:lvl5pPr>
              <a:lnSpc>
                <a:spcPct val="120000"/>
              </a:lnSpc>
              <a:spcAft>
                <a:spcPts val="0"/>
              </a:spcAft>
              <a:defRPr sz="1200" u="none"/>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D19447A4-52F5-4EE7-904B-5E63DEB43BC1}" type="datetime1">
              <a:rPr lang="de-DE" smtClean="0"/>
              <a:t>11.03.2024</a:t>
            </a:fld>
            <a:endParaRPr lang="de-DE" dirty="0"/>
          </a:p>
        </p:txBody>
      </p:sp>
      <p:sp>
        <p:nvSpPr>
          <p:cNvPr id="8" name="Fußzeilenplatzhalter 7"/>
          <p:cNvSpPr>
            <a:spLocks noGrp="1"/>
          </p:cNvSpPr>
          <p:nvPr>
            <p:ph type="ftr" sz="quarter" idx="11"/>
          </p:nvPr>
        </p:nvSpPr>
        <p:spPr>
          <a:xfrm>
            <a:off x="1806083" y="6494471"/>
            <a:ext cx="5792896" cy="309703"/>
          </a:xfrm>
        </p:spPr>
        <p:txBody>
          <a:bodyPr/>
          <a:lstStyle/>
          <a:p>
            <a:r>
              <a:rPr lang="de-DE"/>
              <a:t>Tobias Bornemann</a:t>
            </a:r>
            <a:endParaRPr lang="de-DE" dirty="0"/>
          </a:p>
        </p:txBody>
      </p:sp>
      <p:sp>
        <p:nvSpPr>
          <p:cNvPr id="9" name="Foliennummernplatzhalter 8"/>
          <p:cNvSpPr>
            <a:spLocks noGrp="1"/>
          </p:cNvSpPr>
          <p:nvPr>
            <p:ph type="sldNum" sz="quarter" idx="12"/>
          </p:nvPr>
        </p:nvSpPr>
        <p:spPr/>
        <p:txBody>
          <a:bodyPr/>
          <a:lstStyle/>
          <a:p>
            <a:fld id="{4A3EDF3B-4D76-41FB-A0BA-97A3694012B9}" type="slidenum">
              <a:rPr lang="de-DE" smtClean="0"/>
              <a:t>‹#›</a:t>
            </a:fld>
            <a:endParaRPr lang="de-DE"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dirty="0"/>
              <a:t>Mastertitelformat bearbeiten</a:t>
            </a:r>
            <a:endParaRPr lang="en-GB" dirty="0"/>
          </a:p>
        </p:txBody>
      </p:sp>
    </p:spTree>
    <p:extLst>
      <p:ext uri="{BB962C8B-B14F-4D97-AF65-F5344CB8AC3E}">
        <p14:creationId xmlns:p14="http://schemas.microsoft.com/office/powerpoint/2010/main" val="240665249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elfolie ohne Bild">
    <p:bg>
      <p:bgPr>
        <a:solidFill>
          <a:schemeClr val="bg1"/>
        </a:solidFill>
        <a:effectLst/>
      </p:bgPr>
    </p:bg>
    <p:spTree>
      <p:nvGrpSpPr>
        <p:cNvPr id="1" name=""/>
        <p:cNvGrpSpPr/>
        <p:nvPr/>
      </p:nvGrpSpPr>
      <p:grpSpPr>
        <a:xfrm>
          <a:off x="0" y="0"/>
          <a:ext cx="0" cy="0"/>
          <a:chOff x="0" y="0"/>
          <a:chExt cx="0" cy="0"/>
        </a:xfrm>
      </p:grpSpPr>
      <p:grpSp>
        <p:nvGrpSpPr>
          <p:cNvPr id="2" name="Gruppieren 1"/>
          <p:cNvGrpSpPr/>
          <p:nvPr/>
        </p:nvGrpSpPr>
        <p:grpSpPr>
          <a:xfrm>
            <a:off x="383117" y="730591"/>
            <a:ext cx="11403800" cy="2446736"/>
            <a:chOff x="287338" y="547943"/>
            <a:chExt cx="8552850" cy="1835052"/>
          </a:xfrm>
        </p:grpSpPr>
        <p:sp>
          <p:nvSpPr>
            <p:cNvPr id="11" name="Rechteck 10"/>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sp>
          <p:nvSpPr>
            <p:cNvPr id="4" name="Rechteck 3"/>
            <p:cNvSpPr/>
            <p:nvPr userDrawn="1"/>
          </p:nvSpPr>
          <p:spPr bwMode="blackWhite">
            <a:xfrm>
              <a:off x="287338" y="549155"/>
              <a:ext cx="5904662" cy="1833840"/>
            </a:xfrm>
            <a:prstGeom prst="rect">
              <a:avLst/>
            </a:prstGeom>
            <a:solidFill>
              <a:srgbClr val="0096D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14" name="Textplatzhalter 9"/>
          <p:cNvSpPr>
            <a:spLocks noGrp="1"/>
          </p:cNvSpPr>
          <p:nvPr>
            <p:ph type="body" sz="quarter" idx="11"/>
          </p:nvPr>
        </p:nvSpPr>
        <p:spPr bwMode="white">
          <a:xfrm>
            <a:off x="383117" y="3489600"/>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0"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tx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sp>
        <p:nvSpPr>
          <p:cNvPr id="13" name="Titel 1"/>
          <p:cNvSpPr>
            <a:spLocks noGrp="1"/>
          </p:cNvSpPr>
          <p:nvPr>
            <p:ph type="ctrTitle" hasCustomPrompt="1"/>
          </p:nvPr>
        </p:nvSpPr>
        <p:spPr bwMode="black">
          <a:xfrm>
            <a:off x="807208" y="1561639"/>
            <a:ext cx="7248000" cy="1231200"/>
          </a:xfrm>
          <a:prstGeom prst="rect">
            <a:avLst/>
          </a:prstGeom>
        </p:spPr>
        <p:txBody>
          <a:bodyPr tIns="0" anchor="ctr"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5" name="Untertitel 2"/>
          <p:cNvSpPr>
            <a:spLocks noGrp="1"/>
          </p:cNvSpPr>
          <p:nvPr>
            <p:ph type="subTitle" idx="1" hasCustomPrompt="1"/>
          </p:nvPr>
        </p:nvSpPr>
        <p:spPr bwMode="black">
          <a:xfrm>
            <a:off x="807208" y="1191696"/>
            <a:ext cx="7248000" cy="421840"/>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pic>
        <p:nvPicPr>
          <p:cNvPr id="19" name="Grafik 18">
            <a:extLst>
              <a:ext uri="{FF2B5EF4-FFF2-40B4-BE49-F238E27FC236}">
                <a16:creationId xmlns:a16="http://schemas.microsoft.com/office/drawing/2014/main" id="{29E8E94B-19E0-4458-A9D9-D71C1EA63D2D}"/>
              </a:ext>
            </a:extLst>
          </p:cNvPr>
          <p:cNvPicPr>
            <a:picLocks noChangeAspect="1"/>
          </p:cNvPicPr>
          <p:nvPr/>
        </p:nvPicPr>
        <p:blipFill>
          <a:blip r:embed="rId2"/>
          <a:stretch>
            <a:fillRect/>
          </a:stretch>
        </p:blipFill>
        <p:spPr>
          <a:xfrm>
            <a:off x="8740748" y="1205314"/>
            <a:ext cx="2500800" cy="1319396"/>
          </a:xfrm>
          <a:prstGeom prst="rect">
            <a:avLst/>
          </a:prstGeom>
        </p:spPr>
      </p:pic>
      <p:pic>
        <p:nvPicPr>
          <p:cNvPr id="12" name="Grafik 11">
            <a:extLst>
              <a:ext uri="{FF2B5EF4-FFF2-40B4-BE49-F238E27FC236}">
                <a16:creationId xmlns:a16="http://schemas.microsoft.com/office/drawing/2014/main" id="{674A6EB8-B6CF-4CED-A031-3CB1F73EFD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4789" y="6091196"/>
            <a:ext cx="2520112" cy="436989"/>
          </a:xfrm>
          <a:prstGeom prst="rect">
            <a:avLst/>
          </a:prstGeom>
        </p:spPr>
      </p:pic>
    </p:spTree>
    <p:extLst>
      <p:ext uri="{BB962C8B-B14F-4D97-AF65-F5344CB8AC3E}">
        <p14:creationId xmlns:p14="http://schemas.microsoft.com/office/powerpoint/2010/main" val="95867689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itelfolie ohne Bild kurz">
    <p:spTree>
      <p:nvGrpSpPr>
        <p:cNvPr id="1" name=""/>
        <p:cNvGrpSpPr/>
        <p:nvPr/>
      </p:nvGrpSpPr>
      <p:grpSpPr>
        <a:xfrm>
          <a:off x="0" y="0"/>
          <a:ext cx="0" cy="0"/>
          <a:chOff x="0" y="0"/>
          <a:chExt cx="0" cy="0"/>
        </a:xfrm>
      </p:grpSpPr>
      <p:grpSp>
        <p:nvGrpSpPr>
          <p:cNvPr id="19" name="Gruppieren 18"/>
          <p:cNvGrpSpPr/>
          <p:nvPr/>
        </p:nvGrpSpPr>
        <p:grpSpPr>
          <a:xfrm>
            <a:off x="383117" y="730591"/>
            <a:ext cx="11403800" cy="2071408"/>
            <a:chOff x="287338" y="547943"/>
            <a:chExt cx="8552850" cy="1835052"/>
          </a:xfrm>
        </p:grpSpPr>
        <p:sp>
          <p:nvSpPr>
            <p:cNvPr id="20" name="Rechteck 19"/>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sp>
          <p:nvSpPr>
            <p:cNvPr id="21" name="Rechteck 20"/>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09" y="1554985"/>
            <a:ext cx="7248000" cy="620057"/>
          </a:xfrm>
          <a:prstGeom prst="rect">
            <a:avLst/>
          </a:prstGeom>
        </p:spPr>
        <p:txBody>
          <a:bodyPr tIns="0" anchor="b"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807209" y="1191696"/>
            <a:ext cx="7248000" cy="365413"/>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sp>
        <p:nvSpPr>
          <p:cNvPr id="14" name="Textplatzhalter 9"/>
          <p:cNvSpPr>
            <a:spLocks noGrp="1"/>
          </p:cNvSpPr>
          <p:nvPr>
            <p:ph type="body" sz="quarter" idx="11"/>
          </p:nvPr>
        </p:nvSpPr>
        <p:spPr bwMode="white">
          <a:xfrm>
            <a:off x="383117" y="3171489"/>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2"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tx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pic>
        <p:nvPicPr>
          <p:cNvPr id="15" name="Grafik 14">
            <a:extLst>
              <a:ext uri="{FF2B5EF4-FFF2-40B4-BE49-F238E27FC236}">
                <a16:creationId xmlns:a16="http://schemas.microsoft.com/office/drawing/2014/main" id="{A859CA52-33AC-46B7-96CF-A5811BB346FD}"/>
              </a:ext>
            </a:extLst>
          </p:cNvPr>
          <p:cNvPicPr>
            <a:picLocks noChangeAspect="1"/>
          </p:cNvPicPr>
          <p:nvPr/>
        </p:nvPicPr>
        <p:blipFill>
          <a:blip r:embed="rId2"/>
          <a:stretch>
            <a:fillRect/>
          </a:stretch>
        </p:blipFill>
        <p:spPr>
          <a:xfrm>
            <a:off x="8740748" y="1205314"/>
            <a:ext cx="2500800" cy="1319396"/>
          </a:xfrm>
          <a:prstGeom prst="rect">
            <a:avLst/>
          </a:prstGeom>
        </p:spPr>
      </p:pic>
      <p:pic>
        <p:nvPicPr>
          <p:cNvPr id="11" name="Grafik 10">
            <a:extLst>
              <a:ext uri="{FF2B5EF4-FFF2-40B4-BE49-F238E27FC236}">
                <a16:creationId xmlns:a16="http://schemas.microsoft.com/office/drawing/2014/main" id="{C2A84ADA-69BC-4F65-8CC7-3227D03260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4789" y="6091196"/>
            <a:ext cx="2520112" cy="436989"/>
          </a:xfrm>
          <a:prstGeom prst="rect">
            <a:avLst/>
          </a:prstGeom>
        </p:spPr>
      </p:pic>
    </p:spTree>
    <p:extLst>
      <p:ext uri="{BB962C8B-B14F-4D97-AF65-F5344CB8AC3E}">
        <p14:creationId xmlns:p14="http://schemas.microsoft.com/office/powerpoint/2010/main" val="226643913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uppieren 19"/>
          <p:cNvGrpSpPr/>
          <p:nvPr/>
        </p:nvGrpSpPr>
        <p:grpSpPr bwMode="blackWhite">
          <a:xfrm>
            <a:off x="383117" y="728398"/>
            <a:ext cx="11403800" cy="2446708"/>
            <a:chOff x="287338" y="603319"/>
            <a:chExt cx="8552850" cy="2037600"/>
          </a:xfrm>
        </p:grpSpPr>
        <p:sp>
          <p:nvSpPr>
            <p:cNvPr id="21" name="Rechteck 20"/>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10" name="Textplatzhalter 9"/>
          <p:cNvSpPr>
            <a:spLocks noGrp="1"/>
          </p:cNvSpPr>
          <p:nvPr>
            <p:ph type="body" sz="quarter" idx="11"/>
          </p:nvPr>
        </p:nvSpPr>
        <p:spPr bwMode="white">
          <a:xfrm>
            <a:off x="383117" y="3488573"/>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4"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tx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sp>
        <p:nvSpPr>
          <p:cNvPr id="16" name="Titel 1"/>
          <p:cNvSpPr>
            <a:spLocks noGrp="1"/>
          </p:cNvSpPr>
          <p:nvPr>
            <p:ph type="ctrTitle" hasCustomPrompt="1"/>
          </p:nvPr>
        </p:nvSpPr>
        <p:spPr bwMode="black">
          <a:xfrm>
            <a:off x="807208" y="1561639"/>
            <a:ext cx="7248000" cy="1231200"/>
          </a:xfrm>
          <a:prstGeom prst="rect">
            <a:avLst/>
          </a:prstGeom>
        </p:spPr>
        <p:txBody>
          <a:bodyPr tIns="0" anchor="ctr"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7" name="Untertitel 2"/>
          <p:cNvSpPr>
            <a:spLocks noGrp="1"/>
          </p:cNvSpPr>
          <p:nvPr>
            <p:ph type="subTitle" idx="1" hasCustomPrompt="1"/>
          </p:nvPr>
        </p:nvSpPr>
        <p:spPr bwMode="black">
          <a:xfrm>
            <a:off x="807208" y="1191696"/>
            <a:ext cx="7248000" cy="421840"/>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pic>
        <p:nvPicPr>
          <p:cNvPr id="23" name="Grafik 22">
            <a:extLst>
              <a:ext uri="{FF2B5EF4-FFF2-40B4-BE49-F238E27FC236}">
                <a16:creationId xmlns:a16="http://schemas.microsoft.com/office/drawing/2014/main" id="{C15D0B79-E5D2-4789-A98A-ACA090EDB72C}"/>
              </a:ext>
            </a:extLst>
          </p:cNvPr>
          <p:cNvPicPr>
            <a:picLocks noChangeAspect="1"/>
          </p:cNvPicPr>
          <p:nvPr/>
        </p:nvPicPr>
        <p:blipFill>
          <a:blip r:embed="rId3"/>
          <a:stretch>
            <a:fillRect/>
          </a:stretch>
        </p:blipFill>
        <p:spPr>
          <a:xfrm>
            <a:off x="8740748" y="1205314"/>
            <a:ext cx="2500800" cy="1319396"/>
          </a:xfrm>
          <a:prstGeom prst="rect">
            <a:avLst/>
          </a:prstGeom>
        </p:spPr>
      </p:pic>
      <p:pic>
        <p:nvPicPr>
          <p:cNvPr id="11" name="Grafik 10">
            <a:extLst>
              <a:ext uri="{FF2B5EF4-FFF2-40B4-BE49-F238E27FC236}">
                <a16:creationId xmlns:a16="http://schemas.microsoft.com/office/drawing/2014/main" id="{7DA0D050-8010-42F1-B557-589781D911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1726" y="6091197"/>
            <a:ext cx="2526241" cy="436988"/>
          </a:xfrm>
          <a:prstGeom prst="rect">
            <a:avLst/>
          </a:prstGeom>
        </p:spPr>
      </p:pic>
    </p:spTree>
    <p:extLst>
      <p:ext uri="{BB962C8B-B14F-4D97-AF65-F5344CB8AC3E}">
        <p14:creationId xmlns:p14="http://schemas.microsoft.com/office/powerpoint/2010/main" val="62473312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bwMode="blackWhite">
          <a:xfrm>
            <a:off x="383117" y="728399"/>
            <a:ext cx="11403800" cy="2073600"/>
            <a:chOff x="287338" y="603319"/>
            <a:chExt cx="8552850" cy="2037600"/>
          </a:xfrm>
        </p:grpSpPr>
        <p:sp>
          <p:nvSpPr>
            <p:cNvPr id="14" name="Rechteck 13"/>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09" y="1554985"/>
            <a:ext cx="7248000" cy="620057"/>
          </a:xfrm>
          <a:prstGeom prst="rect">
            <a:avLst/>
          </a:prstGeom>
        </p:spPr>
        <p:txBody>
          <a:bodyPr tIns="0" anchor="b"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807209" y="1191696"/>
            <a:ext cx="7248000" cy="365413"/>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383117" y="3172800"/>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2"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tx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pic>
        <p:nvPicPr>
          <p:cNvPr id="19" name="Grafik 18">
            <a:extLst>
              <a:ext uri="{FF2B5EF4-FFF2-40B4-BE49-F238E27FC236}">
                <a16:creationId xmlns:a16="http://schemas.microsoft.com/office/drawing/2014/main" id="{3EE019C1-FAD9-4D77-A508-4E956D26198E}"/>
              </a:ext>
            </a:extLst>
          </p:cNvPr>
          <p:cNvPicPr>
            <a:picLocks noChangeAspect="1"/>
          </p:cNvPicPr>
          <p:nvPr/>
        </p:nvPicPr>
        <p:blipFill>
          <a:blip r:embed="rId3"/>
          <a:stretch>
            <a:fillRect/>
          </a:stretch>
        </p:blipFill>
        <p:spPr>
          <a:xfrm>
            <a:off x="8740748" y="1205314"/>
            <a:ext cx="2500800" cy="1319396"/>
          </a:xfrm>
          <a:prstGeom prst="rect">
            <a:avLst/>
          </a:prstGeom>
        </p:spPr>
      </p:pic>
      <p:pic>
        <p:nvPicPr>
          <p:cNvPr id="11" name="Grafik 10">
            <a:extLst>
              <a:ext uri="{FF2B5EF4-FFF2-40B4-BE49-F238E27FC236}">
                <a16:creationId xmlns:a16="http://schemas.microsoft.com/office/drawing/2014/main" id="{CB97328B-DD20-4764-A0AE-416F6498D75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1726" y="6091197"/>
            <a:ext cx="2526241" cy="436988"/>
          </a:xfrm>
          <a:prstGeom prst="rect">
            <a:avLst/>
          </a:prstGeom>
        </p:spPr>
      </p:pic>
    </p:spTree>
    <p:extLst>
      <p:ext uri="{BB962C8B-B14F-4D97-AF65-F5344CB8AC3E}">
        <p14:creationId xmlns:p14="http://schemas.microsoft.com/office/powerpoint/2010/main" val="122210253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pieren 14"/>
          <p:cNvGrpSpPr/>
          <p:nvPr/>
        </p:nvGrpSpPr>
        <p:grpSpPr bwMode="blackWhite">
          <a:xfrm>
            <a:off x="383117" y="728398"/>
            <a:ext cx="11403800" cy="2446708"/>
            <a:chOff x="287338" y="603319"/>
            <a:chExt cx="8552850" cy="2037600"/>
          </a:xfrm>
        </p:grpSpPr>
        <p:sp>
          <p:nvSpPr>
            <p:cNvPr id="16" name="Rechteck 15"/>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10" name="Textplatzhalter 9"/>
          <p:cNvSpPr>
            <a:spLocks noGrp="1"/>
          </p:cNvSpPr>
          <p:nvPr>
            <p:ph type="body" sz="quarter" idx="11"/>
          </p:nvPr>
        </p:nvSpPr>
        <p:spPr bwMode="white">
          <a:xfrm>
            <a:off x="383117" y="3488573"/>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4"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bg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sp>
        <p:nvSpPr>
          <p:cNvPr id="12" name="Titel 1"/>
          <p:cNvSpPr>
            <a:spLocks noGrp="1"/>
          </p:cNvSpPr>
          <p:nvPr>
            <p:ph type="ctrTitle" hasCustomPrompt="1"/>
          </p:nvPr>
        </p:nvSpPr>
        <p:spPr bwMode="black">
          <a:xfrm>
            <a:off x="807208" y="1561639"/>
            <a:ext cx="7248000" cy="1231200"/>
          </a:xfrm>
          <a:prstGeom prst="rect">
            <a:avLst/>
          </a:prstGeom>
        </p:spPr>
        <p:txBody>
          <a:bodyPr tIns="0" anchor="ctr"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3" name="Untertitel 2"/>
          <p:cNvSpPr>
            <a:spLocks noGrp="1"/>
          </p:cNvSpPr>
          <p:nvPr>
            <p:ph type="subTitle" idx="1" hasCustomPrompt="1"/>
          </p:nvPr>
        </p:nvSpPr>
        <p:spPr bwMode="black">
          <a:xfrm>
            <a:off x="807208" y="1191696"/>
            <a:ext cx="7248000" cy="421840"/>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pic>
        <p:nvPicPr>
          <p:cNvPr id="23" name="Grafik 22">
            <a:extLst>
              <a:ext uri="{FF2B5EF4-FFF2-40B4-BE49-F238E27FC236}">
                <a16:creationId xmlns:a16="http://schemas.microsoft.com/office/drawing/2014/main" id="{5134A309-877F-46E4-88DA-9F288E11F719}"/>
              </a:ext>
            </a:extLst>
          </p:cNvPr>
          <p:cNvPicPr>
            <a:picLocks noChangeAspect="1"/>
          </p:cNvPicPr>
          <p:nvPr/>
        </p:nvPicPr>
        <p:blipFill>
          <a:blip r:embed="rId3"/>
          <a:stretch>
            <a:fillRect/>
          </a:stretch>
        </p:blipFill>
        <p:spPr>
          <a:xfrm>
            <a:off x="8740748" y="1205314"/>
            <a:ext cx="2500800" cy="1319396"/>
          </a:xfrm>
          <a:prstGeom prst="rect">
            <a:avLst/>
          </a:prstGeom>
        </p:spPr>
      </p:pic>
      <p:pic>
        <p:nvPicPr>
          <p:cNvPr id="11" name="Grafik 10">
            <a:extLst>
              <a:ext uri="{FF2B5EF4-FFF2-40B4-BE49-F238E27FC236}">
                <a16:creationId xmlns:a16="http://schemas.microsoft.com/office/drawing/2014/main" id="{B1B4074C-1B5C-4350-869B-7E2FE8DA50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1726" y="6091196"/>
            <a:ext cx="2526241" cy="436989"/>
          </a:xfrm>
          <a:prstGeom prst="rect">
            <a:avLst/>
          </a:prstGeom>
        </p:spPr>
      </p:pic>
    </p:spTree>
    <p:extLst>
      <p:ext uri="{BB962C8B-B14F-4D97-AF65-F5344CB8AC3E}">
        <p14:creationId xmlns:p14="http://schemas.microsoft.com/office/powerpoint/2010/main" val="9540121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3812403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31" userDrawn="1">
          <p15:clr>
            <a:srgbClr val="FBAE40"/>
          </p15:clr>
        </p15:guide>
        <p15:guide id="4" orient="horz" pos="3816" userDrawn="1">
          <p15:clr>
            <a:srgbClr val="FBAE40"/>
          </p15:clr>
        </p15:guide>
        <p15:guide id="5" orient="horz" pos="1638" userDrawn="1">
          <p15:clr>
            <a:srgbClr val="FBAE40"/>
          </p15:clr>
        </p15:guide>
        <p15:guide id="6" orient="horz" pos="15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C9FA09-0727-3C5C-8F8B-16230340E0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5599222"/>
            <a:ext cx="12191999" cy="1258778"/>
          </a:xfrm>
          <a:prstGeom prst="rect">
            <a:avLst/>
          </a:prstGeom>
        </p:spPr>
      </p:pic>
      <p:sp>
        <p:nvSpPr>
          <p:cNvPr id="7" name="Rectangle 6">
            <a:extLst>
              <a:ext uri="{FF2B5EF4-FFF2-40B4-BE49-F238E27FC236}">
                <a16:creationId xmlns:a16="http://schemas.microsoft.com/office/drawing/2014/main" id="{BA07FE55-E30E-0C53-5758-36B5928B8E99}"/>
              </a:ext>
            </a:extLst>
          </p:cNvPr>
          <p:cNvSpPr/>
          <p:nvPr userDrawn="1"/>
        </p:nvSpPr>
        <p:spPr>
          <a:xfrm>
            <a:off x="0" y="5580453"/>
            <a:ext cx="4629834" cy="127754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07487" y="5433874"/>
            <a:ext cx="3988313" cy="1589474"/>
          </a:xfrm>
          <a:prstGeom prst="rect">
            <a:avLst/>
          </a:prstGeom>
        </p:spPr>
      </p:pic>
      <p:sp>
        <p:nvSpPr>
          <p:cNvPr id="3" name="Rectangle 2">
            <a:extLst>
              <a:ext uri="{FF2B5EF4-FFF2-40B4-BE49-F238E27FC236}">
                <a16:creationId xmlns:a16="http://schemas.microsoft.com/office/drawing/2014/main" id="{544DB40B-5A8E-5060-3B79-112BA43C4684}"/>
              </a:ext>
            </a:extLst>
          </p:cNvPr>
          <p:cNvSpPr/>
          <p:nvPr userDrawn="1"/>
        </p:nvSpPr>
        <p:spPr>
          <a:xfrm>
            <a:off x="1024751" y="792785"/>
            <a:ext cx="507124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858AA7EE-255B-FE98-8731-1C4DAFB69A39}"/>
              </a:ext>
            </a:extLst>
          </p:cNvPr>
          <p:cNvSpPr>
            <a:spLocks noGrp="1"/>
          </p:cNvSpPr>
          <p:nvPr>
            <p:ph type="body" sz="quarter" idx="10" hasCustomPrompt="1"/>
          </p:nvPr>
        </p:nvSpPr>
        <p:spPr>
          <a:xfrm>
            <a:off x="1024752" y="1009719"/>
            <a:ext cx="8356316"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Foundation Conference</a:t>
            </a:r>
          </a:p>
        </p:txBody>
      </p:sp>
      <p:sp>
        <p:nvSpPr>
          <p:cNvPr id="2" name="TextBox 1">
            <a:extLst>
              <a:ext uri="{FF2B5EF4-FFF2-40B4-BE49-F238E27FC236}">
                <a16:creationId xmlns:a16="http://schemas.microsoft.com/office/drawing/2014/main" id="{18A30BE9-9756-ED75-ADBE-B020A09DEE05}"/>
              </a:ext>
            </a:extLst>
          </p:cNvPr>
          <p:cNvSpPr txBox="1"/>
          <p:nvPr userDrawn="1"/>
        </p:nvSpPr>
        <p:spPr>
          <a:xfrm>
            <a:off x="5505302" y="6092363"/>
            <a:ext cx="6404237" cy="584775"/>
          </a:xfrm>
          <a:prstGeom prst="rect">
            <a:avLst/>
          </a:prstGeom>
          <a:noFill/>
        </p:spPr>
        <p:txBody>
          <a:bodyPr wrap="square" rtlCol="0">
            <a:spAutoFit/>
          </a:bodyPr>
          <a:lstStyle/>
          <a:p>
            <a:pPr algn="r"/>
            <a:r>
              <a:rPr lang="en-GB" sz="3200">
                <a:solidFill>
                  <a:schemeClr val="bg1"/>
                </a:solidFill>
              </a:rPr>
              <a:t>#IFRSConference23</a:t>
            </a:r>
          </a:p>
        </p:txBody>
      </p:sp>
    </p:spTree>
    <p:extLst>
      <p:ext uri="{BB962C8B-B14F-4D97-AF65-F5344CB8AC3E}">
        <p14:creationId xmlns:p14="http://schemas.microsoft.com/office/powerpoint/2010/main" val="16641609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bwMode="blackWhite">
          <a:xfrm>
            <a:off x="383117" y="728399"/>
            <a:ext cx="11403800" cy="2073600"/>
            <a:chOff x="287338" y="603319"/>
            <a:chExt cx="8552850" cy="2037600"/>
          </a:xfrm>
        </p:grpSpPr>
        <p:sp>
          <p:nvSpPr>
            <p:cNvPr id="15" name="Rechteck 14"/>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09" y="1554985"/>
            <a:ext cx="7248000" cy="620057"/>
          </a:xfrm>
          <a:prstGeom prst="rect">
            <a:avLst/>
          </a:prstGeom>
        </p:spPr>
        <p:txBody>
          <a:bodyPr tIns="0" anchor="b" anchorCtr="0">
            <a:noAutofit/>
          </a:bodyPr>
          <a:lstStyle>
            <a:lvl1pPr algn="l">
              <a:lnSpc>
                <a:spcPct val="100000"/>
              </a:lnSpc>
              <a:defRPr sz="4267"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807209" y="1191696"/>
            <a:ext cx="7248000" cy="365413"/>
          </a:xfrm>
        </p:spPr>
        <p:txBody>
          <a:bodyPr tIns="0" bIns="0">
            <a:noAutofit/>
          </a:bodyPr>
          <a:lstStyle>
            <a:lvl1pPr marL="0" indent="0" algn="l">
              <a:lnSpc>
                <a:spcPct val="100000"/>
              </a:lnSpc>
              <a:buNone/>
              <a:defRPr sz="2400" b="1" i="0">
                <a:solidFill>
                  <a:schemeClr val="tx1"/>
                </a:solidFill>
                <a:latin typeface="Verdana" charset="0"/>
                <a:ea typeface="Verdana" charset="0"/>
                <a:cs typeface="Verdana" charset="0"/>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8" indent="0" algn="ctr">
              <a:buNone/>
              <a:defRPr>
                <a:solidFill>
                  <a:schemeClr val="tx1">
                    <a:tint val="75000"/>
                  </a:schemeClr>
                </a:solidFill>
              </a:defRPr>
            </a:lvl4pPr>
            <a:lvl5pPr marL="2438090" indent="0" algn="ctr">
              <a:buNone/>
              <a:defRPr>
                <a:solidFill>
                  <a:schemeClr val="tx1">
                    <a:tint val="75000"/>
                  </a:schemeClr>
                </a:solidFill>
              </a:defRPr>
            </a:lvl5pPr>
            <a:lvl6pPr marL="3047613" indent="0" algn="ctr">
              <a:buNone/>
              <a:defRPr>
                <a:solidFill>
                  <a:schemeClr val="tx1">
                    <a:tint val="75000"/>
                  </a:schemeClr>
                </a:solidFill>
              </a:defRPr>
            </a:lvl6pPr>
            <a:lvl7pPr marL="3657135" indent="0" algn="ctr">
              <a:buNone/>
              <a:defRPr>
                <a:solidFill>
                  <a:schemeClr val="tx1">
                    <a:tint val="75000"/>
                  </a:schemeClr>
                </a:solidFill>
              </a:defRPr>
            </a:lvl7pPr>
            <a:lvl8pPr marL="4266657" indent="0" algn="ctr">
              <a:buNone/>
              <a:defRPr>
                <a:solidFill>
                  <a:schemeClr val="tx1">
                    <a:tint val="75000"/>
                  </a:schemeClr>
                </a:solidFill>
              </a:defRPr>
            </a:lvl8pPr>
            <a:lvl9pPr marL="4876181"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383117" y="3170767"/>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2" name="Textplatzhalter 7"/>
          <p:cNvSpPr>
            <a:spLocks noGrp="1"/>
          </p:cNvSpPr>
          <p:nvPr>
            <p:ph type="body" sz="quarter" idx="12" hasCustomPrompt="1"/>
          </p:nvPr>
        </p:nvSpPr>
        <p:spPr>
          <a:xfrm>
            <a:off x="609600" y="6512313"/>
            <a:ext cx="2184400" cy="292348"/>
          </a:xfrm>
        </p:spPr>
        <p:txBody>
          <a:bodyPr>
            <a:noAutofit/>
          </a:bodyPr>
          <a:lstStyle>
            <a:lvl1pPr marL="0" indent="0">
              <a:buNone/>
              <a:defRPr sz="1200" cap="all" baseline="0">
                <a:solidFill>
                  <a:schemeClr val="bg1"/>
                </a:solidFill>
              </a:defRPr>
            </a:lvl1pPr>
            <a:lvl2pPr marL="355591" indent="0">
              <a:buNone/>
              <a:defRPr sz="1400"/>
            </a:lvl2pPr>
            <a:lvl3pPr marL="721766" indent="0">
              <a:buNone/>
              <a:defRPr sz="1400"/>
            </a:lvl3pPr>
            <a:lvl4pPr marL="1077357" indent="0">
              <a:buNone/>
              <a:defRPr sz="1333"/>
            </a:lvl4pPr>
            <a:lvl5pPr marL="1437181" indent="0">
              <a:buNone/>
              <a:defRPr sz="1333"/>
            </a:lvl5pPr>
          </a:lstStyle>
          <a:p>
            <a:pPr lvl="0"/>
            <a:r>
              <a:rPr lang="de-AT" dirty="0"/>
              <a:t>Stand: </a:t>
            </a:r>
            <a:r>
              <a:rPr lang="de-AT" dirty="0" err="1"/>
              <a:t>xx.xx.xxxx</a:t>
            </a:r>
            <a:endParaRPr lang="de-AT" dirty="0"/>
          </a:p>
        </p:txBody>
      </p:sp>
      <p:pic>
        <p:nvPicPr>
          <p:cNvPr id="21" name="Grafik 20">
            <a:extLst>
              <a:ext uri="{FF2B5EF4-FFF2-40B4-BE49-F238E27FC236}">
                <a16:creationId xmlns:a16="http://schemas.microsoft.com/office/drawing/2014/main" id="{7E66218F-0F9A-421F-95D9-B444BA7B1B63}"/>
              </a:ext>
            </a:extLst>
          </p:cNvPr>
          <p:cNvPicPr>
            <a:picLocks noChangeAspect="1"/>
          </p:cNvPicPr>
          <p:nvPr/>
        </p:nvPicPr>
        <p:blipFill>
          <a:blip r:embed="rId3"/>
          <a:stretch>
            <a:fillRect/>
          </a:stretch>
        </p:blipFill>
        <p:spPr>
          <a:xfrm>
            <a:off x="8740748" y="1205314"/>
            <a:ext cx="2500800" cy="1319396"/>
          </a:xfrm>
          <a:prstGeom prst="rect">
            <a:avLst/>
          </a:prstGeom>
        </p:spPr>
      </p:pic>
      <p:pic>
        <p:nvPicPr>
          <p:cNvPr id="11" name="Grafik 10">
            <a:extLst>
              <a:ext uri="{FF2B5EF4-FFF2-40B4-BE49-F238E27FC236}">
                <a16:creationId xmlns:a16="http://schemas.microsoft.com/office/drawing/2014/main" id="{42123301-C0B8-405E-B34C-30D313AD6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1726" y="6091196"/>
            <a:ext cx="2526241" cy="436989"/>
          </a:xfrm>
          <a:prstGeom prst="rect">
            <a:avLst/>
          </a:prstGeom>
        </p:spPr>
      </p:pic>
    </p:spTree>
    <p:extLst>
      <p:ext uri="{BB962C8B-B14F-4D97-AF65-F5344CB8AC3E}">
        <p14:creationId xmlns:p14="http://schemas.microsoft.com/office/powerpoint/2010/main" val="3204974220"/>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Kapitelfolie">
    <p:bg>
      <p:bgPr>
        <a:solidFill>
          <a:schemeClr val="bg1"/>
        </a:solidFill>
        <a:effectLst/>
      </p:bgPr>
    </p:bg>
    <p:spTree>
      <p:nvGrpSpPr>
        <p:cNvPr id="1" name=""/>
        <p:cNvGrpSpPr/>
        <p:nvPr/>
      </p:nvGrpSpPr>
      <p:grpSpPr>
        <a:xfrm>
          <a:off x="0" y="0"/>
          <a:ext cx="0" cy="0"/>
          <a:chOff x="0" y="0"/>
          <a:chExt cx="0" cy="0"/>
        </a:xfrm>
      </p:grpSpPr>
      <p:grpSp>
        <p:nvGrpSpPr>
          <p:cNvPr id="6" name="Gruppieren 5"/>
          <p:cNvGrpSpPr/>
          <p:nvPr/>
        </p:nvGrpSpPr>
        <p:grpSpPr>
          <a:xfrm>
            <a:off x="383117" y="730591"/>
            <a:ext cx="11403800" cy="2446736"/>
            <a:chOff x="287338" y="547943"/>
            <a:chExt cx="8552850" cy="1835052"/>
          </a:xfrm>
        </p:grpSpPr>
        <p:sp>
          <p:nvSpPr>
            <p:cNvPr id="18" name="Rechteck 17"/>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sp>
          <p:nvSpPr>
            <p:cNvPr id="19" name="Rechteck 18"/>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14" name="Textplatzhalter 9"/>
          <p:cNvSpPr>
            <a:spLocks noGrp="1"/>
          </p:cNvSpPr>
          <p:nvPr>
            <p:ph type="body" sz="quarter" idx="11"/>
          </p:nvPr>
        </p:nvSpPr>
        <p:spPr bwMode="white">
          <a:xfrm>
            <a:off x="383117" y="3489600"/>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13" name="Titel 1"/>
          <p:cNvSpPr>
            <a:spLocks noGrp="1"/>
          </p:cNvSpPr>
          <p:nvPr>
            <p:ph type="ctrTitle" hasCustomPrompt="1"/>
          </p:nvPr>
        </p:nvSpPr>
        <p:spPr bwMode="black">
          <a:xfrm>
            <a:off x="807208" y="1561639"/>
            <a:ext cx="7248000" cy="1231200"/>
          </a:xfrm>
          <a:prstGeom prst="rect">
            <a:avLst/>
          </a:prstGeom>
        </p:spPr>
        <p:txBody>
          <a:bodyPr tIns="0" anchor="ctr" anchorCtr="0">
            <a:noAutofit/>
          </a:bodyPr>
          <a:lstStyle>
            <a:lvl1pPr algn="l">
              <a:lnSpc>
                <a:spcPct val="100000"/>
              </a:lnSpc>
              <a:defRPr sz="3733"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2" name="Datumsplatzhalter 1"/>
          <p:cNvSpPr>
            <a:spLocks noGrp="1"/>
          </p:cNvSpPr>
          <p:nvPr>
            <p:ph type="dt" sz="half" idx="12"/>
          </p:nvPr>
        </p:nvSpPr>
        <p:spPr/>
        <p:txBody>
          <a:bodyPr/>
          <a:lstStyle/>
          <a:p>
            <a:fld id="{5A8C5001-01AA-478E-804A-E5ADBBD87429}" type="datetime1">
              <a:rPr lang="de-DE" smtClean="0"/>
              <a:t>11.03.2024</a:t>
            </a:fld>
            <a:endParaRPr lang="de-DE" dirty="0"/>
          </a:p>
        </p:txBody>
      </p:sp>
      <p:sp>
        <p:nvSpPr>
          <p:cNvPr id="3" name="Fußzeilenplatzhalter 2"/>
          <p:cNvSpPr>
            <a:spLocks noGrp="1"/>
          </p:cNvSpPr>
          <p:nvPr>
            <p:ph type="ftr" sz="quarter" idx="13"/>
          </p:nvPr>
        </p:nvSpPr>
        <p:spPr/>
        <p:txBody>
          <a:bodyPr/>
          <a:lstStyle/>
          <a:p>
            <a:r>
              <a:rPr lang="de-DE"/>
              <a:t>Tobias Bornemann</a:t>
            </a:r>
            <a:endParaRPr lang="de-DE" dirty="0"/>
          </a:p>
        </p:txBody>
      </p:sp>
      <p:sp>
        <p:nvSpPr>
          <p:cNvPr id="5" name="Foliennummernplatzhalter 4"/>
          <p:cNvSpPr>
            <a:spLocks noGrp="1"/>
          </p:cNvSpPr>
          <p:nvPr>
            <p:ph type="sldNum" sz="quarter" idx="14"/>
          </p:nvPr>
        </p:nvSpPr>
        <p:spPr/>
        <p:txBody>
          <a:bodyPr/>
          <a:lstStyle/>
          <a:p>
            <a:fld id="{4A3EDF3B-4D76-41FB-A0BA-97A3694012B9}" type="slidenum">
              <a:rPr lang="de-DE" smtClean="0"/>
              <a:t>‹#›</a:t>
            </a:fld>
            <a:endParaRPr lang="de-DE" dirty="0"/>
          </a:p>
        </p:txBody>
      </p:sp>
      <p:pic>
        <p:nvPicPr>
          <p:cNvPr id="20" name="Grafik 19">
            <a:extLst>
              <a:ext uri="{FF2B5EF4-FFF2-40B4-BE49-F238E27FC236}">
                <a16:creationId xmlns:a16="http://schemas.microsoft.com/office/drawing/2014/main" id="{89C530C2-3AE1-4F04-B129-EEB82BDFC1CA}"/>
              </a:ext>
            </a:extLst>
          </p:cNvPr>
          <p:cNvPicPr>
            <a:picLocks noChangeAspect="1"/>
          </p:cNvPicPr>
          <p:nvPr/>
        </p:nvPicPr>
        <p:blipFill>
          <a:blip r:embed="rId2"/>
          <a:stretch>
            <a:fillRect/>
          </a:stretch>
        </p:blipFill>
        <p:spPr>
          <a:xfrm>
            <a:off x="8740748" y="1205314"/>
            <a:ext cx="2500800" cy="1319396"/>
          </a:xfrm>
          <a:prstGeom prst="rect">
            <a:avLst/>
          </a:prstGeom>
        </p:spPr>
      </p:pic>
      <p:pic>
        <p:nvPicPr>
          <p:cNvPr id="12" name="Grafik 11">
            <a:extLst>
              <a:ext uri="{FF2B5EF4-FFF2-40B4-BE49-F238E27FC236}">
                <a16:creationId xmlns:a16="http://schemas.microsoft.com/office/drawing/2014/main" id="{27F9ACD3-5965-44E5-B3DA-7938A1D882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90151" y="6400864"/>
            <a:ext cx="1757411" cy="304736"/>
          </a:xfrm>
          <a:prstGeom prst="rect">
            <a:avLst/>
          </a:prstGeom>
        </p:spPr>
      </p:pic>
    </p:spTree>
    <p:extLst>
      <p:ext uri="{BB962C8B-B14F-4D97-AF65-F5344CB8AC3E}">
        <p14:creationId xmlns:p14="http://schemas.microsoft.com/office/powerpoint/2010/main" val="108749951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Kapitelfolie kurz">
    <p:spTree>
      <p:nvGrpSpPr>
        <p:cNvPr id="1" name=""/>
        <p:cNvGrpSpPr/>
        <p:nvPr/>
      </p:nvGrpSpPr>
      <p:grpSpPr>
        <a:xfrm>
          <a:off x="0" y="0"/>
          <a:ext cx="0" cy="0"/>
          <a:chOff x="0" y="0"/>
          <a:chExt cx="0" cy="0"/>
        </a:xfrm>
      </p:grpSpPr>
      <p:grpSp>
        <p:nvGrpSpPr>
          <p:cNvPr id="8" name="Gruppieren 7"/>
          <p:cNvGrpSpPr/>
          <p:nvPr/>
        </p:nvGrpSpPr>
        <p:grpSpPr>
          <a:xfrm>
            <a:off x="383117" y="730591"/>
            <a:ext cx="11403800" cy="2071407"/>
            <a:chOff x="287338" y="547943"/>
            <a:chExt cx="8552850" cy="1835052"/>
          </a:xfrm>
        </p:grpSpPr>
        <p:sp>
          <p:nvSpPr>
            <p:cNvPr id="16" name="Rechteck 15"/>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sp>
          <p:nvSpPr>
            <p:cNvPr id="18" name="Rechteck 17"/>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2400" dirty="0"/>
            </a:p>
          </p:txBody>
        </p:sp>
      </p:grpSp>
      <p:sp>
        <p:nvSpPr>
          <p:cNvPr id="2" name="Titel 1"/>
          <p:cNvSpPr>
            <a:spLocks noGrp="1"/>
          </p:cNvSpPr>
          <p:nvPr>
            <p:ph type="ctrTitle" hasCustomPrompt="1"/>
          </p:nvPr>
        </p:nvSpPr>
        <p:spPr bwMode="black">
          <a:xfrm>
            <a:off x="807209" y="1563113"/>
            <a:ext cx="7248000" cy="620057"/>
          </a:xfrm>
          <a:prstGeom prst="rect">
            <a:avLst/>
          </a:prstGeom>
        </p:spPr>
        <p:txBody>
          <a:bodyPr tIns="0" anchor="b" anchorCtr="0">
            <a:noAutofit/>
          </a:bodyPr>
          <a:lstStyle>
            <a:lvl1pPr algn="l">
              <a:lnSpc>
                <a:spcPct val="100000"/>
              </a:lnSpc>
              <a:defRPr sz="3733" b="1" i="0" baseline="0">
                <a:solidFill>
                  <a:schemeClr val="bg1"/>
                </a:solidFill>
                <a:latin typeface="Georgia" charset="0"/>
                <a:ea typeface="Georgia" charset="0"/>
                <a:cs typeface="Georgia" charset="0"/>
              </a:defRPr>
            </a:lvl1pPr>
          </a:lstStyle>
          <a:p>
            <a:r>
              <a:rPr lang="de-AT" dirty="0"/>
              <a:t>Einzeiligen Titel eingeben</a:t>
            </a:r>
          </a:p>
        </p:txBody>
      </p:sp>
      <p:sp>
        <p:nvSpPr>
          <p:cNvPr id="14" name="Textplatzhalter 9"/>
          <p:cNvSpPr>
            <a:spLocks noGrp="1"/>
          </p:cNvSpPr>
          <p:nvPr>
            <p:ph type="body" sz="quarter" idx="11"/>
          </p:nvPr>
        </p:nvSpPr>
        <p:spPr bwMode="white">
          <a:xfrm>
            <a:off x="383117" y="3171489"/>
            <a:ext cx="5712883" cy="682440"/>
          </a:xfrm>
          <a:solidFill>
            <a:schemeClr val="bg1">
              <a:alpha val="90000"/>
            </a:schemeClr>
          </a:solidFill>
        </p:spPr>
        <p:txBody>
          <a:bodyPr wrap="square" lIns="324000" tIns="216000" rIns="324000" bIns="216000" rtlCol="0" anchor="t" anchorCtr="0">
            <a:spAutoFit/>
          </a:bodyPr>
          <a:lstStyle>
            <a:lvl1pPr marL="0" indent="0">
              <a:buNone/>
              <a:defRPr lang="de-DE" sz="1600" dirty="0" smtClean="0"/>
            </a:lvl1pPr>
          </a:lstStyle>
          <a:p>
            <a:pPr marL="0" lvl="0" defTabSz="1219170"/>
            <a:r>
              <a:rPr lang="de-DE"/>
              <a:t>Mastertextformat bearbeiten</a:t>
            </a:r>
          </a:p>
        </p:txBody>
      </p:sp>
      <p:sp>
        <p:nvSpPr>
          <p:cNvPr id="5" name="Datumsplatzhalter 4"/>
          <p:cNvSpPr>
            <a:spLocks noGrp="1"/>
          </p:cNvSpPr>
          <p:nvPr>
            <p:ph type="dt" sz="half" idx="12"/>
          </p:nvPr>
        </p:nvSpPr>
        <p:spPr/>
        <p:txBody>
          <a:bodyPr/>
          <a:lstStyle/>
          <a:p>
            <a:fld id="{3D1A55AE-5058-449D-AE2F-B74FC00FCF80}" type="datetime1">
              <a:rPr lang="de-DE" smtClean="0"/>
              <a:t>11.03.2024</a:t>
            </a:fld>
            <a:endParaRPr lang="de-DE" dirty="0"/>
          </a:p>
        </p:txBody>
      </p:sp>
      <p:sp>
        <p:nvSpPr>
          <p:cNvPr id="6" name="Fußzeilenplatzhalter 5"/>
          <p:cNvSpPr>
            <a:spLocks noGrp="1"/>
          </p:cNvSpPr>
          <p:nvPr>
            <p:ph type="ftr" sz="quarter" idx="13"/>
          </p:nvPr>
        </p:nvSpPr>
        <p:spPr/>
        <p:txBody>
          <a:bodyPr/>
          <a:lstStyle/>
          <a:p>
            <a:r>
              <a:rPr lang="de-DE"/>
              <a:t>Tobias Bornemann</a:t>
            </a:r>
            <a:endParaRPr lang="de-DE" dirty="0"/>
          </a:p>
        </p:txBody>
      </p:sp>
      <p:sp>
        <p:nvSpPr>
          <p:cNvPr id="7" name="Foliennummernplatzhalter 6"/>
          <p:cNvSpPr>
            <a:spLocks noGrp="1"/>
          </p:cNvSpPr>
          <p:nvPr>
            <p:ph type="sldNum" sz="quarter" idx="14"/>
          </p:nvPr>
        </p:nvSpPr>
        <p:spPr/>
        <p:txBody>
          <a:bodyPr/>
          <a:lstStyle/>
          <a:p>
            <a:fld id="{4A3EDF3B-4D76-41FB-A0BA-97A3694012B9}" type="slidenum">
              <a:rPr lang="de-DE" smtClean="0"/>
              <a:t>‹#›</a:t>
            </a:fld>
            <a:endParaRPr lang="de-DE" dirty="0"/>
          </a:p>
        </p:txBody>
      </p:sp>
      <p:pic>
        <p:nvPicPr>
          <p:cNvPr id="17" name="Grafik 16">
            <a:extLst>
              <a:ext uri="{FF2B5EF4-FFF2-40B4-BE49-F238E27FC236}">
                <a16:creationId xmlns:a16="http://schemas.microsoft.com/office/drawing/2014/main" id="{DDE7151A-95A6-4A98-9F1F-D48DE0F388BF}"/>
              </a:ext>
            </a:extLst>
          </p:cNvPr>
          <p:cNvPicPr>
            <a:picLocks noChangeAspect="1"/>
          </p:cNvPicPr>
          <p:nvPr/>
        </p:nvPicPr>
        <p:blipFill>
          <a:blip r:embed="rId2"/>
          <a:stretch>
            <a:fillRect/>
          </a:stretch>
        </p:blipFill>
        <p:spPr>
          <a:xfrm>
            <a:off x="8740748" y="1205314"/>
            <a:ext cx="2500800" cy="1319396"/>
          </a:xfrm>
          <a:prstGeom prst="rect">
            <a:avLst/>
          </a:prstGeom>
        </p:spPr>
      </p:pic>
      <p:pic>
        <p:nvPicPr>
          <p:cNvPr id="12" name="Grafik 11">
            <a:extLst>
              <a:ext uri="{FF2B5EF4-FFF2-40B4-BE49-F238E27FC236}">
                <a16:creationId xmlns:a16="http://schemas.microsoft.com/office/drawing/2014/main" id="{C64B873B-2F3B-4CEA-80EF-DC59B9CF2C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90151" y="6400864"/>
            <a:ext cx="1757411" cy="304736"/>
          </a:xfrm>
          <a:prstGeom prst="rect">
            <a:avLst/>
          </a:prstGeom>
        </p:spPr>
      </p:pic>
    </p:spTree>
    <p:extLst>
      <p:ext uri="{BB962C8B-B14F-4D97-AF65-F5344CB8AC3E}">
        <p14:creationId xmlns:p14="http://schemas.microsoft.com/office/powerpoint/2010/main" val="3370332352"/>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624423" y="1613536"/>
            <a:ext cx="10947396" cy="5244464"/>
          </a:xfrm>
        </p:spPr>
        <p:txBody>
          <a:bodyPr/>
          <a:lstStyle>
            <a:lvl1pPr>
              <a:buNone/>
              <a:defRPr/>
            </a:lvl1pPr>
          </a:lstStyle>
          <a:p>
            <a:pPr lvl="0"/>
            <a:r>
              <a:rPr lang="de-AT" dirty="0"/>
              <a:t>Platzhalter für Objekte</a:t>
            </a:r>
          </a:p>
        </p:txBody>
      </p:sp>
      <p:sp>
        <p:nvSpPr>
          <p:cNvPr id="8" name="Rechteck 7"/>
          <p:cNvSpPr/>
          <p:nvPr/>
        </p:nvSpPr>
        <p:spPr bwMode="gray">
          <a:xfrm>
            <a:off x="0" y="1252227"/>
            <a:ext cx="12192000" cy="3024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pic>
        <p:nvPicPr>
          <p:cNvPr id="9" name="Grafik 8">
            <a:extLst>
              <a:ext uri="{FF2B5EF4-FFF2-40B4-BE49-F238E27FC236}">
                <a16:creationId xmlns:a16="http://schemas.microsoft.com/office/drawing/2014/main" id="{9DFB5F21-C544-4D20-A320-7FDDB22477FD}"/>
              </a:ext>
            </a:extLst>
          </p:cNvPr>
          <p:cNvPicPr>
            <a:picLocks noChangeAspect="1"/>
          </p:cNvPicPr>
          <p:nvPr/>
        </p:nvPicPr>
        <p:blipFill>
          <a:blip r:embed="rId2"/>
          <a:stretch>
            <a:fillRect/>
          </a:stretch>
        </p:blipFill>
        <p:spPr>
          <a:xfrm>
            <a:off x="10282161" y="358991"/>
            <a:ext cx="1560000" cy="823040"/>
          </a:xfrm>
          <a:prstGeom prst="rect">
            <a:avLst/>
          </a:prstGeom>
        </p:spPr>
      </p:pic>
      <p:sp>
        <p:nvSpPr>
          <p:cNvPr id="3" name="Titel 2">
            <a:extLst>
              <a:ext uri="{FF2B5EF4-FFF2-40B4-BE49-F238E27FC236}">
                <a16:creationId xmlns:a16="http://schemas.microsoft.com/office/drawing/2014/main" id="{23691DBA-7286-4143-96D2-8768C66053C8}"/>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340404477"/>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616540" y="1613536"/>
            <a:ext cx="5280000" cy="4631055"/>
          </a:xfrm>
        </p:spPr>
        <p:txBody>
          <a:bodyPr>
            <a:normAutofit/>
          </a:bodyPr>
          <a:lstStyle>
            <a:lvl1pPr>
              <a:defRPr sz="2133"/>
            </a:lvl1pPr>
            <a:lvl2pPr marL="476239" indent="-234945">
              <a:buClr>
                <a:schemeClr val="accent1"/>
              </a:buClr>
              <a:buFont typeface="Wingdings" charset="2"/>
              <a:buChar char="§"/>
              <a:defRPr sz="1867"/>
            </a:lvl2pPr>
            <a:lvl3pPr>
              <a:defRPr sz="1600"/>
            </a:lvl3pPr>
            <a:lvl4pPr>
              <a:buClr>
                <a:schemeClr val="accent1"/>
              </a:buClr>
              <a:defRPr sz="1600"/>
            </a:lvl4pPr>
            <a:lvl5pPr>
              <a:defRPr sz="1600"/>
            </a:lvl5pPr>
            <a:lvl6pPr>
              <a:defRPr sz="2400"/>
            </a:lvl6pPr>
            <a:lvl7pPr>
              <a:defRPr sz="2400"/>
            </a:lvl7pPr>
            <a:lvl8pPr>
              <a:defRPr sz="2400"/>
            </a:lvl8pPr>
            <a:lvl9pPr>
              <a:defRPr sz="24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4" name="Inhaltsplatzhalter 3"/>
          <p:cNvSpPr>
            <a:spLocks noGrp="1"/>
          </p:cNvSpPr>
          <p:nvPr>
            <p:ph sz="half" idx="2" hasCustomPrompt="1"/>
          </p:nvPr>
        </p:nvSpPr>
        <p:spPr>
          <a:xfrm>
            <a:off x="6287584" y="1613536"/>
            <a:ext cx="5280000" cy="4631055"/>
          </a:xfrm>
        </p:spPr>
        <p:txBody>
          <a:bodyPr>
            <a:normAutofit/>
          </a:bodyPr>
          <a:lstStyle>
            <a:lvl1pPr>
              <a:buClr>
                <a:schemeClr val="accent1"/>
              </a:buClr>
              <a:defRPr sz="2133"/>
            </a:lvl1pPr>
            <a:lvl2pPr marL="476239" indent="-234945">
              <a:buClr>
                <a:schemeClr val="accent1"/>
              </a:buClr>
              <a:buFont typeface="Wingdings" charset="2"/>
              <a:buChar char="§"/>
              <a:defRPr sz="1867"/>
            </a:lvl2pPr>
            <a:lvl3pPr>
              <a:defRPr sz="1600"/>
            </a:lvl3pPr>
            <a:lvl4pPr>
              <a:buClr>
                <a:schemeClr val="accent1"/>
              </a:buClr>
              <a:defRPr sz="1600"/>
            </a:lvl4pPr>
            <a:lvl5pPr>
              <a:buClr>
                <a:schemeClr val="accent1"/>
              </a:buClr>
              <a:defRPr sz="1600"/>
            </a:lvl5pPr>
            <a:lvl6pPr>
              <a:defRPr sz="2400"/>
            </a:lvl6pPr>
            <a:lvl7pPr>
              <a:defRPr sz="2400"/>
            </a:lvl7pPr>
            <a:lvl8pPr>
              <a:defRPr sz="2400"/>
            </a:lvl8pPr>
            <a:lvl9pPr>
              <a:defRPr sz="24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5" name="Datumsplatzhalter 4"/>
          <p:cNvSpPr>
            <a:spLocks noGrp="1"/>
          </p:cNvSpPr>
          <p:nvPr>
            <p:ph type="dt" sz="half" idx="10"/>
          </p:nvPr>
        </p:nvSpPr>
        <p:spPr/>
        <p:txBody>
          <a:bodyPr/>
          <a:lstStyle/>
          <a:p>
            <a:fld id="{F47824B7-4AC4-40B5-94B4-C713A775B614}" type="datetime1">
              <a:rPr lang="de-DE" smtClean="0"/>
              <a:t>11.03.2024</a:t>
            </a:fld>
            <a:endParaRPr lang="de-DE" dirty="0"/>
          </a:p>
        </p:txBody>
      </p:sp>
      <p:sp>
        <p:nvSpPr>
          <p:cNvPr id="9" name="Fußzeilenplatzhalter 8"/>
          <p:cNvSpPr>
            <a:spLocks noGrp="1"/>
          </p:cNvSpPr>
          <p:nvPr>
            <p:ph type="ftr" sz="quarter" idx="11"/>
          </p:nvPr>
        </p:nvSpPr>
        <p:spPr/>
        <p:txBody>
          <a:bodyPr/>
          <a:lstStyle/>
          <a:p>
            <a:r>
              <a:rPr lang="de-DE"/>
              <a:t>Tobias Bornemann</a:t>
            </a:r>
            <a:endParaRPr lang="de-DE" dirty="0"/>
          </a:p>
        </p:txBody>
      </p:sp>
      <p:sp>
        <p:nvSpPr>
          <p:cNvPr id="10" name="Foliennummernplatzhalter 9"/>
          <p:cNvSpPr>
            <a:spLocks noGrp="1"/>
          </p:cNvSpPr>
          <p:nvPr>
            <p:ph type="sldNum" sz="quarter" idx="12"/>
          </p:nvPr>
        </p:nvSpPr>
        <p:spPr/>
        <p:txBody>
          <a:bodyPr/>
          <a:lstStyle/>
          <a:p>
            <a:fld id="{4A3EDF3B-4D76-41FB-A0BA-97A3694012B9}" type="slidenum">
              <a:rPr lang="de-DE" smtClean="0"/>
              <a:t>‹#›</a:t>
            </a:fld>
            <a:endParaRPr lang="de-DE" dirty="0"/>
          </a:p>
        </p:txBody>
      </p:sp>
      <p:sp>
        <p:nvSpPr>
          <p:cNvPr id="6" name="Titel 5">
            <a:extLst>
              <a:ext uri="{FF2B5EF4-FFF2-40B4-BE49-F238E27FC236}">
                <a16:creationId xmlns:a16="http://schemas.microsoft.com/office/drawing/2014/main" id="{C192C5EA-5045-48FA-ABBC-1ADFCC6A8CFB}"/>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80882037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616540" y="2323190"/>
            <a:ext cx="5280000" cy="3921401"/>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4" name="Inhaltsplatzhalter 3"/>
          <p:cNvSpPr>
            <a:spLocks noGrp="1"/>
          </p:cNvSpPr>
          <p:nvPr>
            <p:ph sz="half" idx="2" hasCustomPrompt="1"/>
          </p:nvPr>
        </p:nvSpPr>
        <p:spPr>
          <a:xfrm>
            <a:off x="6287584" y="2323190"/>
            <a:ext cx="5280000" cy="3921401"/>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8" name="Textplatzhalter 2"/>
          <p:cNvSpPr>
            <a:spLocks noGrp="1"/>
          </p:cNvSpPr>
          <p:nvPr>
            <p:ph type="body" idx="13" hasCustomPrompt="1"/>
          </p:nvPr>
        </p:nvSpPr>
        <p:spPr bwMode="gray">
          <a:xfrm>
            <a:off x="624421" y="1613536"/>
            <a:ext cx="528108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22752" indent="0">
              <a:buNone/>
              <a:tabLst/>
              <a:defRPr sz="2400" b="1" baseline="0">
                <a:solidFill>
                  <a:schemeClr val="bg1"/>
                </a:solidFill>
                <a:latin typeface="+mj-lt"/>
              </a:defRPr>
            </a:lvl1pPr>
            <a:lvl2pPr marL="609522" indent="0">
              <a:buNone/>
              <a:defRPr sz="2667" b="1"/>
            </a:lvl2pPr>
            <a:lvl3pPr marL="1219044" indent="0">
              <a:buNone/>
              <a:defRPr sz="2400" b="1"/>
            </a:lvl3pPr>
            <a:lvl4pPr marL="1828568" indent="0">
              <a:buNone/>
              <a:defRPr sz="2133" b="1"/>
            </a:lvl4pPr>
            <a:lvl5pPr marL="2438090" indent="0">
              <a:buNone/>
              <a:defRPr sz="2133" b="1"/>
            </a:lvl5pPr>
            <a:lvl6pPr marL="3047613" indent="0">
              <a:buNone/>
              <a:defRPr sz="2133" b="1"/>
            </a:lvl6pPr>
            <a:lvl7pPr marL="3657135" indent="0">
              <a:buNone/>
              <a:defRPr sz="2133" b="1"/>
            </a:lvl7pPr>
            <a:lvl8pPr marL="4266657" indent="0">
              <a:buNone/>
              <a:defRPr sz="2133" b="1"/>
            </a:lvl8pPr>
            <a:lvl9pPr marL="4876181" indent="0">
              <a:buNone/>
              <a:defRPr sz="2133" b="1"/>
            </a:lvl9pPr>
          </a:lstStyle>
          <a:p>
            <a:pPr lvl="0"/>
            <a:r>
              <a:rPr lang="de-AT" dirty="0"/>
              <a:t>Text hier einfügen</a:t>
            </a:r>
          </a:p>
        </p:txBody>
      </p:sp>
      <p:sp>
        <p:nvSpPr>
          <p:cNvPr id="5" name="Datumsplatzhalter 4"/>
          <p:cNvSpPr>
            <a:spLocks noGrp="1"/>
          </p:cNvSpPr>
          <p:nvPr>
            <p:ph type="dt" sz="half" idx="14"/>
          </p:nvPr>
        </p:nvSpPr>
        <p:spPr/>
        <p:txBody>
          <a:bodyPr/>
          <a:lstStyle/>
          <a:p>
            <a:fld id="{1BAAA995-F3D4-4E4D-B5BC-5F85EBA61224}" type="datetime1">
              <a:rPr lang="de-DE" smtClean="0"/>
              <a:t>11.03.2024</a:t>
            </a:fld>
            <a:endParaRPr lang="de-DE" dirty="0"/>
          </a:p>
        </p:txBody>
      </p:sp>
      <p:sp>
        <p:nvSpPr>
          <p:cNvPr id="11" name="Fußzeilenplatzhalter 10"/>
          <p:cNvSpPr>
            <a:spLocks noGrp="1"/>
          </p:cNvSpPr>
          <p:nvPr>
            <p:ph type="ftr" sz="quarter" idx="15"/>
          </p:nvPr>
        </p:nvSpPr>
        <p:spPr/>
        <p:txBody>
          <a:bodyPr/>
          <a:lstStyle/>
          <a:p>
            <a:r>
              <a:rPr lang="de-DE"/>
              <a:t>Tobias Bornemann</a:t>
            </a:r>
            <a:endParaRPr lang="de-DE" dirty="0"/>
          </a:p>
        </p:txBody>
      </p:sp>
      <p:sp>
        <p:nvSpPr>
          <p:cNvPr id="12" name="Foliennummernplatzhalter 11"/>
          <p:cNvSpPr>
            <a:spLocks noGrp="1"/>
          </p:cNvSpPr>
          <p:nvPr>
            <p:ph type="sldNum" sz="quarter" idx="16"/>
          </p:nvPr>
        </p:nvSpPr>
        <p:spPr/>
        <p:txBody>
          <a:bodyPr/>
          <a:lstStyle/>
          <a:p>
            <a:fld id="{4A3EDF3B-4D76-41FB-A0BA-97A3694012B9}" type="slidenum">
              <a:rPr lang="de-DE" smtClean="0"/>
              <a:t>‹#›</a:t>
            </a:fld>
            <a:endParaRPr lang="de-DE" dirty="0"/>
          </a:p>
        </p:txBody>
      </p:sp>
      <p:sp>
        <p:nvSpPr>
          <p:cNvPr id="14" name="Textplatzhalter 2"/>
          <p:cNvSpPr>
            <a:spLocks noGrp="1"/>
          </p:cNvSpPr>
          <p:nvPr>
            <p:ph type="body" idx="17" hasCustomPrompt="1"/>
          </p:nvPr>
        </p:nvSpPr>
        <p:spPr bwMode="gray">
          <a:xfrm>
            <a:off x="6303861" y="1613536"/>
            <a:ext cx="528108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22752" indent="0">
              <a:buNone/>
              <a:tabLst/>
              <a:defRPr sz="2400" b="1" baseline="0">
                <a:solidFill>
                  <a:schemeClr val="bg1"/>
                </a:solidFill>
                <a:latin typeface="+mj-lt"/>
              </a:defRPr>
            </a:lvl1pPr>
            <a:lvl2pPr marL="609522" indent="0">
              <a:buNone/>
              <a:defRPr sz="2667" b="1"/>
            </a:lvl2pPr>
            <a:lvl3pPr marL="1219044" indent="0">
              <a:buNone/>
              <a:defRPr sz="2400" b="1"/>
            </a:lvl3pPr>
            <a:lvl4pPr marL="1828568" indent="0">
              <a:buNone/>
              <a:defRPr sz="2133" b="1"/>
            </a:lvl4pPr>
            <a:lvl5pPr marL="2438090" indent="0">
              <a:buNone/>
              <a:defRPr sz="2133" b="1"/>
            </a:lvl5pPr>
            <a:lvl6pPr marL="3047613" indent="0">
              <a:buNone/>
              <a:defRPr sz="2133" b="1"/>
            </a:lvl6pPr>
            <a:lvl7pPr marL="3657135" indent="0">
              <a:buNone/>
              <a:defRPr sz="2133" b="1"/>
            </a:lvl7pPr>
            <a:lvl8pPr marL="4266657" indent="0">
              <a:buNone/>
              <a:defRPr sz="2133" b="1"/>
            </a:lvl8pPr>
            <a:lvl9pPr marL="4876181" indent="0">
              <a:buNone/>
              <a:defRPr sz="2133" b="1"/>
            </a:lvl9pPr>
          </a:lstStyle>
          <a:p>
            <a:pPr lvl="0"/>
            <a:r>
              <a:rPr lang="de-AT" dirty="0"/>
              <a:t>Text hier einfügen</a:t>
            </a:r>
          </a:p>
        </p:txBody>
      </p:sp>
      <p:sp>
        <p:nvSpPr>
          <p:cNvPr id="6" name="Titel 5">
            <a:extLst>
              <a:ext uri="{FF2B5EF4-FFF2-40B4-BE49-F238E27FC236}">
                <a16:creationId xmlns:a16="http://schemas.microsoft.com/office/drawing/2014/main" id="{55C1DFA3-8F92-4E2F-A1E7-CF627FEA10E3}"/>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93727500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5" name="Rechteck 4"/>
          <p:cNvSpPr/>
          <p:nvPr/>
        </p:nvSpPr>
        <p:spPr>
          <a:xfrm>
            <a:off x="623392" y="2357437"/>
            <a:ext cx="5759616" cy="3260345"/>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121908" tIns="60953" rIns="121908" bIns="60953" rtlCol="0" anchor="ctr"/>
          <a:lstStyle/>
          <a:p>
            <a:pPr algn="ctr"/>
            <a:endParaRPr lang="de-AT" sz="2400" dirty="0"/>
          </a:p>
        </p:txBody>
      </p:sp>
      <p:pic>
        <p:nvPicPr>
          <p:cNvPr id="7" name="Grafik 6" descr="Logo-für-VK.png"/>
          <p:cNvPicPr>
            <a:picLocks noChangeAspect="1"/>
          </p:cNvPicPr>
          <p:nvPr/>
        </p:nvPicPr>
        <p:blipFill>
          <a:blip r:embed="rId2" cstate="print"/>
          <a:stretch>
            <a:fillRect/>
          </a:stretch>
        </p:blipFill>
        <p:spPr>
          <a:xfrm>
            <a:off x="815415" y="2552701"/>
            <a:ext cx="596900" cy="2730500"/>
          </a:xfrm>
          <a:prstGeom prst="rect">
            <a:avLst/>
          </a:prstGeom>
        </p:spPr>
      </p:pic>
      <p:sp>
        <p:nvSpPr>
          <p:cNvPr id="11" name="Textplatzhalter 10"/>
          <p:cNvSpPr>
            <a:spLocks noGrp="1"/>
          </p:cNvSpPr>
          <p:nvPr>
            <p:ph type="body" sz="quarter" idx="10" hasCustomPrompt="1"/>
          </p:nvPr>
        </p:nvSpPr>
        <p:spPr>
          <a:xfrm>
            <a:off x="2245360" y="3071812"/>
            <a:ext cx="3685235" cy="2173549"/>
          </a:xfrm>
        </p:spPr>
        <p:txBody>
          <a:bodyPr>
            <a:normAutofit/>
          </a:bodyPr>
          <a:lstStyle>
            <a:lvl1pPr marL="0" marR="0" indent="0" algn="l" defTabSz="1219044" rtl="0" eaLnBrk="1" fontAlgn="auto" latinLnBrk="0" hangingPunct="1">
              <a:lnSpc>
                <a:spcPct val="100000"/>
              </a:lnSpc>
              <a:spcBef>
                <a:spcPts val="0"/>
              </a:spcBef>
              <a:spcAft>
                <a:spcPts val="0"/>
              </a:spcAft>
              <a:buClr>
                <a:srgbClr val="4B2582"/>
              </a:buClr>
              <a:buSzTx/>
              <a:buFont typeface="Wingdings" pitchFamily="2" charset="2"/>
              <a:buNone/>
              <a:tabLst/>
              <a:defRPr sz="1467" baseline="0"/>
            </a:lvl1pPr>
            <a:lvl2pPr marL="0" indent="0">
              <a:buNone/>
              <a:defRPr/>
            </a:lvl2pPr>
            <a:lvl3pPr marL="0" indent="0">
              <a:buNone/>
              <a:defRPr/>
            </a:lvl3pPr>
            <a:lvl4pPr marL="0" indent="0">
              <a:buNone/>
              <a:defRPr/>
            </a:lvl4pPr>
            <a:lvl5pPr marL="0" indent="0">
              <a:buNone/>
              <a:defRPr/>
            </a:lvl5pPr>
          </a:lstStyle>
          <a:p>
            <a:pPr marL="0" marR="0" lvl="0" indent="0" algn="l" defTabSz="1219044"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AT" sz="1333"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8" name="Datumsplatzhalter 7"/>
          <p:cNvSpPr>
            <a:spLocks noGrp="1"/>
          </p:cNvSpPr>
          <p:nvPr>
            <p:ph type="dt" sz="half" idx="11"/>
          </p:nvPr>
        </p:nvSpPr>
        <p:spPr/>
        <p:txBody>
          <a:bodyPr/>
          <a:lstStyle/>
          <a:p>
            <a:fld id="{9599582D-50BF-46D6-8C0D-B7639A6F66AF}" type="datetime1">
              <a:rPr lang="de-DE" smtClean="0"/>
              <a:t>11.03.2024</a:t>
            </a:fld>
            <a:endParaRPr lang="de-DE" dirty="0"/>
          </a:p>
        </p:txBody>
      </p:sp>
      <p:sp>
        <p:nvSpPr>
          <p:cNvPr id="9" name="Fußzeilenplatzhalter 8"/>
          <p:cNvSpPr>
            <a:spLocks noGrp="1"/>
          </p:cNvSpPr>
          <p:nvPr>
            <p:ph type="ftr" sz="quarter" idx="12"/>
          </p:nvPr>
        </p:nvSpPr>
        <p:spPr/>
        <p:txBody>
          <a:bodyPr/>
          <a:lstStyle/>
          <a:p>
            <a:r>
              <a:rPr lang="de-DE"/>
              <a:t>Tobias Bornemann</a:t>
            </a:r>
            <a:endParaRPr lang="de-DE" dirty="0"/>
          </a:p>
        </p:txBody>
      </p:sp>
      <p:sp>
        <p:nvSpPr>
          <p:cNvPr id="10" name="Foliennummernplatzhalter 9"/>
          <p:cNvSpPr>
            <a:spLocks noGrp="1"/>
          </p:cNvSpPr>
          <p:nvPr>
            <p:ph type="sldNum" sz="quarter" idx="13"/>
          </p:nvPr>
        </p:nvSpPr>
        <p:spPr/>
        <p:txBody>
          <a:bodyPr/>
          <a:lstStyle/>
          <a:p>
            <a:fld id="{4A3EDF3B-4D76-41FB-A0BA-97A3694012B9}" type="slidenum">
              <a:rPr lang="de-DE" smtClean="0"/>
              <a:t>‹#›</a:t>
            </a:fld>
            <a:endParaRPr lang="de-DE" dirty="0"/>
          </a:p>
        </p:txBody>
      </p:sp>
    </p:spTree>
    <p:extLst>
      <p:ext uri="{BB962C8B-B14F-4D97-AF65-F5344CB8AC3E}">
        <p14:creationId xmlns:p14="http://schemas.microsoft.com/office/powerpoint/2010/main" val="393949405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F9B75-CD8E-4A19-933F-5B5EB83529D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B71A815-4CBF-423E-BD77-15D97214AC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E59A86B-199C-4E75-98AE-903067856885}"/>
              </a:ext>
            </a:extLst>
          </p:cNvPr>
          <p:cNvSpPr>
            <a:spLocks noGrp="1"/>
          </p:cNvSpPr>
          <p:nvPr>
            <p:ph type="dt" sz="half" idx="10"/>
          </p:nvPr>
        </p:nvSpPr>
        <p:spPr/>
        <p:txBody>
          <a:bodyPr/>
          <a:lstStyle/>
          <a:p>
            <a:fld id="{414281F3-1EB5-4715-81E8-C26A4797F041}" type="datetime1">
              <a:rPr lang="de-DE" smtClean="0"/>
              <a:t>11.03.2024</a:t>
            </a:fld>
            <a:endParaRPr lang="de-DE" dirty="0"/>
          </a:p>
        </p:txBody>
      </p:sp>
      <p:sp>
        <p:nvSpPr>
          <p:cNvPr id="5" name="Fußzeilenplatzhalter 4">
            <a:extLst>
              <a:ext uri="{FF2B5EF4-FFF2-40B4-BE49-F238E27FC236}">
                <a16:creationId xmlns:a16="http://schemas.microsoft.com/office/drawing/2014/main" id="{88F74211-C77C-484E-9028-5489BEBCBAD1}"/>
              </a:ext>
            </a:extLst>
          </p:cNvPr>
          <p:cNvSpPr>
            <a:spLocks noGrp="1"/>
          </p:cNvSpPr>
          <p:nvPr>
            <p:ph type="ftr" sz="quarter" idx="11"/>
          </p:nvPr>
        </p:nvSpPr>
        <p:spPr/>
        <p:txBody>
          <a:bodyPr/>
          <a:lstStyle/>
          <a:p>
            <a:r>
              <a:rPr lang="de-DE"/>
              <a:t>Tobias Bornemann</a:t>
            </a:r>
            <a:endParaRPr lang="de-DE" dirty="0"/>
          </a:p>
        </p:txBody>
      </p:sp>
      <p:sp>
        <p:nvSpPr>
          <p:cNvPr id="6" name="Foliennummernplatzhalter 5">
            <a:extLst>
              <a:ext uri="{FF2B5EF4-FFF2-40B4-BE49-F238E27FC236}">
                <a16:creationId xmlns:a16="http://schemas.microsoft.com/office/drawing/2014/main" id="{92C207DF-265E-412E-A99B-42628649EA97}"/>
              </a:ext>
            </a:extLst>
          </p:cNvPr>
          <p:cNvSpPr>
            <a:spLocks noGrp="1"/>
          </p:cNvSpPr>
          <p:nvPr>
            <p:ph type="sldNum" sz="quarter" idx="12"/>
          </p:nvPr>
        </p:nvSpPr>
        <p:spPr/>
        <p:txBody>
          <a:bodyPr/>
          <a:lstStyle/>
          <a:p>
            <a:fld id="{4A3EDF3B-4D76-41FB-A0BA-97A3694012B9}" type="slidenum">
              <a:rPr lang="de-DE" smtClean="0"/>
              <a:t>‹#›</a:t>
            </a:fld>
            <a:endParaRPr lang="de-DE" dirty="0"/>
          </a:p>
        </p:txBody>
      </p:sp>
    </p:spTree>
    <p:extLst>
      <p:ext uri="{BB962C8B-B14F-4D97-AF65-F5344CB8AC3E}">
        <p14:creationId xmlns:p14="http://schemas.microsoft.com/office/powerpoint/2010/main" val="35270778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F-Logo+picture">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AC1CC94-E349-3186-5F2A-79A479770DEB}"/>
              </a:ext>
            </a:extLst>
          </p:cNvPr>
          <p:cNvPicPr>
            <a:picLocks noChangeAspect="1"/>
          </p:cNvPicPr>
          <p:nvPr userDrawn="1"/>
        </p:nvPicPr>
        <p:blipFill>
          <a:blip r:embed="rId2"/>
          <a:stretch>
            <a:fillRect/>
          </a:stretch>
        </p:blipFill>
        <p:spPr>
          <a:xfrm>
            <a:off x="2153456" y="4581268"/>
            <a:ext cx="2189263" cy="525423"/>
          </a:xfrm>
          <a:prstGeom prst="rect">
            <a:avLst/>
          </a:prstGeom>
        </p:spPr>
      </p:pic>
      <p:sp>
        <p:nvSpPr>
          <p:cNvPr id="11" name="Picture Placeholder 24">
            <a:extLst>
              <a:ext uri="{FF2B5EF4-FFF2-40B4-BE49-F238E27FC236}">
                <a16:creationId xmlns:a16="http://schemas.microsoft.com/office/drawing/2014/main" id="{D2C871F1-3BB6-C1AB-B5C2-7AF765A55590}"/>
              </a:ext>
            </a:extLst>
          </p:cNvPr>
          <p:cNvSpPr>
            <a:spLocks noGrp="1"/>
          </p:cNvSpPr>
          <p:nvPr>
            <p:ph type="pic" sz="quarter" idx="10"/>
          </p:nvPr>
        </p:nvSpPr>
        <p:spPr>
          <a:xfrm>
            <a:off x="7477932" y="1790054"/>
            <a:ext cx="3324387" cy="3316637"/>
          </a:xfrm>
          <a:custGeom>
            <a:avLst/>
            <a:gdLst>
              <a:gd name="connsiteX0" fmla="*/ 0 w 2963120"/>
              <a:gd name="connsiteY0" fmla="*/ 0 h 2975075"/>
              <a:gd name="connsiteX1" fmla="*/ 2469257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345 w 2963465"/>
              <a:gd name="connsiteY0" fmla="*/ 0 h 2975075"/>
              <a:gd name="connsiteX1" fmla="*/ 1937974 w 2963465"/>
              <a:gd name="connsiteY1" fmla="*/ 0 h 2975075"/>
              <a:gd name="connsiteX2" fmla="*/ 2963465 w 2963465"/>
              <a:gd name="connsiteY2" fmla="*/ 1060932 h 2975075"/>
              <a:gd name="connsiteX3" fmla="*/ 2963465 w 2963465"/>
              <a:gd name="connsiteY3" fmla="*/ 2975075 h 2975075"/>
              <a:gd name="connsiteX4" fmla="*/ 345 w 2963465"/>
              <a:gd name="connsiteY4" fmla="*/ 2975075 h 2975075"/>
              <a:gd name="connsiteX5" fmla="*/ 12457 w 2963465"/>
              <a:gd name="connsiteY5" fmla="*/ 2011057 h 2975075"/>
              <a:gd name="connsiteX6" fmla="*/ 345 w 2963465"/>
              <a:gd name="connsiteY6"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 name="connsiteX0" fmla="*/ 0 w 2963120"/>
              <a:gd name="connsiteY0" fmla="*/ 0 h 2981375"/>
              <a:gd name="connsiteX1" fmla="*/ 1937629 w 2963120"/>
              <a:gd name="connsiteY1" fmla="*/ 0 h 2981375"/>
              <a:gd name="connsiteX2" fmla="*/ 2963120 w 2963120"/>
              <a:gd name="connsiteY2" fmla="*/ 1060932 h 2981375"/>
              <a:gd name="connsiteX3" fmla="*/ 2963120 w 2963120"/>
              <a:gd name="connsiteY3" fmla="*/ 2975075 h 2981375"/>
              <a:gd name="connsiteX4" fmla="*/ 1020725 w 2963120"/>
              <a:gd name="connsiteY4" fmla="*/ 2975075 h 2981375"/>
              <a:gd name="connsiteX5" fmla="*/ 12112 w 2963120"/>
              <a:gd name="connsiteY5" fmla="*/ 2011057 h 2981375"/>
              <a:gd name="connsiteX6" fmla="*/ 0 w 2963120"/>
              <a:gd name="connsiteY6" fmla="*/ 0 h 29813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120" h="2975075">
                <a:moveTo>
                  <a:pt x="0" y="0"/>
                </a:moveTo>
                <a:lnTo>
                  <a:pt x="1937629" y="0"/>
                </a:lnTo>
                <a:cubicBezTo>
                  <a:pt x="2210382" y="0"/>
                  <a:pt x="2963120" y="15546"/>
                  <a:pt x="2963120" y="1060932"/>
                </a:cubicBezTo>
                <a:lnTo>
                  <a:pt x="2963120" y="2975075"/>
                </a:lnTo>
                <a:lnTo>
                  <a:pt x="1020725" y="2975075"/>
                </a:lnTo>
                <a:cubicBezTo>
                  <a:pt x="110363" y="2975075"/>
                  <a:pt x="15163" y="2294592"/>
                  <a:pt x="12112" y="2011057"/>
                </a:cubicBezTo>
                <a:cubicBezTo>
                  <a:pt x="8075" y="1340705"/>
                  <a:pt x="4037" y="670352"/>
                  <a:pt x="0" y="0"/>
                </a:cubicBezTo>
                <a:close/>
              </a:path>
            </a:pathLst>
          </a:custGeom>
        </p:spPr>
        <p:txBody>
          <a:bodyPr anchor="ctr">
            <a:noAutofit/>
          </a:bodyPr>
          <a:lstStyle>
            <a:lvl1pPr algn="ctr">
              <a:defRPr sz="2000" b="1" i="0">
                <a:solidFill>
                  <a:srgbClr val="000000"/>
                </a:solidFill>
                <a:latin typeface="Avenir Next" panose="020B0503020202020204" pitchFamily="34" charset="0"/>
              </a:defRPr>
            </a:lvl1pPr>
          </a:lstStyle>
          <a:p>
            <a:endParaRPr lang="en-GB"/>
          </a:p>
        </p:txBody>
      </p:sp>
      <p:sp>
        <p:nvSpPr>
          <p:cNvPr id="13" name="Content Placeholder 2">
            <a:extLst>
              <a:ext uri="{FF2B5EF4-FFF2-40B4-BE49-F238E27FC236}">
                <a16:creationId xmlns:a16="http://schemas.microsoft.com/office/drawing/2014/main" id="{E0DA9315-8925-026D-41CD-4314AF3332FC}"/>
              </a:ext>
            </a:extLst>
          </p:cNvPr>
          <p:cNvSpPr>
            <a:spLocks noGrp="1"/>
          </p:cNvSpPr>
          <p:nvPr>
            <p:ph idx="11" hasCustomPrompt="1"/>
          </p:nvPr>
        </p:nvSpPr>
        <p:spPr>
          <a:xfrm>
            <a:off x="0" y="1639312"/>
            <a:ext cx="6095999" cy="433179"/>
          </a:xfrm>
        </p:spPr>
        <p:txBody>
          <a:bodyPr>
            <a:noAutofit/>
          </a:bodyPr>
          <a:lstStyle>
            <a:lvl1pPr marL="0" indent="0" algn="ctr">
              <a:buClr>
                <a:srgbClr val="F4834D"/>
              </a:buClr>
              <a:buFontTx/>
              <a:buNone/>
              <a:defRPr sz="4000" b="0" i="0">
                <a:solidFill>
                  <a:srgbClr val="02A0CE"/>
                </a:solidFill>
                <a:latin typeface="All Round Gothic Medium" panose="020B0603020202020104" pitchFamily="34" charset="77"/>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Title event</a:t>
            </a:r>
            <a:endParaRPr lang="en-BE"/>
          </a:p>
        </p:txBody>
      </p:sp>
      <p:sp>
        <p:nvSpPr>
          <p:cNvPr id="14" name="Content Placeholder 2">
            <a:extLst>
              <a:ext uri="{FF2B5EF4-FFF2-40B4-BE49-F238E27FC236}">
                <a16:creationId xmlns:a16="http://schemas.microsoft.com/office/drawing/2014/main" id="{1853933C-FC09-4B0B-AD17-053DE17C4EDB}"/>
              </a:ext>
            </a:extLst>
          </p:cNvPr>
          <p:cNvSpPr>
            <a:spLocks noGrp="1"/>
          </p:cNvSpPr>
          <p:nvPr>
            <p:ph idx="14" hasCustomPrompt="1"/>
          </p:nvPr>
        </p:nvSpPr>
        <p:spPr>
          <a:xfrm>
            <a:off x="-2" y="2434292"/>
            <a:ext cx="6095999" cy="433179"/>
          </a:xfrm>
        </p:spPr>
        <p:txBody>
          <a:bodyPr>
            <a:normAutofit/>
          </a:bodyPr>
          <a:lstStyle>
            <a:lvl1pPr marL="0" indent="0" algn="ctr">
              <a:buClr>
                <a:srgbClr val="F4834D"/>
              </a:buClr>
              <a:buFontTx/>
              <a:buNone/>
              <a:defRPr sz="2000" b="0" i="0">
                <a:solidFill>
                  <a:srgbClr val="737374"/>
                </a:solidFill>
                <a:latin typeface="Avenir Next Demi Bold"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pPr lvl="0"/>
            <a:r>
              <a:rPr lang="en-GB"/>
              <a:t>Date + city</a:t>
            </a:r>
            <a:endParaRPr lang="en-BE"/>
          </a:p>
        </p:txBody>
      </p:sp>
      <p:sp>
        <p:nvSpPr>
          <p:cNvPr id="17" name="Picture Placeholder 2">
            <a:extLst>
              <a:ext uri="{FF2B5EF4-FFF2-40B4-BE49-F238E27FC236}">
                <a16:creationId xmlns:a16="http://schemas.microsoft.com/office/drawing/2014/main" id="{FD2F3A52-A7D3-459A-7F69-A7F0EB89289C}"/>
              </a:ext>
            </a:extLst>
          </p:cNvPr>
          <p:cNvSpPr>
            <a:spLocks noGrp="1"/>
          </p:cNvSpPr>
          <p:nvPr>
            <p:ph type="pic" idx="17" hasCustomPrompt="1"/>
          </p:nvPr>
        </p:nvSpPr>
        <p:spPr>
          <a:xfrm>
            <a:off x="1099794"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18" name="Picture Placeholder 2">
            <a:extLst>
              <a:ext uri="{FF2B5EF4-FFF2-40B4-BE49-F238E27FC236}">
                <a16:creationId xmlns:a16="http://schemas.microsoft.com/office/drawing/2014/main" id="{DBFE4D6C-36DD-7DBF-6348-9DC3E9DCB0A8}"/>
              </a:ext>
            </a:extLst>
          </p:cNvPr>
          <p:cNvSpPr>
            <a:spLocks noGrp="1"/>
          </p:cNvSpPr>
          <p:nvPr>
            <p:ph type="pic" idx="18" hasCustomPrompt="1"/>
          </p:nvPr>
        </p:nvSpPr>
        <p:spPr>
          <a:xfrm>
            <a:off x="2613283"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19" name="Picture Placeholder 2">
            <a:extLst>
              <a:ext uri="{FF2B5EF4-FFF2-40B4-BE49-F238E27FC236}">
                <a16:creationId xmlns:a16="http://schemas.microsoft.com/office/drawing/2014/main" id="{624049E2-15EB-8675-7E8F-1566872AA454}"/>
              </a:ext>
            </a:extLst>
          </p:cNvPr>
          <p:cNvSpPr>
            <a:spLocks noGrp="1"/>
          </p:cNvSpPr>
          <p:nvPr>
            <p:ph type="pic" idx="19" hasCustomPrompt="1"/>
          </p:nvPr>
        </p:nvSpPr>
        <p:spPr>
          <a:xfrm>
            <a:off x="4200345"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20" name="Content Placeholder 2">
            <a:extLst>
              <a:ext uri="{FF2B5EF4-FFF2-40B4-BE49-F238E27FC236}">
                <a16:creationId xmlns:a16="http://schemas.microsoft.com/office/drawing/2014/main" id="{2818DD88-D877-EF78-1828-CD8DA4A0A7BE}"/>
              </a:ext>
            </a:extLst>
          </p:cNvPr>
          <p:cNvSpPr>
            <a:spLocks noGrp="1"/>
          </p:cNvSpPr>
          <p:nvPr>
            <p:ph idx="20" hasCustomPrompt="1"/>
          </p:nvPr>
        </p:nvSpPr>
        <p:spPr>
          <a:xfrm>
            <a:off x="-5" y="3116532"/>
            <a:ext cx="6095999" cy="433179"/>
          </a:xfrm>
        </p:spPr>
        <p:txBody>
          <a:bodyPr>
            <a:noAutofit/>
          </a:bodyPr>
          <a:lstStyle>
            <a:lvl1pPr marL="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Name presenter</a:t>
            </a:r>
            <a:endParaRPr lang="en-BE"/>
          </a:p>
        </p:txBody>
      </p:sp>
      <p:sp>
        <p:nvSpPr>
          <p:cNvPr id="21" name="Content Placeholder 2">
            <a:extLst>
              <a:ext uri="{FF2B5EF4-FFF2-40B4-BE49-F238E27FC236}">
                <a16:creationId xmlns:a16="http://schemas.microsoft.com/office/drawing/2014/main" id="{B634A8A1-AA99-BDE3-5B38-824DDF7C0D71}"/>
              </a:ext>
            </a:extLst>
          </p:cNvPr>
          <p:cNvSpPr>
            <a:spLocks noGrp="1"/>
          </p:cNvSpPr>
          <p:nvPr>
            <p:ph idx="21" hasCustomPrompt="1"/>
          </p:nvPr>
        </p:nvSpPr>
        <p:spPr>
          <a:xfrm>
            <a:off x="-5" y="3499370"/>
            <a:ext cx="6095999" cy="433179"/>
          </a:xfrm>
        </p:spPr>
        <p:txBody>
          <a:bodyPr>
            <a:noAutofit/>
          </a:bodyPr>
          <a:lstStyle>
            <a:lvl1pPr marL="0" indent="0" algn="ctr">
              <a:buClr>
                <a:srgbClr val="F4834D"/>
              </a:buClr>
              <a:buFontTx/>
              <a:buNone/>
              <a:defRPr sz="1700" b="0" i="0">
                <a:solidFill>
                  <a:srgbClr val="737374"/>
                </a:solidFill>
                <a:latin typeface="Avenir Next"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Title presenter</a:t>
            </a:r>
            <a:endParaRPr lang="en-BE"/>
          </a:p>
        </p:txBody>
      </p:sp>
      <p:pic>
        <p:nvPicPr>
          <p:cNvPr id="25" name="Graphic 24">
            <a:extLst>
              <a:ext uri="{FF2B5EF4-FFF2-40B4-BE49-F238E27FC236}">
                <a16:creationId xmlns:a16="http://schemas.microsoft.com/office/drawing/2014/main" id="{D0AC32B2-3F23-D372-FAF9-85DF4BE802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1450" y="1179697"/>
            <a:ext cx="4537350" cy="4537350"/>
          </a:xfrm>
          <a:prstGeom prst="rect">
            <a:avLst/>
          </a:prstGeom>
        </p:spPr>
      </p:pic>
      <p:pic>
        <p:nvPicPr>
          <p:cNvPr id="2" name="Picture 1">
            <a:extLst>
              <a:ext uri="{FF2B5EF4-FFF2-40B4-BE49-F238E27FC236}">
                <a16:creationId xmlns:a16="http://schemas.microsoft.com/office/drawing/2014/main" id="{67B3720A-5749-3230-8716-126FBC318E2E}"/>
              </a:ext>
            </a:extLst>
          </p:cNvPr>
          <p:cNvPicPr>
            <a:picLocks noChangeAspect="1"/>
          </p:cNvPicPr>
          <p:nvPr userDrawn="1"/>
        </p:nvPicPr>
        <p:blipFill>
          <a:blip r:embed="rId5"/>
          <a:stretch>
            <a:fillRect/>
          </a:stretch>
        </p:blipFill>
        <p:spPr>
          <a:xfrm rot="10800000">
            <a:off x="8792409" y="-2103914"/>
            <a:ext cx="5603283" cy="5603283"/>
          </a:xfrm>
          <a:prstGeom prst="rect">
            <a:avLst/>
          </a:prstGeom>
        </p:spPr>
      </p:pic>
    </p:spTree>
    <p:extLst>
      <p:ext uri="{BB962C8B-B14F-4D97-AF65-F5344CB8AC3E}">
        <p14:creationId xmlns:p14="http://schemas.microsoft.com/office/powerpoint/2010/main" val="12750223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Title page">
    <p:spTree>
      <p:nvGrpSpPr>
        <p:cNvPr id="1" name=""/>
        <p:cNvGrpSpPr/>
        <p:nvPr/>
      </p:nvGrpSpPr>
      <p:grpSpPr>
        <a:xfrm>
          <a:off x="0" y="0"/>
          <a:ext cx="0" cy="0"/>
          <a:chOff x="0" y="0"/>
          <a:chExt cx="0" cy="0"/>
        </a:xfrm>
      </p:grpSpPr>
      <p:sp>
        <p:nvSpPr>
          <p:cNvPr id="10" name="Rectangle: Diagonal Corners Rounded 2">
            <a:extLst>
              <a:ext uri="{FF2B5EF4-FFF2-40B4-BE49-F238E27FC236}">
                <a16:creationId xmlns:a16="http://schemas.microsoft.com/office/drawing/2014/main" id="{E336ABCA-C1DA-9246-8B7B-ABABCBD2F65A}"/>
              </a:ext>
            </a:extLst>
          </p:cNvPr>
          <p:cNvSpPr/>
          <p:nvPr userDrawn="1"/>
        </p:nvSpPr>
        <p:spPr>
          <a:xfrm>
            <a:off x="1043977" y="1996521"/>
            <a:ext cx="2489200" cy="2484550"/>
          </a:xfrm>
          <a:prstGeom prst="round2DiagRect">
            <a:avLst>
              <a:gd name="adj1" fmla="val 16667"/>
              <a:gd name="adj2" fmla="val 0"/>
            </a:avLst>
          </a:prstGeom>
          <a:solidFill>
            <a:srgbClr val="02A0C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Avenir Next" panose="020B0503020202020204" pitchFamily="34" charset="0"/>
            </a:endParaRPr>
          </a:p>
        </p:txBody>
      </p:sp>
      <p:sp>
        <p:nvSpPr>
          <p:cNvPr id="3" name="Subtitle 2">
            <a:extLst>
              <a:ext uri="{FF2B5EF4-FFF2-40B4-BE49-F238E27FC236}">
                <a16:creationId xmlns:a16="http://schemas.microsoft.com/office/drawing/2014/main" id="{41D41387-5ADA-2DCF-B7D8-57011C1C3783}"/>
              </a:ext>
            </a:extLst>
          </p:cNvPr>
          <p:cNvSpPr>
            <a:spLocks noGrp="1"/>
          </p:cNvSpPr>
          <p:nvPr>
            <p:ph type="subTitle" idx="1" hasCustomPrompt="1"/>
          </p:nvPr>
        </p:nvSpPr>
        <p:spPr>
          <a:xfrm>
            <a:off x="3955774" y="2957967"/>
            <a:ext cx="4241982" cy="942063"/>
          </a:xfrm>
        </p:spPr>
        <p:txBody>
          <a:bodyPr anchor="ctr">
            <a:noAutofit/>
          </a:bodyPr>
          <a:lstStyle>
            <a:lvl1pPr marL="0" indent="0" algn="ctr">
              <a:lnSpc>
                <a:spcPct val="100000"/>
              </a:lnSpc>
              <a:spcBef>
                <a:spcPts val="0"/>
              </a:spcBef>
              <a:buNone/>
              <a:defRPr sz="2800">
                <a:solidFill>
                  <a:srgbClr val="02A0CE"/>
                </a:solidFill>
                <a:latin typeface="All Round Gothic Medium" panose="020B060302020202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BE"/>
          </a:p>
        </p:txBody>
      </p:sp>
      <p:pic>
        <p:nvPicPr>
          <p:cNvPr id="8" name="Picture 7">
            <a:extLst>
              <a:ext uri="{FF2B5EF4-FFF2-40B4-BE49-F238E27FC236}">
                <a16:creationId xmlns:a16="http://schemas.microsoft.com/office/drawing/2014/main" id="{0025B775-AF3F-4E12-BB55-53037C253D63}"/>
              </a:ext>
            </a:extLst>
          </p:cNvPr>
          <p:cNvPicPr>
            <a:picLocks noChangeAspect="1"/>
          </p:cNvPicPr>
          <p:nvPr userDrawn="1"/>
        </p:nvPicPr>
        <p:blipFill>
          <a:blip r:embed="rId2"/>
          <a:srcRect/>
          <a:stretch/>
        </p:blipFill>
        <p:spPr>
          <a:xfrm>
            <a:off x="10585230" y="417732"/>
            <a:ext cx="1187673" cy="243346"/>
          </a:xfrm>
          <a:prstGeom prst="rect">
            <a:avLst/>
          </a:prstGeom>
        </p:spPr>
      </p:pic>
      <p:pic>
        <p:nvPicPr>
          <p:cNvPr id="9" name="Picture 8" descr="Logo&#10;&#10;Description automatically generated">
            <a:extLst>
              <a:ext uri="{FF2B5EF4-FFF2-40B4-BE49-F238E27FC236}">
                <a16:creationId xmlns:a16="http://schemas.microsoft.com/office/drawing/2014/main" id="{834EC2BC-DA02-34E0-D971-640FC8282B80}"/>
              </a:ext>
            </a:extLst>
          </p:cNvPr>
          <p:cNvPicPr>
            <a:picLocks noChangeAspect="1"/>
          </p:cNvPicPr>
          <p:nvPr userDrawn="1"/>
        </p:nvPicPr>
        <p:blipFill>
          <a:blip r:embed="rId3"/>
          <a:stretch>
            <a:fillRect/>
          </a:stretch>
        </p:blipFill>
        <p:spPr>
          <a:xfrm>
            <a:off x="1780192" y="1736346"/>
            <a:ext cx="2010919" cy="2010919"/>
          </a:xfrm>
          <a:prstGeom prst="rect">
            <a:avLst/>
          </a:prstGeom>
        </p:spPr>
      </p:pic>
      <p:pic>
        <p:nvPicPr>
          <p:cNvPr id="13" name="Graphic 12">
            <a:extLst>
              <a:ext uri="{FF2B5EF4-FFF2-40B4-BE49-F238E27FC236}">
                <a16:creationId xmlns:a16="http://schemas.microsoft.com/office/drawing/2014/main" id="{262DA905-986F-4C53-970E-B44E78464E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68121" y="539404"/>
            <a:ext cx="5817287" cy="5817287"/>
          </a:xfrm>
          <a:prstGeom prst="rect">
            <a:avLst/>
          </a:prstGeom>
        </p:spPr>
      </p:pic>
    </p:spTree>
    <p:extLst>
      <p:ext uri="{BB962C8B-B14F-4D97-AF65-F5344CB8AC3E}">
        <p14:creationId xmlns:p14="http://schemas.microsoft.com/office/powerpoint/2010/main" val="927585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2644816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Content 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EBF4E5B-4774-083C-8553-4560D0347452}"/>
              </a:ext>
            </a:extLst>
          </p:cNvPr>
          <p:cNvSpPr>
            <a:spLocks noGrp="1"/>
          </p:cNvSpPr>
          <p:nvPr>
            <p:ph idx="10" hasCustomPrompt="1"/>
          </p:nvPr>
        </p:nvSpPr>
        <p:spPr>
          <a:xfrm>
            <a:off x="83820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Title 1">
            <a:extLst>
              <a:ext uri="{FF2B5EF4-FFF2-40B4-BE49-F238E27FC236}">
                <a16:creationId xmlns:a16="http://schemas.microsoft.com/office/drawing/2014/main" id="{5C318095-D4F9-AD54-622B-47F3C84F0715}"/>
              </a:ext>
            </a:extLst>
          </p:cNvPr>
          <p:cNvSpPr>
            <a:spLocks noGrp="1"/>
          </p:cNvSpPr>
          <p:nvPr>
            <p:ph type="title" hasCustomPrompt="1"/>
          </p:nvPr>
        </p:nvSpPr>
        <p:spPr>
          <a:xfrm>
            <a:off x="838200" y="341975"/>
            <a:ext cx="5012184"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pic>
        <p:nvPicPr>
          <p:cNvPr id="2" name="Picture 1">
            <a:extLst>
              <a:ext uri="{FF2B5EF4-FFF2-40B4-BE49-F238E27FC236}">
                <a16:creationId xmlns:a16="http://schemas.microsoft.com/office/drawing/2014/main" id="{C428AD75-4557-F630-3050-49379B868CC3}"/>
              </a:ext>
            </a:extLst>
          </p:cNvPr>
          <p:cNvPicPr>
            <a:picLocks noChangeAspect="1"/>
          </p:cNvPicPr>
          <p:nvPr userDrawn="1"/>
        </p:nvPicPr>
        <p:blipFill>
          <a:blip r:embed="rId2"/>
          <a:srcRect/>
          <a:stretch/>
        </p:blipFill>
        <p:spPr>
          <a:xfrm>
            <a:off x="10585230" y="417732"/>
            <a:ext cx="1187673" cy="243346"/>
          </a:xfrm>
          <a:prstGeom prst="rect">
            <a:avLst/>
          </a:prstGeom>
        </p:spPr>
      </p:pic>
      <p:pic>
        <p:nvPicPr>
          <p:cNvPr id="7" name="Picture 6">
            <a:extLst>
              <a:ext uri="{FF2B5EF4-FFF2-40B4-BE49-F238E27FC236}">
                <a16:creationId xmlns:a16="http://schemas.microsoft.com/office/drawing/2014/main" id="{4BF896EC-64DE-93F0-AF49-C354D0A5D9E1}"/>
              </a:ext>
            </a:extLst>
          </p:cNvPr>
          <p:cNvPicPr>
            <a:picLocks noChangeAspect="1"/>
          </p:cNvPicPr>
          <p:nvPr userDrawn="1"/>
        </p:nvPicPr>
        <p:blipFill>
          <a:blip r:embed="rId3"/>
          <a:stretch>
            <a:fillRect/>
          </a:stretch>
        </p:blipFill>
        <p:spPr>
          <a:xfrm>
            <a:off x="7411574" y="-2132012"/>
            <a:ext cx="5802776" cy="5802776"/>
          </a:xfrm>
          <a:prstGeom prst="rect">
            <a:avLst/>
          </a:prstGeom>
        </p:spPr>
      </p:pic>
      <p:pic>
        <p:nvPicPr>
          <p:cNvPr id="11" name="Picture 10">
            <a:extLst>
              <a:ext uri="{FF2B5EF4-FFF2-40B4-BE49-F238E27FC236}">
                <a16:creationId xmlns:a16="http://schemas.microsoft.com/office/drawing/2014/main" id="{6BE97DA8-1BA3-6399-9A51-6BDCE0AE4226}"/>
              </a:ext>
            </a:extLst>
          </p:cNvPr>
          <p:cNvPicPr>
            <a:picLocks noChangeAspect="1"/>
          </p:cNvPicPr>
          <p:nvPr userDrawn="1"/>
        </p:nvPicPr>
        <p:blipFill>
          <a:blip r:embed="rId4"/>
          <a:srcRect/>
          <a:stretch/>
        </p:blipFill>
        <p:spPr>
          <a:xfrm>
            <a:off x="10585231" y="417733"/>
            <a:ext cx="1187669" cy="243346"/>
          </a:xfrm>
          <a:prstGeom prst="rect">
            <a:avLst/>
          </a:prstGeom>
        </p:spPr>
      </p:pic>
    </p:spTree>
    <p:extLst>
      <p:ext uri="{BB962C8B-B14F-4D97-AF65-F5344CB8AC3E}">
        <p14:creationId xmlns:p14="http://schemas.microsoft.com/office/powerpoint/2010/main" val="21385689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Content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BB6CF5D-A549-A85C-A9BF-81B39FB609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72616" y="1347175"/>
            <a:ext cx="5510826" cy="5510826"/>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587ADF3-A2C9-AFD5-932A-EA68E254F2E2}"/>
              </a:ext>
            </a:extLst>
          </p:cNvPr>
          <p:cNvPicPr>
            <a:picLocks noChangeAspect="1"/>
          </p:cNvPicPr>
          <p:nvPr userDrawn="1"/>
        </p:nvPicPr>
        <p:blipFill>
          <a:blip r:embed="rId4">
            <a:alphaModFix amt="5000"/>
          </a:blip>
          <a:stretch>
            <a:fillRect/>
          </a:stretch>
        </p:blipFill>
        <p:spPr>
          <a:xfrm>
            <a:off x="7565279" y="-1534263"/>
            <a:ext cx="5342691" cy="5342691"/>
          </a:xfrm>
          <a:prstGeom prst="rect">
            <a:avLst/>
          </a:prstGeom>
        </p:spPr>
      </p:pic>
      <p:sp>
        <p:nvSpPr>
          <p:cNvPr id="4" name="Content Placeholder 2">
            <a:extLst>
              <a:ext uri="{FF2B5EF4-FFF2-40B4-BE49-F238E27FC236}">
                <a16:creationId xmlns:a16="http://schemas.microsoft.com/office/drawing/2014/main" id="{DEBF4E5B-4774-083C-8553-4560D0347452}"/>
              </a:ext>
            </a:extLst>
          </p:cNvPr>
          <p:cNvSpPr>
            <a:spLocks noGrp="1"/>
          </p:cNvSpPr>
          <p:nvPr>
            <p:ph idx="10" hasCustomPrompt="1"/>
          </p:nvPr>
        </p:nvSpPr>
        <p:spPr>
          <a:xfrm>
            <a:off x="6341616" y="1825625"/>
            <a:ext cx="5012184" cy="4351338"/>
          </a:xfrm>
        </p:spPr>
        <p:txBody>
          <a:bodyPr>
            <a:noAutofit/>
          </a:bodyPr>
          <a:lstStyle>
            <a:lvl1pPr>
              <a:buClr>
                <a:srgbClr val="7D6F6D"/>
              </a:buClr>
              <a:defRPr sz="2200" b="0" i="0">
                <a:solidFill>
                  <a:srgbClr val="737374"/>
                </a:solidFill>
                <a:latin typeface="Avenir Next Demi Bold" panose="020B0503020202020204" pitchFamily="34" charset="0"/>
                <a:cs typeface="Arial" panose="020B0604020202020204" pitchFamily="34" charset="0"/>
              </a:defRPr>
            </a:lvl1pPr>
            <a:lvl2pPr>
              <a:buClr>
                <a:srgbClr val="7D6F6D"/>
              </a:buClr>
              <a:defRPr sz="2200" b="0" i="0">
                <a:solidFill>
                  <a:srgbClr val="737374"/>
                </a:solidFill>
                <a:latin typeface="Avenir Next" panose="020B0503020202020204" pitchFamily="34" charset="0"/>
                <a:cs typeface="Arial" panose="020B0604020202020204" pitchFamily="34" charset="0"/>
              </a:defRPr>
            </a:lvl2pPr>
            <a:lvl3pPr>
              <a:buClr>
                <a:srgbClr val="7D6F6D"/>
              </a:buClr>
              <a:defRPr sz="2000" b="0" i="0">
                <a:solidFill>
                  <a:srgbClr val="737374"/>
                </a:solidFill>
                <a:latin typeface="Avenir Next" panose="020B0503020202020204" pitchFamily="34" charset="0"/>
                <a:cs typeface="Arial" panose="020B0604020202020204" pitchFamily="34" charset="0"/>
              </a:defRPr>
            </a:lvl3pPr>
            <a:lvl4pPr>
              <a:buClr>
                <a:srgbClr val="7D6F6D"/>
              </a:buClr>
              <a:defRPr b="0" i="0">
                <a:solidFill>
                  <a:srgbClr val="737374"/>
                </a:solidFill>
                <a:latin typeface="Avenir Next" panose="020B0503020202020204" pitchFamily="34" charset="0"/>
                <a:cs typeface="Arial" panose="020B0604020202020204" pitchFamily="34" charset="0"/>
              </a:defRPr>
            </a:lvl4pPr>
            <a:lvl5pPr>
              <a:buClr>
                <a:srgbClr val="7D6F6D"/>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Title 1">
            <a:extLst>
              <a:ext uri="{FF2B5EF4-FFF2-40B4-BE49-F238E27FC236}">
                <a16:creationId xmlns:a16="http://schemas.microsoft.com/office/drawing/2014/main" id="{5C318095-D4F9-AD54-622B-47F3C84F0715}"/>
              </a:ext>
            </a:extLst>
          </p:cNvPr>
          <p:cNvSpPr>
            <a:spLocks noGrp="1"/>
          </p:cNvSpPr>
          <p:nvPr>
            <p:ph type="title" hasCustomPrompt="1"/>
          </p:nvPr>
        </p:nvSpPr>
        <p:spPr>
          <a:xfrm>
            <a:off x="838199" y="365125"/>
            <a:ext cx="4665217"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Picture Placeholder 2">
            <a:extLst>
              <a:ext uri="{FF2B5EF4-FFF2-40B4-BE49-F238E27FC236}">
                <a16:creationId xmlns:a16="http://schemas.microsoft.com/office/drawing/2014/main" id="{6A61C84D-ED74-99BD-37AF-415BF7FEFFE6}"/>
              </a:ext>
            </a:extLst>
          </p:cNvPr>
          <p:cNvSpPr>
            <a:spLocks noGrp="1"/>
          </p:cNvSpPr>
          <p:nvPr>
            <p:ph type="pic" idx="11" hasCustomPrompt="1"/>
          </p:nvPr>
        </p:nvSpPr>
        <p:spPr>
          <a:xfrm>
            <a:off x="838199" y="1825625"/>
            <a:ext cx="4665217" cy="4351338"/>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5" name="Picture 4">
            <a:extLst>
              <a:ext uri="{FF2B5EF4-FFF2-40B4-BE49-F238E27FC236}">
                <a16:creationId xmlns:a16="http://schemas.microsoft.com/office/drawing/2014/main" id="{7CBB7242-7D55-0870-DCA5-63934F96CF9A}"/>
              </a:ext>
            </a:extLst>
          </p:cNvPr>
          <p:cNvPicPr>
            <a:picLocks noChangeAspect="1"/>
          </p:cNvPicPr>
          <p:nvPr userDrawn="1"/>
        </p:nvPicPr>
        <p:blipFill>
          <a:blip r:embed="rId5"/>
          <a:srcRect/>
          <a:stretch/>
        </p:blipFill>
        <p:spPr>
          <a:xfrm>
            <a:off x="10585230" y="417732"/>
            <a:ext cx="1187673" cy="243346"/>
          </a:xfrm>
          <a:prstGeom prst="rect">
            <a:avLst/>
          </a:prstGeom>
        </p:spPr>
      </p:pic>
      <p:pic>
        <p:nvPicPr>
          <p:cNvPr id="12" name="Picture 11">
            <a:extLst>
              <a:ext uri="{FF2B5EF4-FFF2-40B4-BE49-F238E27FC236}">
                <a16:creationId xmlns:a16="http://schemas.microsoft.com/office/drawing/2014/main" id="{69D0140A-9B2E-4A75-56D9-15CF45F5B8B0}"/>
              </a:ext>
            </a:extLst>
          </p:cNvPr>
          <p:cNvPicPr>
            <a:picLocks noChangeAspect="1"/>
          </p:cNvPicPr>
          <p:nvPr userDrawn="1"/>
        </p:nvPicPr>
        <p:blipFill>
          <a:blip r:embed="rId6"/>
          <a:srcRect/>
          <a:stretch/>
        </p:blipFill>
        <p:spPr>
          <a:xfrm>
            <a:off x="10585231" y="417733"/>
            <a:ext cx="1187669" cy="243346"/>
          </a:xfrm>
          <a:prstGeom prst="rect">
            <a:avLst/>
          </a:prstGeom>
        </p:spPr>
      </p:pic>
    </p:spTree>
    <p:extLst>
      <p:ext uri="{BB962C8B-B14F-4D97-AF65-F5344CB8AC3E}">
        <p14:creationId xmlns:p14="http://schemas.microsoft.com/office/powerpoint/2010/main" val="209933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690688"/>
            <a:ext cx="10515600" cy="4351338"/>
          </a:xfrm>
        </p:spPr>
        <p:txBody>
          <a:bodyPr>
            <a:noAutofit/>
          </a:bodyPr>
          <a:lstStyle>
            <a:lvl1pPr>
              <a:buClr>
                <a:srgbClr val="02A0CE"/>
              </a:buClr>
              <a:defRPr sz="26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9" name="Picture 8">
            <a:extLst>
              <a:ext uri="{FF2B5EF4-FFF2-40B4-BE49-F238E27FC236}">
                <a16:creationId xmlns:a16="http://schemas.microsoft.com/office/drawing/2014/main" id="{9D591CB8-6649-17D2-7BC4-5A6147D42F85}"/>
              </a:ext>
            </a:extLst>
          </p:cNvPr>
          <p:cNvPicPr>
            <a:picLocks noChangeAspect="1"/>
          </p:cNvPicPr>
          <p:nvPr userDrawn="1"/>
        </p:nvPicPr>
        <p:blipFill>
          <a:blip r:embed="rId2"/>
          <a:srcRect/>
          <a:stretch/>
        </p:blipFill>
        <p:spPr>
          <a:xfrm>
            <a:off x="10585231" y="417733"/>
            <a:ext cx="1187669" cy="243346"/>
          </a:xfrm>
          <a:prstGeom prst="rect">
            <a:avLst/>
          </a:prstGeom>
        </p:spPr>
      </p:pic>
    </p:spTree>
    <p:extLst>
      <p:ext uri="{BB962C8B-B14F-4D97-AF65-F5344CB8AC3E}">
        <p14:creationId xmlns:p14="http://schemas.microsoft.com/office/powerpoint/2010/main" val="3370425250"/>
      </p:ext>
    </p:extLst>
  </p:cSld>
  <p:clrMapOvr>
    <a:masterClrMapping/>
  </p:clrMapOvr>
  <p:hf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F-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257800" cy="4351338"/>
          </a:xfrm>
        </p:spPr>
        <p:txBody>
          <a:bodyPr>
            <a:noAutofit/>
          </a:bodyPr>
          <a:lstStyle>
            <a:lvl1pPr>
              <a:buClr>
                <a:srgbClr val="02A0CE"/>
              </a:buClr>
              <a:defRPr sz="26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9" name="Picture 8">
            <a:extLst>
              <a:ext uri="{FF2B5EF4-FFF2-40B4-BE49-F238E27FC236}">
                <a16:creationId xmlns:a16="http://schemas.microsoft.com/office/drawing/2014/main" id="{9D591CB8-6649-17D2-7BC4-5A6147D42F85}"/>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16" name="Picture Placeholder 24">
            <a:extLst>
              <a:ext uri="{FF2B5EF4-FFF2-40B4-BE49-F238E27FC236}">
                <a16:creationId xmlns:a16="http://schemas.microsoft.com/office/drawing/2014/main" id="{92E646D8-2BAE-EBBD-A7DA-354985092711}"/>
              </a:ext>
            </a:extLst>
          </p:cNvPr>
          <p:cNvSpPr>
            <a:spLocks noGrp="1"/>
          </p:cNvSpPr>
          <p:nvPr>
            <p:ph type="pic" sz="quarter" idx="10"/>
          </p:nvPr>
        </p:nvSpPr>
        <p:spPr>
          <a:xfrm>
            <a:off x="7477932" y="1790054"/>
            <a:ext cx="3324387" cy="3316637"/>
          </a:xfrm>
          <a:custGeom>
            <a:avLst/>
            <a:gdLst>
              <a:gd name="connsiteX0" fmla="*/ 0 w 2963120"/>
              <a:gd name="connsiteY0" fmla="*/ 0 h 2975075"/>
              <a:gd name="connsiteX1" fmla="*/ 2469257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345 w 2963465"/>
              <a:gd name="connsiteY0" fmla="*/ 0 h 2975075"/>
              <a:gd name="connsiteX1" fmla="*/ 1937974 w 2963465"/>
              <a:gd name="connsiteY1" fmla="*/ 0 h 2975075"/>
              <a:gd name="connsiteX2" fmla="*/ 2963465 w 2963465"/>
              <a:gd name="connsiteY2" fmla="*/ 1060932 h 2975075"/>
              <a:gd name="connsiteX3" fmla="*/ 2963465 w 2963465"/>
              <a:gd name="connsiteY3" fmla="*/ 2975075 h 2975075"/>
              <a:gd name="connsiteX4" fmla="*/ 345 w 2963465"/>
              <a:gd name="connsiteY4" fmla="*/ 2975075 h 2975075"/>
              <a:gd name="connsiteX5" fmla="*/ 12457 w 2963465"/>
              <a:gd name="connsiteY5" fmla="*/ 2011057 h 2975075"/>
              <a:gd name="connsiteX6" fmla="*/ 345 w 2963465"/>
              <a:gd name="connsiteY6"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 name="connsiteX0" fmla="*/ 0 w 2963120"/>
              <a:gd name="connsiteY0" fmla="*/ 0 h 2981375"/>
              <a:gd name="connsiteX1" fmla="*/ 1937629 w 2963120"/>
              <a:gd name="connsiteY1" fmla="*/ 0 h 2981375"/>
              <a:gd name="connsiteX2" fmla="*/ 2963120 w 2963120"/>
              <a:gd name="connsiteY2" fmla="*/ 1060932 h 2981375"/>
              <a:gd name="connsiteX3" fmla="*/ 2963120 w 2963120"/>
              <a:gd name="connsiteY3" fmla="*/ 2975075 h 2981375"/>
              <a:gd name="connsiteX4" fmla="*/ 1020725 w 2963120"/>
              <a:gd name="connsiteY4" fmla="*/ 2975075 h 2981375"/>
              <a:gd name="connsiteX5" fmla="*/ 12112 w 2963120"/>
              <a:gd name="connsiteY5" fmla="*/ 2011057 h 2981375"/>
              <a:gd name="connsiteX6" fmla="*/ 0 w 2963120"/>
              <a:gd name="connsiteY6" fmla="*/ 0 h 29813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120" h="2975075">
                <a:moveTo>
                  <a:pt x="0" y="0"/>
                </a:moveTo>
                <a:lnTo>
                  <a:pt x="1937629" y="0"/>
                </a:lnTo>
                <a:cubicBezTo>
                  <a:pt x="2210382" y="0"/>
                  <a:pt x="2963120" y="15546"/>
                  <a:pt x="2963120" y="1060932"/>
                </a:cubicBezTo>
                <a:lnTo>
                  <a:pt x="2963120" y="2975075"/>
                </a:lnTo>
                <a:lnTo>
                  <a:pt x="1020725" y="2975075"/>
                </a:lnTo>
                <a:cubicBezTo>
                  <a:pt x="110363" y="2975075"/>
                  <a:pt x="15163" y="2294592"/>
                  <a:pt x="12112" y="2011057"/>
                </a:cubicBezTo>
                <a:cubicBezTo>
                  <a:pt x="8075" y="1340705"/>
                  <a:pt x="4037" y="670352"/>
                  <a:pt x="0" y="0"/>
                </a:cubicBezTo>
                <a:close/>
              </a:path>
            </a:pathLst>
          </a:custGeom>
        </p:spPr>
        <p:txBody>
          <a:bodyPr anchor="ctr">
            <a:noAutofit/>
          </a:bodyPr>
          <a:lstStyle>
            <a:lvl1pPr algn="ctr">
              <a:defRPr sz="2000" b="1" i="0">
                <a:solidFill>
                  <a:srgbClr val="000000"/>
                </a:solidFill>
                <a:latin typeface="Avenir Next" panose="020B0503020202020204" pitchFamily="34" charset="0"/>
              </a:defRPr>
            </a:lvl1pPr>
          </a:lstStyle>
          <a:p>
            <a:endParaRPr lang="en-GB"/>
          </a:p>
        </p:txBody>
      </p:sp>
      <p:pic>
        <p:nvPicPr>
          <p:cNvPr id="4" name="Picture 3">
            <a:extLst>
              <a:ext uri="{FF2B5EF4-FFF2-40B4-BE49-F238E27FC236}">
                <a16:creationId xmlns:a16="http://schemas.microsoft.com/office/drawing/2014/main" id="{3BBB4E55-4230-2BE3-D267-2F2FB0B3A351}"/>
              </a:ext>
            </a:extLst>
          </p:cNvPr>
          <p:cNvPicPr>
            <a:picLocks noChangeAspect="1"/>
          </p:cNvPicPr>
          <p:nvPr userDrawn="1"/>
        </p:nvPicPr>
        <p:blipFill>
          <a:blip r:embed="rId3"/>
          <a:stretch>
            <a:fillRect/>
          </a:stretch>
        </p:blipFill>
        <p:spPr>
          <a:xfrm rot="10800000">
            <a:off x="8792409" y="-2103914"/>
            <a:ext cx="5603283" cy="5603283"/>
          </a:xfrm>
          <a:prstGeom prst="rect">
            <a:avLst/>
          </a:prstGeom>
        </p:spPr>
      </p:pic>
      <p:pic>
        <p:nvPicPr>
          <p:cNvPr id="5" name="Graphic 4">
            <a:extLst>
              <a:ext uri="{FF2B5EF4-FFF2-40B4-BE49-F238E27FC236}">
                <a16:creationId xmlns:a16="http://schemas.microsoft.com/office/drawing/2014/main" id="{E5F77493-AFAC-76E7-8B80-566DC8ED0F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71450" y="1179697"/>
            <a:ext cx="4537350" cy="4537350"/>
          </a:xfrm>
          <a:prstGeom prst="rect">
            <a:avLst/>
          </a:prstGeom>
        </p:spPr>
      </p:pic>
    </p:spTree>
    <p:extLst>
      <p:ext uri="{BB962C8B-B14F-4D97-AF65-F5344CB8AC3E}">
        <p14:creationId xmlns:p14="http://schemas.microsoft.com/office/powerpoint/2010/main" val="763509886"/>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F-Content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0D1A22-16BF-C7D1-6F9D-7C1F7016F4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2">
            <a:extLst>
              <a:ext uri="{FF2B5EF4-FFF2-40B4-BE49-F238E27FC236}">
                <a16:creationId xmlns:a16="http://schemas.microsoft.com/office/drawing/2014/main" id="{77E50BC8-5678-12D4-9702-5EC0521F3870}"/>
              </a:ext>
            </a:extLst>
          </p:cNvPr>
          <p:cNvSpPr>
            <a:spLocks noGrp="1"/>
          </p:cNvSpPr>
          <p:nvPr>
            <p:ph idx="10" hasCustomPrompt="1"/>
          </p:nvPr>
        </p:nvSpPr>
        <p:spPr>
          <a:xfrm>
            <a:off x="636011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5" name="Graphic 4">
            <a:extLst>
              <a:ext uri="{FF2B5EF4-FFF2-40B4-BE49-F238E27FC236}">
                <a16:creationId xmlns:a16="http://schemas.microsoft.com/office/drawing/2014/main" id="{EAF6F798-7BE7-C37C-827F-F11761D119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49C00654-C2FA-1658-372E-2154F3CB1FEC}"/>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21828147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Content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8C94CA-B567-008F-BED7-C0C6A4F02BDB}"/>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562600"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6995604" y="1825625"/>
            <a:ext cx="4358196" cy="3705163"/>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4" name="Graphic 3">
            <a:extLst>
              <a:ext uri="{FF2B5EF4-FFF2-40B4-BE49-F238E27FC236}">
                <a16:creationId xmlns:a16="http://schemas.microsoft.com/office/drawing/2014/main" id="{1B7DC3DA-A772-78DA-BFFA-BEB8DCB445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A15154A5-24D2-0EB6-B31C-D1D9F57ED553}"/>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15088947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Content 6">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6995604" y="1"/>
            <a:ext cx="5196396" cy="6258756"/>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5562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860"/>
            <a:ext cx="5562600"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12" name="Picture 11">
            <a:extLst>
              <a:ext uri="{FF2B5EF4-FFF2-40B4-BE49-F238E27FC236}">
                <a16:creationId xmlns:a16="http://schemas.microsoft.com/office/drawing/2014/main" id="{295D4432-F560-14A0-E8F0-21EEC6173584}"/>
              </a:ext>
            </a:extLst>
          </p:cNvPr>
          <p:cNvPicPr>
            <a:picLocks noChangeAspect="1"/>
          </p:cNvPicPr>
          <p:nvPr userDrawn="1"/>
        </p:nvPicPr>
        <p:blipFill>
          <a:blip r:embed="rId2"/>
          <a:srcRect/>
          <a:stretch/>
        </p:blipFill>
        <p:spPr>
          <a:xfrm>
            <a:off x="10585231" y="417733"/>
            <a:ext cx="1187669" cy="243346"/>
          </a:xfrm>
          <a:prstGeom prst="rect">
            <a:avLst/>
          </a:prstGeom>
        </p:spPr>
      </p:pic>
      <p:pic>
        <p:nvPicPr>
          <p:cNvPr id="4" name="Graphic 3">
            <a:extLst>
              <a:ext uri="{FF2B5EF4-FFF2-40B4-BE49-F238E27FC236}">
                <a16:creationId xmlns:a16="http://schemas.microsoft.com/office/drawing/2014/main" id="{4BE0060F-2997-B892-9BBC-F1974B26D3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F3FBB57-E38C-0C23-5E13-11C32F298ED3}"/>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28715299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838200" y="1825625"/>
            <a:ext cx="10515600" cy="3714041"/>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41107648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err="1"/>
              <a:t>Color</a:t>
            </a:r>
            <a:r>
              <a:rPr lang="en-GB"/>
              <a:t> use</a:t>
            </a:r>
            <a:endParaRPr lang="en-BE"/>
          </a:p>
        </p:txBody>
      </p:sp>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36418492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
        <p:nvSpPr>
          <p:cNvPr id="5" name="Title 1">
            <a:extLst>
              <a:ext uri="{FF2B5EF4-FFF2-40B4-BE49-F238E27FC236}">
                <a16:creationId xmlns:a16="http://schemas.microsoft.com/office/drawing/2014/main" id="{D9C4A68C-D0C6-C922-9ECA-B0C181291B5D}"/>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Agenda</a:t>
            </a:r>
            <a:endParaRPr lang="en-BE"/>
          </a:p>
        </p:txBody>
      </p:sp>
      <p:sp>
        <p:nvSpPr>
          <p:cNvPr id="11" name="Content Placeholder 2">
            <a:extLst>
              <a:ext uri="{FF2B5EF4-FFF2-40B4-BE49-F238E27FC236}">
                <a16:creationId xmlns:a16="http://schemas.microsoft.com/office/drawing/2014/main" id="{7875F288-BD27-6019-DCD5-3E99052ED874}"/>
              </a:ext>
            </a:extLst>
          </p:cNvPr>
          <p:cNvSpPr>
            <a:spLocks noGrp="1"/>
          </p:cNvSpPr>
          <p:nvPr>
            <p:ph idx="10" hasCustomPrompt="1"/>
          </p:nvPr>
        </p:nvSpPr>
        <p:spPr>
          <a:xfrm>
            <a:off x="838200" y="1825625"/>
            <a:ext cx="10515598"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Topic 1</a:t>
            </a:r>
          </a:p>
          <a:p>
            <a:pPr lvl="0"/>
            <a:r>
              <a:rPr lang="en-GB"/>
              <a:t>Topic 2</a:t>
            </a:r>
          </a:p>
          <a:p>
            <a:pPr lvl="0"/>
            <a:r>
              <a:rPr lang="en-GB"/>
              <a:t>Topic 3</a:t>
            </a:r>
          </a:p>
          <a:p>
            <a:pPr lvl="0"/>
            <a:r>
              <a:rPr lang="en-GB"/>
              <a:t>…</a:t>
            </a:r>
          </a:p>
        </p:txBody>
      </p:sp>
    </p:spTree>
    <p:extLst>
      <p:ext uri="{BB962C8B-B14F-4D97-AF65-F5344CB8AC3E}">
        <p14:creationId xmlns:p14="http://schemas.microsoft.com/office/powerpoint/2010/main" val="14794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6740908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F-Endpag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C25BEF6-53D6-2653-9F1F-CC3A2B2BD3F5}"/>
              </a:ext>
            </a:extLst>
          </p:cNvPr>
          <p:cNvPicPr>
            <a:picLocks noChangeAspect="1"/>
          </p:cNvPicPr>
          <p:nvPr userDrawn="1"/>
        </p:nvPicPr>
        <p:blipFill>
          <a:blip r:embed="rId2"/>
          <a:srcRect/>
          <a:stretch/>
        </p:blipFill>
        <p:spPr>
          <a:xfrm>
            <a:off x="1327983" y="1027840"/>
            <a:ext cx="2055200" cy="2055200"/>
          </a:xfrm>
          <a:prstGeom prst="rect">
            <a:avLst/>
          </a:prstGeom>
        </p:spPr>
      </p:pic>
      <p:pic>
        <p:nvPicPr>
          <p:cNvPr id="3" name="Picture 2" descr="Text&#10;&#10;Description automatically generated">
            <a:extLst>
              <a:ext uri="{FF2B5EF4-FFF2-40B4-BE49-F238E27FC236}">
                <a16:creationId xmlns:a16="http://schemas.microsoft.com/office/drawing/2014/main" id="{A55ADAA1-8F81-2A12-CC89-F6600A9EDEF1}"/>
              </a:ext>
            </a:extLst>
          </p:cNvPr>
          <p:cNvPicPr>
            <a:picLocks noChangeAspect="1"/>
          </p:cNvPicPr>
          <p:nvPr userDrawn="1"/>
        </p:nvPicPr>
        <p:blipFill>
          <a:blip r:embed="rId3"/>
          <a:stretch>
            <a:fillRect/>
          </a:stretch>
        </p:blipFill>
        <p:spPr>
          <a:xfrm>
            <a:off x="9417608" y="5919581"/>
            <a:ext cx="2055200" cy="493248"/>
          </a:xfrm>
          <a:prstGeom prst="rect">
            <a:avLst/>
          </a:prstGeom>
        </p:spPr>
      </p:pic>
      <p:pic>
        <p:nvPicPr>
          <p:cNvPr id="5" name="Graphic 4">
            <a:extLst>
              <a:ext uri="{FF2B5EF4-FFF2-40B4-BE49-F238E27FC236}">
                <a16:creationId xmlns:a16="http://schemas.microsoft.com/office/drawing/2014/main" id="{C65B8E6D-4C1D-B4A9-A743-0986E05FF3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71450" y="1179697"/>
            <a:ext cx="4537350" cy="4537350"/>
          </a:xfrm>
          <a:prstGeom prst="rect">
            <a:avLst/>
          </a:prstGeom>
        </p:spPr>
      </p:pic>
      <p:sp>
        <p:nvSpPr>
          <p:cNvPr id="2" name="TextBox 1">
            <a:extLst>
              <a:ext uri="{FF2B5EF4-FFF2-40B4-BE49-F238E27FC236}">
                <a16:creationId xmlns:a16="http://schemas.microsoft.com/office/drawing/2014/main" id="{6B75C3EE-6CFD-723C-5090-FCE47D635173}"/>
              </a:ext>
            </a:extLst>
          </p:cNvPr>
          <p:cNvSpPr txBox="1"/>
          <p:nvPr userDrawn="1"/>
        </p:nvSpPr>
        <p:spPr>
          <a:xfrm>
            <a:off x="1265197" y="3710511"/>
            <a:ext cx="2793016" cy="400110"/>
          </a:xfrm>
          <a:prstGeom prst="rect">
            <a:avLst/>
          </a:prstGeom>
          <a:noFill/>
        </p:spPr>
        <p:txBody>
          <a:bodyPr wrap="square" rtlCol="0">
            <a:noAutofit/>
          </a:bodyPr>
          <a:lstStyle/>
          <a:p>
            <a:r>
              <a:rPr lang="en-GB" sz="1000" b="0" i="0">
                <a:solidFill>
                  <a:srgbClr val="737374"/>
                </a:solidFill>
                <a:effectLst/>
                <a:latin typeface="Avenir Next Ultra Light" panose="020B0203020202020204" pitchFamily="34" charset="77"/>
              </a:rPr>
              <a:t>35 Square de </a:t>
            </a:r>
            <a:r>
              <a:rPr lang="en-GB" sz="1000" b="0" i="0" err="1">
                <a:solidFill>
                  <a:srgbClr val="737374"/>
                </a:solidFill>
                <a:effectLst/>
                <a:latin typeface="Avenir Next Ultra Light" panose="020B0203020202020204" pitchFamily="34" charset="77"/>
              </a:rPr>
              <a:t>Meeûs</a:t>
            </a:r>
            <a:r>
              <a:rPr lang="en-GB" sz="1000" b="0" i="0">
                <a:solidFill>
                  <a:srgbClr val="737374"/>
                </a:solidFill>
                <a:effectLst/>
                <a:latin typeface="Avenir Next Ultra Light" panose="020B0203020202020204" pitchFamily="34" charset="77"/>
              </a:rPr>
              <a:t>, B-1000 Brussels</a:t>
            </a:r>
          </a:p>
          <a:p>
            <a:r>
              <a:rPr lang="en-GB" sz="1000" b="0" i="0">
                <a:solidFill>
                  <a:srgbClr val="737374"/>
                </a:solidFill>
                <a:effectLst/>
                <a:latin typeface="Avenir Next Ultra Light" panose="020B0203020202020204" pitchFamily="34" charset="77"/>
                <a:hlinkClick r:id="rId6"/>
              </a:rPr>
              <a:t>info@efrag.org</a:t>
            </a:r>
            <a:r>
              <a:rPr lang="en-GB" sz="1000" b="0" i="0">
                <a:solidFill>
                  <a:srgbClr val="737374"/>
                </a:solidFill>
                <a:effectLst/>
                <a:latin typeface="Avenir Next Ultra Light" panose="020B0203020202020204" pitchFamily="34" charset="77"/>
              </a:rPr>
              <a:t> - </a:t>
            </a:r>
            <a:r>
              <a:rPr lang="en-GB" sz="1000" b="0" i="0" err="1">
                <a:solidFill>
                  <a:srgbClr val="737374"/>
                </a:solidFill>
                <a:effectLst/>
                <a:latin typeface="Avenir Next" panose="020B0503020202020204" pitchFamily="34" charset="0"/>
              </a:rPr>
              <a:t>www.efrag.org</a:t>
            </a:r>
            <a:endParaRPr lang="en-GB" sz="1000" b="0" i="0">
              <a:solidFill>
                <a:srgbClr val="737374"/>
              </a:solidFill>
              <a:effectLst/>
              <a:latin typeface="Avenir Next Ultra Light" panose="020B0203020202020204" pitchFamily="34" charset="77"/>
            </a:endParaRPr>
          </a:p>
        </p:txBody>
      </p:sp>
      <p:pic>
        <p:nvPicPr>
          <p:cNvPr id="6" name="Picture 3" descr="Normal reproduction in colour">
            <a:extLst>
              <a:ext uri="{FF2B5EF4-FFF2-40B4-BE49-F238E27FC236}">
                <a16:creationId xmlns:a16="http://schemas.microsoft.com/office/drawing/2014/main" id="{CD5AE87A-E6C8-4731-0F20-1F8CD680178A}"/>
              </a:ext>
            </a:extLst>
          </p:cNvPr>
          <p:cNvPicPr>
            <a:picLocks noChangeAspect="1" noChangeArrowheads="1"/>
          </p:cNvPicPr>
          <p:nvPr userDrawn="1"/>
        </p:nvPicPr>
        <p:blipFill>
          <a:blip r:embed="rId7"/>
          <a:srcRect/>
          <a:stretch>
            <a:fillRect/>
          </a:stretch>
        </p:blipFill>
        <p:spPr bwMode="auto">
          <a:xfrm>
            <a:off x="1327983" y="4448153"/>
            <a:ext cx="619125" cy="400050"/>
          </a:xfrm>
          <a:prstGeom prst="rect">
            <a:avLst/>
          </a:prstGeom>
          <a:noFill/>
          <a:ln w="9525">
            <a:noFill/>
            <a:miter lim="800000"/>
            <a:headEnd/>
            <a:tailEnd/>
          </a:ln>
        </p:spPr>
      </p:pic>
      <p:sp>
        <p:nvSpPr>
          <p:cNvPr id="7" name="TextBox 6">
            <a:extLst>
              <a:ext uri="{FF2B5EF4-FFF2-40B4-BE49-F238E27FC236}">
                <a16:creationId xmlns:a16="http://schemas.microsoft.com/office/drawing/2014/main" id="{7FE14B6F-CCD1-297B-86B1-72F0076441FC}"/>
              </a:ext>
            </a:extLst>
          </p:cNvPr>
          <p:cNvSpPr txBox="1"/>
          <p:nvPr userDrawn="1"/>
        </p:nvSpPr>
        <p:spPr>
          <a:xfrm>
            <a:off x="1265199" y="4848203"/>
            <a:ext cx="2686016" cy="1615827"/>
          </a:xfrm>
          <a:prstGeom prst="rect">
            <a:avLst/>
          </a:prstGeom>
          <a:noFill/>
        </p:spPr>
        <p:txBody>
          <a:bodyPr wrap="square" rtlCol="0">
            <a:noAutofit/>
          </a:bodyPr>
          <a:lstStyle/>
          <a:p>
            <a:pPr algn="just"/>
            <a:r>
              <a:rPr lang="en-GB" sz="900" b="0" i="0">
                <a:solidFill>
                  <a:srgbClr val="737374"/>
                </a:solidFill>
                <a:latin typeface="Avenir Next" panose="020B0503020202020204" pitchFamily="34" charset="0"/>
              </a:rPr>
              <a:t>EFRAG is co-</a:t>
            </a:r>
            <a:r>
              <a:rPr lang="en-US" sz="900" b="0" i="0">
                <a:solidFill>
                  <a:srgbClr val="737374"/>
                </a:solidFill>
                <a:latin typeface="Avenir Next" panose="020B0503020202020204" pitchFamily="34" charset="0"/>
              </a:rPr>
              <a:t>funded by the European Union through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in which the EEA-EFTA countries (Norway, Iceland and Liechtenstein), as well as Kosovo participate. Any views and opinions expressed are however those of the presenter only and do not necessarily reflect those of the European Union, the European Commission or of countries that participate in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Neither the European Union, the European Commission nor countries participating in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can be held responsible for them</a:t>
            </a:r>
            <a:r>
              <a:rPr lang="en-GB" sz="900" b="0" i="0">
                <a:solidFill>
                  <a:srgbClr val="737374"/>
                </a:solidFill>
                <a:latin typeface="Avenir Next" panose="020B0503020202020204" pitchFamily="34" charset="0"/>
              </a:rPr>
              <a:t>.</a:t>
            </a:r>
          </a:p>
        </p:txBody>
      </p:sp>
      <p:pic>
        <p:nvPicPr>
          <p:cNvPr id="14" name="Picture 13">
            <a:extLst>
              <a:ext uri="{FF2B5EF4-FFF2-40B4-BE49-F238E27FC236}">
                <a16:creationId xmlns:a16="http://schemas.microsoft.com/office/drawing/2014/main" id="{714CF2A2-0ABE-C600-A907-EE5BD4E4371B}"/>
              </a:ext>
            </a:extLst>
          </p:cNvPr>
          <p:cNvPicPr>
            <a:picLocks noChangeAspect="1"/>
          </p:cNvPicPr>
          <p:nvPr userDrawn="1"/>
        </p:nvPicPr>
        <p:blipFill>
          <a:blip r:embed="rId8"/>
          <a:stretch>
            <a:fillRect/>
          </a:stretch>
        </p:blipFill>
        <p:spPr>
          <a:xfrm>
            <a:off x="1327983" y="3198295"/>
            <a:ext cx="301075" cy="301075"/>
          </a:xfrm>
          <a:prstGeom prst="rect">
            <a:avLst/>
          </a:prstGeom>
        </p:spPr>
      </p:pic>
      <p:pic>
        <p:nvPicPr>
          <p:cNvPr id="15" name="Picture 14">
            <a:extLst>
              <a:ext uri="{FF2B5EF4-FFF2-40B4-BE49-F238E27FC236}">
                <a16:creationId xmlns:a16="http://schemas.microsoft.com/office/drawing/2014/main" id="{45A5F489-520D-8BA7-9642-17323E5DE374}"/>
              </a:ext>
            </a:extLst>
          </p:cNvPr>
          <p:cNvPicPr>
            <a:picLocks noChangeAspect="1"/>
          </p:cNvPicPr>
          <p:nvPr userDrawn="1"/>
        </p:nvPicPr>
        <p:blipFill>
          <a:blip r:embed="rId9"/>
          <a:stretch>
            <a:fillRect/>
          </a:stretch>
        </p:blipFill>
        <p:spPr>
          <a:xfrm>
            <a:off x="2205045" y="3231680"/>
            <a:ext cx="301076" cy="301076"/>
          </a:xfrm>
          <a:prstGeom prst="rect">
            <a:avLst/>
          </a:prstGeom>
        </p:spPr>
      </p:pic>
      <p:pic>
        <p:nvPicPr>
          <p:cNvPr id="16" name="Picture 15">
            <a:extLst>
              <a:ext uri="{FF2B5EF4-FFF2-40B4-BE49-F238E27FC236}">
                <a16:creationId xmlns:a16="http://schemas.microsoft.com/office/drawing/2014/main" id="{F1A437AF-535F-C9B0-2948-7668D70C2511}"/>
              </a:ext>
            </a:extLst>
          </p:cNvPr>
          <p:cNvPicPr>
            <a:picLocks noChangeAspect="1"/>
          </p:cNvPicPr>
          <p:nvPr userDrawn="1"/>
        </p:nvPicPr>
        <p:blipFill>
          <a:blip r:embed="rId10"/>
          <a:stretch>
            <a:fillRect/>
          </a:stretch>
        </p:blipFill>
        <p:spPr>
          <a:xfrm>
            <a:off x="3076106" y="3225679"/>
            <a:ext cx="307077" cy="307077"/>
          </a:xfrm>
          <a:prstGeom prst="rect">
            <a:avLst/>
          </a:prstGeom>
        </p:spPr>
      </p:pic>
      <p:sp>
        <p:nvSpPr>
          <p:cNvPr id="4" name="TextBox 3">
            <a:extLst>
              <a:ext uri="{FF2B5EF4-FFF2-40B4-BE49-F238E27FC236}">
                <a16:creationId xmlns:a16="http://schemas.microsoft.com/office/drawing/2014/main" id="{03F27C65-5F40-BBD5-2D68-D6E2CC12BA0A}"/>
              </a:ext>
            </a:extLst>
          </p:cNvPr>
          <p:cNvSpPr txBox="1"/>
          <p:nvPr userDrawn="1"/>
        </p:nvSpPr>
        <p:spPr>
          <a:xfrm>
            <a:off x="1327983" y="570478"/>
            <a:ext cx="982711" cy="246221"/>
          </a:xfrm>
          <a:prstGeom prst="rect">
            <a:avLst/>
          </a:prstGeom>
          <a:noFill/>
        </p:spPr>
        <p:txBody>
          <a:bodyPr wrap="square" rtlCol="0">
            <a:noAutofit/>
          </a:bodyPr>
          <a:lstStyle/>
          <a:p>
            <a:pPr algn="ctr"/>
            <a:r>
              <a:rPr lang="en-GB" sz="1000" b="0" i="0">
                <a:solidFill>
                  <a:srgbClr val="737374"/>
                </a:solidFill>
                <a:effectLst/>
                <a:latin typeface="Avenir Next Ultra Light" panose="020B0203020202020204" pitchFamily="34" charset="77"/>
              </a:rPr>
              <a:t>Follow us </a:t>
            </a:r>
          </a:p>
        </p:txBody>
      </p:sp>
      <p:sp>
        <p:nvSpPr>
          <p:cNvPr id="9" name="Rectangle: Diagonal Corners Rounded 8">
            <a:extLst>
              <a:ext uri="{FF2B5EF4-FFF2-40B4-BE49-F238E27FC236}">
                <a16:creationId xmlns:a16="http://schemas.microsoft.com/office/drawing/2014/main" id="{12B762CC-5EDE-FAAA-8030-0A6995AC4F7F}"/>
              </a:ext>
            </a:extLst>
          </p:cNvPr>
          <p:cNvSpPr/>
          <p:nvPr userDrawn="1"/>
        </p:nvSpPr>
        <p:spPr>
          <a:xfrm>
            <a:off x="1327983" y="551604"/>
            <a:ext cx="982711" cy="273596"/>
          </a:xfrm>
          <a:prstGeom prst="round2DiagRect">
            <a:avLst>
              <a:gd name="adj1" fmla="val 50000"/>
              <a:gd name="adj2" fmla="val 0"/>
            </a:avLst>
          </a:prstGeom>
          <a:noFill/>
          <a:ln w="28575">
            <a:solidFill>
              <a:srgbClr val="00A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BE" b="0" i="0">
              <a:latin typeface="Avenir Next" panose="020B0503020202020204" pitchFamily="34" charset="0"/>
            </a:endParaRPr>
          </a:p>
        </p:txBody>
      </p:sp>
      <p:pic>
        <p:nvPicPr>
          <p:cNvPr id="8" name="Picture 7">
            <a:extLst>
              <a:ext uri="{FF2B5EF4-FFF2-40B4-BE49-F238E27FC236}">
                <a16:creationId xmlns:a16="http://schemas.microsoft.com/office/drawing/2014/main" id="{A2C039E5-0E59-D49B-2952-A29900B252CB}"/>
              </a:ext>
            </a:extLst>
          </p:cNvPr>
          <p:cNvPicPr>
            <a:picLocks noChangeAspect="1"/>
          </p:cNvPicPr>
          <p:nvPr userDrawn="1"/>
        </p:nvPicPr>
        <p:blipFill>
          <a:blip r:embed="rId11"/>
          <a:stretch>
            <a:fillRect/>
          </a:stretch>
        </p:blipFill>
        <p:spPr>
          <a:xfrm rot="10800000">
            <a:off x="8792409" y="-2103914"/>
            <a:ext cx="5603283" cy="5603283"/>
          </a:xfrm>
          <a:prstGeom prst="rect">
            <a:avLst/>
          </a:prstGeom>
        </p:spPr>
      </p:pic>
    </p:spTree>
    <p:extLst>
      <p:ext uri="{BB962C8B-B14F-4D97-AF65-F5344CB8AC3E}">
        <p14:creationId xmlns:p14="http://schemas.microsoft.com/office/powerpoint/2010/main" val="22365859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E-Endpag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071080-93EE-7DA9-C3A6-3D69A30D99F4}"/>
              </a:ext>
            </a:extLst>
          </p:cNvPr>
          <p:cNvSpPr txBox="1"/>
          <p:nvPr userDrawn="1"/>
        </p:nvSpPr>
        <p:spPr>
          <a:xfrm>
            <a:off x="1258855" y="3998716"/>
            <a:ext cx="2793016" cy="400110"/>
          </a:xfrm>
          <a:prstGeom prst="rect">
            <a:avLst/>
          </a:prstGeom>
          <a:noFill/>
        </p:spPr>
        <p:txBody>
          <a:bodyPr wrap="square" rtlCol="0">
            <a:noAutofit/>
          </a:bodyPr>
          <a:lstStyle/>
          <a:p>
            <a:r>
              <a:rPr lang="en-GB" sz="1000" b="0" i="0">
                <a:solidFill>
                  <a:srgbClr val="737374"/>
                </a:solidFill>
                <a:effectLst/>
                <a:latin typeface="Avenir Next Ultra Light" panose="020B0203020202020204" pitchFamily="34" charset="77"/>
              </a:rPr>
              <a:t>35 Square de </a:t>
            </a:r>
            <a:r>
              <a:rPr lang="en-GB" sz="1000" b="0" i="0" err="1">
                <a:solidFill>
                  <a:srgbClr val="737374"/>
                </a:solidFill>
                <a:effectLst/>
                <a:latin typeface="Avenir Next Ultra Light" panose="020B0203020202020204" pitchFamily="34" charset="77"/>
              </a:rPr>
              <a:t>Meeûs</a:t>
            </a:r>
            <a:r>
              <a:rPr lang="en-GB" sz="1000" b="0" i="0">
                <a:solidFill>
                  <a:srgbClr val="737374"/>
                </a:solidFill>
                <a:effectLst/>
                <a:latin typeface="Avenir Next Ultra Light" panose="020B0203020202020204" pitchFamily="34" charset="77"/>
              </a:rPr>
              <a:t>, B-1000 Brussels</a:t>
            </a:r>
          </a:p>
          <a:p>
            <a:r>
              <a:rPr lang="en-GB" sz="1000" b="0" i="0">
                <a:solidFill>
                  <a:srgbClr val="737374"/>
                </a:solidFill>
                <a:effectLst/>
                <a:latin typeface="Avenir Next Ultra Light" panose="020B0203020202020204" pitchFamily="34" charset="77"/>
                <a:hlinkClick r:id="rId2"/>
              </a:rPr>
              <a:t>info@efrag.org</a:t>
            </a:r>
            <a:r>
              <a:rPr lang="en-GB" sz="1000" b="0" i="0">
                <a:solidFill>
                  <a:srgbClr val="737374"/>
                </a:solidFill>
                <a:effectLst/>
                <a:latin typeface="Avenir Next Ultra Light" panose="020B0203020202020204" pitchFamily="34" charset="77"/>
              </a:rPr>
              <a:t> - </a:t>
            </a:r>
            <a:r>
              <a:rPr lang="en-GB" sz="1000" b="0" i="0" err="1">
                <a:solidFill>
                  <a:srgbClr val="737374"/>
                </a:solidFill>
                <a:effectLst/>
                <a:latin typeface="Avenir Next" panose="020B0503020202020204" pitchFamily="34" charset="0"/>
              </a:rPr>
              <a:t>www.efrag.org</a:t>
            </a:r>
            <a:endParaRPr lang="en-GB" sz="1000" b="0" i="0">
              <a:solidFill>
                <a:srgbClr val="737374"/>
              </a:solidFill>
              <a:effectLst/>
              <a:latin typeface="Avenir Next Ultra Light" panose="020B0203020202020204" pitchFamily="34" charset="77"/>
            </a:endParaRPr>
          </a:p>
        </p:txBody>
      </p:sp>
      <p:pic>
        <p:nvPicPr>
          <p:cNvPr id="15" name="Picture 3" descr="Normal reproduction in colour">
            <a:extLst>
              <a:ext uri="{FF2B5EF4-FFF2-40B4-BE49-F238E27FC236}">
                <a16:creationId xmlns:a16="http://schemas.microsoft.com/office/drawing/2014/main" id="{889486D3-F3C7-7588-5EEA-D5720F1B0A0C}"/>
              </a:ext>
            </a:extLst>
          </p:cNvPr>
          <p:cNvPicPr>
            <a:picLocks noChangeAspect="1" noChangeArrowheads="1"/>
          </p:cNvPicPr>
          <p:nvPr userDrawn="1"/>
        </p:nvPicPr>
        <p:blipFill>
          <a:blip r:embed="rId3"/>
          <a:srcRect/>
          <a:stretch>
            <a:fillRect/>
          </a:stretch>
        </p:blipFill>
        <p:spPr bwMode="auto">
          <a:xfrm>
            <a:off x="1325243" y="4721873"/>
            <a:ext cx="619125" cy="400050"/>
          </a:xfrm>
          <a:prstGeom prst="rect">
            <a:avLst/>
          </a:prstGeom>
          <a:noFill/>
          <a:ln w="9525">
            <a:noFill/>
            <a:miter lim="800000"/>
            <a:headEnd/>
            <a:tailEnd/>
          </a:ln>
        </p:spPr>
      </p:pic>
      <p:sp>
        <p:nvSpPr>
          <p:cNvPr id="16" name="TextBox 15">
            <a:extLst>
              <a:ext uri="{FF2B5EF4-FFF2-40B4-BE49-F238E27FC236}">
                <a16:creationId xmlns:a16="http://schemas.microsoft.com/office/drawing/2014/main" id="{F32C2493-5C67-639D-34D8-5B215AAC9FAA}"/>
              </a:ext>
            </a:extLst>
          </p:cNvPr>
          <p:cNvSpPr txBox="1"/>
          <p:nvPr userDrawn="1"/>
        </p:nvSpPr>
        <p:spPr>
          <a:xfrm>
            <a:off x="1242847" y="5185735"/>
            <a:ext cx="2199159" cy="1200329"/>
          </a:xfrm>
          <a:prstGeom prst="rect">
            <a:avLst/>
          </a:prstGeom>
          <a:noFill/>
        </p:spPr>
        <p:txBody>
          <a:bodyPr wrap="square" rtlCol="0">
            <a:noAutofit/>
          </a:bodyPr>
          <a:lstStyle/>
          <a:p>
            <a:pPr algn="just"/>
            <a:r>
              <a:rPr lang="en-GB" sz="800" b="0" i="1">
                <a:solidFill>
                  <a:srgbClr val="737374"/>
                </a:solidFill>
                <a:latin typeface="Avenir Next" panose="020B0503020202020204" pitchFamily="34" charset="0"/>
              </a:rPr>
              <a:t>EFRAG is co-funded by the European Union and EEA and EFTA countries. The contents of EFRAG’s work and the views and positions expressed are however the sole responsibility of EFRAG and do not necessarily reflect those of the European Union or the Directorate-General for Financial Stability, Financial Services and Capital Markets Union (DG FISMA). Neither the European Union nor DG FISMA can be held responsible for them.</a:t>
            </a:r>
          </a:p>
        </p:txBody>
      </p:sp>
      <p:pic>
        <p:nvPicPr>
          <p:cNvPr id="20" name="Picture 19" descr="Qr code&#10;&#10;Description automatically generated">
            <a:extLst>
              <a:ext uri="{FF2B5EF4-FFF2-40B4-BE49-F238E27FC236}">
                <a16:creationId xmlns:a16="http://schemas.microsoft.com/office/drawing/2014/main" id="{D78705FA-D786-F254-5E02-554E11519254}"/>
              </a:ext>
            </a:extLst>
          </p:cNvPr>
          <p:cNvPicPr>
            <a:picLocks noChangeAspect="1"/>
          </p:cNvPicPr>
          <p:nvPr userDrawn="1"/>
        </p:nvPicPr>
        <p:blipFill>
          <a:blip r:embed="rId4"/>
          <a:stretch>
            <a:fillRect/>
          </a:stretch>
        </p:blipFill>
        <p:spPr>
          <a:xfrm>
            <a:off x="1341870" y="1401312"/>
            <a:ext cx="2047060" cy="2047060"/>
          </a:xfrm>
          <a:prstGeom prst="rect">
            <a:avLst/>
          </a:prstGeom>
        </p:spPr>
      </p:pic>
      <p:pic>
        <p:nvPicPr>
          <p:cNvPr id="3" name="Picture 2" descr="Text, logo&#10;&#10;Description automatically generated">
            <a:extLst>
              <a:ext uri="{FF2B5EF4-FFF2-40B4-BE49-F238E27FC236}">
                <a16:creationId xmlns:a16="http://schemas.microsoft.com/office/drawing/2014/main" id="{22FACEC4-D2B8-E734-7248-C2736D3D79B8}"/>
              </a:ext>
            </a:extLst>
          </p:cNvPr>
          <p:cNvPicPr>
            <a:picLocks noChangeAspect="1"/>
          </p:cNvPicPr>
          <p:nvPr userDrawn="1"/>
        </p:nvPicPr>
        <p:blipFill>
          <a:blip r:embed="rId5"/>
          <a:stretch>
            <a:fillRect/>
          </a:stretch>
        </p:blipFill>
        <p:spPr>
          <a:xfrm>
            <a:off x="1333730" y="359314"/>
            <a:ext cx="2047060" cy="491294"/>
          </a:xfrm>
          <a:prstGeom prst="rect">
            <a:avLst/>
          </a:prstGeom>
        </p:spPr>
      </p:pic>
      <p:pic>
        <p:nvPicPr>
          <p:cNvPr id="10" name="Picture 9">
            <a:extLst>
              <a:ext uri="{FF2B5EF4-FFF2-40B4-BE49-F238E27FC236}">
                <a16:creationId xmlns:a16="http://schemas.microsoft.com/office/drawing/2014/main" id="{DC0D8BC0-6729-333D-24B4-DEDFD0467F95}"/>
              </a:ext>
            </a:extLst>
          </p:cNvPr>
          <p:cNvPicPr>
            <a:picLocks noChangeAspect="1"/>
          </p:cNvPicPr>
          <p:nvPr userDrawn="1"/>
        </p:nvPicPr>
        <p:blipFill>
          <a:blip r:embed="rId6"/>
          <a:stretch>
            <a:fillRect/>
          </a:stretch>
        </p:blipFill>
        <p:spPr>
          <a:xfrm rot="10800000">
            <a:off x="8792409" y="-2103914"/>
            <a:ext cx="5603283" cy="5603283"/>
          </a:xfrm>
          <a:prstGeom prst="rect">
            <a:avLst/>
          </a:prstGeom>
        </p:spPr>
      </p:pic>
      <p:pic>
        <p:nvPicPr>
          <p:cNvPr id="12" name="Picture 11" descr="Shape&#10;&#10;Description automatically generated">
            <a:extLst>
              <a:ext uri="{FF2B5EF4-FFF2-40B4-BE49-F238E27FC236}">
                <a16:creationId xmlns:a16="http://schemas.microsoft.com/office/drawing/2014/main" id="{596927FC-544D-5459-32EC-F4ED377BCFEC}"/>
              </a:ext>
            </a:extLst>
          </p:cNvPr>
          <p:cNvPicPr>
            <a:picLocks noChangeAspect="1"/>
          </p:cNvPicPr>
          <p:nvPr userDrawn="1"/>
        </p:nvPicPr>
        <p:blipFill>
          <a:blip r:embed="rId7">
            <a:alphaModFix amt="10000"/>
          </a:blip>
          <a:stretch>
            <a:fillRect/>
          </a:stretch>
        </p:blipFill>
        <p:spPr>
          <a:xfrm>
            <a:off x="6860895" y="1169142"/>
            <a:ext cx="4558460" cy="4558460"/>
          </a:xfrm>
          <a:prstGeom prst="rect">
            <a:avLst/>
          </a:prstGeom>
        </p:spPr>
      </p:pic>
      <p:sp>
        <p:nvSpPr>
          <p:cNvPr id="4" name="TextBox 3">
            <a:extLst>
              <a:ext uri="{FF2B5EF4-FFF2-40B4-BE49-F238E27FC236}">
                <a16:creationId xmlns:a16="http://schemas.microsoft.com/office/drawing/2014/main" id="{A0647185-A6EE-F825-8EED-D909A8C2FC4B}"/>
              </a:ext>
            </a:extLst>
          </p:cNvPr>
          <p:cNvSpPr txBox="1"/>
          <p:nvPr userDrawn="1"/>
        </p:nvSpPr>
        <p:spPr>
          <a:xfrm>
            <a:off x="1341870" y="998930"/>
            <a:ext cx="982711" cy="246221"/>
          </a:xfrm>
          <a:prstGeom prst="rect">
            <a:avLst/>
          </a:prstGeom>
          <a:noFill/>
        </p:spPr>
        <p:txBody>
          <a:bodyPr wrap="square" rtlCol="0">
            <a:noAutofit/>
          </a:bodyPr>
          <a:lstStyle/>
          <a:p>
            <a:pPr algn="ctr"/>
            <a:r>
              <a:rPr lang="en-GB" sz="1000" b="0" i="0">
                <a:solidFill>
                  <a:srgbClr val="737374"/>
                </a:solidFill>
                <a:effectLst/>
                <a:latin typeface="Avenir Next Ultra Light" panose="020B0203020202020204" pitchFamily="34" charset="77"/>
              </a:rPr>
              <a:t>Follow us </a:t>
            </a:r>
          </a:p>
        </p:txBody>
      </p:sp>
      <p:pic>
        <p:nvPicPr>
          <p:cNvPr id="9" name="Picture 8">
            <a:extLst>
              <a:ext uri="{FF2B5EF4-FFF2-40B4-BE49-F238E27FC236}">
                <a16:creationId xmlns:a16="http://schemas.microsoft.com/office/drawing/2014/main" id="{179654C5-41D4-38E8-FA81-427FF69F6EBC}"/>
              </a:ext>
            </a:extLst>
          </p:cNvPr>
          <p:cNvPicPr>
            <a:picLocks noChangeAspect="1"/>
          </p:cNvPicPr>
          <p:nvPr userDrawn="1"/>
        </p:nvPicPr>
        <p:blipFill>
          <a:blip r:embed="rId8"/>
          <a:stretch>
            <a:fillRect/>
          </a:stretch>
        </p:blipFill>
        <p:spPr>
          <a:xfrm>
            <a:off x="1333730" y="3531428"/>
            <a:ext cx="301075" cy="301075"/>
          </a:xfrm>
          <a:prstGeom prst="rect">
            <a:avLst/>
          </a:prstGeom>
        </p:spPr>
      </p:pic>
      <p:pic>
        <p:nvPicPr>
          <p:cNvPr id="13" name="Picture 12">
            <a:extLst>
              <a:ext uri="{FF2B5EF4-FFF2-40B4-BE49-F238E27FC236}">
                <a16:creationId xmlns:a16="http://schemas.microsoft.com/office/drawing/2014/main" id="{424D05A4-97FA-4234-D8E8-FB04C2A2EC20}"/>
              </a:ext>
            </a:extLst>
          </p:cNvPr>
          <p:cNvPicPr>
            <a:picLocks noChangeAspect="1"/>
          </p:cNvPicPr>
          <p:nvPr userDrawn="1"/>
        </p:nvPicPr>
        <p:blipFill>
          <a:blip r:embed="rId9"/>
          <a:stretch>
            <a:fillRect/>
          </a:stretch>
        </p:blipFill>
        <p:spPr>
          <a:xfrm>
            <a:off x="2214862" y="3541479"/>
            <a:ext cx="301076" cy="301076"/>
          </a:xfrm>
          <a:prstGeom prst="rect">
            <a:avLst/>
          </a:prstGeom>
        </p:spPr>
      </p:pic>
      <p:pic>
        <p:nvPicPr>
          <p:cNvPr id="14" name="Picture 13">
            <a:extLst>
              <a:ext uri="{FF2B5EF4-FFF2-40B4-BE49-F238E27FC236}">
                <a16:creationId xmlns:a16="http://schemas.microsoft.com/office/drawing/2014/main" id="{CB81DD0B-481C-790A-321C-94F7DE266276}"/>
              </a:ext>
            </a:extLst>
          </p:cNvPr>
          <p:cNvPicPr>
            <a:picLocks noChangeAspect="1"/>
          </p:cNvPicPr>
          <p:nvPr userDrawn="1"/>
        </p:nvPicPr>
        <p:blipFill>
          <a:blip r:embed="rId10"/>
          <a:stretch>
            <a:fillRect/>
          </a:stretch>
        </p:blipFill>
        <p:spPr>
          <a:xfrm>
            <a:off x="3081853" y="3535478"/>
            <a:ext cx="307077" cy="307077"/>
          </a:xfrm>
          <a:prstGeom prst="rect">
            <a:avLst/>
          </a:prstGeom>
        </p:spPr>
      </p:pic>
      <p:sp>
        <p:nvSpPr>
          <p:cNvPr id="2" name="Rectangle: Diagonal Corners Rounded 1">
            <a:extLst>
              <a:ext uri="{FF2B5EF4-FFF2-40B4-BE49-F238E27FC236}">
                <a16:creationId xmlns:a16="http://schemas.microsoft.com/office/drawing/2014/main" id="{07DCD022-6F91-9CB9-931B-A3163A81857C}"/>
              </a:ext>
            </a:extLst>
          </p:cNvPr>
          <p:cNvSpPr/>
          <p:nvPr userDrawn="1"/>
        </p:nvSpPr>
        <p:spPr>
          <a:xfrm flipH="1">
            <a:off x="1341870" y="980056"/>
            <a:ext cx="982711" cy="273596"/>
          </a:xfrm>
          <a:prstGeom prst="round2DiagRect">
            <a:avLst>
              <a:gd name="adj1" fmla="val 50000"/>
              <a:gd name="adj2" fmla="val 0"/>
            </a:avLst>
          </a:prstGeom>
          <a:noFill/>
          <a:ln w="28575">
            <a:solidFill>
              <a:srgbClr val="F58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BE" b="0" i="0">
              <a:latin typeface="Avenir Next" panose="020B0503020202020204" pitchFamily="34" charset="0"/>
            </a:endParaRPr>
          </a:p>
        </p:txBody>
      </p:sp>
    </p:spTree>
    <p:extLst>
      <p:ext uri="{BB962C8B-B14F-4D97-AF65-F5344CB8AC3E}">
        <p14:creationId xmlns:p14="http://schemas.microsoft.com/office/powerpoint/2010/main" val="300154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FRS-Accountanc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rgbClr val="5F6062"/>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2024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358173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FRS-Accounting-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4" name="Text Placeholder 24">
            <a:extLst>
              <a:ext uri="{FF2B5EF4-FFF2-40B4-BE49-F238E27FC236}">
                <a16:creationId xmlns:a16="http://schemas.microsoft.com/office/drawing/2014/main" id="{53C670A7-8C7C-3783-1859-4B849A37A0B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baseline="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125857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FRS-Accountancy-Divider Slide-1">
    <p:bg>
      <p:bgPr>
        <a:solidFill>
          <a:srgbClr val="072171"/>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Tree>
    <p:extLst>
      <p:ext uri="{BB962C8B-B14F-4D97-AF65-F5344CB8AC3E}">
        <p14:creationId xmlns:p14="http://schemas.microsoft.com/office/powerpoint/2010/main" val="4226746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FRS-Accountancy-Divider 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15">
            <a:extLst>
              <a:ext uri="{FF2B5EF4-FFF2-40B4-BE49-F238E27FC236}">
                <a16:creationId xmlns:a16="http://schemas.microsoft.com/office/drawing/2014/main" id="{25D8AD71-ADC5-2D58-503C-0497E2055496}"/>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
        <p:nvSpPr>
          <p:cNvPr id="5" name="Text Placeholder 2">
            <a:extLst>
              <a:ext uri="{FF2B5EF4-FFF2-40B4-BE49-F238E27FC236}">
                <a16:creationId xmlns:a16="http://schemas.microsoft.com/office/drawing/2014/main" id="{FBD81436-D1FD-1379-8356-0F0C952AFC45}"/>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6108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rgbClr val="5F6062"/>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Accounting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rgbClr val="5F6062"/>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F0267CC7-5181-D791-866A-0CEED1256AF0}"/>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pic>
        <p:nvPicPr>
          <p:cNvPr id="4" name="Picture 3">
            <a:extLst>
              <a:ext uri="{FF2B5EF4-FFF2-40B4-BE49-F238E27FC236}">
                <a16:creationId xmlns:a16="http://schemas.microsoft.com/office/drawing/2014/main" id="{BED3BD64-8B37-5EFE-4BE2-39C9270F7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171370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7">
            <a:extLst>
              <a:ext uri="{FF2B5EF4-FFF2-40B4-BE49-F238E27FC236}">
                <a16:creationId xmlns:a16="http://schemas.microsoft.com/office/drawing/2014/main" id="{66EE6871-768D-4D6F-2556-E2A03CAEC329}"/>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cxnSp>
        <p:nvCxnSpPr>
          <p:cNvPr id="4" name="Straight Connector 3">
            <a:extLst>
              <a:ext uri="{FF2B5EF4-FFF2-40B4-BE49-F238E27FC236}">
                <a16:creationId xmlns:a16="http://schemas.microsoft.com/office/drawing/2014/main" id="{F2A11670-871B-E141-50C8-A7842FB7C423}"/>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6">
            <a:extLst>
              <a:ext uri="{FF2B5EF4-FFF2-40B4-BE49-F238E27FC236}">
                <a16:creationId xmlns:a16="http://schemas.microsoft.com/office/drawing/2014/main" id="{0413E241-88A4-B0AF-5BF1-AD7E3844F141}"/>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6" name="Text Placeholder 17">
            <a:extLst>
              <a:ext uri="{FF2B5EF4-FFF2-40B4-BE49-F238E27FC236}">
                <a16:creationId xmlns:a16="http://schemas.microsoft.com/office/drawing/2014/main" id="{1EE8FA0B-65A6-943E-E931-3911FD86B391}"/>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2" name="Footer Placeholder 14">
            <a:extLst>
              <a:ext uri="{FF2B5EF4-FFF2-40B4-BE49-F238E27FC236}">
                <a16:creationId xmlns:a16="http://schemas.microsoft.com/office/drawing/2014/main" id="{61FDB7DD-643A-0D9E-A406-04B25A37D76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7" name="Picture 6">
            <a:extLst>
              <a:ext uri="{FF2B5EF4-FFF2-40B4-BE49-F238E27FC236}">
                <a16:creationId xmlns:a16="http://schemas.microsoft.com/office/drawing/2014/main" id="{C328C4F8-D7B5-0661-3E80-27D0B7A86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45819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56196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a:solidFill>
                  <a:schemeClr val="tx1"/>
                </a:solidFill>
                <a:latin typeface="Arial" panose="020B0604020202020204" pitchFamily="34" charset="0"/>
                <a:cs typeface="Arial" panose="020B0604020202020204" pitchFamily="34" charset="0"/>
              </a:rPr>
              <a:t>®</a:t>
            </a:r>
            <a:r>
              <a:rPr lang="en-GB" sz="800" noProof="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a:solidFill>
                  <a:schemeClr val="tx1"/>
                </a:solidFill>
                <a:latin typeface="Arial" panose="020B0604020202020204" pitchFamily="34" charset="0"/>
                <a:cs typeface="Arial" panose="020B0604020202020204" pitchFamily="34" charset="0"/>
              </a:rPr>
              <a:t>Update</a:t>
            </a:r>
            <a:r>
              <a:rPr lang="en-GB" sz="800" baseline="30000" noProof="0">
                <a:solidFill>
                  <a:schemeClr val="tx1"/>
                </a:solidFill>
                <a:latin typeface="Arial" panose="020B0604020202020204" pitchFamily="34" charset="0"/>
                <a:cs typeface="Arial" panose="020B0604020202020204" pitchFamily="34" charset="0"/>
              </a:rPr>
              <a:t> ®</a:t>
            </a:r>
            <a:r>
              <a:rPr lang="en-GB" sz="800" noProof="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3717163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FRS-Accountancy-Text 3_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CC58FA85-8FE0-A497-BFCA-DC3D9DD383DF}"/>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6" name="Text Placeholder 7">
            <a:extLst>
              <a:ext uri="{FF2B5EF4-FFF2-40B4-BE49-F238E27FC236}">
                <a16:creationId xmlns:a16="http://schemas.microsoft.com/office/drawing/2014/main" id="{2E3EF1B1-33F8-2F81-AA9F-6FA9D568A7FC}"/>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FA71A097-6E0F-1EFC-657A-85A8670E22E4}"/>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B87DA1BE-5D98-A20B-3945-421DC716F61F}"/>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3" name="Footer Placeholder 14">
            <a:extLst>
              <a:ext uri="{FF2B5EF4-FFF2-40B4-BE49-F238E27FC236}">
                <a16:creationId xmlns:a16="http://schemas.microsoft.com/office/drawing/2014/main" id="{BDBD585A-6AC7-14A1-E351-34AF502DD2E0}"/>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28DE3210-B101-9952-727C-628ADF715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909993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FRS-Accountanc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F1A0E0D0-DBB6-AD84-929F-18A7993C51C5}"/>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3" name="Text Placeholder 7">
            <a:extLst>
              <a:ext uri="{FF2B5EF4-FFF2-40B4-BE49-F238E27FC236}">
                <a16:creationId xmlns:a16="http://schemas.microsoft.com/office/drawing/2014/main" id="{FB5A12E5-4BC0-246A-C83B-C11EDC36441C}"/>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09D09878-E753-9105-A814-13D9647CFB8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A2030D1F-0A3F-7FA9-23FC-26BC33E672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757941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FRS-Accountanc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4C47855B-410A-4D8B-195B-23CA04BE8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33613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FRS-Accountancy-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7D5C59E9-651C-3BD6-C7D5-150930150AC6}"/>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4235084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FRS-Accountanc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781"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2" name="Rectangle 1">
            <a:extLst>
              <a:ext uri="{FF2B5EF4-FFF2-40B4-BE49-F238E27FC236}">
                <a16:creationId xmlns:a16="http://schemas.microsoft.com/office/drawing/2014/main" id="{D89AF4B6-E0DA-6DF6-36F7-1F98DF540358}"/>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30FB175F-6B21-2128-CEAA-988B07A77591}"/>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D104CB87-2949-FA15-FADF-1792F045DC0A}"/>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 Placeholder 15">
            <a:extLst>
              <a:ext uri="{FF2B5EF4-FFF2-40B4-BE49-F238E27FC236}">
                <a16:creationId xmlns:a16="http://schemas.microsoft.com/office/drawing/2014/main" id="{4BCBBF66-0C45-272C-15A4-5D3BBD7A5CD7}"/>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DC3C6724-47A8-4EA6-B9A5-D597E044705E}"/>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2716274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FRS-Accountanc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9D74A00A-4C1E-CCA2-142A-FB6C73022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771329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FRS-Accountancy-Quote-page+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D6447685-E992-6691-7266-280927766B67}"/>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1A9BD1F9-E491-63DF-CBE6-E87107EEAA47}"/>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F18A815C-B90E-147C-6C96-ED66D8041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837964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48025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045457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FRS-Accounting-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C3B317A1-FE8B-F57E-98C1-1F843DD217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95387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1136753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2074204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C9FA09-0727-3C5C-8F8B-16230340E0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5599222"/>
            <a:ext cx="12191999" cy="1258778"/>
          </a:xfrm>
          <a:prstGeom prst="rect">
            <a:avLst/>
          </a:prstGeom>
        </p:spPr>
      </p:pic>
      <p:sp>
        <p:nvSpPr>
          <p:cNvPr id="7" name="Rectangle 6">
            <a:extLst>
              <a:ext uri="{FF2B5EF4-FFF2-40B4-BE49-F238E27FC236}">
                <a16:creationId xmlns:a16="http://schemas.microsoft.com/office/drawing/2014/main" id="{BA07FE55-E30E-0C53-5758-36B5928B8E99}"/>
              </a:ext>
            </a:extLst>
          </p:cNvPr>
          <p:cNvSpPr/>
          <p:nvPr userDrawn="1"/>
        </p:nvSpPr>
        <p:spPr>
          <a:xfrm>
            <a:off x="0" y="5580453"/>
            <a:ext cx="4629834" cy="127754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07487" y="5433874"/>
            <a:ext cx="3988313" cy="1589474"/>
          </a:xfrm>
          <a:prstGeom prst="rect">
            <a:avLst/>
          </a:prstGeom>
        </p:spPr>
      </p:pic>
      <p:sp>
        <p:nvSpPr>
          <p:cNvPr id="3" name="Rectangle 2">
            <a:extLst>
              <a:ext uri="{FF2B5EF4-FFF2-40B4-BE49-F238E27FC236}">
                <a16:creationId xmlns:a16="http://schemas.microsoft.com/office/drawing/2014/main" id="{544DB40B-5A8E-5060-3B79-112BA43C4684}"/>
              </a:ext>
            </a:extLst>
          </p:cNvPr>
          <p:cNvSpPr/>
          <p:nvPr userDrawn="1"/>
        </p:nvSpPr>
        <p:spPr>
          <a:xfrm>
            <a:off x="1024751" y="792785"/>
            <a:ext cx="507124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858AA7EE-255B-FE98-8731-1C4DAFB69A39}"/>
              </a:ext>
            </a:extLst>
          </p:cNvPr>
          <p:cNvSpPr>
            <a:spLocks noGrp="1"/>
          </p:cNvSpPr>
          <p:nvPr>
            <p:ph type="body" sz="quarter" idx="10" hasCustomPrompt="1"/>
          </p:nvPr>
        </p:nvSpPr>
        <p:spPr>
          <a:xfrm>
            <a:off x="1024752" y="1009719"/>
            <a:ext cx="8356316"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Foundation Conference</a:t>
            </a:r>
          </a:p>
        </p:txBody>
      </p:sp>
      <p:sp>
        <p:nvSpPr>
          <p:cNvPr id="2" name="TextBox 1">
            <a:extLst>
              <a:ext uri="{FF2B5EF4-FFF2-40B4-BE49-F238E27FC236}">
                <a16:creationId xmlns:a16="http://schemas.microsoft.com/office/drawing/2014/main" id="{18A30BE9-9756-ED75-ADBE-B020A09DEE05}"/>
              </a:ext>
            </a:extLst>
          </p:cNvPr>
          <p:cNvSpPr txBox="1"/>
          <p:nvPr userDrawn="1"/>
        </p:nvSpPr>
        <p:spPr>
          <a:xfrm>
            <a:off x="5505302" y="6092363"/>
            <a:ext cx="6404237" cy="584775"/>
          </a:xfrm>
          <a:prstGeom prst="rect">
            <a:avLst/>
          </a:prstGeom>
          <a:noFill/>
        </p:spPr>
        <p:txBody>
          <a:bodyPr wrap="square" rtlCol="0">
            <a:spAutoFit/>
          </a:bodyPr>
          <a:lstStyle/>
          <a:p>
            <a:pPr algn="r"/>
            <a:r>
              <a:rPr lang="en-GB" sz="3200">
                <a:solidFill>
                  <a:schemeClr val="bg1"/>
                </a:solidFill>
              </a:rPr>
              <a:t>#IFRSConference23</a:t>
            </a:r>
          </a:p>
        </p:txBody>
      </p:sp>
    </p:spTree>
    <p:extLst>
      <p:ext uri="{BB962C8B-B14F-4D97-AF65-F5344CB8AC3E}">
        <p14:creationId xmlns:p14="http://schemas.microsoft.com/office/powerpoint/2010/main" val="2408534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2024 IFRS Foundation. All rights reserved.  </a:t>
            </a:r>
          </a:p>
        </p:txBody>
      </p:sp>
    </p:spTree>
    <p:extLst>
      <p:ext uri="{BB962C8B-B14F-4D97-AF65-F5344CB8AC3E}">
        <p14:creationId xmlns:p14="http://schemas.microsoft.com/office/powerpoint/2010/main" val="1654553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1224838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a:solidFill>
                  <a:schemeClr val="tx1"/>
                </a:solidFill>
                <a:latin typeface="Arial" panose="020B0604020202020204" pitchFamily="34" charset="0"/>
                <a:cs typeface="Arial" panose="020B0604020202020204" pitchFamily="34" charset="0"/>
              </a:rPr>
              <a:t>®</a:t>
            </a:r>
            <a:r>
              <a:rPr lang="en-GB" sz="800" noProof="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a:solidFill>
                  <a:schemeClr val="tx1"/>
                </a:solidFill>
                <a:latin typeface="Arial" panose="020B0604020202020204" pitchFamily="34" charset="0"/>
                <a:cs typeface="Arial" panose="020B0604020202020204" pitchFamily="34" charset="0"/>
              </a:rPr>
              <a:t>Update</a:t>
            </a:r>
            <a:r>
              <a:rPr lang="en-GB" sz="800" baseline="30000" noProof="0">
                <a:solidFill>
                  <a:schemeClr val="tx1"/>
                </a:solidFill>
                <a:latin typeface="Arial" panose="020B0604020202020204" pitchFamily="34" charset="0"/>
                <a:cs typeface="Arial" panose="020B0604020202020204" pitchFamily="34" charset="0"/>
              </a:rPr>
              <a:t> ®</a:t>
            </a:r>
            <a:r>
              <a:rPr lang="en-GB" sz="800" noProof="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3778753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4265551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46542565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38143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1482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4292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395216508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96380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a:t>Click icon to add picture</a:t>
            </a:r>
            <a:endParaRPr lang="en-GB" noProof="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5988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03619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05334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903960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839661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a:t>Click icon to add picture</a:t>
            </a:r>
            <a:endParaRPr lang="en-GB" noProof="0"/>
          </a:p>
        </p:txBody>
      </p:sp>
    </p:spTree>
    <p:extLst>
      <p:ext uri="{BB962C8B-B14F-4D97-AF65-F5344CB8AC3E}">
        <p14:creationId xmlns:p14="http://schemas.microsoft.com/office/powerpoint/2010/main" val="1379351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3065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3236457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Tree>
    <p:extLst>
      <p:ext uri="{BB962C8B-B14F-4D97-AF65-F5344CB8AC3E}">
        <p14:creationId xmlns:p14="http://schemas.microsoft.com/office/powerpoint/2010/main" val="1755106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03972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784372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285527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FRS-Accountanc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rgbClr val="5F6062"/>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3501815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FRS-Accounting-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4" name="Text Placeholder 24">
            <a:extLst>
              <a:ext uri="{FF2B5EF4-FFF2-40B4-BE49-F238E27FC236}">
                <a16:creationId xmlns:a16="http://schemas.microsoft.com/office/drawing/2014/main" id="{53C670A7-8C7C-3783-1859-4B849A37A0B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baseline="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307414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FRS-Accountancy-Divider Slide-1">
    <p:bg>
      <p:bgPr>
        <a:solidFill>
          <a:srgbClr val="072171"/>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876133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FRS-Accountancy-Divider 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15">
            <a:extLst>
              <a:ext uri="{FF2B5EF4-FFF2-40B4-BE49-F238E27FC236}">
                <a16:creationId xmlns:a16="http://schemas.microsoft.com/office/drawing/2014/main" id="{25D8AD71-ADC5-2D58-503C-0497E2055496}"/>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FBD81436-D1FD-1379-8356-0F0C952AFC45}"/>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415282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rgbClr val="5F6062"/>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Accounting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rgbClr val="5F6062"/>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F0267CC7-5181-D791-866A-0CEED1256AF0}"/>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BED3BD64-8B37-5EFE-4BE2-39C9270F7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07219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7">
            <a:extLst>
              <a:ext uri="{FF2B5EF4-FFF2-40B4-BE49-F238E27FC236}">
                <a16:creationId xmlns:a16="http://schemas.microsoft.com/office/drawing/2014/main" id="{66EE6871-768D-4D6F-2556-E2A03CAEC329}"/>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cxnSp>
        <p:nvCxnSpPr>
          <p:cNvPr id="4" name="Straight Connector 3">
            <a:extLst>
              <a:ext uri="{FF2B5EF4-FFF2-40B4-BE49-F238E27FC236}">
                <a16:creationId xmlns:a16="http://schemas.microsoft.com/office/drawing/2014/main" id="{F2A11670-871B-E141-50C8-A7842FB7C423}"/>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6">
            <a:extLst>
              <a:ext uri="{FF2B5EF4-FFF2-40B4-BE49-F238E27FC236}">
                <a16:creationId xmlns:a16="http://schemas.microsoft.com/office/drawing/2014/main" id="{0413E241-88A4-B0AF-5BF1-AD7E3844F141}"/>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6" name="Text Placeholder 17">
            <a:extLst>
              <a:ext uri="{FF2B5EF4-FFF2-40B4-BE49-F238E27FC236}">
                <a16:creationId xmlns:a16="http://schemas.microsoft.com/office/drawing/2014/main" id="{1EE8FA0B-65A6-943E-E931-3911FD86B391}"/>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2" name="Footer Placeholder 14">
            <a:extLst>
              <a:ext uri="{FF2B5EF4-FFF2-40B4-BE49-F238E27FC236}">
                <a16:creationId xmlns:a16="http://schemas.microsoft.com/office/drawing/2014/main" id="{61FDB7DD-643A-0D9E-A406-04B25A37D76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7" name="Picture 6">
            <a:extLst>
              <a:ext uri="{FF2B5EF4-FFF2-40B4-BE49-F238E27FC236}">
                <a16:creationId xmlns:a16="http://schemas.microsoft.com/office/drawing/2014/main" id="{C328C4F8-D7B5-0661-3E80-27D0B7A86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233729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119596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FRS-Accountancy-Text 3_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CC58FA85-8FE0-A497-BFCA-DC3D9DD383DF}"/>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6" name="Text Placeholder 7">
            <a:extLst>
              <a:ext uri="{FF2B5EF4-FFF2-40B4-BE49-F238E27FC236}">
                <a16:creationId xmlns:a16="http://schemas.microsoft.com/office/drawing/2014/main" id="{2E3EF1B1-33F8-2F81-AA9F-6FA9D568A7FC}"/>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FA71A097-6E0F-1EFC-657A-85A8670E22E4}"/>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B87DA1BE-5D98-A20B-3945-421DC716F61F}"/>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3" name="Footer Placeholder 14">
            <a:extLst>
              <a:ext uri="{FF2B5EF4-FFF2-40B4-BE49-F238E27FC236}">
                <a16:creationId xmlns:a16="http://schemas.microsoft.com/office/drawing/2014/main" id="{BDBD585A-6AC7-14A1-E351-34AF502DD2E0}"/>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28DE3210-B101-9952-727C-628ADF715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1883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42524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FRS-Accountanc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F1A0E0D0-DBB6-AD84-929F-18A7993C51C5}"/>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3" name="Text Placeholder 7">
            <a:extLst>
              <a:ext uri="{FF2B5EF4-FFF2-40B4-BE49-F238E27FC236}">
                <a16:creationId xmlns:a16="http://schemas.microsoft.com/office/drawing/2014/main" id="{FB5A12E5-4BC0-246A-C83B-C11EDC36441C}"/>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09D09878-E753-9105-A814-13D9647CFB8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A2030D1F-0A3F-7FA9-23FC-26BC33E672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806916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FRS-Accountanc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4C47855B-410A-4D8B-195B-23CA04BE8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45047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FRS-Accountancy-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7D5C59E9-651C-3BD6-C7D5-150930150AC6}"/>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3501986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FRS-Accountanc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781"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2" name="Rectangle 1">
            <a:extLst>
              <a:ext uri="{FF2B5EF4-FFF2-40B4-BE49-F238E27FC236}">
                <a16:creationId xmlns:a16="http://schemas.microsoft.com/office/drawing/2014/main" id="{D89AF4B6-E0DA-6DF6-36F7-1F98DF540358}"/>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30FB175F-6B21-2128-CEAA-988B07A77591}"/>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D104CB87-2949-FA15-FADF-1792F045DC0A}"/>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 Placeholder 15">
            <a:extLst>
              <a:ext uri="{FF2B5EF4-FFF2-40B4-BE49-F238E27FC236}">
                <a16:creationId xmlns:a16="http://schemas.microsoft.com/office/drawing/2014/main" id="{4BCBBF66-0C45-272C-15A4-5D3BBD7A5CD7}"/>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DC3C6724-47A8-4EA6-B9A5-D597E044705E}"/>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2375055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FRS-Accountanc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9D74A00A-4C1E-CCA2-142A-FB6C73022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3307297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FRS-Accountancy-Quote-page+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D6447685-E992-6691-7266-280927766B67}"/>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1A9BD1F9-E491-63DF-CBE6-E87107EEAA47}"/>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F18A815C-B90E-147C-6C96-ED66D8041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354811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5220867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FRS-Accounting-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C3B317A1-FE8B-F57E-98C1-1F843DD217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797466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9680494"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7031162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389124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132921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FRS-Accountanc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rgbClr val="5F6062"/>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1731032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FRS-Accounting-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4" name="Text Placeholder 24">
            <a:extLst>
              <a:ext uri="{FF2B5EF4-FFF2-40B4-BE49-F238E27FC236}">
                <a16:creationId xmlns:a16="http://schemas.microsoft.com/office/drawing/2014/main" id="{53C670A7-8C7C-3783-1859-4B849A37A0B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baseline="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27914319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FRS-Accountancy-Divider Slide-1">
    <p:bg>
      <p:bgPr>
        <a:solidFill>
          <a:srgbClr val="072171"/>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Tree>
    <p:extLst>
      <p:ext uri="{BB962C8B-B14F-4D97-AF65-F5344CB8AC3E}">
        <p14:creationId xmlns:p14="http://schemas.microsoft.com/office/powerpoint/2010/main" val="1561487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FRS-Accountancy-Divider 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15">
            <a:extLst>
              <a:ext uri="{FF2B5EF4-FFF2-40B4-BE49-F238E27FC236}">
                <a16:creationId xmlns:a16="http://schemas.microsoft.com/office/drawing/2014/main" id="{25D8AD71-ADC5-2D58-503C-0497E2055496}"/>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
        <p:nvSpPr>
          <p:cNvPr id="5" name="Text Placeholder 2">
            <a:extLst>
              <a:ext uri="{FF2B5EF4-FFF2-40B4-BE49-F238E27FC236}">
                <a16:creationId xmlns:a16="http://schemas.microsoft.com/office/drawing/2014/main" id="{FBD81436-D1FD-1379-8356-0F0C952AFC45}"/>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2151267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rgbClr val="5F6062"/>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Accounting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rgbClr val="5F6062"/>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F0267CC7-5181-D791-866A-0CEED1256AF0}"/>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pic>
        <p:nvPicPr>
          <p:cNvPr id="4" name="Picture 3">
            <a:extLst>
              <a:ext uri="{FF2B5EF4-FFF2-40B4-BE49-F238E27FC236}">
                <a16:creationId xmlns:a16="http://schemas.microsoft.com/office/drawing/2014/main" id="{BED3BD64-8B37-5EFE-4BE2-39C9270F7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72027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7">
            <a:extLst>
              <a:ext uri="{FF2B5EF4-FFF2-40B4-BE49-F238E27FC236}">
                <a16:creationId xmlns:a16="http://schemas.microsoft.com/office/drawing/2014/main" id="{66EE6871-768D-4D6F-2556-E2A03CAEC329}"/>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cxnSp>
        <p:nvCxnSpPr>
          <p:cNvPr id="4" name="Straight Connector 3">
            <a:extLst>
              <a:ext uri="{FF2B5EF4-FFF2-40B4-BE49-F238E27FC236}">
                <a16:creationId xmlns:a16="http://schemas.microsoft.com/office/drawing/2014/main" id="{F2A11670-871B-E141-50C8-A7842FB7C423}"/>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6">
            <a:extLst>
              <a:ext uri="{FF2B5EF4-FFF2-40B4-BE49-F238E27FC236}">
                <a16:creationId xmlns:a16="http://schemas.microsoft.com/office/drawing/2014/main" id="{0413E241-88A4-B0AF-5BF1-AD7E3844F141}"/>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6" name="Text Placeholder 17">
            <a:extLst>
              <a:ext uri="{FF2B5EF4-FFF2-40B4-BE49-F238E27FC236}">
                <a16:creationId xmlns:a16="http://schemas.microsoft.com/office/drawing/2014/main" id="{1EE8FA0B-65A6-943E-E931-3911FD86B391}"/>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2" name="Footer Placeholder 14">
            <a:extLst>
              <a:ext uri="{FF2B5EF4-FFF2-40B4-BE49-F238E27FC236}">
                <a16:creationId xmlns:a16="http://schemas.microsoft.com/office/drawing/2014/main" id="{61FDB7DD-643A-0D9E-A406-04B25A37D76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7" name="Picture 6">
            <a:extLst>
              <a:ext uri="{FF2B5EF4-FFF2-40B4-BE49-F238E27FC236}">
                <a16:creationId xmlns:a16="http://schemas.microsoft.com/office/drawing/2014/main" id="{C328C4F8-D7B5-0661-3E80-27D0B7A86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801773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922941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FRS-Accountancy-Text 3_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CC58FA85-8FE0-A497-BFCA-DC3D9DD383DF}"/>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6" name="Text Placeholder 7">
            <a:extLst>
              <a:ext uri="{FF2B5EF4-FFF2-40B4-BE49-F238E27FC236}">
                <a16:creationId xmlns:a16="http://schemas.microsoft.com/office/drawing/2014/main" id="{2E3EF1B1-33F8-2F81-AA9F-6FA9D568A7FC}"/>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FA71A097-6E0F-1EFC-657A-85A8670E22E4}"/>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B87DA1BE-5D98-A20B-3945-421DC716F61F}"/>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3" name="Footer Placeholder 14">
            <a:extLst>
              <a:ext uri="{FF2B5EF4-FFF2-40B4-BE49-F238E27FC236}">
                <a16:creationId xmlns:a16="http://schemas.microsoft.com/office/drawing/2014/main" id="{BDBD585A-6AC7-14A1-E351-34AF502DD2E0}"/>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28DE3210-B101-9952-727C-628ADF715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853499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FRS-Accountanc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F1A0E0D0-DBB6-AD84-929F-18A7993C51C5}"/>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3" name="Text Placeholder 7">
            <a:extLst>
              <a:ext uri="{FF2B5EF4-FFF2-40B4-BE49-F238E27FC236}">
                <a16:creationId xmlns:a16="http://schemas.microsoft.com/office/drawing/2014/main" id="{FB5A12E5-4BC0-246A-C83B-C11EDC36441C}"/>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09D09878-E753-9105-A814-13D9647CFB8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A2030D1F-0A3F-7FA9-23FC-26BC33E672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878932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FRS-Accountanc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4C47855B-410A-4D8B-195B-23CA04BE8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6865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3948820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FRS-Accountancy-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7D5C59E9-651C-3BD6-C7D5-150930150AC6}"/>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370262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FRS-Accountanc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781"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2" name="Rectangle 1">
            <a:extLst>
              <a:ext uri="{FF2B5EF4-FFF2-40B4-BE49-F238E27FC236}">
                <a16:creationId xmlns:a16="http://schemas.microsoft.com/office/drawing/2014/main" id="{D89AF4B6-E0DA-6DF6-36F7-1F98DF540358}"/>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30FB175F-6B21-2128-CEAA-988B07A77591}"/>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D104CB87-2949-FA15-FADF-1792F045DC0A}"/>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 Placeholder 15">
            <a:extLst>
              <a:ext uri="{FF2B5EF4-FFF2-40B4-BE49-F238E27FC236}">
                <a16:creationId xmlns:a16="http://schemas.microsoft.com/office/drawing/2014/main" id="{4BCBBF66-0C45-272C-15A4-5D3BBD7A5CD7}"/>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DC3C6724-47A8-4EA6-B9A5-D597E044705E}"/>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882214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FRS-Accountanc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9D74A00A-4C1E-CCA2-142A-FB6C73022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973880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FRS-Accountancy-Quote-page+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D6447685-E992-6691-7266-280927766B67}"/>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1A9BD1F9-E491-63DF-CBE6-E87107EEAA47}"/>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F18A815C-B90E-147C-6C96-ED66D8041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5198828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253249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FRS-Accounting-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C3B317A1-FE8B-F57E-98C1-1F843DD217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81310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13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204230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FRS-Accountanc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chemeClr val="tx1"/>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chemeClr val="tx1"/>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4289475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FRS-Accounting-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4" name="Text Placeholder 24">
            <a:extLst>
              <a:ext uri="{FF2B5EF4-FFF2-40B4-BE49-F238E27FC236}">
                <a16:creationId xmlns:a16="http://schemas.microsoft.com/office/drawing/2014/main" id="{53C670A7-8C7C-3783-1859-4B849A37A0B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baseline="0">
                <a:solidFill>
                  <a:schemeClr val="tx1"/>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249308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FRS-Accountancy-Divider Slide-1">
    <p:bg>
      <p:bgPr>
        <a:solidFill>
          <a:schemeClr val="accent2"/>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155202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0.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image" Target="../media/image14.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theme" Target="../theme/theme11.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image" Target="../media/image15.pn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1.emf"/><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5.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image" Target="../media/image1.emf"/><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1.emf"/><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image" Target="../media/image1.emf"/><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11/03/2024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213017"/>
      </p:ext>
    </p:extLst>
  </p:cSld>
  <p:clrMap bg1="lt1" tx1="dk1" bg2="lt2" tx2="dk2" accent1="accent1" accent2="accent2" accent3="accent3" accent4="accent4" accent5="accent5" accent6="accent6" hlink="hlink" folHlink="folHlink"/>
  <p:sldLayoutIdLst>
    <p:sldLayoutId id="2147483668" r:id="rId1"/>
    <p:sldLayoutId id="2147483744" r:id="rId2"/>
    <p:sldLayoutId id="2147483725" r:id="rId3"/>
    <p:sldLayoutId id="2147483670" r:id="rId4"/>
    <p:sldLayoutId id="2147483730" r:id="rId5"/>
    <p:sldLayoutId id="2147483672" r:id="rId6"/>
    <p:sldLayoutId id="2147483745" r:id="rId7"/>
    <p:sldLayoutId id="2147483746" r:id="rId8"/>
    <p:sldLayoutId id="2147483747" r:id="rId9"/>
    <p:sldLayoutId id="2147483748" r:id="rId10"/>
    <p:sldLayoutId id="2147483674" r:id="rId11"/>
    <p:sldLayoutId id="2147483675" r:id="rId12"/>
    <p:sldLayoutId id="2147483731" r:id="rId13"/>
    <p:sldLayoutId id="2147483677" r:id="rId14"/>
    <p:sldLayoutId id="2147483678" r:id="rId15"/>
    <p:sldLayoutId id="2147483749" r:id="rId16"/>
    <p:sldLayoutId id="2147483750" r:id="rId17"/>
    <p:sldLayoutId id="2147483682" r:id="rId18"/>
    <p:sldLayoutId id="2147483752" r:id="rId19"/>
    <p:sldLayoutId id="2147483756" r:id="rId20"/>
    <p:sldLayoutId id="2147483798" r:id="rId21"/>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731" userDrawn="1">
          <p15:clr>
            <a:srgbClr val="F26B43"/>
          </p15:clr>
        </p15:guide>
        <p15:guide id="4" orient="horz" pos="1525" userDrawn="1">
          <p15:clr>
            <a:srgbClr val="F26B43"/>
          </p15:clr>
        </p15:guide>
        <p15:guide id="5" orient="horz" pos="3816" userDrawn="1">
          <p15:clr>
            <a:srgbClr val="F26B43"/>
          </p15:clr>
        </p15:guide>
        <p15:guide id="6" orient="horz" pos="1638" userDrawn="1">
          <p15:clr>
            <a:srgbClr val="F26B43"/>
          </p15:clr>
        </p15:guide>
        <p15:guide id="7" orient="horz" pos="913" userDrawn="1">
          <p15:clr>
            <a:srgbClr val="F26B43"/>
          </p15:clr>
        </p15:guide>
        <p15:guide id="8" pos="64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6024C-8700-7BE5-3EE6-7D375B784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E9BA43-78EF-9A90-C7DB-09E100981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BA0459-59A0-FEB0-2785-A1413D1D6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D1D2B-3AE3-4257-84B3-F13BDB7D7E6B}" type="datetime1">
              <a:rPr lang="en-GB" smtClean="0"/>
              <a:t>11/03/2024</a:t>
            </a:fld>
            <a:endParaRPr lang="en-GB"/>
          </a:p>
        </p:txBody>
      </p:sp>
      <p:sp>
        <p:nvSpPr>
          <p:cNvPr id="5" name="Footer Placeholder 4">
            <a:extLst>
              <a:ext uri="{FF2B5EF4-FFF2-40B4-BE49-F238E27FC236}">
                <a16:creationId xmlns:a16="http://schemas.microsoft.com/office/drawing/2014/main" id="{5E8EAB16-7C34-2CB6-46D7-377A67460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EAA Intangibles Research Group</a:t>
            </a:r>
          </a:p>
        </p:txBody>
      </p:sp>
      <p:sp>
        <p:nvSpPr>
          <p:cNvPr id="6" name="Slide Number Placeholder 5">
            <a:extLst>
              <a:ext uri="{FF2B5EF4-FFF2-40B4-BE49-F238E27FC236}">
                <a16:creationId xmlns:a16="http://schemas.microsoft.com/office/drawing/2014/main" id="{EFCC0987-8566-BA8D-A403-6F0AFEE3F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7F236-C6E5-4EEF-836F-F04ADE1E595F}" type="slidenum">
              <a:rPr lang="en-GB" smtClean="0"/>
              <a:t>‹#›</a:t>
            </a:fld>
            <a:endParaRPr lang="en-GB"/>
          </a:p>
        </p:txBody>
      </p:sp>
    </p:spTree>
    <p:extLst>
      <p:ext uri="{BB962C8B-B14F-4D97-AF65-F5344CB8AC3E}">
        <p14:creationId xmlns:p14="http://schemas.microsoft.com/office/powerpoint/2010/main" val="213305398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CD7164-1D99-44F2-9C47-0EF01215AC3D}"/>
              </a:ext>
            </a:extLst>
          </p:cNvPr>
          <p:cNvPicPr>
            <a:picLocks noChangeAspect="1"/>
          </p:cNvPicPr>
          <p:nvPr/>
        </p:nvPicPr>
        <p:blipFill>
          <a:blip r:embed="rId18"/>
          <a:stretch>
            <a:fillRect/>
          </a:stretch>
        </p:blipFill>
        <p:spPr>
          <a:xfrm>
            <a:off x="10282161" y="358991"/>
            <a:ext cx="1560000" cy="823040"/>
          </a:xfrm>
          <a:prstGeom prst="rect">
            <a:avLst/>
          </a:prstGeom>
        </p:spPr>
      </p:pic>
      <p:sp>
        <p:nvSpPr>
          <p:cNvPr id="3" name="Textplatzhalter 2"/>
          <p:cNvSpPr>
            <a:spLocks noGrp="1"/>
          </p:cNvSpPr>
          <p:nvPr>
            <p:ph type="body" idx="1"/>
          </p:nvPr>
        </p:nvSpPr>
        <p:spPr>
          <a:xfrm>
            <a:off x="609602" y="1613536"/>
            <a:ext cx="10352617" cy="4631055"/>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 name="Fußzeilenplatzhalter 4"/>
          <p:cNvSpPr>
            <a:spLocks noGrp="1"/>
          </p:cNvSpPr>
          <p:nvPr>
            <p:ph type="ftr" sz="quarter" idx="3"/>
          </p:nvPr>
        </p:nvSpPr>
        <p:spPr>
          <a:xfrm>
            <a:off x="1806082" y="6494471"/>
            <a:ext cx="5761365" cy="309703"/>
          </a:xfrm>
          <a:prstGeom prst="rect">
            <a:avLst/>
          </a:prstGeom>
        </p:spPr>
        <p:txBody>
          <a:bodyPr vert="horz" lIns="91431" tIns="45715" rIns="91431" bIns="45715" rtlCol="0" anchor="ctr"/>
          <a:lstStyle>
            <a:lvl1pPr algn="l">
              <a:defRPr sz="1067" cap="all" baseline="0">
                <a:solidFill>
                  <a:schemeClr val="tx1">
                    <a:tint val="75000"/>
                  </a:schemeClr>
                </a:solidFill>
              </a:defRPr>
            </a:lvl1pPr>
          </a:lstStyle>
          <a:p>
            <a:r>
              <a:rPr lang="de-DE"/>
              <a:t>Tobias Bornemann</a:t>
            </a:r>
            <a:endParaRPr lang="de-DE" dirty="0"/>
          </a:p>
        </p:txBody>
      </p:sp>
      <p:sp>
        <p:nvSpPr>
          <p:cNvPr id="6" name="Foliennummernplatzhalter 5"/>
          <p:cNvSpPr>
            <a:spLocks noGrp="1"/>
          </p:cNvSpPr>
          <p:nvPr>
            <p:ph type="sldNum" sz="quarter" idx="4"/>
          </p:nvPr>
        </p:nvSpPr>
        <p:spPr>
          <a:xfrm>
            <a:off x="616543" y="6494471"/>
            <a:ext cx="1189533" cy="309703"/>
          </a:xfrm>
          <a:prstGeom prst="rect">
            <a:avLst/>
          </a:prstGeom>
        </p:spPr>
        <p:txBody>
          <a:bodyPr vert="horz" lIns="0" tIns="45715" rIns="0" bIns="45715" rtlCol="0" anchor="ctr"/>
          <a:lstStyle>
            <a:lvl1pPr algn="l">
              <a:defRPr sz="1067" cap="all" baseline="0">
                <a:solidFill>
                  <a:schemeClr val="tx1">
                    <a:tint val="75000"/>
                  </a:schemeClr>
                </a:solidFill>
              </a:defRPr>
            </a:lvl1pPr>
          </a:lstStyle>
          <a:p>
            <a:fld id="{4A3EDF3B-4D76-41FB-A0BA-97A3694012B9}" type="slidenum">
              <a:rPr lang="de-DE" smtClean="0"/>
              <a:t>‹#›</a:t>
            </a:fld>
            <a:endParaRPr lang="de-DE" dirty="0"/>
          </a:p>
        </p:txBody>
      </p:sp>
      <p:sp>
        <p:nvSpPr>
          <p:cNvPr id="7" name="Datumsplatzhalter 6"/>
          <p:cNvSpPr>
            <a:spLocks noGrp="1"/>
          </p:cNvSpPr>
          <p:nvPr>
            <p:ph type="dt" sz="half" idx="2"/>
          </p:nvPr>
        </p:nvSpPr>
        <p:spPr>
          <a:xfrm>
            <a:off x="7660243" y="6494471"/>
            <a:ext cx="1316543" cy="309703"/>
          </a:xfrm>
          <a:prstGeom prst="rect">
            <a:avLst/>
          </a:prstGeom>
        </p:spPr>
        <p:txBody>
          <a:bodyPr vert="horz" lIns="0" tIns="45715" rIns="0" bIns="45715" rtlCol="0" anchor="ctr"/>
          <a:lstStyle>
            <a:lvl1pPr algn="r">
              <a:defRPr lang="de-DE" sz="1067" kern="1200" cap="all" baseline="0" smtClean="0">
                <a:solidFill>
                  <a:schemeClr val="tx1">
                    <a:tint val="75000"/>
                  </a:schemeClr>
                </a:solidFill>
                <a:latin typeface="+mn-lt"/>
                <a:ea typeface="+mn-ea"/>
                <a:cs typeface="+mn-cs"/>
              </a:defRPr>
            </a:lvl1pPr>
          </a:lstStyle>
          <a:p>
            <a:fld id="{474CDE82-BF9E-4496-B733-D8A7330638A1}" type="datetime1">
              <a:rPr lang="de-DE" smtClean="0"/>
              <a:t>11.03.2024</a:t>
            </a:fld>
            <a:endParaRPr lang="de-DE" dirty="0"/>
          </a:p>
        </p:txBody>
      </p:sp>
      <p:sp>
        <p:nvSpPr>
          <p:cNvPr id="18" name="Rechteck 17"/>
          <p:cNvSpPr/>
          <p:nvPr/>
        </p:nvSpPr>
        <p:spPr bwMode="gray">
          <a:xfrm>
            <a:off x="0" y="1252227"/>
            <a:ext cx="12192000" cy="3024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t>      </a:t>
            </a:r>
          </a:p>
        </p:txBody>
      </p:sp>
      <p:sp>
        <p:nvSpPr>
          <p:cNvPr id="15" name="Titelplatzhalter 14"/>
          <p:cNvSpPr>
            <a:spLocks noGrp="1"/>
          </p:cNvSpPr>
          <p:nvPr>
            <p:ph type="title"/>
          </p:nvPr>
        </p:nvSpPr>
        <p:spPr bwMode="auto">
          <a:xfrm>
            <a:off x="616544" y="225467"/>
            <a:ext cx="9120000" cy="1026759"/>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1" name="Grafik 10">
            <a:extLst>
              <a:ext uri="{FF2B5EF4-FFF2-40B4-BE49-F238E27FC236}">
                <a16:creationId xmlns:a16="http://schemas.microsoft.com/office/drawing/2014/main" id="{258AD6E1-8085-4DDE-81B5-AEBED6A4B458}"/>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090151" y="6400864"/>
            <a:ext cx="1757411" cy="304736"/>
          </a:xfrm>
          <a:prstGeom prst="rect">
            <a:avLst/>
          </a:prstGeom>
        </p:spPr>
      </p:pic>
    </p:spTree>
    <p:extLst>
      <p:ext uri="{BB962C8B-B14F-4D97-AF65-F5344CB8AC3E}">
        <p14:creationId xmlns:p14="http://schemas.microsoft.com/office/powerpoint/2010/main" val="3285108963"/>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Lst>
  <p:transition>
    <p:fade/>
  </p:transition>
  <p:hf hdr="0"/>
  <p:txStyles>
    <p:titleStyle>
      <a:lvl1pPr algn="l" defTabSz="1219044" rtl="0" eaLnBrk="1" latinLnBrk="0" hangingPunct="1">
        <a:lnSpc>
          <a:spcPct val="100000"/>
        </a:lnSpc>
        <a:spcBef>
          <a:spcPct val="0"/>
        </a:spcBef>
        <a:buNone/>
        <a:defRPr sz="2800" b="1" kern="1200">
          <a:solidFill>
            <a:schemeClr val="tx1"/>
          </a:solidFill>
          <a:latin typeface="Georgia" charset="0"/>
          <a:ea typeface="Georgia" charset="0"/>
          <a:cs typeface="Georgia" charset="0"/>
        </a:defRPr>
      </a:lvl1pPr>
    </p:titleStyle>
    <p:bodyStyle>
      <a:lvl1pPr marL="241294" indent="-241294" algn="l" defTabSz="1219044" rtl="0" eaLnBrk="1" latinLnBrk="0" hangingPunct="1">
        <a:lnSpc>
          <a:spcPct val="100000"/>
        </a:lnSpc>
        <a:spcBef>
          <a:spcPts val="1200"/>
        </a:spcBef>
        <a:spcAft>
          <a:spcPts val="600"/>
        </a:spcAft>
        <a:buClr>
          <a:schemeClr val="accent1"/>
        </a:buClr>
        <a:buFont typeface="Wingdings" charset="2"/>
        <a:buChar char="§"/>
        <a:defRPr sz="2000" kern="1200">
          <a:solidFill>
            <a:schemeClr val="tx1"/>
          </a:solidFill>
          <a:latin typeface="+mn-lt"/>
          <a:ea typeface="+mn-ea"/>
          <a:cs typeface="+mn-cs"/>
        </a:defRPr>
      </a:lvl1pPr>
      <a:lvl2pPr marL="476239" indent="-234945" algn="l" defTabSz="1219044" rtl="0" eaLnBrk="1" latinLnBrk="0" hangingPunct="1">
        <a:lnSpc>
          <a:spcPct val="100000"/>
        </a:lnSpc>
        <a:spcBef>
          <a:spcPts val="0"/>
        </a:spcBef>
        <a:spcAft>
          <a:spcPts val="600"/>
        </a:spcAft>
        <a:buClr>
          <a:schemeClr val="accent1"/>
        </a:buClr>
        <a:buSzPct val="100000"/>
        <a:buFont typeface="Wingdings" charset="2"/>
        <a:buChar char="§"/>
        <a:defRPr sz="1800" kern="1200">
          <a:solidFill>
            <a:schemeClr val="tx1"/>
          </a:solidFill>
          <a:latin typeface="+mn-lt"/>
          <a:ea typeface="+mn-ea"/>
          <a:cs typeface="+mn-cs"/>
        </a:defRPr>
      </a:lvl2pPr>
      <a:lvl3pPr marL="717533" indent="-241294" algn="l" defTabSz="1219044" rtl="0" eaLnBrk="1" latinLnBrk="0" hangingPunct="1">
        <a:lnSpc>
          <a:spcPct val="100000"/>
        </a:lnSpc>
        <a:spcBef>
          <a:spcPts val="0"/>
        </a:spcBef>
        <a:spcAft>
          <a:spcPts val="600"/>
        </a:spcAft>
        <a:buClr>
          <a:schemeClr val="accent1"/>
        </a:buClr>
        <a:buFont typeface="Wingdings" charset="2"/>
        <a:buChar char="§"/>
        <a:defRPr sz="1400" kern="1200">
          <a:solidFill>
            <a:schemeClr val="tx1"/>
          </a:solidFill>
          <a:latin typeface="+mn-lt"/>
          <a:ea typeface="+mn-ea"/>
          <a:cs typeface="+mn-cs"/>
        </a:defRPr>
      </a:lvl3pPr>
      <a:lvl4pPr marL="960943" indent="-243411" algn="l" defTabSz="1219044" rtl="0" eaLnBrk="1" latinLnBrk="0" hangingPunct="1">
        <a:lnSpc>
          <a:spcPct val="100000"/>
        </a:lnSpc>
        <a:spcBef>
          <a:spcPts val="0"/>
        </a:spcBef>
        <a:spcAft>
          <a:spcPts val="600"/>
        </a:spcAft>
        <a:buClr>
          <a:schemeClr val="accent1"/>
        </a:buClr>
        <a:buFont typeface="Wingdings" charset="2"/>
        <a:buChar char="§"/>
        <a:defRPr sz="1400" kern="1200">
          <a:solidFill>
            <a:schemeClr val="tx1"/>
          </a:solidFill>
          <a:latin typeface="+mn-lt"/>
          <a:ea typeface="+mn-ea"/>
          <a:cs typeface="+mn-cs"/>
        </a:defRPr>
      </a:lvl4pPr>
      <a:lvl5pPr marL="1193770" indent="-232828" algn="l" defTabSz="1219044" rtl="0" eaLnBrk="1" latinLnBrk="0" hangingPunct="1">
        <a:lnSpc>
          <a:spcPct val="100000"/>
        </a:lnSpc>
        <a:spcBef>
          <a:spcPts val="0"/>
        </a:spcBef>
        <a:spcAft>
          <a:spcPts val="600"/>
        </a:spcAft>
        <a:buClr>
          <a:schemeClr val="accent1"/>
        </a:buClr>
        <a:buFont typeface="Wingdings" charset="2"/>
        <a:buChar char="§"/>
        <a:defRPr sz="1400" kern="1200">
          <a:solidFill>
            <a:schemeClr val="tx1"/>
          </a:solidFill>
          <a:latin typeface="+mn-lt"/>
          <a:ea typeface="+mn-ea"/>
          <a:cs typeface="+mn-cs"/>
        </a:defRPr>
      </a:lvl5pPr>
      <a:lvl6pPr marL="3352374" indent="-304762" algn="l" defTabSz="121904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96" indent="-304762" algn="l" defTabSz="121904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19" indent="-304762" algn="l" defTabSz="121904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41" indent="-304762" algn="l" defTabSz="121904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044" rtl="0" eaLnBrk="1" latinLnBrk="0" hangingPunct="1">
        <a:defRPr sz="2400" kern="1200">
          <a:solidFill>
            <a:schemeClr val="tx1"/>
          </a:solidFill>
          <a:latin typeface="+mn-lt"/>
          <a:ea typeface="+mn-ea"/>
          <a:cs typeface="+mn-cs"/>
        </a:defRPr>
      </a:lvl1pPr>
      <a:lvl2pPr marL="609522" algn="l" defTabSz="1219044" rtl="0" eaLnBrk="1" latinLnBrk="0" hangingPunct="1">
        <a:defRPr sz="2400" kern="1200">
          <a:solidFill>
            <a:schemeClr val="tx1"/>
          </a:solidFill>
          <a:latin typeface="+mn-lt"/>
          <a:ea typeface="+mn-ea"/>
          <a:cs typeface="+mn-cs"/>
        </a:defRPr>
      </a:lvl2pPr>
      <a:lvl3pPr marL="1219044" algn="l" defTabSz="1219044" rtl="0" eaLnBrk="1" latinLnBrk="0" hangingPunct="1">
        <a:defRPr sz="2400" kern="1200">
          <a:solidFill>
            <a:schemeClr val="tx1"/>
          </a:solidFill>
          <a:latin typeface="+mn-lt"/>
          <a:ea typeface="+mn-ea"/>
          <a:cs typeface="+mn-cs"/>
        </a:defRPr>
      </a:lvl3pPr>
      <a:lvl4pPr marL="1828568" algn="l" defTabSz="1219044" rtl="0" eaLnBrk="1" latinLnBrk="0" hangingPunct="1">
        <a:defRPr sz="2400" kern="1200">
          <a:solidFill>
            <a:schemeClr val="tx1"/>
          </a:solidFill>
          <a:latin typeface="+mn-lt"/>
          <a:ea typeface="+mn-ea"/>
          <a:cs typeface="+mn-cs"/>
        </a:defRPr>
      </a:lvl4pPr>
      <a:lvl5pPr marL="2438090" algn="l" defTabSz="1219044" rtl="0" eaLnBrk="1" latinLnBrk="0" hangingPunct="1">
        <a:defRPr sz="2400" kern="1200">
          <a:solidFill>
            <a:schemeClr val="tx1"/>
          </a:solidFill>
          <a:latin typeface="+mn-lt"/>
          <a:ea typeface="+mn-ea"/>
          <a:cs typeface="+mn-cs"/>
        </a:defRPr>
      </a:lvl5pPr>
      <a:lvl6pPr marL="3047613" algn="l" defTabSz="1219044" rtl="0" eaLnBrk="1" latinLnBrk="0" hangingPunct="1">
        <a:defRPr sz="2400" kern="1200">
          <a:solidFill>
            <a:schemeClr val="tx1"/>
          </a:solidFill>
          <a:latin typeface="+mn-lt"/>
          <a:ea typeface="+mn-ea"/>
          <a:cs typeface="+mn-cs"/>
        </a:defRPr>
      </a:lvl6pPr>
      <a:lvl7pPr marL="3657135" algn="l" defTabSz="1219044" rtl="0" eaLnBrk="1" latinLnBrk="0" hangingPunct="1">
        <a:defRPr sz="2400" kern="1200">
          <a:solidFill>
            <a:schemeClr val="tx1"/>
          </a:solidFill>
          <a:latin typeface="+mn-lt"/>
          <a:ea typeface="+mn-ea"/>
          <a:cs typeface="+mn-cs"/>
        </a:defRPr>
      </a:lvl7pPr>
      <a:lvl8pPr marL="4266657" algn="l" defTabSz="1219044" rtl="0" eaLnBrk="1" latinLnBrk="0" hangingPunct="1">
        <a:defRPr sz="2400" kern="1200">
          <a:solidFill>
            <a:schemeClr val="tx1"/>
          </a:solidFill>
          <a:latin typeface="+mn-lt"/>
          <a:ea typeface="+mn-ea"/>
          <a:cs typeface="+mn-cs"/>
        </a:defRPr>
      </a:lvl8pPr>
      <a:lvl9pPr marL="4876181" algn="l" defTabSz="1219044"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288">
          <p15:clr>
            <a:srgbClr val="F26B43"/>
          </p15:clr>
        </p15:guide>
        <p15:guide id="4" pos="5179">
          <p15:clr>
            <a:srgbClr val="F26B43"/>
          </p15:clr>
        </p15:guide>
        <p15:guide id="5" pos="5467">
          <p15:clr>
            <a:srgbClr val="F26B43"/>
          </p15:clr>
        </p15:guide>
        <p15:guide id="7" orient="horz" pos="2950">
          <p15:clr>
            <a:srgbClr val="F26B43"/>
          </p15:clr>
        </p15:guide>
        <p15:guide id="9" orient="horz" pos="164">
          <p15:clr>
            <a:srgbClr val="F26B43"/>
          </p15:clr>
        </p15:guide>
        <p15:guide id="10" orient="horz" pos="762">
          <p15:clr>
            <a:srgbClr val="F26B43"/>
          </p15:clr>
        </p15:guide>
        <p15:guide id="11" orient="horz" pos="3168">
          <p15:clr>
            <a:srgbClr val="F26B43"/>
          </p15:clr>
        </p15:guide>
        <p15:guide id="15" pos="3898">
          <p15:clr>
            <a:srgbClr val="F26B43"/>
          </p15:clr>
        </p15:guide>
        <p15:guide id="17" orient="horz" pos="1644">
          <p15:clr>
            <a:srgbClr val="F26B43"/>
          </p15:clr>
        </p15:guide>
        <p15:guide id="18" orient="horz" pos="20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F053F-9DDB-B826-A945-78C0A0335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jdelijke aanduiding voor titel 6">
            <a:extLst>
              <a:ext uri="{FF2B5EF4-FFF2-40B4-BE49-F238E27FC236}">
                <a16:creationId xmlns:a16="http://schemas.microsoft.com/office/drawing/2014/main" id="{3B2B97F7-D4AA-783F-8A7C-382839AED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err="1"/>
              <a:t>Klik</a:t>
            </a:r>
            <a:r>
              <a:rPr lang="en-GB" noProof="0"/>
              <a:t> om </a:t>
            </a:r>
            <a:r>
              <a:rPr lang="en-GB" noProof="0" err="1"/>
              <a:t>stijl</a:t>
            </a:r>
            <a:r>
              <a:rPr lang="en-GB" noProof="0"/>
              <a:t> </a:t>
            </a:r>
            <a:r>
              <a:rPr lang="en-GB" noProof="0" err="1"/>
              <a:t>te</a:t>
            </a:r>
            <a:r>
              <a:rPr lang="en-GB" noProof="0"/>
              <a:t> </a:t>
            </a:r>
            <a:r>
              <a:rPr lang="en-GB" noProof="0" err="1"/>
              <a:t>bewerken</a:t>
            </a:r>
            <a:endParaRPr lang="en-GB" noProof="0"/>
          </a:p>
        </p:txBody>
      </p:sp>
      <p:sp>
        <p:nvSpPr>
          <p:cNvPr id="9" name="Footer Placeholder 3">
            <a:extLst>
              <a:ext uri="{FF2B5EF4-FFF2-40B4-BE49-F238E27FC236}">
                <a16:creationId xmlns:a16="http://schemas.microsoft.com/office/drawing/2014/main" id="{11810412-679B-C79A-EA00-01371C84438D}"/>
              </a:ext>
            </a:extLst>
          </p:cNvPr>
          <p:cNvSpPr txBox="1">
            <a:spLocks/>
          </p:cNvSpPr>
          <p:nvPr userDrawn="1"/>
        </p:nvSpPr>
        <p:spPr>
          <a:xfrm>
            <a:off x="6899285" y="6356350"/>
            <a:ext cx="4114800" cy="365125"/>
          </a:xfrm>
          <a:prstGeom prst="rect">
            <a:avLst/>
          </a:prstGeom>
        </p:spPr>
        <p:txBody>
          <a:bodyPr vert="horz" lIns="91440" tIns="45720" rIns="91440" bIns="45720" rtlCol="0" anchor="ctr">
            <a:noAutofit/>
          </a:bodyPr>
          <a:lstStyle>
            <a:defPPr>
              <a:defRPr lang="en-BE"/>
            </a:defPPr>
            <a:lvl1pPr marL="0" algn="r" defTabSz="914400" rtl="0" eaLnBrk="1" latinLnBrk="0" hangingPunct="1">
              <a:defRPr sz="1100" b="0" i="0" kern="1200" baseline="0">
                <a:solidFill>
                  <a:srgbClr val="02A0CE"/>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baseline="0" dirty="0">
                <a:solidFill>
                  <a:srgbClr val="02A0CE"/>
                </a:solidFill>
              </a:rPr>
              <a:t>11 March</a:t>
            </a:r>
            <a:r>
              <a:rPr lang="en-BE" baseline="0" dirty="0">
                <a:solidFill>
                  <a:srgbClr val="02A0CE"/>
                </a:solidFill>
              </a:rPr>
              <a:t> 2024</a:t>
            </a:r>
            <a:r>
              <a:rPr lang="en-GB" baseline="0" dirty="0">
                <a:solidFill>
                  <a:srgbClr val="02A0CE"/>
                </a:solidFill>
              </a:rPr>
              <a:t> - www.efrag.org</a:t>
            </a:r>
          </a:p>
        </p:txBody>
      </p:sp>
      <p:sp>
        <p:nvSpPr>
          <p:cNvPr id="10" name="Slide Number Placeholder 4">
            <a:extLst>
              <a:ext uri="{FF2B5EF4-FFF2-40B4-BE49-F238E27FC236}">
                <a16:creationId xmlns:a16="http://schemas.microsoft.com/office/drawing/2014/main" id="{6AC7FB11-6FB3-1F3C-CA79-078443C26E40}"/>
              </a:ext>
            </a:extLst>
          </p:cNvPr>
          <p:cNvSpPr txBox="1">
            <a:spLocks/>
          </p:cNvSpPr>
          <p:nvPr userDrawn="1"/>
        </p:nvSpPr>
        <p:spPr>
          <a:xfrm>
            <a:off x="11150443" y="6356350"/>
            <a:ext cx="609949" cy="365125"/>
          </a:xfrm>
          <a:prstGeom prst="rect">
            <a:avLst/>
          </a:prstGeom>
        </p:spPr>
        <p:txBody>
          <a:bodyPr vert="horz" lIns="91440" tIns="45720" rIns="91440" bIns="45720" rtlCol="0" anchor="ctr">
            <a:noAutofit/>
          </a:bodyPr>
          <a:lstStyle>
            <a:defPPr>
              <a:defRPr lang="en-BE"/>
            </a:defPPr>
            <a:lvl1pPr marL="0" algn="r" defTabSz="914400" rtl="0" eaLnBrk="1" latinLnBrk="0" hangingPunct="1">
              <a:defRPr sz="1000" b="0" i="0" kern="1200" baseline="0">
                <a:solidFill>
                  <a:srgbClr val="02A0CE"/>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A3293-30E5-5142-ABC6-1B360DBA7011}" type="slidenum">
              <a:rPr lang="en-BE" baseline="0" smtClean="0">
                <a:solidFill>
                  <a:srgbClr val="00A0CE"/>
                </a:solidFill>
                <a:latin typeface="Avenir Next Demi Bold" panose="020B0503020202020204" pitchFamily="34" charset="0"/>
              </a:rPr>
              <a:pPr/>
              <a:t>‹#›</a:t>
            </a:fld>
            <a:endParaRPr lang="en-BE" baseline="0">
              <a:solidFill>
                <a:srgbClr val="00A0CE"/>
              </a:solidFill>
              <a:latin typeface="Avenir Next Demi Bold" panose="020B0503020202020204" pitchFamily="34" charset="0"/>
            </a:endParaRPr>
          </a:p>
        </p:txBody>
      </p:sp>
      <p:sp>
        <p:nvSpPr>
          <p:cNvPr id="2" name="Footer Placeholder 1">
            <a:extLst>
              <a:ext uri="{FF2B5EF4-FFF2-40B4-BE49-F238E27FC236}">
                <a16:creationId xmlns:a16="http://schemas.microsoft.com/office/drawing/2014/main" id="{7C88FEED-3664-AC62-520A-DE22C7325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Tree>
    <p:extLst>
      <p:ext uri="{BB962C8B-B14F-4D97-AF65-F5344CB8AC3E}">
        <p14:creationId xmlns:p14="http://schemas.microsoft.com/office/powerpoint/2010/main" val="342333699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Lst>
  <p:hf hdr="0" dt="0"/>
  <p:txStyles>
    <p:titleStyle>
      <a:lvl1pPr algn="l" defTabSz="914400" rtl="0" eaLnBrk="1" latinLnBrk="0" hangingPunct="1">
        <a:lnSpc>
          <a:spcPct val="90000"/>
        </a:lnSpc>
        <a:spcBef>
          <a:spcPct val="0"/>
        </a:spcBef>
        <a:buNone/>
        <a:defRPr sz="2800" b="0" i="0" kern="1200">
          <a:solidFill>
            <a:schemeClr val="tx1"/>
          </a:solidFill>
          <a:latin typeface="All Round Gothic Medium" panose="020B06030202020201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5530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11/03/2024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04792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57503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303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6669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6" r:id="rId19"/>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11/03/2024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7025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11/03/2024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52037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dirty="0"/>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11/03/2024</a:t>
            </a:fld>
            <a:endParaRPr lang="en-GB" dirty="0"/>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39921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83.xml"/><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0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2.xml"/></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0.xml"/><Relationship Id="rId1" Type="http://schemas.openxmlformats.org/officeDocument/2006/relationships/slideLayout" Target="../slideLayouts/slideLayout2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9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94.xml"/><Relationship Id="rId5" Type="http://schemas.openxmlformats.org/officeDocument/2006/relationships/image" Target="../media/image81.sv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9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ifrs.org/projects/work-plan/financial-instruments-with-characteristics-of-equity/webcast-series-proposals-in-the-exposure-draft/" TargetMode="External"/><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hyperlink" Target="https://www.ifrs.org/content/dam/ifrs/project/fice/exposure-draft/snapshot-ed-fice-nov2023.pdf" TargetMode="External"/><Relationship Id="rId5" Type="http://schemas.openxmlformats.org/officeDocument/2006/relationships/image" Target="../media/image4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ifrs.org/projects/work-plan/financial-instruments-with-characteristics-of-equity/exposure-draft-and-comment-letters/" TargetMode="External"/><Relationship Id="rId1" Type="http://schemas.openxmlformats.org/officeDocument/2006/relationships/slideLayout" Target="../slideLayouts/slideLayout21.xml"/><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4D7F-F3CC-347E-A471-23B930528A35}"/>
              </a:ext>
            </a:extLst>
          </p:cNvPr>
          <p:cNvSpPr>
            <a:spLocks noGrp="1"/>
          </p:cNvSpPr>
          <p:nvPr>
            <p:ph type="ctrTitle"/>
          </p:nvPr>
        </p:nvSpPr>
        <p:spPr>
          <a:xfrm>
            <a:off x="1035742" y="2533307"/>
            <a:ext cx="5569453" cy="3308095"/>
          </a:xfrm>
        </p:spPr>
        <p:txBody>
          <a:bodyPr/>
          <a:lstStyle/>
          <a:p>
            <a:r>
              <a:rPr lang="en-GB" sz="2400" dirty="0"/>
              <a:t>European Accounting Association – European Financial Reporting Advisory Group (EFRAG) – International Accounting Standards Board Research (IASB) Workshop</a:t>
            </a:r>
            <a:br>
              <a:rPr lang="en-GB" sz="2800" dirty="0"/>
            </a:br>
            <a:br>
              <a:rPr lang="en-GB" sz="2800" dirty="0"/>
            </a:br>
            <a:r>
              <a:rPr kumimoji="0" lang="en-GB" sz="2000" b="0" i="0" u="none" strike="noStrike" kern="1200" cap="none" spc="0" normalizeH="0" baseline="0" noProof="0" dirty="0">
                <a:ln>
                  <a:noFill/>
                </a:ln>
                <a:solidFill>
                  <a:srgbClr val="FFFFFF"/>
                </a:solidFill>
                <a:effectLst/>
                <a:uLnTx/>
                <a:uFillTx/>
                <a:latin typeface="Arial"/>
                <a:ea typeface="+mn-ea"/>
                <a:cs typeface="Arial"/>
              </a:rPr>
              <a:t>Financial Instruments with Characteristics of Equity (FICE)</a:t>
            </a:r>
            <a:br>
              <a:rPr lang="en-GB" sz="2000" dirty="0"/>
            </a:br>
            <a:r>
              <a:rPr lang="en-GB" sz="2000" dirty="0"/>
              <a:t>March</a:t>
            </a:r>
            <a:r>
              <a:rPr lang="en-GB" sz="1600" dirty="0"/>
              <a:t> 2024</a:t>
            </a:r>
            <a:endParaRPr lang="en-GB" sz="2000" dirty="0"/>
          </a:p>
        </p:txBody>
      </p:sp>
    </p:spTree>
    <p:extLst>
      <p:ext uri="{BB962C8B-B14F-4D97-AF65-F5344CB8AC3E}">
        <p14:creationId xmlns:p14="http://schemas.microsoft.com/office/powerpoint/2010/main" val="336013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43A03-E47C-B69D-F187-D0EAB8180A89}"/>
              </a:ext>
            </a:extLst>
          </p:cNvPr>
          <p:cNvSpPr>
            <a:spLocks noGrp="1"/>
          </p:cNvSpPr>
          <p:nvPr>
            <p:ph type="body" sz="quarter" idx="10"/>
          </p:nvPr>
        </p:nvSpPr>
        <p:spPr/>
        <p:txBody>
          <a:bodyPr/>
          <a:lstStyle/>
          <a:p>
            <a:r>
              <a:rPr lang="en-US"/>
              <a:t>Presentation proposals</a:t>
            </a:r>
          </a:p>
        </p:txBody>
      </p:sp>
    </p:spTree>
    <p:extLst>
      <p:ext uri="{BB962C8B-B14F-4D97-AF65-F5344CB8AC3E}">
        <p14:creationId xmlns:p14="http://schemas.microsoft.com/office/powerpoint/2010/main" val="2813343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19173" y="1351313"/>
            <a:ext cx="10886361" cy="570161"/>
          </a:xfrm>
        </p:spPr>
        <p:txBody>
          <a:bodyPr/>
          <a:lstStyle/>
          <a:p>
            <a:r>
              <a:rPr lang="en-GB" sz="3300"/>
              <a:t>Presentation—Proposed amendments to IAS 1 </a:t>
            </a:r>
          </a:p>
        </p:txBody>
      </p:sp>
      <p:sp>
        <p:nvSpPr>
          <p:cNvPr id="5" name="Rectangle 4">
            <a:extLst>
              <a:ext uri="{FF2B5EF4-FFF2-40B4-BE49-F238E27FC236}">
                <a16:creationId xmlns:a16="http://schemas.microsoft.com/office/drawing/2014/main" id="{6EB01910-2B5E-D233-3776-13DA48FE3F21}"/>
              </a:ext>
            </a:extLst>
          </p:cNvPr>
          <p:cNvSpPr/>
          <p:nvPr/>
        </p:nvSpPr>
        <p:spPr>
          <a:xfrm>
            <a:off x="2032000" y="719666"/>
            <a:ext cx="8128000" cy="541866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a:ln>
                <a:noFill/>
              </a:ln>
              <a:solidFill>
                <a:srgbClr val="5F60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a:ln>
                <a:noFill/>
              </a:ln>
              <a:solidFill>
                <a:srgbClr val="5F60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a:ln>
                <a:noFill/>
              </a:ln>
              <a:solidFill>
                <a:srgbClr val="5F60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a:ln>
                <a:noFill/>
              </a:ln>
              <a:solidFill>
                <a:srgbClr val="5F6061"/>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02FC6561-67A8-5DDC-B849-35CA24DA7D16}"/>
              </a:ext>
            </a:extLst>
          </p:cNvPr>
          <p:cNvGraphicFramePr/>
          <p:nvPr>
            <p:extLst>
              <p:ext uri="{D42A27DB-BD31-4B8C-83A1-F6EECF244321}">
                <p14:modId xmlns:p14="http://schemas.microsoft.com/office/powerpoint/2010/main" val="3692291224"/>
              </p:ext>
            </p:extLst>
          </p:nvPr>
        </p:nvGraphicFramePr>
        <p:xfrm>
          <a:off x="-311604" y="3138828"/>
          <a:ext cx="5169529" cy="3278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7741B9E-846F-873B-0D86-A11ABC484C12}"/>
              </a:ext>
            </a:extLst>
          </p:cNvPr>
          <p:cNvGraphicFramePr/>
          <p:nvPr>
            <p:extLst>
              <p:ext uri="{D42A27DB-BD31-4B8C-83A1-F6EECF244321}">
                <p14:modId xmlns:p14="http://schemas.microsoft.com/office/powerpoint/2010/main" val="2192137947"/>
              </p:ext>
            </p:extLst>
          </p:nvPr>
        </p:nvGraphicFramePr>
        <p:xfrm>
          <a:off x="4010169" y="3077203"/>
          <a:ext cx="6896926" cy="35426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0B9E77DE-FCC0-250F-DC67-63DE59750F51}"/>
              </a:ext>
            </a:extLst>
          </p:cNvPr>
          <p:cNvSpPr/>
          <p:nvPr/>
        </p:nvSpPr>
        <p:spPr>
          <a:xfrm>
            <a:off x="1073927" y="2043377"/>
            <a:ext cx="10285222" cy="973548"/>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a:ln>
                  <a:noFill/>
                </a:ln>
                <a:solidFill>
                  <a:schemeClr val="tx1"/>
                </a:solidFill>
                <a:effectLst/>
                <a:uLnTx/>
                <a:uFillTx/>
                <a:latin typeface="Arial" panose="020B0604020202020204"/>
                <a:ea typeface="Calibri" panose="020F0502020204030204" pitchFamily="34" charset="0"/>
                <a:cs typeface="+mn-cs"/>
              </a:rPr>
              <a:t>To ensure amounts attributable to ordinary shareholders are clearly visible on an entity’s statement of financial position, statement(s) of financial performance and statement of changes in equity, an entity will be required to present: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Footer Placeholder 2">
            <a:extLst>
              <a:ext uri="{FF2B5EF4-FFF2-40B4-BE49-F238E27FC236}">
                <a16:creationId xmlns:a16="http://schemas.microsoft.com/office/drawing/2014/main" id="{A9296831-73D3-7555-D7AC-855625BEC70E}"/>
              </a:ext>
            </a:extLst>
          </p:cNvPr>
          <p:cNvSpPr>
            <a:spLocks noGrp="1"/>
          </p:cNvSpPr>
          <p:nvPr>
            <p:ph type="ftr" sz="quarter" idx="3"/>
          </p:nvPr>
        </p:nvSpPr>
        <p:spPr>
          <a:xfrm>
            <a:off x="11207751" y="378132"/>
            <a:ext cx="612773" cy="2618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476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55299" y="1164952"/>
            <a:ext cx="9286877" cy="1142194"/>
          </a:xfrm>
        </p:spPr>
        <p:txBody>
          <a:bodyPr lIns="0" tIns="0" rIns="0" bIns="0" anchor="t"/>
          <a:lstStyle/>
          <a:p>
            <a:r>
              <a:rPr lang="en-GB" sz="3300">
                <a:latin typeface="Arial"/>
                <a:cs typeface="Arial"/>
              </a:rPr>
              <a:t>Illustrative presentation </a:t>
            </a:r>
            <a:r>
              <a:rPr lang="en-GB" sz="2400">
                <a:latin typeface="Arial"/>
                <a:cs typeface="Arial"/>
              </a:rPr>
              <a:t>		</a:t>
            </a:r>
            <a:r>
              <a:rPr lang="en-GB" sz="3300">
                <a:latin typeface="Arial"/>
                <a:cs typeface="Arial"/>
              </a:rPr>
              <a:t>					 </a:t>
            </a:r>
            <a:endParaRPr lang="en-US"/>
          </a:p>
        </p:txBody>
      </p:sp>
      <p:graphicFrame>
        <p:nvGraphicFramePr>
          <p:cNvPr id="5" name="Table 9">
            <a:extLst>
              <a:ext uri="{FF2B5EF4-FFF2-40B4-BE49-F238E27FC236}">
                <a16:creationId xmlns:a16="http://schemas.microsoft.com/office/drawing/2014/main" id="{66433354-C760-9038-94C3-98CBF7956B18}"/>
              </a:ext>
            </a:extLst>
          </p:cNvPr>
          <p:cNvGraphicFramePr>
            <a:graphicFrameLocks noGrp="1"/>
          </p:cNvGraphicFramePr>
          <p:nvPr>
            <p:extLst>
              <p:ext uri="{D42A27DB-BD31-4B8C-83A1-F6EECF244321}">
                <p14:modId xmlns:p14="http://schemas.microsoft.com/office/powerpoint/2010/main" val="2226285051"/>
              </p:ext>
            </p:extLst>
          </p:nvPr>
        </p:nvGraphicFramePr>
        <p:xfrm>
          <a:off x="1055299" y="2061308"/>
          <a:ext cx="6037958" cy="1675212"/>
        </p:xfrm>
        <a:graphic>
          <a:graphicData uri="http://schemas.openxmlformats.org/drawingml/2006/table">
            <a:tbl>
              <a:tblPr firstRow="1" bandRow="1">
                <a:tableStyleId>{21E4AEA4-8DFA-4A89-87EB-49C32662AFE0}</a:tableStyleId>
              </a:tblPr>
              <a:tblGrid>
                <a:gridCol w="3596598">
                  <a:extLst>
                    <a:ext uri="{9D8B030D-6E8A-4147-A177-3AD203B41FA5}">
                      <a16:colId xmlns:a16="http://schemas.microsoft.com/office/drawing/2014/main" val="580190938"/>
                    </a:ext>
                  </a:extLst>
                </a:gridCol>
                <a:gridCol w="1287262">
                  <a:extLst>
                    <a:ext uri="{9D8B030D-6E8A-4147-A177-3AD203B41FA5}">
                      <a16:colId xmlns:a16="http://schemas.microsoft.com/office/drawing/2014/main" val="955877744"/>
                    </a:ext>
                  </a:extLst>
                </a:gridCol>
                <a:gridCol w="1154098">
                  <a:extLst>
                    <a:ext uri="{9D8B030D-6E8A-4147-A177-3AD203B41FA5}">
                      <a16:colId xmlns:a16="http://schemas.microsoft.com/office/drawing/2014/main" val="2264436998"/>
                    </a:ext>
                  </a:extLst>
                </a:gridCol>
              </a:tblGrid>
              <a:tr h="425052">
                <a:tc>
                  <a:txBody>
                    <a:bodyPr/>
                    <a:lstStyle/>
                    <a:p>
                      <a:r>
                        <a:rPr lang="en-GB" sz="1000">
                          <a:latin typeface="Arial" panose="020B0604020202020204" pitchFamily="34" charset="0"/>
                          <a:cs typeface="Arial" panose="020B0604020202020204" pitchFamily="34" charset="0"/>
                        </a:rPr>
                        <a:t>Statement of profit or loss (extract)</a:t>
                      </a:r>
                    </a:p>
                  </a:txBody>
                  <a:tcPr/>
                </a:tc>
                <a:tc>
                  <a:txBody>
                    <a:bodyPr/>
                    <a:lstStyle/>
                    <a:p>
                      <a:pPr algn="ctr"/>
                      <a:r>
                        <a:rPr lang="en-GB" sz="1000">
                          <a:latin typeface="Arial" panose="020B0604020202020204" pitchFamily="34" charset="0"/>
                          <a:cs typeface="Arial" panose="020B0604020202020204" pitchFamily="34" charset="0"/>
                        </a:rPr>
                        <a:t>2020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CU million</a:t>
                      </a:r>
                    </a:p>
                  </a:txBody>
                  <a:tcPr/>
                </a:tc>
                <a:tc>
                  <a:txBody>
                    <a:bodyPr/>
                    <a:lstStyle/>
                    <a:p>
                      <a:pPr algn="ctr"/>
                      <a:r>
                        <a:rPr lang="en-GB" sz="1000">
                          <a:latin typeface="Arial" panose="020B0604020202020204" pitchFamily="34" charset="0"/>
                          <a:cs typeface="Arial" panose="020B0604020202020204" pitchFamily="34" charset="0"/>
                        </a:rPr>
                        <a:t>2019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CU million</a:t>
                      </a:r>
                    </a:p>
                  </a:txBody>
                  <a:tcPr/>
                </a:tc>
                <a:extLst>
                  <a:ext uri="{0D108BD9-81ED-4DB2-BD59-A6C34878D82A}">
                    <a16:rowId xmlns:a16="http://schemas.microsoft.com/office/drawing/2014/main" val="2369711988"/>
                  </a:ext>
                </a:extLst>
              </a:tr>
              <a:tr h="250032">
                <a:tc>
                  <a:txBody>
                    <a:bodyPr/>
                    <a:lstStyle/>
                    <a:p>
                      <a:r>
                        <a:rPr lang="en-GB" sz="1000">
                          <a:latin typeface="Arial" panose="020B0604020202020204" pitchFamily="34" charset="0"/>
                          <a:cs typeface="Arial" panose="020B0604020202020204" pitchFamily="34" charset="0"/>
                        </a:rPr>
                        <a:t>Profit attributable to:</a:t>
                      </a: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6704531"/>
                  </a:ext>
                </a:extLst>
              </a:tr>
              <a:tr h="250032">
                <a:tc>
                  <a:txBody>
                    <a:bodyPr/>
                    <a:lstStyle/>
                    <a:p>
                      <a:r>
                        <a:rPr lang="en-GB" sz="1000">
                          <a:latin typeface="Arial" panose="020B0604020202020204" pitchFamily="34" charset="0"/>
                          <a:cs typeface="Arial" panose="020B0604020202020204" pitchFamily="34" charset="0"/>
                        </a:rPr>
                        <a:t>Ordinary shareholders of the parent</a:t>
                      </a:r>
                    </a:p>
                  </a:txBody>
                  <a:tcPr/>
                </a:tc>
                <a:tc>
                  <a:txBody>
                    <a:bodyPr/>
                    <a:lstStyle/>
                    <a:p>
                      <a:pPr algn="ctr"/>
                      <a:r>
                        <a:rPr lang="en-GB" sz="1000">
                          <a:latin typeface="Arial" panose="020B0604020202020204" pitchFamily="34" charset="0"/>
                          <a:cs typeface="Arial" panose="020B0604020202020204" pitchFamily="34" charset="0"/>
                        </a:rPr>
                        <a:t>82,000</a:t>
                      </a:r>
                    </a:p>
                  </a:txBody>
                  <a:tcPr/>
                </a:tc>
                <a:tc>
                  <a:txBody>
                    <a:bodyPr/>
                    <a:lstStyle/>
                    <a:p>
                      <a:pPr algn="ctr"/>
                      <a:r>
                        <a:rPr lang="en-GB" sz="1000">
                          <a:latin typeface="Arial" panose="020B0604020202020204" pitchFamily="34" charset="0"/>
                          <a:cs typeface="Arial" panose="020B0604020202020204" pitchFamily="34" charset="0"/>
                        </a:rPr>
                        <a:t>39,400</a:t>
                      </a:r>
                    </a:p>
                  </a:txBody>
                  <a:tcPr/>
                </a:tc>
                <a:extLst>
                  <a:ext uri="{0D108BD9-81ED-4DB2-BD59-A6C34878D82A}">
                    <a16:rowId xmlns:a16="http://schemas.microsoft.com/office/drawing/2014/main" val="1870845673"/>
                  </a:ext>
                </a:extLst>
              </a:tr>
              <a:tr h="250032">
                <a:tc>
                  <a:txBody>
                    <a:bodyPr/>
                    <a:lstStyle/>
                    <a:p>
                      <a:r>
                        <a:rPr lang="en-GB" sz="1000" b="0">
                          <a:latin typeface="Arial" panose="020B0604020202020204" pitchFamily="34" charset="0"/>
                          <a:cs typeface="Arial" panose="020B0604020202020204" pitchFamily="34" charset="0"/>
                        </a:rPr>
                        <a:t>Other owners of the parent</a:t>
                      </a:r>
                    </a:p>
                  </a:txBody>
                  <a:tcPr/>
                </a:tc>
                <a:tc>
                  <a:txBody>
                    <a:bodyPr/>
                    <a:lstStyle/>
                    <a:p>
                      <a:pPr algn="ctr"/>
                      <a:r>
                        <a:rPr lang="en-GB" sz="1000" b="0">
                          <a:latin typeface="Arial" panose="020B0604020202020204" pitchFamily="34" charset="0"/>
                          <a:cs typeface="Arial" panose="020B0604020202020204" pitchFamily="34" charset="0"/>
                        </a:rPr>
                        <a:t>15,000</a:t>
                      </a:r>
                    </a:p>
                  </a:txBody>
                  <a:tcPr/>
                </a:tc>
                <a:tc>
                  <a:txBody>
                    <a:bodyPr/>
                    <a:lstStyle/>
                    <a:p>
                      <a:pPr algn="ctr"/>
                      <a:r>
                        <a:rPr lang="en-GB" sz="1000" b="0">
                          <a:latin typeface="Arial" panose="020B0604020202020204" pitchFamily="34" charset="0"/>
                          <a:cs typeface="Arial" panose="020B0604020202020204" pitchFamily="34" charset="0"/>
                        </a:rPr>
                        <a:t>13,000</a:t>
                      </a:r>
                    </a:p>
                  </a:txBody>
                  <a:tcPr/>
                </a:tc>
                <a:extLst>
                  <a:ext uri="{0D108BD9-81ED-4DB2-BD59-A6C34878D82A}">
                    <a16:rowId xmlns:a16="http://schemas.microsoft.com/office/drawing/2014/main" val="4041793860"/>
                  </a:ext>
                </a:extLst>
              </a:tr>
              <a:tr h="250032">
                <a:tc>
                  <a:txBody>
                    <a:bodyPr/>
                    <a:lstStyle/>
                    <a:p>
                      <a:r>
                        <a:rPr lang="en-GB" sz="1000">
                          <a:latin typeface="Arial" panose="020B0604020202020204" pitchFamily="34" charset="0"/>
                          <a:cs typeface="Arial" panose="020B0604020202020204" pitchFamily="34" charset="0"/>
                        </a:rPr>
                        <a:t>Non-controlling interests</a:t>
                      </a:r>
                    </a:p>
                  </a:txBody>
                  <a:tcPr/>
                </a:tc>
                <a:tc>
                  <a:txBody>
                    <a:bodyPr/>
                    <a:lstStyle/>
                    <a:p>
                      <a:pPr algn="ctr"/>
                      <a:r>
                        <a:rPr lang="en-GB" sz="1000">
                          <a:latin typeface="Arial" panose="020B0604020202020204" pitchFamily="34" charset="0"/>
                          <a:cs typeface="Arial" panose="020B0604020202020204" pitchFamily="34" charset="0"/>
                        </a:rPr>
                        <a:t>24,250</a:t>
                      </a:r>
                    </a:p>
                  </a:txBody>
                  <a:tcPr/>
                </a:tc>
                <a:tc>
                  <a:txBody>
                    <a:bodyPr/>
                    <a:lstStyle/>
                    <a:p>
                      <a:pPr algn="ctr"/>
                      <a:r>
                        <a:rPr lang="en-GB" sz="1000">
                          <a:latin typeface="Arial" panose="020B0604020202020204" pitchFamily="34" charset="0"/>
                          <a:cs typeface="Arial" panose="020B0604020202020204" pitchFamily="34" charset="0"/>
                        </a:rPr>
                        <a:t>13,100</a:t>
                      </a:r>
                    </a:p>
                  </a:txBody>
                  <a:tcPr/>
                </a:tc>
                <a:extLst>
                  <a:ext uri="{0D108BD9-81ED-4DB2-BD59-A6C34878D82A}">
                    <a16:rowId xmlns:a16="http://schemas.microsoft.com/office/drawing/2014/main" val="1176361195"/>
                  </a:ext>
                </a:extLst>
              </a:tr>
              <a:tr h="250032">
                <a:tc>
                  <a:txBody>
                    <a:bodyPr/>
                    <a:lstStyle/>
                    <a:p>
                      <a:r>
                        <a:rPr lang="en-GB" sz="1000" b="1">
                          <a:latin typeface="Arial" panose="020B0604020202020204" pitchFamily="34" charset="0"/>
                          <a:cs typeface="Arial" panose="020B0604020202020204" pitchFamily="34" charset="0"/>
                        </a:rPr>
                        <a:t>Profit for the year</a:t>
                      </a:r>
                    </a:p>
                  </a:txBody>
                  <a:tcPr/>
                </a:tc>
                <a:tc>
                  <a:txBody>
                    <a:bodyPr/>
                    <a:lstStyle/>
                    <a:p>
                      <a:pPr algn="ctr"/>
                      <a:r>
                        <a:rPr lang="en-GB" sz="1000" b="1">
                          <a:latin typeface="Arial" panose="020B0604020202020204" pitchFamily="34" charset="0"/>
                          <a:cs typeface="Arial" panose="020B0604020202020204" pitchFamily="34" charset="0"/>
                        </a:rPr>
                        <a:t>121,250</a:t>
                      </a:r>
                    </a:p>
                  </a:txBody>
                  <a:tcPr/>
                </a:tc>
                <a:tc>
                  <a:txBody>
                    <a:bodyPr/>
                    <a:lstStyle/>
                    <a:p>
                      <a:pPr algn="ctr"/>
                      <a:r>
                        <a:rPr lang="en-GB" sz="1000" b="1">
                          <a:latin typeface="Arial" panose="020B0604020202020204" pitchFamily="34" charset="0"/>
                          <a:cs typeface="Arial" panose="020B0604020202020204" pitchFamily="34" charset="0"/>
                        </a:rPr>
                        <a:t>65,500</a:t>
                      </a:r>
                    </a:p>
                  </a:txBody>
                  <a:tcPr/>
                </a:tc>
                <a:extLst>
                  <a:ext uri="{0D108BD9-81ED-4DB2-BD59-A6C34878D82A}">
                    <a16:rowId xmlns:a16="http://schemas.microsoft.com/office/drawing/2014/main" val="1741382659"/>
                  </a:ext>
                </a:extLst>
              </a:tr>
            </a:tbl>
          </a:graphicData>
        </a:graphic>
      </p:graphicFrame>
      <p:graphicFrame>
        <p:nvGraphicFramePr>
          <p:cNvPr id="6" name="Table 9">
            <a:extLst>
              <a:ext uri="{FF2B5EF4-FFF2-40B4-BE49-F238E27FC236}">
                <a16:creationId xmlns:a16="http://schemas.microsoft.com/office/drawing/2014/main" id="{6D04F3BF-B93B-7E70-A3E5-AF0C401706C0}"/>
              </a:ext>
            </a:extLst>
          </p:cNvPr>
          <p:cNvGraphicFramePr>
            <a:graphicFrameLocks noGrp="1"/>
          </p:cNvGraphicFramePr>
          <p:nvPr>
            <p:extLst>
              <p:ext uri="{D42A27DB-BD31-4B8C-83A1-F6EECF244321}">
                <p14:modId xmlns:p14="http://schemas.microsoft.com/office/powerpoint/2010/main" val="352955533"/>
              </p:ext>
            </p:extLst>
          </p:nvPr>
        </p:nvGraphicFramePr>
        <p:xfrm>
          <a:off x="1073927" y="3978307"/>
          <a:ext cx="6037958" cy="2398285"/>
        </p:xfrm>
        <a:graphic>
          <a:graphicData uri="http://schemas.openxmlformats.org/drawingml/2006/table">
            <a:tbl>
              <a:tblPr firstRow="1" bandRow="1">
                <a:tableStyleId>{21E4AEA4-8DFA-4A89-87EB-49C32662AFE0}</a:tableStyleId>
              </a:tblPr>
              <a:tblGrid>
                <a:gridCol w="3578048">
                  <a:extLst>
                    <a:ext uri="{9D8B030D-6E8A-4147-A177-3AD203B41FA5}">
                      <a16:colId xmlns:a16="http://schemas.microsoft.com/office/drawing/2014/main" val="580190938"/>
                    </a:ext>
                  </a:extLst>
                </a:gridCol>
                <a:gridCol w="1297043">
                  <a:extLst>
                    <a:ext uri="{9D8B030D-6E8A-4147-A177-3AD203B41FA5}">
                      <a16:colId xmlns:a16="http://schemas.microsoft.com/office/drawing/2014/main" val="955877744"/>
                    </a:ext>
                  </a:extLst>
                </a:gridCol>
                <a:gridCol w="1162867">
                  <a:extLst>
                    <a:ext uri="{9D8B030D-6E8A-4147-A177-3AD203B41FA5}">
                      <a16:colId xmlns:a16="http://schemas.microsoft.com/office/drawing/2014/main" val="2264436998"/>
                    </a:ext>
                  </a:extLst>
                </a:gridCol>
              </a:tblGrid>
              <a:tr h="442009">
                <a:tc>
                  <a:txBody>
                    <a:bodyPr/>
                    <a:lstStyle/>
                    <a:p>
                      <a:r>
                        <a:rPr lang="en-GB" sz="1000">
                          <a:latin typeface="Arial" panose="020B0604020202020204" pitchFamily="34" charset="0"/>
                          <a:cs typeface="Arial" panose="020B0604020202020204" pitchFamily="34" charset="0"/>
                        </a:rPr>
                        <a:t>Balance sheet (extract)</a:t>
                      </a:r>
                    </a:p>
                  </a:txBody>
                  <a:tcPr/>
                </a:tc>
                <a:tc>
                  <a:txBody>
                    <a:bodyPr/>
                    <a:lstStyle/>
                    <a:p>
                      <a:pPr algn="ctr"/>
                      <a:r>
                        <a:rPr lang="en-GB" sz="1000">
                          <a:latin typeface="Arial" panose="020B0604020202020204" pitchFamily="34" charset="0"/>
                          <a:cs typeface="Arial" panose="020B0604020202020204" pitchFamily="34" charset="0"/>
                        </a:rPr>
                        <a:t>2020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CU million</a:t>
                      </a:r>
                    </a:p>
                  </a:txBody>
                  <a:tcPr/>
                </a:tc>
                <a:tc>
                  <a:txBody>
                    <a:bodyPr/>
                    <a:lstStyle/>
                    <a:p>
                      <a:pPr algn="ctr"/>
                      <a:r>
                        <a:rPr lang="en-GB" sz="1000">
                          <a:latin typeface="Arial" panose="020B0604020202020204" pitchFamily="34" charset="0"/>
                          <a:cs typeface="Arial" panose="020B0604020202020204" pitchFamily="34" charset="0"/>
                        </a:rPr>
                        <a:t>2019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CU million</a:t>
                      </a:r>
                    </a:p>
                  </a:txBody>
                  <a:tcPr/>
                </a:tc>
                <a:extLst>
                  <a:ext uri="{0D108BD9-81ED-4DB2-BD59-A6C34878D82A}">
                    <a16:rowId xmlns:a16="http://schemas.microsoft.com/office/drawing/2014/main" val="2369711988"/>
                  </a:ext>
                </a:extLst>
              </a:tr>
              <a:tr h="260006">
                <a:tc>
                  <a:txBody>
                    <a:bodyPr/>
                    <a:lstStyle/>
                    <a:p>
                      <a:r>
                        <a:rPr lang="en-GB" sz="1000">
                          <a:latin typeface="Arial" panose="020B0604020202020204" pitchFamily="34" charset="0"/>
                          <a:cs typeface="Arial" panose="020B0604020202020204" pitchFamily="34" charset="0"/>
                        </a:rPr>
                        <a:t>Share capital</a:t>
                      </a:r>
                    </a:p>
                  </a:txBody>
                  <a:tcPr/>
                </a:tc>
                <a:tc>
                  <a:txBody>
                    <a:bodyPr/>
                    <a:lstStyle/>
                    <a:p>
                      <a:pPr algn="ctr"/>
                      <a:r>
                        <a:rPr lang="en-GB" sz="1000">
                          <a:latin typeface="Arial" panose="020B0604020202020204" pitchFamily="34" charset="0"/>
                          <a:cs typeface="Arial" panose="020B0604020202020204" pitchFamily="34" charset="0"/>
                        </a:rPr>
                        <a:t>642,000</a:t>
                      </a:r>
                    </a:p>
                  </a:txBody>
                  <a:tcPr/>
                </a:tc>
                <a:tc>
                  <a:txBody>
                    <a:bodyPr/>
                    <a:lstStyle/>
                    <a:p>
                      <a:pPr algn="ctr"/>
                      <a:r>
                        <a:rPr lang="en-GB" sz="1000">
                          <a:latin typeface="Arial" panose="020B0604020202020204" pitchFamily="34" charset="0"/>
                          <a:cs typeface="Arial" panose="020B0604020202020204" pitchFamily="34" charset="0"/>
                        </a:rPr>
                        <a:t>600,000</a:t>
                      </a:r>
                    </a:p>
                  </a:txBody>
                  <a:tcPr/>
                </a:tc>
                <a:extLst>
                  <a:ext uri="{0D108BD9-81ED-4DB2-BD59-A6C34878D82A}">
                    <a16:rowId xmlns:a16="http://schemas.microsoft.com/office/drawing/2014/main" val="1316704531"/>
                  </a:ext>
                </a:extLst>
              </a:tr>
              <a:tr h="260006">
                <a:tc>
                  <a:txBody>
                    <a:bodyPr/>
                    <a:lstStyle/>
                    <a:p>
                      <a:r>
                        <a:rPr lang="en-GB" sz="1000" b="0">
                          <a:latin typeface="Arial" panose="020B0604020202020204" pitchFamily="34" charset="0"/>
                          <a:cs typeface="Arial" panose="020B0604020202020204" pitchFamily="34" charset="0"/>
                        </a:rPr>
                        <a:t>Retained earnings</a:t>
                      </a:r>
                    </a:p>
                  </a:txBody>
                  <a:tcPr/>
                </a:tc>
                <a:tc>
                  <a:txBody>
                    <a:bodyPr/>
                    <a:lstStyle/>
                    <a:p>
                      <a:pPr algn="ctr"/>
                      <a:r>
                        <a:rPr lang="en-GB" sz="1000" b="0">
                          <a:latin typeface="Arial" panose="020B0604020202020204" pitchFamily="34" charset="0"/>
                          <a:cs typeface="Arial" panose="020B0604020202020204" pitchFamily="34" charset="0"/>
                        </a:rPr>
                        <a:t>200,500</a:t>
                      </a:r>
                    </a:p>
                  </a:txBody>
                  <a:tcPr/>
                </a:tc>
                <a:tc>
                  <a:txBody>
                    <a:bodyPr/>
                    <a:lstStyle/>
                    <a:p>
                      <a:pPr algn="ctr"/>
                      <a:r>
                        <a:rPr lang="en-GB" sz="1000" b="0">
                          <a:latin typeface="Arial" panose="020B0604020202020204" pitchFamily="34" charset="0"/>
                          <a:cs typeface="Arial" panose="020B0604020202020204" pitchFamily="34" charset="0"/>
                        </a:rPr>
                        <a:t>127,700</a:t>
                      </a:r>
                    </a:p>
                  </a:txBody>
                  <a:tcPr/>
                </a:tc>
                <a:extLst>
                  <a:ext uri="{0D108BD9-81ED-4DB2-BD59-A6C34878D82A}">
                    <a16:rowId xmlns:a16="http://schemas.microsoft.com/office/drawing/2014/main" val="4041793860"/>
                  </a:ext>
                </a:extLst>
              </a:tr>
              <a:tr h="260006">
                <a:tc>
                  <a:txBody>
                    <a:bodyPr/>
                    <a:lstStyle/>
                    <a:p>
                      <a:r>
                        <a:rPr lang="en-GB" sz="1000" b="0">
                          <a:latin typeface="Arial" panose="020B0604020202020204" pitchFamily="34" charset="0"/>
                          <a:cs typeface="Arial" panose="020B0604020202020204" pitchFamily="34" charset="0"/>
                        </a:rPr>
                        <a:t>Other reserves</a:t>
                      </a:r>
                    </a:p>
                  </a:txBody>
                  <a:tcPr/>
                </a:tc>
                <a:tc>
                  <a:txBody>
                    <a:bodyPr/>
                    <a:lstStyle/>
                    <a:p>
                      <a:pPr algn="ctr"/>
                      <a:r>
                        <a:rPr lang="en-GB" sz="1000">
                          <a:latin typeface="Arial" panose="020B0604020202020204" pitchFamily="34" charset="0"/>
                          <a:cs typeface="Arial" panose="020B0604020202020204" pitchFamily="34" charset="0"/>
                        </a:rPr>
                        <a:t>10,200</a:t>
                      </a:r>
                    </a:p>
                  </a:txBody>
                  <a:tcPr/>
                </a:tc>
                <a:tc>
                  <a:txBody>
                    <a:bodyPr/>
                    <a:lstStyle/>
                    <a:p>
                      <a:pPr algn="ctr"/>
                      <a:r>
                        <a:rPr lang="en-GB" sz="1000">
                          <a:latin typeface="Arial" panose="020B0604020202020204" pitchFamily="34" charset="0"/>
                          <a:cs typeface="Arial" panose="020B0604020202020204" pitchFamily="34" charset="0"/>
                        </a:rPr>
                        <a:t>21,200</a:t>
                      </a:r>
                    </a:p>
                  </a:txBody>
                  <a:tcPr/>
                </a:tc>
                <a:extLst>
                  <a:ext uri="{0D108BD9-81ED-4DB2-BD59-A6C34878D82A}">
                    <a16:rowId xmlns:a16="http://schemas.microsoft.com/office/drawing/2014/main" val="1176361195"/>
                  </a:ext>
                </a:extLst>
              </a:tr>
              <a:tr h="260006">
                <a:tc>
                  <a:txBody>
                    <a:bodyPr/>
                    <a:lstStyle/>
                    <a:p>
                      <a:r>
                        <a:rPr lang="en-GB" sz="1000" b="1">
                          <a:latin typeface="Arial" panose="020B0604020202020204" pitchFamily="34" charset="0"/>
                          <a:cs typeface="Arial" panose="020B0604020202020204" pitchFamily="34" charset="0"/>
                        </a:rPr>
                        <a:t>Equity attributable to ordinary shareholders of the parent</a:t>
                      </a:r>
                    </a:p>
                  </a:txBody>
                  <a:tcPr/>
                </a:tc>
                <a:tc>
                  <a:txBody>
                    <a:bodyPr/>
                    <a:lstStyle/>
                    <a:p>
                      <a:pPr algn="ctr"/>
                      <a:r>
                        <a:rPr lang="en-GB" sz="1000" b="1">
                          <a:latin typeface="Arial" panose="020B0604020202020204" pitchFamily="34" charset="0"/>
                          <a:cs typeface="Arial" panose="020B0604020202020204" pitchFamily="34" charset="0"/>
                        </a:rPr>
                        <a:t>852,700 </a:t>
                      </a:r>
                    </a:p>
                  </a:txBody>
                  <a:tcPr/>
                </a:tc>
                <a:tc>
                  <a:txBody>
                    <a:bodyPr/>
                    <a:lstStyle/>
                    <a:p>
                      <a:pPr algn="ctr"/>
                      <a:r>
                        <a:rPr lang="en-GB" sz="1000" b="1">
                          <a:latin typeface="Arial" panose="020B0604020202020204" pitchFamily="34" charset="0"/>
                          <a:cs typeface="Arial" panose="020B0604020202020204" pitchFamily="34" charset="0"/>
                        </a:rPr>
                        <a:t>748,900 </a:t>
                      </a:r>
                    </a:p>
                  </a:txBody>
                  <a:tcPr/>
                </a:tc>
                <a:extLst>
                  <a:ext uri="{0D108BD9-81ED-4DB2-BD59-A6C34878D82A}">
                    <a16:rowId xmlns:a16="http://schemas.microsoft.com/office/drawing/2014/main" val="1741382659"/>
                  </a:ext>
                </a:extLst>
              </a:tr>
              <a:tr h="260006">
                <a:tc>
                  <a:txBody>
                    <a:bodyPr/>
                    <a:lstStyle/>
                    <a:p>
                      <a:r>
                        <a:rPr lang="en-GB" sz="1000" b="0">
                          <a:latin typeface="Arial" panose="020B0604020202020204" pitchFamily="34" charset="0"/>
                          <a:cs typeface="Arial" panose="020B0604020202020204" pitchFamily="34" charset="0"/>
                        </a:rPr>
                        <a:t>Equity attributable to other owners of the parent</a:t>
                      </a:r>
                    </a:p>
                  </a:txBody>
                  <a:tcPr/>
                </a:tc>
                <a:tc>
                  <a:txBody>
                    <a:bodyPr/>
                    <a:lstStyle/>
                    <a:p>
                      <a:pPr algn="ctr"/>
                      <a:r>
                        <a:rPr lang="en-GB" sz="1000" b="0">
                          <a:latin typeface="Arial" panose="020B0604020202020204" pitchFamily="34" charset="0"/>
                          <a:cs typeface="Arial" panose="020B0604020202020204" pitchFamily="34" charset="0"/>
                        </a:rPr>
                        <a:t>51,000</a:t>
                      </a:r>
                    </a:p>
                  </a:txBody>
                  <a:tcPr/>
                </a:tc>
                <a:tc>
                  <a:txBody>
                    <a:bodyPr/>
                    <a:lstStyle/>
                    <a:p>
                      <a:pPr algn="ctr"/>
                      <a:r>
                        <a:rPr lang="en-GB" sz="1000" b="0">
                          <a:latin typeface="Arial" panose="020B0604020202020204" pitchFamily="34" charset="0"/>
                          <a:cs typeface="Arial" panose="020B0604020202020204" pitchFamily="34" charset="0"/>
                        </a:rPr>
                        <a:t>34,000</a:t>
                      </a:r>
                    </a:p>
                  </a:txBody>
                  <a:tcPr/>
                </a:tc>
                <a:extLst>
                  <a:ext uri="{0D108BD9-81ED-4DB2-BD59-A6C34878D82A}">
                    <a16:rowId xmlns:a16="http://schemas.microsoft.com/office/drawing/2014/main" val="2821912852"/>
                  </a:ext>
                </a:extLst>
              </a:tr>
              <a:tr h="260006">
                <a:tc>
                  <a:txBody>
                    <a:bodyPr/>
                    <a:lstStyle/>
                    <a:p>
                      <a:r>
                        <a:rPr lang="en-GB" sz="1000" b="0">
                          <a:latin typeface="Arial" panose="020B0604020202020204" pitchFamily="34" charset="0"/>
                          <a:cs typeface="Arial" panose="020B0604020202020204" pitchFamily="34" charset="0"/>
                        </a:rPr>
                        <a:t>Non-controlling interests</a:t>
                      </a:r>
                    </a:p>
                  </a:txBody>
                  <a:tcPr/>
                </a:tc>
                <a:tc>
                  <a:txBody>
                    <a:bodyPr/>
                    <a:lstStyle/>
                    <a:p>
                      <a:pPr algn="ctr"/>
                      <a:r>
                        <a:rPr lang="en-GB" sz="1000" b="0">
                          <a:latin typeface="Arial" panose="020B0604020202020204" pitchFamily="34" charset="0"/>
                          <a:cs typeface="Arial" panose="020B0604020202020204" pitchFamily="34" charset="0"/>
                        </a:rPr>
                        <a:t>70,050</a:t>
                      </a:r>
                    </a:p>
                  </a:txBody>
                  <a:tcPr/>
                </a:tc>
                <a:tc>
                  <a:txBody>
                    <a:bodyPr/>
                    <a:lstStyle/>
                    <a:p>
                      <a:pPr algn="ctr"/>
                      <a:r>
                        <a:rPr lang="en-GB" sz="1000" b="0">
                          <a:latin typeface="Arial" panose="020B0604020202020204" pitchFamily="34" charset="0"/>
                          <a:cs typeface="Arial" panose="020B0604020202020204" pitchFamily="34" charset="0"/>
                        </a:rPr>
                        <a:t>48,600</a:t>
                      </a:r>
                    </a:p>
                  </a:txBody>
                  <a:tcPr/>
                </a:tc>
                <a:extLst>
                  <a:ext uri="{0D108BD9-81ED-4DB2-BD59-A6C34878D82A}">
                    <a16:rowId xmlns:a16="http://schemas.microsoft.com/office/drawing/2014/main" val="1739928718"/>
                  </a:ext>
                </a:extLst>
              </a:tr>
              <a:tr h="260006">
                <a:tc>
                  <a:txBody>
                    <a:bodyPr/>
                    <a:lstStyle/>
                    <a:p>
                      <a:r>
                        <a:rPr lang="en-GB" sz="1000" b="1">
                          <a:latin typeface="Arial" panose="020B0604020202020204" pitchFamily="34" charset="0"/>
                          <a:cs typeface="Arial" panose="020B0604020202020204" pitchFamily="34" charset="0"/>
                        </a:rPr>
                        <a:t>Total equity</a:t>
                      </a:r>
                    </a:p>
                  </a:txBody>
                  <a:tcPr/>
                </a:tc>
                <a:tc>
                  <a:txBody>
                    <a:bodyPr/>
                    <a:lstStyle/>
                    <a:p>
                      <a:pPr algn="ctr"/>
                      <a:r>
                        <a:rPr lang="en-GB" sz="1000" b="1">
                          <a:latin typeface="Arial" panose="020B0604020202020204" pitchFamily="34" charset="0"/>
                          <a:cs typeface="Arial" panose="020B0604020202020204" pitchFamily="34" charset="0"/>
                        </a:rPr>
                        <a:t>973,750</a:t>
                      </a:r>
                    </a:p>
                  </a:txBody>
                  <a:tcPr/>
                </a:tc>
                <a:tc>
                  <a:txBody>
                    <a:bodyPr/>
                    <a:lstStyle/>
                    <a:p>
                      <a:pPr algn="ctr"/>
                      <a:r>
                        <a:rPr lang="en-GB" sz="1000" b="1">
                          <a:latin typeface="Arial" panose="020B0604020202020204" pitchFamily="34" charset="0"/>
                          <a:cs typeface="Arial" panose="020B0604020202020204" pitchFamily="34" charset="0"/>
                        </a:rPr>
                        <a:t>831,500</a:t>
                      </a:r>
                    </a:p>
                  </a:txBody>
                  <a:tcPr/>
                </a:tc>
                <a:extLst>
                  <a:ext uri="{0D108BD9-81ED-4DB2-BD59-A6C34878D82A}">
                    <a16:rowId xmlns:a16="http://schemas.microsoft.com/office/drawing/2014/main" val="2556926692"/>
                  </a:ext>
                </a:extLst>
              </a:tr>
            </a:tbl>
          </a:graphicData>
        </a:graphic>
      </p:graphicFrame>
      <p:sp>
        <p:nvSpPr>
          <p:cNvPr id="3" name="Footer Placeholder 2">
            <a:extLst>
              <a:ext uri="{FF2B5EF4-FFF2-40B4-BE49-F238E27FC236}">
                <a16:creationId xmlns:a16="http://schemas.microsoft.com/office/drawing/2014/main" id="{C1C12996-495D-BBAB-9EC3-E56CFE2BD1A6}"/>
              </a:ext>
            </a:extLst>
          </p:cNvPr>
          <p:cNvSpPr>
            <a:spLocks noGrp="1"/>
          </p:cNvSpPr>
          <p:nvPr>
            <p:ph type="ftr" sz="quarter" idx="3"/>
          </p:nvPr>
        </p:nvSpPr>
        <p:spPr>
          <a:xfrm>
            <a:off x="11207751" y="378132"/>
            <a:ext cx="612773" cy="2618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B9B6F7D-DC72-5D94-4E2D-92595E4E2F2C}"/>
              </a:ext>
            </a:extLst>
          </p:cNvPr>
          <p:cNvSpPr/>
          <p:nvPr/>
        </p:nvSpPr>
        <p:spPr>
          <a:xfrm>
            <a:off x="1073927" y="2694548"/>
            <a:ext cx="6037958" cy="50895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AAFFFB7-F659-BE16-E91F-E75795CDFFF3}"/>
              </a:ext>
            </a:extLst>
          </p:cNvPr>
          <p:cNvSpPr/>
          <p:nvPr/>
        </p:nvSpPr>
        <p:spPr>
          <a:xfrm>
            <a:off x="1055299" y="5169944"/>
            <a:ext cx="6037958" cy="68932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ECD97C4-7E87-1EAE-4E83-6EC499CD492E}"/>
              </a:ext>
            </a:extLst>
          </p:cNvPr>
          <p:cNvSpPr/>
          <p:nvPr/>
        </p:nvSpPr>
        <p:spPr>
          <a:xfrm>
            <a:off x="7854157" y="3146835"/>
            <a:ext cx="2488019" cy="114219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Proposed improvements to presentation in the financial statements </a:t>
            </a:r>
          </a:p>
        </p:txBody>
      </p:sp>
    </p:spTree>
    <p:extLst>
      <p:ext uri="{BB962C8B-B14F-4D97-AF65-F5344CB8AC3E}">
        <p14:creationId xmlns:p14="http://schemas.microsoft.com/office/powerpoint/2010/main" val="76077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06020" y="1305332"/>
            <a:ext cx="9286877" cy="1142194"/>
          </a:xfrm>
        </p:spPr>
        <p:txBody>
          <a:bodyPr lIns="0" tIns="0" rIns="0" bIns="0" anchor="t"/>
          <a:lstStyle/>
          <a:p>
            <a:r>
              <a:rPr lang="en-GB" sz="3300">
                <a:latin typeface="Arial"/>
                <a:cs typeface="Arial"/>
              </a:rPr>
              <a:t>Illustrative presentation (continued)</a:t>
            </a:r>
            <a:r>
              <a:rPr lang="en-GB" sz="2400">
                <a:latin typeface="Arial"/>
                <a:cs typeface="Arial"/>
              </a:rPr>
              <a:t>		</a:t>
            </a:r>
            <a:r>
              <a:rPr lang="en-GB" sz="3300">
                <a:latin typeface="Arial"/>
                <a:cs typeface="Arial"/>
              </a:rPr>
              <a:t>					 </a:t>
            </a:r>
            <a:endParaRPr lang="en-US"/>
          </a:p>
        </p:txBody>
      </p:sp>
      <p:graphicFrame>
        <p:nvGraphicFramePr>
          <p:cNvPr id="5" name="Table 9">
            <a:extLst>
              <a:ext uri="{FF2B5EF4-FFF2-40B4-BE49-F238E27FC236}">
                <a16:creationId xmlns:a16="http://schemas.microsoft.com/office/drawing/2014/main" id="{66433354-C760-9038-94C3-98CBF7956B18}"/>
              </a:ext>
            </a:extLst>
          </p:cNvPr>
          <p:cNvGraphicFramePr>
            <a:graphicFrameLocks noGrp="1"/>
          </p:cNvGraphicFramePr>
          <p:nvPr>
            <p:extLst>
              <p:ext uri="{D42A27DB-BD31-4B8C-83A1-F6EECF244321}">
                <p14:modId xmlns:p14="http://schemas.microsoft.com/office/powerpoint/2010/main" val="3752852093"/>
              </p:ext>
            </p:extLst>
          </p:nvPr>
        </p:nvGraphicFramePr>
        <p:xfrm>
          <a:off x="1006020" y="1954323"/>
          <a:ext cx="8923200" cy="4627248"/>
        </p:xfrm>
        <a:graphic>
          <a:graphicData uri="http://schemas.openxmlformats.org/drawingml/2006/table">
            <a:tbl>
              <a:tblPr firstRow="1" bandRow="1">
                <a:tableStyleId>{21E4AEA4-8DFA-4A89-87EB-49C32662AFE0}</a:tableStyleId>
              </a:tblPr>
              <a:tblGrid>
                <a:gridCol w="2717815">
                  <a:extLst>
                    <a:ext uri="{9D8B030D-6E8A-4147-A177-3AD203B41FA5}">
                      <a16:colId xmlns:a16="http://schemas.microsoft.com/office/drawing/2014/main" val="580190938"/>
                    </a:ext>
                  </a:extLst>
                </a:gridCol>
                <a:gridCol w="972737">
                  <a:extLst>
                    <a:ext uri="{9D8B030D-6E8A-4147-A177-3AD203B41FA5}">
                      <a16:colId xmlns:a16="http://schemas.microsoft.com/office/drawing/2014/main" val="955877744"/>
                    </a:ext>
                  </a:extLst>
                </a:gridCol>
                <a:gridCol w="872108">
                  <a:extLst>
                    <a:ext uri="{9D8B030D-6E8A-4147-A177-3AD203B41FA5}">
                      <a16:colId xmlns:a16="http://schemas.microsoft.com/office/drawing/2014/main" val="2264436998"/>
                    </a:ext>
                  </a:extLst>
                </a:gridCol>
                <a:gridCol w="872108">
                  <a:extLst>
                    <a:ext uri="{9D8B030D-6E8A-4147-A177-3AD203B41FA5}">
                      <a16:colId xmlns:a16="http://schemas.microsoft.com/office/drawing/2014/main" val="3855208748"/>
                    </a:ext>
                  </a:extLst>
                </a:gridCol>
                <a:gridCol w="1002686">
                  <a:extLst>
                    <a:ext uri="{9D8B030D-6E8A-4147-A177-3AD203B41FA5}">
                      <a16:colId xmlns:a16="http://schemas.microsoft.com/office/drawing/2014/main" val="2373427783"/>
                    </a:ext>
                  </a:extLst>
                </a:gridCol>
                <a:gridCol w="932156">
                  <a:extLst>
                    <a:ext uri="{9D8B030D-6E8A-4147-A177-3AD203B41FA5}">
                      <a16:colId xmlns:a16="http://schemas.microsoft.com/office/drawing/2014/main" val="3417155705"/>
                    </a:ext>
                  </a:extLst>
                </a:gridCol>
                <a:gridCol w="870011">
                  <a:extLst>
                    <a:ext uri="{9D8B030D-6E8A-4147-A177-3AD203B41FA5}">
                      <a16:colId xmlns:a16="http://schemas.microsoft.com/office/drawing/2014/main" val="2842098220"/>
                    </a:ext>
                  </a:extLst>
                </a:gridCol>
                <a:gridCol w="683579">
                  <a:extLst>
                    <a:ext uri="{9D8B030D-6E8A-4147-A177-3AD203B41FA5}">
                      <a16:colId xmlns:a16="http://schemas.microsoft.com/office/drawing/2014/main" val="1373487146"/>
                    </a:ext>
                  </a:extLst>
                </a:gridCol>
              </a:tblGrid>
              <a:tr h="425052">
                <a:tc>
                  <a:txBody>
                    <a:bodyPr/>
                    <a:lstStyle/>
                    <a:p>
                      <a:r>
                        <a:rPr lang="en-GB" sz="1000">
                          <a:latin typeface="Arial" panose="020B0604020202020204" pitchFamily="34" charset="0"/>
                          <a:cs typeface="Arial" panose="020B0604020202020204" pitchFamily="34" charset="0"/>
                        </a:rPr>
                        <a:t>Statement of changes in equity (extract)</a:t>
                      </a:r>
                    </a:p>
                  </a:txBody>
                  <a:tcPr/>
                </a:tc>
                <a:tc>
                  <a:txBody>
                    <a:bodyPr/>
                    <a:lstStyle/>
                    <a:p>
                      <a:pPr algn="ctr"/>
                      <a:r>
                        <a:rPr lang="en-GB" sz="1000">
                          <a:latin typeface="Arial" panose="020B0604020202020204" pitchFamily="34" charset="0"/>
                          <a:cs typeface="Arial" panose="020B0604020202020204" pitchFamily="34" charset="0"/>
                        </a:rPr>
                        <a:t>Share capital</a:t>
                      </a:r>
                    </a:p>
                  </a:txBody>
                  <a:tcPr/>
                </a:tc>
                <a:tc>
                  <a:txBody>
                    <a:bodyPr/>
                    <a:lstStyle/>
                    <a:p>
                      <a:pPr algn="ctr"/>
                      <a:r>
                        <a:rPr lang="en-GB" sz="1000">
                          <a:latin typeface="Arial" panose="020B0604020202020204" pitchFamily="34" charset="0"/>
                          <a:cs typeface="Arial" panose="020B0604020202020204" pitchFamily="34" charset="0"/>
                        </a:rPr>
                        <a:t>Retained earnings</a:t>
                      </a:r>
                    </a:p>
                  </a:txBody>
                  <a:tcPr/>
                </a:tc>
                <a:tc>
                  <a:txBody>
                    <a:bodyPr/>
                    <a:lstStyle/>
                    <a:p>
                      <a:pPr algn="ctr"/>
                      <a:r>
                        <a:rPr lang="en-GB" sz="1000">
                          <a:latin typeface="Arial" panose="020B0604020202020204" pitchFamily="34" charset="0"/>
                          <a:cs typeface="Arial" panose="020B0604020202020204" pitchFamily="34" charset="0"/>
                        </a:rPr>
                        <a:t>Other reserves</a:t>
                      </a:r>
                    </a:p>
                  </a:txBody>
                  <a:tcPr/>
                </a:tc>
                <a:tc>
                  <a:txBody>
                    <a:bodyPr/>
                    <a:lstStyle/>
                    <a:p>
                      <a:pPr algn="ctr"/>
                      <a:r>
                        <a:rPr lang="en-GB" sz="1000">
                          <a:latin typeface="Arial" panose="020B0604020202020204" pitchFamily="34" charset="0"/>
                          <a:cs typeface="Arial" panose="020B0604020202020204" pitchFamily="34" charset="0"/>
                        </a:rPr>
                        <a:t>Equity attributable to ordinary shareholders of the parent</a:t>
                      </a:r>
                    </a:p>
                  </a:txBody>
                  <a:tcPr/>
                </a:tc>
                <a:tc>
                  <a:txBody>
                    <a:bodyPr/>
                    <a:lstStyle/>
                    <a:p>
                      <a:pPr algn="ctr"/>
                      <a:r>
                        <a:rPr lang="en-GB" sz="1000">
                          <a:latin typeface="Arial" panose="020B0604020202020204" pitchFamily="34" charset="0"/>
                          <a:cs typeface="Arial" panose="020B0604020202020204" pitchFamily="34" charset="0"/>
                        </a:rPr>
                        <a:t>Equity attributable to other owners of the parent</a:t>
                      </a:r>
                    </a:p>
                  </a:txBody>
                  <a:tcPr/>
                </a:tc>
                <a:tc>
                  <a:txBody>
                    <a:bodyPr/>
                    <a:lstStyle/>
                    <a:p>
                      <a:pPr algn="ctr"/>
                      <a:r>
                        <a:rPr lang="en-GB" sz="1000">
                          <a:latin typeface="Arial" panose="020B0604020202020204" pitchFamily="34" charset="0"/>
                          <a:cs typeface="Arial" panose="020B0604020202020204" pitchFamily="34" charset="0"/>
                        </a:rPr>
                        <a:t>Non-controlling interests</a:t>
                      </a:r>
                    </a:p>
                  </a:txBody>
                  <a:tcPr/>
                </a:tc>
                <a:tc>
                  <a:txBody>
                    <a:bodyPr/>
                    <a:lstStyle/>
                    <a:p>
                      <a:pPr algn="ctr"/>
                      <a:r>
                        <a:rPr lang="en-GB" sz="1000">
                          <a:latin typeface="Arial" panose="020B0604020202020204" pitchFamily="34" charset="0"/>
                          <a:cs typeface="Arial" panose="020B0604020202020204" pitchFamily="34" charset="0"/>
                        </a:rPr>
                        <a:t>Total equity</a:t>
                      </a:r>
                    </a:p>
                  </a:txBody>
                  <a:tcPr/>
                </a:tc>
                <a:extLst>
                  <a:ext uri="{0D108BD9-81ED-4DB2-BD59-A6C34878D82A}">
                    <a16:rowId xmlns:a16="http://schemas.microsoft.com/office/drawing/2014/main" val="2369711988"/>
                  </a:ext>
                </a:extLst>
              </a:tr>
              <a:tr h="250032">
                <a:tc>
                  <a:txBody>
                    <a:bodyPr/>
                    <a:lstStyle/>
                    <a:p>
                      <a:r>
                        <a:rPr lang="en-GB" sz="1000" b="1">
                          <a:latin typeface="Arial" panose="020B0604020202020204" pitchFamily="34" charset="0"/>
                          <a:cs typeface="Arial" panose="020B0604020202020204" pitchFamily="34" charset="0"/>
                        </a:rPr>
                        <a:t>Balance at 1 January 20X6</a:t>
                      </a:r>
                    </a:p>
                  </a:txBody>
                  <a:tcPr/>
                </a:tc>
                <a:tc>
                  <a:txBody>
                    <a:bodyPr/>
                    <a:lstStyle/>
                    <a:p>
                      <a:pPr algn="ctr"/>
                      <a:r>
                        <a:rPr lang="en-GB" sz="1000" b="1">
                          <a:latin typeface="Arial" panose="020B0604020202020204" pitchFamily="34" charset="0"/>
                          <a:cs typeface="Arial" panose="020B0604020202020204" pitchFamily="34" charset="0"/>
                        </a:rPr>
                        <a:t>600,000</a:t>
                      </a:r>
                    </a:p>
                  </a:txBody>
                  <a:tcPr/>
                </a:tc>
                <a:tc>
                  <a:txBody>
                    <a:bodyPr/>
                    <a:lstStyle/>
                    <a:p>
                      <a:pPr algn="ctr"/>
                      <a:r>
                        <a:rPr lang="en-GB" sz="1000" b="1">
                          <a:latin typeface="Arial" panose="020B0604020202020204" pitchFamily="34" charset="0"/>
                          <a:cs typeface="Arial" panose="020B0604020202020204" pitchFamily="34" charset="0"/>
                        </a:rPr>
                        <a:t>97,500</a:t>
                      </a:r>
                    </a:p>
                  </a:txBody>
                  <a:tcPr/>
                </a:tc>
                <a:tc>
                  <a:txBody>
                    <a:bodyPr/>
                    <a:lstStyle/>
                    <a:p>
                      <a:pPr algn="ctr"/>
                      <a:r>
                        <a:rPr lang="en-GB" sz="1000" b="1">
                          <a:latin typeface="Arial" panose="020B0604020202020204" pitchFamily="34" charset="0"/>
                          <a:cs typeface="Arial" panose="020B0604020202020204" pitchFamily="34" charset="0"/>
                        </a:rPr>
                        <a:t>(400)</a:t>
                      </a:r>
                    </a:p>
                  </a:txBody>
                  <a:tcPr/>
                </a:tc>
                <a:tc>
                  <a:txBody>
                    <a:bodyPr/>
                    <a:lstStyle/>
                    <a:p>
                      <a:pPr algn="ctr"/>
                      <a:r>
                        <a:rPr lang="en-GB" sz="1000" b="1">
                          <a:latin typeface="Arial" panose="020B0604020202020204" pitchFamily="34" charset="0"/>
                          <a:cs typeface="Arial" panose="020B0604020202020204" pitchFamily="34" charset="0"/>
                        </a:rPr>
                        <a:t>697,100</a:t>
                      </a:r>
                    </a:p>
                  </a:txBody>
                  <a:tcPr/>
                </a:tc>
                <a:tc>
                  <a:txBody>
                    <a:bodyPr/>
                    <a:lstStyle/>
                    <a:p>
                      <a:pPr algn="ctr"/>
                      <a:r>
                        <a:rPr lang="en-GB" sz="1000" b="1">
                          <a:latin typeface="Arial" panose="020B0604020202020204" pitchFamily="34" charset="0"/>
                          <a:cs typeface="Arial" panose="020B0604020202020204" pitchFamily="34" charset="0"/>
                        </a:rPr>
                        <a:t>21,000</a:t>
                      </a:r>
                    </a:p>
                  </a:txBody>
                  <a:tcPr/>
                </a:tc>
                <a:tc>
                  <a:txBody>
                    <a:bodyPr/>
                    <a:lstStyle/>
                    <a:p>
                      <a:pPr algn="ctr"/>
                      <a:r>
                        <a:rPr lang="en-GB" sz="1000" b="1">
                          <a:latin typeface="Arial" panose="020B0604020202020204" pitchFamily="34" charset="0"/>
                          <a:cs typeface="Arial" panose="020B0604020202020204" pitchFamily="34" charset="0"/>
                        </a:rPr>
                        <a:t>29,900</a:t>
                      </a:r>
                    </a:p>
                  </a:txBody>
                  <a:tcPr/>
                </a:tc>
                <a:tc>
                  <a:txBody>
                    <a:bodyPr/>
                    <a:lstStyle/>
                    <a:p>
                      <a:pPr algn="ctr"/>
                      <a:r>
                        <a:rPr lang="en-GB" sz="1000" b="1">
                          <a:latin typeface="Arial" panose="020B0604020202020204" pitchFamily="34" charset="0"/>
                          <a:cs typeface="Arial" panose="020B0604020202020204" pitchFamily="34" charset="0"/>
                        </a:rPr>
                        <a:t>748,000</a:t>
                      </a:r>
                    </a:p>
                  </a:txBody>
                  <a:tcPr/>
                </a:tc>
                <a:extLst>
                  <a:ext uri="{0D108BD9-81ED-4DB2-BD59-A6C34878D82A}">
                    <a16:rowId xmlns:a16="http://schemas.microsoft.com/office/drawing/2014/main" val="1316704531"/>
                  </a:ext>
                </a:extLst>
              </a:tr>
              <a:tr h="250032">
                <a:tc>
                  <a:txBody>
                    <a:bodyPr/>
                    <a:lstStyle/>
                    <a:p>
                      <a:r>
                        <a:rPr lang="en-GB" sz="1000" b="1">
                          <a:latin typeface="Arial" panose="020B0604020202020204" pitchFamily="34" charset="0"/>
                          <a:cs typeface="Arial" panose="020B0604020202020204" pitchFamily="34" charset="0"/>
                        </a:rPr>
                        <a:t>Changes in equity for 20X6</a:t>
                      </a: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tc>
                  <a:txBody>
                    <a:bodyPr/>
                    <a:lstStyle/>
                    <a:p>
                      <a:pPr algn="ctr"/>
                      <a:endParaRPr lang="en-GB"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70845673"/>
                  </a:ext>
                </a:extLst>
              </a:tr>
              <a:tr h="250032">
                <a:tc>
                  <a:txBody>
                    <a:bodyPr/>
                    <a:lstStyle/>
                    <a:p>
                      <a:r>
                        <a:rPr lang="en-GB" sz="1000" b="0">
                          <a:latin typeface="Arial" panose="020B0604020202020204" pitchFamily="34" charset="0"/>
                          <a:cs typeface="Arial" panose="020B0604020202020204" pitchFamily="34" charset="0"/>
                        </a:rPr>
                        <a:t>Dividends</a:t>
                      </a:r>
                    </a:p>
                  </a:txBody>
                  <a:tcPr/>
                </a:tc>
                <a:tc>
                  <a:txBody>
                    <a:bodyPr/>
                    <a:lstStyle/>
                    <a:p>
                      <a:pPr algn="ctr"/>
                      <a:r>
                        <a:rPr lang="en-GB" sz="1000" b="0">
                          <a:latin typeface="Arial" panose="020B0604020202020204" pitchFamily="34" charset="0"/>
                          <a:cs typeface="Arial" panose="020B0604020202020204" pitchFamily="34" charset="0"/>
                        </a:rPr>
                        <a:t>–</a:t>
                      </a:r>
                    </a:p>
                  </a:txBody>
                  <a:tcPr/>
                </a:tc>
                <a:tc>
                  <a:txBody>
                    <a:bodyPr/>
                    <a:lstStyle/>
                    <a:p>
                      <a:pPr algn="ctr"/>
                      <a:r>
                        <a:rPr lang="en-GB" sz="1000" b="0">
                          <a:latin typeface="Arial" panose="020B0604020202020204" pitchFamily="34" charset="0"/>
                          <a:cs typeface="Arial" panose="020B0604020202020204" pitchFamily="34" charset="0"/>
                        </a:rPr>
                        <a:t>(10,000)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(10,000)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(10,000)</a:t>
                      </a:r>
                    </a:p>
                  </a:txBody>
                  <a:tcPr/>
                </a:tc>
                <a:extLst>
                  <a:ext uri="{0D108BD9-81ED-4DB2-BD59-A6C34878D82A}">
                    <a16:rowId xmlns:a16="http://schemas.microsoft.com/office/drawing/2014/main" val="4041793860"/>
                  </a:ext>
                </a:extLst>
              </a:tr>
              <a:tr h="250032">
                <a:tc>
                  <a:txBody>
                    <a:bodyPr/>
                    <a:lstStyle/>
                    <a:p>
                      <a:r>
                        <a:rPr lang="en-GB" sz="1000">
                          <a:latin typeface="Arial" panose="020B0604020202020204" pitchFamily="34" charset="0"/>
                          <a:cs typeface="Arial" panose="020B0604020202020204" pitchFamily="34" charset="0"/>
                        </a:rPr>
                        <a:t>Total comprehensive income for the year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a:latin typeface="Arial" panose="020B0604020202020204" pitchFamily="34" charset="0"/>
                        <a:cs typeface="Arial" panose="020B0604020202020204" pitchFamily="34" charset="0"/>
                      </a:endParaRPr>
                    </a:p>
                  </a:txBody>
                  <a:tcPr/>
                </a:tc>
                <a:tc>
                  <a:txBody>
                    <a:bodyPr/>
                    <a:lstStyle/>
                    <a:p>
                      <a:pPr algn="ctr"/>
                      <a:r>
                        <a:rPr lang="en-GB" sz="1000">
                          <a:latin typeface="Arial" panose="020B0604020202020204" pitchFamily="34" charset="0"/>
                          <a:cs typeface="Arial" panose="020B0604020202020204" pitchFamily="34" charset="0"/>
                        </a:rPr>
                        <a:t>40,200</a:t>
                      </a:r>
                      <a:r>
                        <a:rPr lang="en-GB" sz="1000" baseline="0">
                          <a:latin typeface="Arial" panose="020B0604020202020204" pitchFamily="34" charset="0"/>
                          <a:cs typeface="Arial" panose="020B0604020202020204" pitchFamily="34" charset="0"/>
                        </a:rPr>
                        <a:t>(a)</a:t>
                      </a:r>
                    </a:p>
                  </a:txBody>
                  <a:tcPr/>
                </a:tc>
                <a:tc>
                  <a:txBody>
                    <a:bodyPr/>
                    <a:lstStyle/>
                    <a:p>
                      <a:pPr algn="ctr"/>
                      <a:r>
                        <a:rPr lang="en-GB" sz="1000">
                          <a:latin typeface="Arial" panose="020B0604020202020204" pitchFamily="34" charset="0"/>
                          <a:cs typeface="Arial" panose="020B0604020202020204" pitchFamily="34" charset="0"/>
                        </a:rPr>
                        <a:t>21,600</a:t>
                      </a:r>
                    </a:p>
                  </a:txBody>
                  <a:tcPr/>
                </a:tc>
                <a:tc>
                  <a:txBody>
                    <a:bodyPr/>
                    <a:lstStyle/>
                    <a:p>
                      <a:pPr algn="ctr"/>
                      <a:r>
                        <a:rPr lang="en-GB" sz="1000">
                          <a:latin typeface="Arial" panose="020B0604020202020204" pitchFamily="34" charset="0"/>
                          <a:cs typeface="Arial" panose="020B0604020202020204" pitchFamily="34" charset="0"/>
                        </a:rPr>
                        <a:t>61,800</a:t>
                      </a:r>
                    </a:p>
                  </a:txBody>
                  <a:tcPr/>
                </a:tc>
                <a:tc>
                  <a:txBody>
                    <a:bodyPr/>
                    <a:lstStyle/>
                    <a:p>
                      <a:pPr algn="ctr"/>
                      <a:r>
                        <a:rPr lang="en-GB" sz="1000">
                          <a:latin typeface="Arial" panose="020B0604020202020204" pitchFamily="34" charset="0"/>
                          <a:cs typeface="Arial" panose="020B0604020202020204" pitchFamily="34" charset="0"/>
                        </a:rPr>
                        <a:t>13,000</a:t>
                      </a:r>
                    </a:p>
                  </a:txBody>
                  <a:tcPr/>
                </a:tc>
                <a:tc>
                  <a:txBody>
                    <a:bodyPr/>
                    <a:lstStyle/>
                    <a:p>
                      <a:pPr algn="ctr"/>
                      <a:r>
                        <a:rPr lang="en-GB" sz="1000">
                          <a:latin typeface="Arial" panose="020B0604020202020204" pitchFamily="34" charset="0"/>
                          <a:cs typeface="Arial" panose="020B0604020202020204" pitchFamily="34" charset="0"/>
                        </a:rPr>
                        <a:t>18,700</a:t>
                      </a:r>
                    </a:p>
                  </a:txBody>
                  <a:tcPr/>
                </a:tc>
                <a:tc>
                  <a:txBody>
                    <a:bodyPr/>
                    <a:lstStyle/>
                    <a:p>
                      <a:pPr algn="ctr"/>
                      <a:r>
                        <a:rPr lang="en-GB" sz="1000">
                          <a:latin typeface="Arial" panose="020B0604020202020204" pitchFamily="34" charset="0"/>
                          <a:cs typeface="Arial" panose="020B0604020202020204" pitchFamily="34" charset="0"/>
                        </a:rPr>
                        <a:t>93,500</a:t>
                      </a:r>
                    </a:p>
                  </a:txBody>
                  <a:tcPr/>
                </a:tc>
                <a:extLst>
                  <a:ext uri="{0D108BD9-81ED-4DB2-BD59-A6C34878D82A}">
                    <a16:rowId xmlns:a16="http://schemas.microsoft.com/office/drawing/2014/main" val="1176361195"/>
                  </a:ext>
                </a:extLst>
              </a:tr>
              <a:tr h="250032">
                <a:tc>
                  <a:txBody>
                    <a:bodyPr/>
                    <a:lstStyle/>
                    <a:p>
                      <a:r>
                        <a:rPr lang="en-GB" sz="1000" b="1">
                          <a:latin typeface="Arial" panose="020B0604020202020204" pitchFamily="34" charset="0"/>
                          <a:cs typeface="Arial" panose="020B0604020202020204" pitchFamily="34" charset="0"/>
                        </a:rPr>
                        <a:t>Balance at 31 December 20X6</a:t>
                      </a:r>
                    </a:p>
                  </a:txBody>
                  <a:tcPr/>
                </a:tc>
                <a:tc>
                  <a:txBody>
                    <a:bodyPr/>
                    <a:lstStyle/>
                    <a:p>
                      <a:pPr algn="ctr"/>
                      <a:r>
                        <a:rPr lang="en-GB" sz="1000" b="1">
                          <a:latin typeface="Arial" panose="020B0604020202020204" pitchFamily="34" charset="0"/>
                          <a:cs typeface="Arial" panose="020B0604020202020204" pitchFamily="34" charset="0"/>
                        </a:rPr>
                        <a:t>600,000</a:t>
                      </a:r>
                    </a:p>
                  </a:txBody>
                  <a:tcPr/>
                </a:tc>
                <a:tc>
                  <a:txBody>
                    <a:bodyPr/>
                    <a:lstStyle/>
                    <a:p>
                      <a:pPr algn="ctr"/>
                      <a:r>
                        <a:rPr lang="en-GB" sz="1000" b="1">
                          <a:latin typeface="Arial" panose="020B0604020202020204" pitchFamily="34" charset="0"/>
                          <a:cs typeface="Arial" panose="020B0604020202020204" pitchFamily="34" charset="0"/>
                        </a:rPr>
                        <a:t>127,700</a:t>
                      </a:r>
                    </a:p>
                  </a:txBody>
                  <a:tcPr/>
                </a:tc>
                <a:tc>
                  <a:txBody>
                    <a:bodyPr/>
                    <a:lstStyle/>
                    <a:p>
                      <a:pPr algn="ctr"/>
                      <a:r>
                        <a:rPr lang="en-GB" sz="1000" b="1">
                          <a:latin typeface="Arial" panose="020B0604020202020204" pitchFamily="34" charset="0"/>
                          <a:cs typeface="Arial" panose="020B0604020202020204" pitchFamily="34" charset="0"/>
                        </a:rPr>
                        <a:t>21,200</a:t>
                      </a:r>
                    </a:p>
                  </a:txBody>
                  <a:tcPr/>
                </a:tc>
                <a:tc>
                  <a:txBody>
                    <a:bodyPr/>
                    <a:lstStyle/>
                    <a:p>
                      <a:pPr algn="ctr"/>
                      <a:r>
                        <a:rPr lang="en-GB" sz="1000" b="1">
                          <a:latin typeface="Arial" panose="020B0604020202020204" pitchFamily="34" charset="0"/>
                          <a:cs typeface="Arial" panose="020B0604020202020204" pitchFamily="34" charset="0"/>
                        </a:rPr>
                        <a:t>748,900</a:t>
                      </a:r>
                    </a:p>
                  </a:txBody>
                  <a:tcPr/>
                </a:tc>
                <a:tc>
                  <a:txBody>
                    <a:bodyPr/>
                    <a:lstStyle/>
                    <a:p>
                      <a:pPr algn="ctr"/>
                      <a:r>
                        <a:rPr lang="en-GB" sz="1000" b="1">
                          <a:latin typeface="Arial" panose="020B0604020202020204" pitchFamily="34" charset="0"/>
                          <a:cs typeface="Arial" panose="020B0604020202020204" pitchFamily="34" charset="0"/>
                        </a:rPr>
                        <a:t>34,000</a:t>
                      </a:r>
                    </a:p>
                  </a:txBody>
                  <a:tcPr/>
                </a:tc>
                <a:tc>
                  <a:txBody>
                    <a:bodyPr/>
                    <a:lstStyle/>
                    <a:p>
                      <a:pPr algn="ctr"/>
                      <a:r>
                        <a:rPr lang="en-GB" sz="1000" b="1">
                          <a:latin typeface="Arial" panose="020B0604020202020204" pitchFamily="34" charset="0"/>
                          <a:cs typeface="Arial" panose="020B0604020202020204" pitchFamily="34" charset="0"/>
                        </a:rPr>
                        <a:t>48,600</a:t>
                      </a:r>
                    </a:p>
                  </a:txBody>
                  <a:tcPr/>
                </a:tc>
                <a:tc>
                  <a:txBody>
                    <a:bodyPr/>
                    <a:lstStyle/>
                    <a:p>
                      <a:pPr algn="ctr"/>
                      <a:r>
                        <a:rPr lang="en-GB" sz="1000" b="1">
                          <a:latin typeface="Arial" panose="020B0604020202020204" pitchFamily="34" charset="0"/>
                          <a:cs typeface="Arial" panose="020B0604020202020204" pitchFamily="34" charset="0"/>
                        </a:rPr>
                        <a:t>831,500</a:t>
                      </a:r>
                    </a:p>
                  </a:txBody>
                  <a:tcPr/>
                </a:tc>
                <a:extLst>
                  <a:ext uri="{0D108BD9-81ED-4DB2-BD59-A6C34878D82A}">
                    <a16:rowId xmlns:a16="http://schemas.microsoft.com/office/drawing/2014/main" val="1741382659"/>
                  </a:ext>
                </a:extLst>
              </a:tr>
              <a:tr h="250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latin typeface="Arial" panose="020B0604020202020204" pitchFamily="34" charset="0"/>
                          <a:cs typeface="Arial" panose="020B0604020202020204" pitchFamily="34" charset="0"/>
                        </a:rPr>
                        <a:t>Changes in equity for 20X7</a:t>
                      </a:r>
                    </a:p>
                    <a:p>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tc>
                  <a:txBody>
                    <a:bodyPr/>
                    <a:lstStyle/>
                    <a:p>
                      <a:pPr algn="ctr"/>
                      <a:endParaRPr lang="en-GB" sz="10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86535614"/>
                  </a:ext>
                </a:extLst>
              </a:tr>
              <a:tr h="250032">
                <a:tc>
                  <a:txBody>
                    <a:bodyPr/>
                    <a:lstStyle/>
                    <a:p>
                      <a:r>
                        <a:rPr lang="en-GB" sz="1000" b="0">
                          <a:latin typeface="Arial" panose="020B0604020202020204" pitchFamily="34" charset="0"/>
                          <a:cs typeface="Arial" panose="020B0604020202020204" pitchFamily="34" charset="0"/>
                        </a:rPr>
                        <a:t>Issue of share capital </a:t>
                      </a:r>
                    </a:p>
                  </a:txBody>
                  <a:tcPr/>
                </a:tc>
                <a:tc>
                  <a:txBody>
                    <a:bodyPr/>
                    <a:lstStyle/>
                    <a:p>
                      <a:pPr algn="ctr"/>
                      <a:r>
                        <a:rPr lang="en-GB" sz="1000" b="0">
                          <a:latin typeface="Arial" panose="020B0604020202020204" pitchFamily="34" charset="0"/>
                          <a:cs typeface="Arial" panose="020B0604020202020204" pitchFamily="34" charset="0"/>
                        </a:rPr>
                        <a:t>42,000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42,000</a:t>
                      </a:r>
                    </a:p>
                  </a:txBody>
                  <a:tcPr/>
                </a:tc>
                <a:tc>
                  <a:txBody>
                    <a:bodyPr/>
                    <a:lstStyle/>
                    <a:p>
                      <a:pPr algn="ctr"/>
                      <a:r>
                        <a:rPr lang="en-GB" sz="1000" b="0">
                          <a:latin typeface="Arial" panose="020B0604020202020204" pitchFamily="34" charset="0"/>
                          <a:cs typeface="Arial" panose="020B0604020202020204" pitchFamily="34" charset="0"/>
                        </a:rPr>
                        <a:t>8,000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50,000</a:t>
                      </a:r>
                    </a:p>
                  </a:txBody>
                  <a:tcPr/>
                </a:tc>
                <a:extLst>
                  <a:ext uri="{0D108BD9-81ED-4DB2-BD59-A6C34878D82A}">
                    <a16:rowId xmlns:a16="http://schemas.microsoft.com/office/drawing/2014/main" val="2009897089"/>
                  </a:ext>
                </a:extLst>
              </a:tr>
              <a:tr h="250032">
                <a:tc>
                  <a:txBody>
                    <a:bodyPr/>
                    <a:lstStyle/>
                    <a:p>
                      <a:r>
                        <a:rPr lang="en-GB" sz="1000" b="0">
                          <a:latin typeface="Arial" panose="020B0604020202020204" pitchFamily="34" charset="0"/>
                          <a:cs typeface="Arial" panose="020B0604020202020204" pitchFamily="34" charset="0"/>
                        </a:rPr>
                        <a:t>Dividends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(9,000)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(9,000)</a:t>
                      </a:r>
                    </a:p>
                  </a:txBody>
                  <a:tcPr/>
                </a:tc>
                <a:tc>
                  <a:txBody>
                    <a:bodyPr/>
                    <a:lstStyle/>
                    <a:p>
                      <a:pPr algn="ctr"/>
                      <a:r>
                        <a:rPr lang="en-GB" sz="1000" b="0">
                          <a:latin typeface="Arial" panose="020B0604020202020204" pitchFamily="34" charset="0"/>
                          <a:cs typeface="Arial" panose="020B0604020202020204" pitchFamily="34" charset="0"/>
                        </a:rPr>
                        <a:t>(6,000)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(15,000)</a:t>
                      </a:r>
                    </a:p>
                  </a:txBody>
                  <a:tcPr/>
                </a:tc>
                <a:extLst>
                  <a:ext uri="{0D108BD9-81ED-4DB2-BD59-A6C34878D82A}">
                    <a16:rowId xmlns:a16="http://schemas.microsoft.com/office/drawing/2014/main" val="19267632"/>
                  </a:ext>
                </a:extLst>
              </a:tr>
              <a:tr h="250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latin typeface="Arial" panose="020B0604020202020204" pitchFamily="34" charset="0"/>
                          <a:cs typeface="Arial" panose="020B0604020202020204" pitchFamily="34" charset="0"/>
                        </a:rPr>
                        <a:t>Total comprehensive income for the year</a:t>
                      </a:r>
                    </a:p>
                    <a:p>
                      <a:endParaRPr lang="en-GB" sz="1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81,600</a:t>
                      </a:r>
                      <a:r>
                        <a:rPr lang="en-GB" sz="1000" b="0" baseline="0">
                          <a:latin typeface="Arial" panose="020B0604020202020204" pitchFamily="34" charset="0"/>
                          <a:cs typeface="Arial" panose="020B0604020202020204" pitchFamily="34" charset="0"/>
                        </a:rPr>
                        <a:t>(b)</a:t>
                      </a:r>
                    </a:p>
                  </a:txBody>
                  <a:tcPr/>
                </a:tc>
                <a:tc>
                  <a:txBody>
                    <a:bodyPr/>
                    <a:lstStyle/>
                    <a:p>
                      <a:pPr algn="ctr"/>
                      <a:r>
                        <a:rPr lang="en-GB" sz="1000" b="0">
                          <a:latin typeface="Arial" panose="020B0604020202020204" pitchFamily="34" charset="0"/>
                          <a:cs typeface="Arial" panose="020B0604020202020204" pitchFamily="34" charset="0"/>
                        </a:rPr>
                        <a:t>(10,800)</a:t>
                      </a:r>
                    </a:p>
                  </a:txBody>
                  <a:tcPr/>
                </a:tc>
                <a:tc>
                  <a:txBody>
                    <a:bodyPr/>
                    <a:lstStyle/>
                    <a:p>
                      <a:pPr algn="ctr"/>
                      <a:r>
                        <a:rPr lang="en-GB" sz="1000" b="0">
                          <a:latin typeface="Arial" panose="020B0604020202020204" pitchFamily="34" charset="0"/>
                          <a:cs typeface="Arial" panose="020B0604020202020204" pitchFamily="34" charset="0"/>
                        </a:rPr>
                        <a:t>70,800</a:t>
                      </a:r>
                    </a:p>
                  </a:txBody>
                  <a:tcPr/>
                </a:tc>
                <a:tc>
                  <a:txBody>
                    <a:bodyPr/>
                    <a:lstStyle/>
                    <a:p>
                      <a:pPr algn="ctr"/>
                      <a:r>
                        <a:rPr lang="en-GB" sz="1000" b="0">
                          <a:latin typeface="Arial" panose="020B0604020202020204" pitchFamily="34" charset="0"/>
                          <a:cs typeface="Arial" panose="020B0604020202020204" pitchFamily="34" charset="0"/>
                        </a:rPr>
                        <a:t>15,000</a:t>
                      </a:r>
                    </a:p>
                  </a:txBody>
                  <a:tcPr/>
                </a:tc>
                <a:tc>
                  <a:txBody>
                    <a:bodyPr/>
                    <a:lstStyle/>
                    <a:p>
                      <a:pPr algn="ctr"/>
                      <a:r>
                        <a:rPr lang="en-GB" sz="1000" b="0">
                          <a:latin typeface="Arial" panose="020B0604020202020204" pitchFamily="34" charset="0"/>
                          <a:cs typeface="Arial" panose="020B0604020202020204" pitchFamily="34" charset="0"/>
                        </a:rPr>
                        <a:t>21,450</a:t>
                      </a:r>
                    </a:p>
                  </a:txBody>
                  <a:tcPr/>
                </a:tc>
                <a:tc>
                  <a:txBody>
                    <a:bodyPr/>
                    <a:lstStyle/>
                    <a:p>
                      <a:pPr algn="ctr"/>
                      <a:r>
                        <a:rPr lang="en-GB" sz="1000" b="0">
                          <a:latin typeface="Arial" panose="020B0604020202020204" pitchFamily="34" charset="0"/>
                          <a:cs typeface="Arial" panose="020B0604020202020204" pitchFamily="34" charset="0"/>
                        </a:rPr>
                        <a:t>107,250</a:t>
                      </a:r>
                    </a:p>
                  </a:txBody>
                  <a:tcPr/>
                </a:tc>
                <a:extLst>
                  <a:ext uri="{0D108BD9-81ED-4DB2-BD59-A6C34878D82A}">
                    <a16:rowId xmlns:a16="http://schemas.microsoft.com/office/drawing/2014/main" val="398300606"/>
                  </a:ext>
                </a:extLst>
              </a:tr>
              <a:tr h="250032">
                <a:tc>
                  <a:txBody>
                    <a:bodyPr/>
                    <a:lstStyle/>
                    <a:p>
                      <a:r>
                        <a:rPr lang="en-GB" sz="1000" b="0">
                          <a:latin typeface="Arial" panose="020B0604020202020204" pitchFamily="34" charset="0"/>
                          <a:cs typeface="Arial" panose="020B0604020202020204" pitchFamily="34" charset="0"/>
                        </a:rPr>
                        <a:t>Transfer to retained earnings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algn="ctr"/>
                      <a:r>
                        <a:rPr lang="en-GB" sz="1000" b="0">
                          <a:latin typeface="Arial" panose="020B0604020202020204" pitchFamily="34" charset="0"/>
                          <a:cs typeface="Arial" panose="020B0604020202020204" pitchFamily="34" charset="0"/>
                        </a:rPr>
                        <a:t>200</a:t>
                      </a:r>
                    </a:p>
                  </a:txBody>
                  <a:tcPr/>
                </a:tc>
                <a:tc>
                  <a:txBody>
                    <a:bodyPr/>
                    <a:lstStyle/>
                    <a:p>
                      <a:pPr algn="ctr"/>
                      <a:r>
                        <a:rPr lang="en-GB" sz="1000" b="0">
                          <a:latin typeface="Arial" panose="020B0604020202020204" pitchFamily="34" charset="0"/>
                          <a:cs typeface="Arial" panose="020B0604020202020204" pitchFamily="34" charset="0"/>
                        </a:rPr>
                        <a:t>(200)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a:t>
                      </a:r>
                    </a:p>
                    <a:p>
                      <a:pPr algn="ctr"/>
                      <a:endParaRPr lang="en-GB" sz="10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1664874"/>
                  </a:ext>
                </a:extLst>
              </a:tr>
              <a:tr h="250032">
                <a:tc>
                  <a:txBody>
                    <a:bodyPr/>
                    <a:lstStyle/>
                    <a:p>
                      <a:r>
                        <a:rPr lang="en-GB" sz="1000" b="1">
                          <a:latin typeface="Arial" panose="020B0604020202020204" pitchFamily="34" charset="0"/>
                          <a:cs typeface="Arial" panose="020B0604020202020204" pitchFamily="34" charset="0"/>
                        </a:rPr>
                        <a:t>Balance at 31 December 20X7</a:t>
                      </a:r>
                    </a:p>
                  </a:txBody>
                  <a:tcPr/>
                </a:tc>
                <a:tc>
                  <a:txBody>
                    <a:bodyPr/>
                    <a:lstStyle/>
                    <a:p>
                      <a:pPr algn="ctr"/>
                      <a:r>
                        <a:rPr lang="en-GB" sz="1000" b="1">
                          <a:latin typeface="Arial" panose="020B0604020202020204" pitchFamily="34" charset="0"/>
                          <a:cs typeface="Arial" panose="020B0604020202020204" pitchFamily="34" charset="0"/>
                        </a:rPr>
                        <a:t>642,000</a:t>
                      </a:r>
                    </a:p>
                  </a:txBody>
                  <a:tcPr/>
                </a:tc>
                <a:tc>
                  <a:txBody>
                    <a:bodyPr/>
                    <a:lstStyle/>
                    <a:p>
                      <a:pPr algn="ctr"/>
                      <a:r>
                        <a:rPr lang="en-GB" sz="1000" b="1">
                          <a:latin typeface="Arial" panose="020B0604020202020204" pitchFamily="34" charset="0"/>
                          <a:cs typeface="Arial" panose="020B0604020202020204" pitchFamily="34" charset="0"/>
                        </a:rPr>
                        <a:t>200,500</a:t>
                      </a:r>
                    </a:p>
                  </a:txBody>
                  <a:tcPr/>
                </a:tc>
                <a:tc>
                  <a:txBody>
                    <a:bodyPr/>
                    <a:lstStyle/>
                    <a:p>
                      <a:pPr algn="ctr"/>
                      <a:r>
                        <a:rPr lang="en-GB" sz="1000" b="1">
                          <a:latin typeface="Arial" panose="020B0604020202020204" pitchFamily="34" charset="0"/>
                          <a:cs typeface="Arial" panose="020B0604020202020204" pitchFamily="34" charset="0"/>
                        </a:rPr>
                        <a:t>10,200</a:t>
                      </a:r>
                    </a:p>
                  </a:txBody>
                  <a:tcPr/>
                </a:tc>
                <a:tc>
                  <a:txBody>
                    <a:bodyPr/>
                    <a:lstStyle/>
                    <a:p>
                      <a:pPr algn="ctr"/>
                      <a:r>
                        <a:rPr lang="en-GB" sz="1000" b="1">
                          <a:latin typeface="Arial" panose="020B0604020202020204" pitchFamily="34" charset="0"/>
                          <a:cs typeface="Arial" panose="020B0604020202020204" pitchFamily="34" charset="0"/>
                        </a:rPr>
                        <a:t>852,700</a:t>
                      </a:r>
                    </a:p>
                  </a:txBody>
                  <a:tcPr/>
                </a:tc>
                <a:tc>
                  <a:txBody>
                    <a:bodyPr/>
                    <a:lstStyle/>
                    <a:p>
                      <a:pPr algn="ctr"/>
                      <a:r>
                        <a:rPr lang="en-GB" sz="1000" b="1">
                          <a:latin typeface="Arial" panose="020B0604020202020204" pitchFamily="34" charset="0"/>
                          <a:cs typeface="Arial" panose="020B0604020202020204" pitchFamily="34" charset="0"/>
                        </a:rPr>
                        <a:t>51,000</a:t>
                      </a:r>
                    </a:p>
                  </a:txBody>
                  <a:tcPr/>
                </a:tc>
                <a:tc>
                  <a:txBody>
                    <a:bodyPr/>
                    <a:lstStyle/>
                    <a:p>
                      <a:pPr algn="ctr"/>
                      <a:r>
                        <a:rPr lang="en-GB" sz="1000" b="1">
                          <a:latin typeface="Arial" panose="020B0604020202020204" pitchFamily="34" charset="0"/>
                          <a:cs typeface="Arial" panose="020B0604020202020204" pitchFamily="34" charset="0"/>
                        </a:rPr>
                        <a:t>70,050</a:t>
                      </a:r>
                    </a:p>
                  </a:txBody>
                  <a:tcPr/>
                </a:tc>
                <a:tc>
                  <a:txBody>
                    <a:bodyPr/>
                    <a:lstStyle/>
                    <a:p>
                      <a:pPr algn="ctr"/>
                      <a:r>
                        <a:rPr lang="en-GB" sz="1000" b="1">
                          <a:latin typeface="Arial" panose="020B0604020202020204" pitchFamily="34" charset="0"/>
                          <a:cs typeface="Arial" panose="020B0604020202020204" pitchFamily="34" charset="0"/>
                        </a:rPr>
                        <a:t>973,750</a:t>
                      </a:r>
                    </a:p>
                  </a:txBody>
                  <a:tcPr/>
                </a:tc>
                <a:extLst>
                  <a:ext uri="{0D108BD9-81ED-4DB2-BD59-A6C34878D82A}">
                    <a16:rowId xmlns:a16="http://schemas.microsoft.com/office/drawing/2014/main" val="743772040"/>
                  </a:ext>
                </a:extLst>
              </a:tr>
            </a:tbl>
          </a:graphicData>
        </a:graphic>
      </p:graphicFrame>
      <p:sp>
        <p:nvSpPr>
          <p:cNvPr id="3" name="TextBox 2">
            <a:extLst>
              <a:ext uri="{FF2B5EF4-FFF2-40B4-BE49-F238E27FC236}">
                <a16:creationId xmlns:a16="http://schemas.microsoft.com/office/drawing/2014/main" id="{6ADBE67E-0B38-385B-2F73-8E10E60AD105}"/>
              </a:ext>
            </a:extLst>
          </p:cNvPr>
          <p:cNvSpPr txBox="1"/>
          <p:nvPr/>
        </p:nvSpPr>
        <p:spPr>
          <a:xfrm>
            <a:off x="10071263" y="2760991"/>
            <a:ext cx="1828800" cy="3647152"/>
          </a:xfrm>
          <a:prstGeom prst="rect">
            <a:avLst/>
          </a:prstGeom>
          <a:noFill/>
        </p:spPr>
        <p:txBody>
          <a:bodyPr wrap="square" rtlCol="0">
            <a:spAutoFit/>
          </a:bodyPr>
          <a:lstStyle/>
          <a:p>
            <a:pPr marL="228600" indent="-228600">
              <a:buAutoNum type="alphaLcParenBoth"/>
            </a:pPr>
            <a:r>
              <a:rPr lang="en-GB" sz="1100">
                <a:solidFill>
                  <a:srgbClr val="000000"/>
                </a:solidFill>
                <a:latin typeface="Adobe Clean DC"/>
              </a:rPr>
              <a:t>The amount included in retained earnings for 20X6 of 40,200 represents profit attributable to ordinary shareholders of the parent of 39,400 plus remeasurements of defined benefit pension plans of 800.</a:t>
            </a:r>
          </a:p>
          <a:p>
            <a:pPr marL="228600" indent="-228600">
              <a:buAutoNum type="alphaLcParenBoth"/>
            </a:pPr>
            <a:endParaRPr lang="en-GB" sz="1100">
              <a:solidFill>
                <a:srgbClr val="000000"/>
              </a:solidFill>
              <a:latin typeface="Adobe Clean DC"/>
            </a:endParaRPr>
          </a:p>
          <a:p>
            <a:pPr marL="228600" indent="-228600">
              <a:buAutoNum type="alphaLcParenBoth"/>
            </a:pPr>
            <a:r>
              <a:rPr lang="en-GB" sz="1100">
                <a:solidFill>
                  <a:srgbClr val="000000"/>
                </a:solidFill>
                <a:latin typeface="Adobe Clean DC"/>
              </a:rPr>
              <a:t>The amount included in retained earnings for 20X7 of 81,600 represents profit attributable to ordinary shareholders of the parent of 82,000 plus remeasurements of defined benefit pension plans of 400.</a:t>
            </a:r>
          </a:p>
        </p:txBody>
      </p:sp>
      <p:sp>
        <p:nvSpPr>
          <p:cNvPr id="4" name="Footer Placeholder 2">
            <a:extLst>
              <a:ext uri="{FF2B5EF4-FFF2-40B4-BE49-F238E27FC236}">
                <a16:creationId xmlns:a16="http://schemas.microsoft.com/office/drawing/2014/main" id="{D4959DA0-32B9-869D-BB03-5908FC791D56}"/>
              </a:ext>
            </a:extLst>
          </p:cNvPr>
          <p:cNvSpPr>
            <a:spLocks noGrp="1"/>
          </p:cNvSpPr>
          <p:nvPr>
            <p:ph type="ftr" sz="quarter" idx="3"/>
          </p:nvPr>
        </p:nvSpPr>
        <p:spPr>
          <a:xfrm>
            <a:off x="11207751" y="378132"/>
            <a:ext cx="612773" cy="2618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853696D-4240-DCDE-7AEC-2C44EF47F187}"/>
              </a:ext>
            </a:extLst>
          </p:cNvPr>
          <p:cNvSpPr/>
          <p:nvPr/>
        </p:nvSpPr>
        <p:spPr>
          <a:xfrm>
            <a:off x="6468479" y="1954324"/>
            <a:ext cx="1892595" cy="462724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67C7A6-1460-33C2-A8DA-DD0A4A01E677}"/>
              </a:ext>
            </a:extLst>
          </p:cNvPr>
          <p:cNvSpPr/>
          <p:nvPr/>
        </p:nvSpPr>
        <p:spPr>
          <a:xfrm>
            <a:off x="7117952" y="647038"/>
            <a:ext cx="4487920" cy="68035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Proposed improvements to presentation in the financial statements </a:t>
            </a:r>
          </a:p>
        </p:txBody>
      </p:sp>
    </p:spTree>
    <p:extLst>
      <p:ext uri="{BB962C8B-B14F-4D97-AF65-F5344CB8AC3E}">
        <p14:creationId xmlns:p14="http://schemas.microsoft.com/office/powerpoint/2010/main" val="3960552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43A03-E47C-B69D-F187-D0EAB8180A89}"/>
              </a:ext>
            </a:extLst>
          </p:cNvPr>
          <p:cNvSpPr>
            <a:spLocks noGrp="1"/>
          </p:cNvSpPr>
          <p:nvPr>
            <p:ph type="body" sz="quarter" idx="10"/>
          </p:nvPr>
        </p:nvSpPr>
        <p:spPr/>
        <p:txBody>
          <a:bodyPr/>
          <a:lstStyle/>
          <a:p>
            <a:r>
              <a:rPr lang="en-US"/>
              <a:t>Disclosure proposals</a:t>
            </a:r>
          </a:p>
        </p:txBody>
      </p:sp>
    </p:spTree>
    <p:extLst>
      <p:ext uri="{BB962C8B-B14F-4D97-AF65-F5344CB8AC3E}">
        <p14:creationId xmlns:p14="http://schemas.microsoft.com/office/powerpoint/2010/main" val="179691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49C810-1672-7FAF-2677-B669E27D8926}"/>
              </a:ext>
            </a:extLst>
          </p:cNvPr>
          <p:cNvSpPr>
            <a:spLocks noGrp="1"/>
          </p:cNvSpPr>
          <p:nvPr>
            <p:ph type="body" sz="quarter" idx="14"/>
          </p:nvPr>
        </p:nvSpPr>
        <p:spPr>
          <a:xfrm>
            <a:off x="966644" y="1224383"/>
            <a:ext cx="7170101" cy="603422"/>
          </a:xfrm>
        </p:spPr>
        <p:txBody>
          <a:bodyPr/>
          <a:lstStyle/>
          <a:p>
            <a:r>
              <a:rPr lang="en-GB" sz="3300"/>
              <a:t>Disclosures—Proposed amendments to IFRS 7</a:t>
            </a:r>
          </a:p>
        </p:txBody>
      </p:sp>
      <p:sp>
        <p:nvSpPr>
          <p:cNvPr id="5" name="Footer Placeholder 4">
            <a:extLst>
              <a:ext uri="{FF2B5EF4-FFF2-40B4-BE49-F238E27FC236}">
                <a16:creationId xmlns:a16="http://schemas.microsoft.com/office/drawing/2014/main" id="{1F56EBA4-9359-E33C-F841-93A1F46CC9E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graphicFrame>
        <p:nvGraphicFramePr>
          <p:cNvPr id="6" name="Diagram 5">
            <a:extLst>
              <a:ext uri="{FF2B5EF4-FFF2-40B4-BE49-F238E27FC236}">
                <a16:creationId xmlns:a16="http://schemas.microsoft.com/office/drawing/2014/main" id="{7DE0FD2F-3D0F-FDB7-1185-E292E7ED2170}"/>
              </a:ext>
            </a:extLst>
          </p:cNvPr>
          <p:cNvGraphicFramePr/>
          <p:nvPr>
            <p:extLst>
              <p:ext uri="{D42A27DB-BD31-4B8C-83A1-F6EECF244321}">
                <p14:modId xmlns:p14="http://schemas.microsoft.com/office/powerpoint/2010/main" val="1933824200"/>
              </p:ext>
            </p:extLst>
          </p:nvPr>
        </p:nvGraphicFramePr>
        <p:xfrm>
          <a:off x="687967" y="2231734"/>
          <a:ext cx="9605731" cy="4180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peech Bubble: Oval 6">
            <a:extLst>
              <a:ext uri="{FF2B5EF4-FFF2-40B4-BE49-F238E27FC236}">
                <a16:creationId xmlns:a16="http://schemas.microsoft.com/office/drawing/2014/main" id="{9558299A-8A56-CB11-CACB-4FE23B0ED440}"/>
              </a:ext>
            </a:extLst>
          </p:cNvPr>
          <p:cNvSpPr/>
          <p:nvPr/>
        </p:nvSpPr>
        <p:spPr>
          <a:xfrm>
            <a:off x="8966892" y="1224383"/>
            <a:ext cx="2337685" cy="860611"/>
          </a:xfrm>
          <a:prstGeom prst="wedgeEllipseCallout">
            <a:avLst>
              <a:gd name="adj1" fmla="val -350551"/>
              <a:gd name="adj2" fmla="val 17184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Not applicable to stand-alone derivatives </a:t>
            </a:r>
          </a:p>
        </p:txBody>
      </p:sp>
      <p:sp>
        <p:nvSpPr>
          <p:cNvPr id="8" name="Oval 7">
            <a:extLst>
              <a:ext uri="{FF2B5EF4-FFF2-40B4-BE49-F238E27FC236}">
                <a16:creationId xmlns:a16="http://schemas.microsoft.com/office/drawing/2014/main" id="{9D7BD74B-70AA-CA00-EB2C-DF2A02317659}"/>
              </a:ext>
            </a:extLst>
          </p:cNvPr>
          <p:cNvSpPr/>
          <p:nvPr/>
        </p:nvSpPr>
        <p:spPr>
          <a:xfrm>
            <a:off x="10360023" y="2232875"/>
            <a:ext cx="1695450" cy="280987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Arial" panose="020B0604020202020204"/>
                <a:ea typeface="+mn-ea"/>
                <a:cs typeface="+mn-cs"/>
              </a:rPr>
              <a:t>Scope of IFRS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Equity instruments issued </a:t>
            </a:r>
          </a:p>
        </p:txBody>
      </p:sp>
    </p:spTree>
    <p:extLst>
      <p:ext uri="{BB962C8B-B14F-4D97-AF65-F5344CB8AC3E}">
        <p14:creationId xmlns:p14="http://schemas.microsoft.com/office/powerpoint/2010/main" val="264097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1CE1ED-617D-0FA6-E41A-596D7C07D6B0}"/>
              </a:ext>
            </a:extLst>
          </p:cNvPr>
          <p:cNvSpPr>
            <a:spLocks noGrp="1"/>
          </p:cNvSpPr>
          <p:nvPr>
            <p:ph type="body" sz="quarter" idx="10"/>
          </p:nvPr>
        </p:nvSpPr>
        <p:spPr>
          <a:xfrm>
            <a:off x="984252" y="1326860"/>
            <a:ext cx="10188575" cy="654191"/>
          </a:xfrm>
        </p:spPr>
        <p:txBody>
          <a:bodyPr/>
          <a:lstStyle/>
          <a:p>
            <a:r>
              <a:rPr lang="en-US" sz="3300">
                <a:solidFill>
                  <a:srgbClr val="5F6062"/>
                </a:solidFill>
                <a:ea typeface="Helvetica Neue" panose="02000503000000020004" pitchFamily="2" charset="0"/>
              </a:rPr>
              <a:t>Disclosures–terms and conditions</a:t>
            </a:r>
          </a:p>
          <a:p>
            <a:endParaRPr lang="en-US">
              <a:solidFill>
                <a:srgbClr val="5F6062"/>
              </a:solidFill>
            </a:endParaRPr>
          </a:p>
        </p:txBody>
      </p:sp>
      <p:sp>
        <p:nvSpPr>
          <p:cNvPr id="2" name="Footer Placeholder 14">
            <a:extLst>
              <a:ext uri="{FF2B5EF4-FFF2-40B4-BE49-F238E27FC236}">
                <a16:creationId xmlns:a16="http://schemas.microsoft.com/office/drawing/2014/main" id="{5FA1C9C8-8B5E-9796-7DB9-4DA2E62C6670}"/>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16</a:t>
            </a:fld>
            <a:endParaRPr lang="en-US">
              <a:cs typeface="Arial" panose="020B0604020202020204" pitchFamily="34" charset="0"/>
            </a:endParaRPr>
          </a:p>
        </p:txBody>
      </p:sp>
      <p:sp>
        <p:nvSpPr>
          <p:cNvPr id="8" name="Rectangle 7">
            <a:extLst>
              <a:ext uri="{FF2B5EF4-FFF2-40B4-BE49-F238E27FC236}">
                <a16:creationId xmlns:a16="http://schemas.microsoft.com/office/drawing/2014/main" id="{ED1D3E3E-AAC7-3049-CA49-BA2E49506916}"/>
              </a:ext>
            </a:extLst>
          </p:cNvPr>
          <p:cNvSpPr/>
          <p:nvPr/>
        </p:nvSpPr>
        <p:spPr bwMode="auto">
          <a:xfrm>
            <a:off x="984252" y="2121489"/>
            <a:ext cx="5256000" cy="1798164"/>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2">
              <a:spcBef>
                <a:spcPts val="300"/>
              </a:spcBef>
              <a:spcAft>
                <a:spcPts val="200"/>
              </a:spcAft>
            </a:pPr>
            <a:r>
              <a:rPr lang="en-GB" sz="1800" b="1"/>
              <a:t> </a:t>
            </a:r>
            <a:r>
              <a:rPr lang="en-GB" sz="1800" b="1">
                <a:latin typeface="Arial" panose="020B0604020202020204" pitchFamily="34" charset="0"/>
                <a:cs typeface="Arial" panose="020B0604020202020204" pitchFamily="34" charset="0"/>
              </a:rPr>
              <a:t>Objective</a:t>
            </a:r>
          </a:p>
          <a:p>
            <a:pPr marL="981075" lvl="2">
              <a:spcBef>
                <a:spcPts val="300"/>
              </a:spcBef>
              <a:spcAft>
                <a:spcPts val="200"/>
              </a:spcAft>
            </a:pPr>
            <a:r>
              <a:rPr lang="en-GB" sz="1800">
                <a:latin typeface="Arial" panose="020B0604020202020204" pitchFamily="34" charset="0"/>
                <a:cs typeface="Arial" panose="020B0604020202020204" pitchFamily="34" charset="0"/>
              </a:rPr>
              <a:t>Help investors </a:t>
            </a:r>
            <a:r>
              <a:rPr kumimoji="0" lang="en-GB" sz="1800" b="0" i="0" u="none" strike="noStrike" kern="1200" cap="none" spc="0" normalizeH="0" baseline="0" noProof="0">
                <a:ln>
                  <a:noFill/>
                </a:ln>
                <a:solidFill>
                  <a:srgbClr val="5F6062"/>
                </a:solidFill>
                <a:effectLst/>
                <a:uLnTx/>
                <a:uFillTx/>
                <a:latin typeface="Arial" panose="020B0604020202020204" pitchFamily="34" charset="0"/>
                <a:cs typeface="Arial" panose="020B0604020202020204" pitchFamily="34" charset="0"/>
                <a:sym typeface="Arial" charset="0"/>
              </a:rPr>
              <a:t>better understand the nature, amount, timing and uncertainty of cash flows arising </a:t>
            </a:r>
            <a:r>
              <a:rPr lang="en-GB" sz="1800">
                <a:latin typeface="Arial" panose="020B0604020202020204" pitchFamily="34" charset="0"/>
                <a:cs typeface="Arial" panose="020B0604020202020204" pitchFamily="34" charset="0"/>
              </a:rPr>
              <a:t>from issued financial instruments</a:t>
            </a:r>
          </a:p>
        </p:txBody>
      </p:sp>
      <p:sp>
        <p:nvSpPr>
          <p:cNvPr id="9" name="Rectangle 8">
            <a:extLst>
              <a:ext uri="{FF2B5EF4-FFF2-40B4-BE49-F238E27FC236}">
                <a16:creationId xmlns:a16="http://schemas.microsoft.com/office/drawing/2014/main" id="{CF73E1D5-D895-75A3-A8FD-56280072D83D}"/>
              </a:ext>
            </a:extLst>
          </p:cNvPr>
          <p:cNvSpPr/>
          <p:nvPr/>
        </p:nvSpPr>
        <p:spPr bwMode="auto">
          <a:xfrm>
            <a:off x="6647788" y="2121489"/>
            <a:ext cx="5256000" cy="1798163"/>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0" tIns="72000" rIns="72000" bIns="72000" numCol="1" rtlCol="0" anchor="t" anchorCtr="0" compatLnSpc="1">
            <a:prstTxWarp prst="textNoShape">
              <a:avLst/>
            </a:prstTxWarp>
          </a:bodyPr>
          <a:lstStyle/>
          <a:p>
            <a:pPr lvl="2">
              <a:spcBef>
                <a:spcPts val="300"/>
              </a:spcBef>
              <a:spcAft>
                <a:spcPts val="200"/>
              </a:spcAft>
              <a:defRPr/>
            </a:pPr>
            <a:r>
              <a:rPr lang="en-GB" sz="1800" b="1"/>
              <a:t> </a:t>
            </a:r>
            <a:r>
              <a:rPr lang="en-GB" sz="1800" b="1">
                <a:latin typeface="Arial" panose="020B0604020202020204" pitchFamily="34" charset="0"/>
                <a:cs typeface="Arial" panose="020B0604020202020204" pitchFamily="34" charset="0"/>
              </a:rPr>
              <a:t>Scope</a:t>
            </a:r>
          </a:p>
          <a:p>
            <a:pPr marL="1296000" lvl="2" indent="-285750">
              <a:spcBef>
                <a:spcPts val="300"/>
              </a:spcBef>
              <a:spcAft>
                <a:spcPts val="300"/>
              </a:spcAft>
              <a:buFont typeface="Arial" panose="020B0604020202020204" pitchFamily="34" charset="0"/>
              <a:buChar char="•"/>
              <a:defRPr/>
            </a:pPr>
            <a:r>
              <a:rPr lang="en-GB" sz="1800">
                <a:latin typeface="Arial" panose="020B0604020202020204" pitchFamily="34" charset="0"/>
                <a:cs typeface="Arial" panose="020B0604020202020204" pitchFamily="34" charset="0"/>
              </a:rPr>
              <a:t>Financial instruments with characteristics of both debt and equity</a:t>
            </a:r>
          </a:p>
          <a:p>
            <a:pPr marL="1296000" lvl="2" indent="-285750">
              <a:spcBef>
                <a:spcPts val="300"/>
              </a:spcBef>
              <a:spcAft>
                <a:spcPts val="300"/>
              </a:spcAft>
              <a:buFont typeface="Arial" panose="020B0604020202020204" pitchFamily="34" charset="0"/>
              <a:buChar char="•"/>
              <a:defRPr/>
            </a:pPr>
            <a:r>
              <a:rPr lang="en-GB" sz="1800">
                <a:latin typeface="Arial" panose="020B0604020202020204" pitchFamily="34" charset="0"/>
                <a:cs typeface="Arial" panose="020B0604020202020204" pitchFamily="34" charset="0"/>
              </a:rPr>
              <a:t>Includes compound instruments</a:t>
            </a:r>
          </a:p>
          <a:p>
            <a:pPr marL="1296000" lvl="2" indent="-285750">
              <a:spcBef>
                <a:spcPts val="300"/>
              </a:spcBef>
              <a:spcAft>
                <a:spcPts val="300"/>
              </a:spcAft>
              <a:buFont typeface="Arial" panose="020B0604020202020204" pitchFamily="34" charset="0"/>
              <a:buChar char="•"/>
              <a:defRPr/>
            </a:pPr>
            <a:r>
              <a:rPr lang="en-GB" sz="1800">
                <a:latin typeface="Arial" panose="020B0604020202020204" pitchFamily="34" charset="0"/>
                <a:cs typeface="Arial" panose="020B0604020202020204" pitchFamily="34" charset="0"/>
              </a:rPr>
              <a:t>Excludes standalone derivatives</a:t>
            </a:r>
          </a:p>
        </p:txBody>
      </p:sp>
      <p:sp>
        <p:nvSpPr>
          <p:cNvPr id="10" name="Rectangle 9">
            <a:extLst>
              <a:ext uri="{FF2B5EF4-FFF2-40B4-BE49-F238E27FC236}">
                <a16:creationId xmlns:a16="http://schemas.microsoft.com/office/drawing/2014/main" id="{F88796EA-F89B-EE37-A691-591C78ED9596}"/>
              </a:ext>
            </a:extLst>
          </p:cNvPr>
          <p:cNvSpPr/>
          <p:nvPr/>
        </p:nvSpPr>
        <p:spPr bwMode="auto">
          <a:xfrm>
            <a:off x="984252" y="4152900"/>
            <a:ext cx="10919536" cy="2501900"/>
          </a:xfrm>
          <a:prstGeom prst="rect">
            <a:avLst/>
          </a:prstGeom>
          <a:solidFill>
            <a:schemeClr val="accent6"/>
          </a:solidFill>
          <a:ln w="19050" cap="flat" cmpd="sng" algn="ctr">
            <a:solidFill>
              <a:schemeClr val="accent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1061085" lvl="2">
              <a:spcBef>
                <a:spcPts val="300"/>
              </a:spcBef>
              <a:spcAft>
                <a:spcPts val="300"/>
              </a:spcAft>
              <a:defRPr/>
            </a:pPr>
            <a:r>
              <a:rPr kumimoji="0" lang="en-GB" sz="1800" b="1" i="0" u="none" strike="noStrike" kern="1200" cap="none" spc="0" normalizeH="0" baseline="0" noProof="0">
                <a:ln>
                  <a:noFill/>
                </a:ln>
                <a:solidFill>
                  <a:srgbClr val="575757"/>
                </a:solidFill>
                <a:effectLst/>
                <a:uLnTx/>
                <a:uFillTx/>
                <a:latin typeface="Arial" panose="020B0604020202020204" pitchFamily="34" charset="0"/>
                <a:cs typeface="Arial" panose="020B0604020202020204" pitchFamily="34" charset="0"/>
                <a:sym typeface="Arial" charset="0"/>
              </a:rPr>
              <a:t>Requirements</a:t>
            </a:r>
            <a:endParaRPr lang="en-US">
              <a:latin typeface="Arial" panose="020B0604020202020204" pitchFamily="34" charset="0"/>
              <a:cs typeface="Arial" panose="020B0604020202020204" pitchFamily="34" charset="0"/>
            </a:endParaRPr>
          </a:p>
          <a:p>
            <a:pPr marL="1061085" lvl="2">
              <a:spcBef>
                <a:spcPts val="300"/>
              </a:spcBef>
              <a:spcAft>
                <a:spcPts val="300"/>
              </a:spcAft>
              <a:defRPr/>
            </a:pPr>
            <a:r>
              <a:rPr lang="en-GB" sz="1800">
                <a:latin typeface="Arial" panose="020B0604020202020204" pitchFamily="34" charset="0"/>
                <a:cs typeface="Arial" panose="020B0604020202020204" pitchFamily="34" charset="0"/>
              </a:rPr>
              <a:t>Highlight:</a:t>
            </a:r>
          </a:p>
          <a:p>
            <a:pPr marL="1346835" lvl="2" indent="-285750">
              <a:spcBef>
                <a:spcPts val="300"/>
              </a:spcBef>
              <a:spcAft>
                <a:spcPts val="300"/>
              </a:spcAft>
              <a:buFont typeface="Arial" panose="020B0604020202020204" pitchFamily="34" charset="0"/>
              <a:buChar char="•"/>
              <a:defRPr/>
            </a:pPr>
            <a:r>
              <a:rPr lang="en-GB" sz="1800">
                <a:latin typeface="Arial" panose="020B0604020202020204" pitchFamily="34" charset="0"/>
                <a:cs typeface="Arial" panose="020B0604020202020204" pitchFamily="34" charset="0"/>
              </a:rPr>
              <a:t>cash flow characteristics that are not ‘typical’ of the instrument's classification</a:t>
            </a:r>
            <a:endParaRPr lang="en-GB" sz="1800">
              <a:solidFill>
                <a:schemeClr val="tx1"/>
              </a:solidFill>
              <a:latin typeface="Arial" panose="020B0604020202020204" pitchFamily="34" charset="0"/>
              <a:cs typeface="Arial" panose="020B0604020202020204" pitchFamily="34" charset="0"/>
            </a:endParaRPr>
          </a:p>
          <a:p>
            <a:pPr marL="1346835" lvl="2" indent="-285750">
              <a:spcBef>
                <a:spcPts val="300"/>
              </a:spcBef>
              <a:spcAft>
                <a:spcPts val="300"/>
              </a:spcAft>
              <a:buFont typeface="Arial" panose="020B0604020202020204" pitchFamily="34" charset="0"/>
              <a:buChar char="•"/>
              <a:defRPr/>
            </a:pPr>
            <a:r>
              <a:rPr lang="en-GB" sz="1800">
                <a:latin typeface="Arial" panose="020B0604020202020204" pitchFamily="34" charset="0"/>
                <a:cs typeface="Arial" panose="020B0604020202020204" pitchFamily="34" charset="0"/>
              </a:rPr>
              <a:t>key features that determine classification</a:t>
            </a:r>
          </a:p>
          <a:p>
            <a:pPr marL="1346835" lvl="2" indent="-285750">
              <a:spcBef>
                <a:spcPts val="300"/>
              </a:spcBef>
              <a:spcAft>
                <a:spcPts val="300"/>
              </a:spcAft>
              <a:buFont typeface="Arial" panose="020B0604020202020204" pitchFamily="34" charset="0"/>
              <a:buChar char="•"/>
              <a:defRPr/>
            </a:pPr>
            <a:r>
              <a:rPr lang="en-GB" b="0" i="0">
                <a:solidFill>
                  <a:srgbClr val="575757"/>
                </a:solidFill>
                <a:effectLst/>
                <a:latin typeface="Arial" panose="020B0604020202020204" pitchFamily="34" charset="0"/>
                <a:cs typeface="Arial" panose="020B0604020202020204" pitchFamily="34" charset="0"/>
              </a:rPr>
              <a:t>the amounts allocated initially to the financial liability and equity components of compound financial instruments</a:t>
            </a:r>
            <a:endParaRPr lang="en-GB" sz="1800" b="1" i="0" u="none" strike="noStrike" kern="1200" cap="none" spc="0" normalizeH="0" baseline="0" noProof="0">
              <a:ln>
                <a:noFill/>
              </a:ln>
              <a:solidFill>
                <a:srgbClr val="575757"/>
              </a:solidFill>
              <a:effectLst/>
              <a:uLnTx/>
              <a:uFillTx/>
              <a:latin typeface="Arial" panose="020B0604020202020204" pitchFamily="34" charset="0"/>
              <a:cs typeface="Arial" panose="020B0604020202020204" pitchFamily="34" charset="0"/>
            </a:endParaRPr>
          </a:p>
        </p:txBody>
      </p:sp>
      <p:pic>
        <p:nvPicPr>
          <p:cNvPr id="11" name="Graphic 10" descr="Bullseye outline">
            <a:extLst>
              <a:ext uri="{FF2B5EF4-FFF2-40B4-BE49-F238E27FC236}">
                <a16:creationId xmlns:a16="http://schemas.microsoft.com/office/drawing/2014/main" id="{10D9A716-CAB8-FB29-A7C5-9B2BD78AB6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932" y="2463574"/>
            <a:ext cx="914400" cy="914400"/>
          </a:xfrm>
          <a:prstGeom prst="rect">
            <a:avLst/>
          </a:prstGeom>
        </p:spPr>
      </p:pic>
      <p:pic>
        <p:nvPicPr>
          <p:cNvPr id="15" name="Graphic 14" descr="Books with solid fill">
            <a:extLst>
              <a:ext uri="{FF2B5EF4-FFF2-40B4-BE49-F238E27FC236}">
                <a16:creationId xmlns:a16="http://schemas.microsoft.com/office/drawing/2014/main" id="{AA3A4752-7E99-049C-CD34-C4B6AF6951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954" y="4945771"/>
            <a:ext cx="914400" cy="914400"/>
          </a:xfrm>
          <a:prstGeom prst="rect">
            <a:avLst/>
          </a:prstGeom>
        </p:spPr>
      </p:pic>
      <p:pic>
        <p:nvPicPr>
          <p:cNvPr id="3" name="Graphic 2" descr="Telescope with solid fill">
            <a:extLst>
              <a:ext uri="{FF2B5EF4-FFF2-40B4-BE49-F238E27FC236}">
                <a16:creationId xmlns:a16="http://schemas.microsoft.com/office/drawing/2014/main" id="{9A196993-7892-FB35-41FA-4E56109F07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2152" y="2463574"/>
            <a:ext cx="914400" cy="914400"/>
          </a:xfrm>
          <a:prstGeom prst="rect">
            <a:avLst/>
          </a:prstGeom>
        </p:spPr>
      </p:pic>
    </p:spTree>
    <p:extLst>
      <p:ext uri="{BB962C8B-B14F-4D97-AF65-F5344CB8AC3E}">
        <p14:creationId xmlns:p14="http://schemas.microsoft.com/office/powerpoint/2010/main" val="186508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9A9B3D-E569-8089-49EE-5035DD57BDB7}"/>
              </a:ext>
            </a:extLst>
          </p:cNvPr>
          <p:cNvSpPr/>
          <p:nvPr/>
        </p:nvSpPr>
        <p:spPr>
          <a:xfrm>
            <a:off x="1036467" y="2241416"/>
            <a:ext cx="10119065" cy="1869430"/>
          </a:xfrm>
          <a:prstGeom prst="rect">
            <a:avLst/>
          </a:prstGeom>
          <a:solidFill>
            <a:srgbClr val="072171"/>
          </a:solidFill>
          <a:ln>
            <a:solidFill>
              <a:srgbClr val="07207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C1635D90-EAE5-7F28-A1AF-A42DE3C3056E}"/>
              </a:ext>
            </a:extLst>
          </p:cNvPr>
          <p:cNvSpPr>
            <a:spLocks noGrp="1"/>
          </p:cNvSpPr>
          <p:nvPr>
            <p:ph type="body" sz="quarter" idx="14"/>
          </p:nvPr>
        </p:nvSpPr>
        <p:spPr>
          <a:xfrm>
            <a:off x="1019174" y="1320857"/>
            <a:ext cx="10188577" cy="1142194"/>
          </a:xfrm>
        </p:spPr>
        <p:txBody>
          <a:bodyPr/>
          <a:lstStyle/>
          <a:p>
            <a:r>
              <a:rPr lang="en-GB" sz="3300"/>
              <a:t>Debt-like characteristics in equity instruments</a:t>
            </a:r>
          </a:p>
        </p:txBody>
      </p:sp>
      <p:sp>
        <p:nvSpPr>
          <p:cNvPr id="3" name="Text Placeholder 2">
            <a:extLst>
              <a:ext uri="{FF2B5EF4-FFF2-40B4-BE49-F238E27FC236}">
                <a16:creationId xmlns:a16="http://schemas.microsoft.com/office/drawing/2014/main" id="{1DDCD075-C344-8D45-0A9B-7C38FCFA831C}"/>
              </a:ext>
            </a:extLst>
          </p:cNvPr>
          <p:cNvSpPr>
            <a:spLocks noGrp="1"/>
          </p:cNvSpPr>
          <p:nvPr>
            <p:ph type="body" sz="quarter" idx="19"/>
          </p:nvPr>
        </p:nvSpPr>
        <p:spPr>
          <a:xfrm>
            <a:off x="1155902" y="2405801"/>
            <a:ext cx="9880194" cy="1705045"/>
          </a:xfrm>
          <a:solidFill>
            <a:srgbClr val="072171"/>
          </a:solidFill>
        </p:spPr>
        <p:txBody>
          <a:bodyPr wrap="square" lIns="0" tIns="0" rIns="0" bIns="0" numCol="1" spcCol="540000" anchor="t"/>
          <a:lstStyle/>
          <a:p>
            <a:pPr marL="0" indent="0">
              <a:spcAft>
                <a:spcPts val="800"/>
              </a:spcAft>
              <a:buNone/>
            </a:pPr>
            <a:r>
              <a:rPr lang="en-NZ" sz="1800">
                <a:solidFill>
                  <a:schemeClr val="bg1"/>
                </a:solidFill>
                <a:latin typeface="+mj-lt"/>
                <a:ea typeface="Calibri" panose="020F0502020204030204" pitchFamily="34" charset="0"/>
                <a:cs typeface="Segoe UI"/>
              </a:rPr>
              <a:t>Even though the entity has no</a:t>
            </a:r>
            <a:r>
              <a:rPr lang="en-NZ" sz="1800">
                <a:solidFill>
                  <a:schemeClr val="bg1"/>
                </a:solidFill>
                <a:latin typeface="+mj-lt"/>
                <a:ea typeface="Calibri" panose="020F0502020204030204" pitchFamily="34" charset="0"/>
                <a:cs typeface="Arial"/>
              </a:rPr>
              <a:t> contractual obligation to deliver cash, contractual terms:</a:t>
            </a:r>
          </a:p>
          <a:p>
            <a:pPr marL="450215" lvl="1" indent="-450215">
              <a:spcBef>
                <a:spcPts val="1000"/>
              </a:spcBef>
              <a:spcAft>
                <a:spcPts val="800"/>
              </a:spcAft>
              <a:buFont typeface="Arial" panose="020B0604020202020204" pitchFamily="34" charset="0"/>
              <a:buChar char="•"/>
            </a:pPr>
            <a:r>
              <a:rPr lang="en-NZ">
                <a:solidFill>
                  <a:schemeClr val="bg1"/>
                </a:solidFill>
                <a:latin typeface="+mj-lt"/>
                <a:cs typeface="Arial"/>
              </a:rPr>
              <a:t>give rise to cash flows that have similar characteristics of nature, timing or amount to those of a financial liability; or</a:t>
            </a:r>
          </a:p>
          <a:p>
            <a:pPr marL="450215" indent="-450215">
              <a:spcAft>
                <a:spcPts val="800"/>
              </a:spcAft>
            </a:pPr>
            <a:r>
              <a:rPr lang="en-NZ" sz="1800">
                <a:solidFill>
                  <a:schemeClr val="bg1"/>
                </a:solidFill>
                <a:effectLst/>
                <a:latin typeface="+mj-lt"/>
                <a:ea typeface="Calibri" panose="020F0502020204030204" pitchFamily="34" charset="0"/>
                <a:cs typeface="Arial"/>
              </a:rPr>
              <a:t>may cause an entity to deliver debt-like cash flows.</a:t>
            </a:r>
          </a:p>
        </p:txBody>
      </p:sp>
      <p:sp>
        <p:nvSpPr>
          <p:cNvPr id="4" name="Footer Placeholder 3">
            <a:extLst>
              <a:ext uri="{FF2B5EF4-FFF2-40B4-BE49-F238E27FC236}">
                <a16:creationId xmlns:a16="http://schemas.microsoft.com/office/drawing/2014/main" id="{B748E348-B66B-0252-F595-A6E29A37083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0B880C4-BD0C-34C3-486E-5531BE5E37DF}"/>
              </a:ext>
            </a:extLst>
          </p:cNvPr>
          <p:cNvSpPr txBox="1"/>
          <p:nvPr/>
        </p:nvSpPr>
        <p:spPr>
          <a:xfrm>
            <a:off x="1033168" y="4267985"/>
            <a:ext cx="10101770" cy="1754326"/>
          </a:xfrm>
          <a:prstGeom prst="rect">
            <a:avLst/>
          </a:prstGeom>
          <a:solidFill>
            <a:schemeClr val="accent6"/>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5F6061"/>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NZ" sz="1800" b="0" i="0" u="none" strike="noStrike" kern="1200" cap="none" spc="0" normalizeH="0" baseline="0" noProof="0">
                <a:ln>
                  <a:noFill/>
                </a:ln>
                <a:solidFill>
                  <a:srgbClr val="5F6061"/>
                </a:solidFill>
                <a:effectLst/>
                <a:uLnTx/>
                <a:uFillTx/>
                <a:latin typeface="Arial" panose="020B0604020202020204"/>
                <a:ea typeface="Calibri" panose="020F0502020204030204" pitchFamily="34" charset="0"/>
                <a:cs typeface="Arial"/>
              </a:rPr>
              <a:t>For example, preference shares not redeemable by the holder, classified as equity because the entity has the contractual right to avoid/defer payment until liquidation.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NZ" sz="1800" b="0" i="0" u="none" strike="noStrike" kern="1200" cap="none" spc="0" normalizeH="0" baseline="0" noProof="0">
                <a:ln>
                  <a:noFill/>
                </a:ln>
                <a:solidFill>
                  <a:srgbClr val="5F6061"/>
                </a:solidFill>
                <a:effectLst/>
                <a:uLnTx/>
                <a:uFillTx/>
                <a:latin typeface="Arial" panose="020B0604020202020204"/>
                <a:ea typeface="Calibri" panose="020F0502020204030204" pitchFamily="34" charset="0"/>
                <a:cs typeface="Arial"/>
              </a:rPr>
              <a:t>Debt-like characteristics—fixed cumulative coupon amounts, specified coupon payment dates and fixed principal amount. </a:t>
            </a: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a:rPr>
              <a:t> </a:t>
            </a:r>
            <a:endParaRPr kumimoji="0" lang="en-NZ"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p:txBody>
      </p:sp>
    </p:spTree>
    <p:extLst>
      <p:ext uri="{BB962C8B-B14F-4D97-AF65-F5344CB8AC3E}">
        <p14:creationId xmlns:p14="http://schemas.microsoft.com/office/powerpoint/2010/main" val="132729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258D65-5F1D-B1CE-2F82-34FCCDEF94E8}"/>
              </a:ext>
            </a:extLst>
          </p:cNvPr>
          <p:cNvSpPr/>
          <p:nvPr/>
        </p:nvSpPr>
        <p:spPr>
          <a:xfrm>
            <a:off x="1019173" y="4902637"/>
            <a:ext cx="10386367" cy="1076526"/>
          </a:xfrm>
          <a:prstGeom prst="rect">
            <a:avLst/>
          </a:prstGeom>
          <a:solidFill>
            <a:schemeClr val="accent6"/>
          </a:solidFill>
          <a:ln>
            <a:solidFill>
              <a:srgbClr val="CEECF9"/>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NZ" sz="1800" b="0" i="0" u="none" strike="noStrike" kern="1200" cap="none" spc="0" normalizeH="0" baseline="0" noProof="0">
                <a:ln>
                  <a:noFill/>
                </a:ln>
                <a:solidFill>
                  <a:srgbClr val="5F6061"/>
                </a:solidFill>
                <a:effectLst/>
                <a:uLnTx/>
                <a:uFillTx/>
                <a:latin typeface="Arial" panose="020B0604020202020204"/>
                <a:ea typeface="+mn-ea"/>
                <a:cs typeface="Arial"/>
              </a:rPr>
              <a:t>For example, a financial liability that requires an entity to settle the instrument by delivering a variable number of own shares to the holder.</a:t>
            </a:r>
            <a:endParaRPr kumimoji="0" lang="en-GB" sz="1800" b="0" i="0" u="none" strike="noStrike" kern="1200" cap="none" spc="0" normalizeH="0" baseline="0" noProof="0">
              <a:ln>
                <a:noFill/>
              </a:ln>
              <a:solidFill>
                <a:srgbClr val="5F6061"/>
              </a:solidFill>
              <a:effectLst/>
              <a:uLnTx/>
              <a:uFillTx/>
              <a:latin typeface="Arial" panose="020B0604020202020204"/>
              <a:ea typeface="+mn-ea"/>
              <a:cs typeface="Arial"/>
            </a:endParaRPr>
          </a:p>
        </p:txBody>
      </p:sp>
      <p:sp>
        <p:nvSpPr>
          <p:cNvPr id="2" name="Text Placeholder 1">
            <a:extLst>
              <a:ext uri="{FF2B5EF4-FFF2-40B4-BE49-F238E27FC236}">
                <a16:creationId xmlns:a16="http://schemas.microsoft.com/office/drawing/2014/main" id="{C1635D90-EAE5-7F28-A1AF-A42DE3C3056E}"/>
              </a:ext>
            </a:extLst>
          </p:cNvPr>
          <p:cNvSpPr>
            <a:spLocks noGrp="1"/>
          </p:cNvSpPr>
          <p:nvPr>
            <p:ph type="body" sz="quarter" idx="14"/>
          </p:nvPr>
        </p:nvSpPr>
        <p:spPr>
          <a:xfrm>
            <a:off x="1019173" y="1378366"/>
            <a:ext cx="10188577" cy="1142194"/>
          </a:xfrm>
        </p:spPr>
        <p:txBody>
          <a:bodyPr/>
          <a:lstStyle/>
          <a:p>
            <a:r>
              <a:rPr lang="en-GB" sz="3300"/>
              <a:t>Equity-like characteristics in financial liabilities</a:t>
            </a:r>
          </a:p>
        </p:txBody>
      </p:sp>
      <p:sp>
        <p:nvSpPr>
          <p:cNvPr id="4" name="Footer Placeholder 3">
            <a:extLst>
              <a:ext uri="{FF2B5EF4-FFF2-40B4-BE49-F238E27FC236}">
                <a16:creationId xmlns:a16="http://schemas.microsoft.com/office/drawing/2014/main" id="{B748E348-B66B-0252-F595-A6E29A37083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6D0F9D37-993A-44DD-F8ED-96D93E8293FF}"/>
              </a:ext>
            </a:extLst>
          </p:cNvPr>
          <p:cNvSpPr/>
          <p:nvPr/>
        </p:nvSpPr>
        <p:spPr>
          <a:xfrm>
            <a:off x="1039397" y="2238913"/>
            <a:ext cx="10366143" cy="2461863"/>
          </a:xfrm>
          <a:prstGeom prst="rect">
            <a:avLst/>
          </a:prstGeom>
          <a:solidFill>
            <a:schemeClr val="accent2"/>
          </a:solidFill>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a:rPr>
              <a:t>Contractual terms that give rise to cash flows that have similar characteristics </a:t>
            </a: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Segoe UI"/>
              </a:rPr>
              <a:t>of nature, timing or amount </a:t>
            </a: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a:rPr>
              <a:t>to those of ordinary shares. </a:t>
            </a:r>
            <a:endPar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a:rPr>
              <a:t>Do not negate any contractual obligation on the issuer to deliver cash but may affect the amount or timing of the cash flows an entity has a contractual obligation to deliver. </a:t>
            </a:r>
            <a:endPar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NZ"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a:rPr>
              <a:t>May result in an entity delivering its own equity instruments to settle an obligation or not paying the full amount of the obligation. </a:t>
            </a:r>
            <a:r>
              <a:rPr kumimoji="0" lang="en-NZ" sz="1800" b="0" i="0" u="none" strike="noStrike" kern="1200" cap="none" spc="0" normalizeH="0" baseline="0" noProof="0">
                <a:ln>
                  <a:noFill/>
                </a:ln>
                <a:solidFill>
                  <a:srgbClr val="5F6061"/>
                </a:solidFill>
                <a:effectLst/>
                <a:uLnTx/>
                <a:uFillTx/>
                <a:latin typeface="Arial" panose="020B0604020202020204"/>
                <a:ea typeface="Calibri" panose="020F0502020204030204" pitchFamily="34" charset="0"/>
                <a:cs typeface="Arial"/>
              </a:rPr>
              <a:t> </a:t>
            </a:r>
          </a:p>
        </p:txBody>
      </p:sp>
    </p:spTree>
    <p:extLst>
      <p:ext uri="{BB962C8B-B14F-4D97-AF65-F5344CB8AC3E}">
        <p14:creationId xmlns:p14="http://schemas.microsoft.com/office/powerpoint/2010/main" val="3935043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24751" y="1319424"/>
            <a:ext cx="9039226" cy="1142194"/>
          </a:xfrm>
        </p:spPr>
        <p:txBody>
          <a:bodyPr lIns="0" tIns="0" rIns="0" bIns="0" anchor="t"/>
          <a:lstStyle/>
          <a:p>
            <a:r>
              <a:rPr lang="en-GB" sz="3300">
                <a:latin typeface="Arial"/>
                <a:cs typeface="Arial"/>
              </a:rPr>
              <a:t>Terms and conditions illustrative disclosure  </a:t>
            </a:r>
            <a:endParaRPr lang="en-GB" sz="3300"/>
          </a:p>
        </p:txBody>
      </p:sp>
      <p:sp>
        <p:nvSpPr>
          <p:cNvPr id="4" name="TextBox 1">
            <a:extLst>
              <a:ext uri="{FF2B5EF4-FFF2-40B4-BE49-F238E27FC236}">
                <a16:creationId xmlns:a16="http://schemas.microsoft.com/office/drawing/2014/main" id="{5EEA44A5-82E1-C8A0-14BF-6FF2A0304762}"/>
              </a:ext>
            </a:extLst>
          </p:cNvPr>
          <p:cNvSpPr txBox="1"/>
          <p:nvPr/>
        </p:nvSpPr>
        <p:spPr>
          <a:xfrm>
            <a:off x="1024751" y="1977927"/>
            <a:ext cx="10734433" cy="1578150"/>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F6061"/>
                </a:solidFill>
                <a:effectLst/>
                <a:uLnTx/>
                <a:uFillTx/>
                <a:latin typeface="Arial" panose="020B0604020202020204"/>
                <a:ea typeface="+mn-ea"/>
                <a:cs typeface="+mn-cs"/>
              </a:rPr>
              <a:t>Perpetual subordinated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5F60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a:cs typeface="+mn-cs"/>
              </a:rPr>
              <a:t>At 31 December 2020, the total perpetual subordinated notes outstanding amounted to CU3,986 million and are included in Company X’s equity. The table below includes the </a:t>
            </a:r>
            <a:r>
              <a:rPr kumimoji="0" lang="en-GB" sz="1600" b="1" i="0" u="none" strike="noStrike" kern="1200" cap="none" spc="0" normalizeH="0" baseline="0" noProof="0">
                <a:ln>
                  <a:noFill/>
                </a:ln>
                <a:effectLst/>
                <a:uLnTx/>
                <a:uFillTx/>
                <a:latin typeface="Arial" panose="020B0604020202020204"/>
                <a:ea typeface="MS Mincho"/>
                <a:cs typeface="+mn-cs"/>
              </a:rPr>
              <a:t>key terms of these financial instruments. </a:t>
            </a:r>
            <a:endParaRPr kumimoji="0" lang="en-GB" sz="1600" b="1" i="0" u="none" strike="noStrike" kern="1200" cap="none" spc="0" normalizeH="0" baseline="0" noProof="0">
              <a:ln>
                <a:noFill/>
              </a:ln>
              <a:effectLst/>
              <a:uLnTx/>
              <a:uFillTx/>
              <a:latin typeface="Arial" panose="020B0604020202020204"/>
              <a:ea typeface="MS Mincho" panose="02020609040205080304" pitchFamily="49"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F6061"/>
                </a:solidFill>
                <a:effectLst/>
                <a:uLnTx/>
                <a:uFillTx/>
                <a:latin typeface="Arial" panose="020B0604020202020204"/>
                <a:ea typeface="+mn-ea"/>
                <a:cs typeface="+mn-cs"/>
              </a:rPr>
              <a:t> </a:t>
            </a:r>
          </a:p>
        </p:txBody>
      </p:sp>
      <p:graphicFrame>
        <p:nvGraphicFramePr>
          <p:cNvPr id="11" name="Table 9">
            <a:extLst>
              <a:ext uri="{FF2B5EF4-FFF2-40B4-BE49-F238E27FC236}">
                <a16:creationId xmlns:a16="http://schemas.microsoft.com/office/drawing/2014/main" id="{553D3F39-1E8C-73A3-72C9-F1BD7A7A292D}"/>
              </a:ext>
            </a:extLst>
          </p:cNvPr>
          <p:cNvGraphicFramePr>
            <a:graphicFrameLocks noGrp="1"/>
          </p:cNvGraphicFramePr>
          <p:nvPr>
            <p:extLst>
              <p:ext uri="{D42A27DB-BD31-4B8C-83A1-F6EECF244321}">
                <p14:modId xmlns:p14="http://schemas.microsoft.com/office/powerpoint/2010/main" val="3560437117"/>
              </p:ext>
            </p:extLst>
          </p:nvPr>
        </p:nvGraphicFramePr>
        <p:xfrm>
          <a:off x="1024751" y="3166216"/>
          <a:ext cx="10522715" cy="2372360"/>
        </p:xfrm>
        <a:graphic>
          <a:graphicData uri="http://schemas.openxmlformats.org/drawingml/2006/table">
            <a:tbl>
              <a:tblPr firstRow="1" bandRow="1">
                <a:tableStyleId>{21E4AEA4-8DFA-4A89-87EB-49C32662AFE0}</a:tableStyleId>
              </a:tblPr>
              <a:tblGrid>
                <a:gridCol w="3255521">
                  <a:extLst>
                    <a:ext uri="{9D8B030D-6E8A-4147-A177-3AD203B41FA5}">
                      <a16:colId xmlns:a16="http://schemas.microsoft.com/office/drawing/2014/main" val="580190938"/>
                    </a:ext>
                  </a:extLst>
                </a:gridCol>
                <a:gridCol w="1254214">
                  <a:extLst>
                    <a:ext uri="{9D8B030D-6E8A-4147-A177-3AD203B41FA5}">
                      <a16:colId xmlns:a16="http://schemas.microsoft.com/office/drawing/2014/main" val="1480589962"/>
                    </a:ext>
                  </a:extLst>
                </a:gridCol>
                <a:gridCol w="1503245">
                  <a:extLst>
                    <a:ext uri="{9D8B030D-6E8A-4147-A177-3AD203B41FA5}">
                      <a16:colId xmlns:a16="http://schemas.microsoft.com/office/drawing/2014/main" val="767041579"/>
                    </a:ext>
                  </a:extLst>
                </a:gridCol>
                <a:gridCol w="1985988">
                  <a:extLst>
                    <a:ext uri="{9D8B030D-6E8A-4147-A177-3AD203B41FA5}">
                      <a16:colId xmlns:a16="http://schemas.microsoft.com/office/drawing/2014/main" val="954351174"/>
                    </a:ext>
                  </a:extLst>
                </a:gridCol>
                <a:gridCol w="1380744">
                  <a:extLst>
                    <a:ext uri="{9D8B030D-6E8A-4147-A177-3AD203B41FA5}">
                      <a16:colId xmlns:a16="http://schemas.microsoft.com/office/drawing/2014/main" val="955877744"/>
                    </a:ext>
                  </a:extLst>
                </a:gridCol>
                <a:gridCol w="1143003">
                  <a:extLst>
                    <a:ext uri="{9D8B030D-6E8A-4147-A177-3AD203B41FA5}">
                      <a16:colId xmlns:a16="http://schemas.microsoft.com/office/drawing/2014/main" val="3616960602"/>
                    </a:ext>
                  </a:extLst>
                </a:gridCol>
              </a:tblGrid>
              <a:tr h="370840">
                <a:tc>
                  <a:txBody>
                    <a:bodyPr/>
                    <a:lstStyle/>
                    <a:p>
                      <a:endParaRPr lang="en-GB" sz="1400">
                        <a:latin typeface="Arial" panose="020B0604020202020204" pitchFamily="34" charset="0"/>
                        <a:cs typeface="Arial" panose="020B0604020202020204" pitchFamily="34" charset="0"/>
                      </a:endParaRPr>
                    </a:p>
                  </a:txBody>
                  <a:tcPr/>
                </a:tc>
                <a:tc>
                  <a:txBody>
                    <a:bodyPr/>
                    <a:lstStyle/>
                    <a:p>
                      <a:pPr algn="ctr"/>
                      <a:r>
                        <a:rPr lang="en-GB" sz="1400">
                          <a:latin typeface="Arial" panose="020B0604020202020204" pitchFamily="34" charset="0"/>
                          <a:cs typeface="Arial" panose="020B0604020202020204" pitchFamily="34" charset="0"/>
                        </a:rPr>
                        <a:t>Notional amount</a:t>
                      </a:r>
                    </a:p>
                  </a:txBody>
                  <a:tcPr/>
                </a:tc>
                <a:tc>
                  <a:txBody>
                    <a:bodyPr/>
                    <a:lstStyle/>
                    <a:p>
                      <a:pPr algn="ctr"/>
                      <a:r>
                        <a:rPr lang="en-GB" sz="1400">
                          <a:latin typeface="Arial" panose="020B0604020202020204" pitchFamily="34" charset="0"/>
                          <a:cs typeface="Arial" panose="020B0604020202020204" pitchFamily="34" charset="0"/>
                        </a:rPr>
                        <a:t>Initial call date</a:t>
                      </a:r>
                    </a:p>
                  </a:txBody>
                  <a:tcPr/>
                </a:tc>
                <a:tc>
                  <a:txBody>
                    <a:bodyPr/>
                    <a:lstStyle/>
                    <a:p>
                      <a:pPr algn="ctr"/>
                      <a:r>
                        <a:rPr lang="en-GB" sz="1400">
                          <a:latin typeface="Arial" panose="020B0604020202020204" pitchFamily="34" charset="0"/>
                          <a:cs typeface="Arial" panose="020B0604020202020204" pitchFamily="34" charset="0"/>
                        </a:rPr>
                        <a:t>Coupon reset after initial call date</a:t>
                      </a:r>
                    </a:p>
                  </a:txBody>
                  <a:tcPr/>
                </a:tc>
                <a:tc>
                  <a:txBody>
                    <a:bodyPr/>
                    <a:lstStyle/>
                    <a:p>
                      <a:pPr algn="ctr"/>
                      <a:r>
                        <a:rPr lang="en-GB" sz="1400">
                          <a:latin typeface="Arial" panose="020B0604020202020204" pitchFamily="34" charset="0"/>
                          <a:cs typeface="Arial" panose="020B0604020202020204" pitchFamily="34" charset="0"/>
                        </a:rPr>
                        <a:t>2020 </a:t>
                      </a:r>
                      <a:br>
                        <a:rPr lang="en-GB" sz="1400">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CU million</a:t>
                      </a:r>
                    </a:p>
                  </a:txBody>
                  <a:tcPr/>
                </a:tc>
                <a:tc>
                  <a:txBody>
                    <a:bodyPr/>
                    <a:lstStyle/>
                    <a:p>
                      <a:pPr algn="ctr"/>
                      <a:r>
                        <a:rPr lang="en-GB" sz="1400">
                          <a:latin typeface="Arial" panose="020B0604020202020204" pitchFamily="34" charset="0"/>
                          <a:cs typeface="Arial" panose="020B0604020202020204" pitchFamily="34" charset="0"/>
                        </a:rPr>
                        <a:t>2019 </a:t>
                      </a:r>
                      <a:br>
                        <a:rPr lang="en-GB" sz="1400">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CU million</a:t>
                      </a:r>
                    </a:p>
                  </a:txBody>
                  <a:tcPr/>
                </a:tc>
                <a:extLst>
                  <a:ext uri="{0D108BD9-81ED-4DB2-BD59-A6C34878D82A}">
                    <a16:rowId xmlns:a16="http://schemas.microsoft.com/office/drawing/2014/main" val="2369711988"/>
                  </a:ext>
                </a:extLst>
              </a:tr>
              <a:tr h="370840">
                <a:tc>
                  <a:txBody>
                    <a:bodyPr/>
                    <a:lstStyle/>
                    <a:p>
                      <a:r>
                        <a:rPr lang="en-GB" sz="1400">
                          <a:latin typeface="Arial" panose="020B0604020202020204" pitchFamily="34" charset="0"/>
                          <a:cs typeface="Arial" panose="020B0604020202020204" pitchFamily="34" charset="0"/>
                        </a:rPr>
                        <a:t>5.5% Fixed Rate Subordinated Notes </a:t>
                      </a:r>
                    </a:p>
                  </a:txBody>
                  <a:tcPr/>
                </a:tc>
                <a:tc>
                  <a:txBody>
                    <a:bodyPr/>
                    <a:lstStyle/>
                    <a:p>
                      <a:r>
                        <a:rPr lang="en-GB" sz="1400">
                          <a:latin typeface="Arial" panose="020B0604020202020204" pitchFamily="34" charset="0"/>
                          <a:cs typeface="Arial" panose="020B0604020202020204" pitchFamily="34" charset="0"/>
                        </a:rPr>
                        <a:t>USD 1,000m</a:t>
                      </a:r>
                    </a:p>
                  </a:txBody>
                  <a:tcPr/>
                </a:tc>
                <a:tc>
                  <a:txBody>
                    <a:bodyPr/>
                    <a:lstStyle/>
                    <a:p>
                      <a:r>
                        <a:rPr lang="en-GB" sz="1400">
                          <a:latin typeface="Arial" panose="020B0604020202020204" pitchFamily="34" charset="0"/>
                          <a:cs typeface="Arial" panose="020B0604020202020204" pitchFamily="34" charset="0"/>
                        </a:rPr>
                        <a:t>January 2025</a:t>
                      </a:r>
                    </a:p>
                  </a:txBody>
                  <a:tcPr/>
                </a:tc>
                <a:tc>
                  <a:txBody>
                    <a:bodyPr/>
                    <a:lstStyle/>
                    <a:p>
                      <a:pPr algn="ctr"/>
                      <a:r>
                        <a:rPr lang="en-GB" sz="1400">
                          <a:latin typeface="Arial" panose="020B0604020202020204" pitchFamily="34" charset="0"/>
                          <a:cs typeface="Arial" panose="020B0604020202020204" pitchFamily="34" charset="0"/>
                        </a:rPr>
                        <a:t>10.5%</a:t>
                      </a:r>
                    </a:p>
                  </a:txBody>
                  <a:tcPr/>
                </a:tc>
                <a:tc>
                  <a:txBody>
                    <a:bodyPr/>
                    <a:lstStyle/>
                    <a:p>
                      <a:pPr algn="ctr"/>
                      <a:r>
                        <a:rPr lang="en-GB" sz="1400">
                          <a:latin typeface="Arial" panose="020B0604020202020204" pitchFamily="34" charset="0"/>
                          <a:cs typeface="Arial" panose="020B0604020202020204" pitchFamily="34" charset="0"/>
                        </a:rPr>
                        <a:t>690</a:t>
                      </a:r>
                    </a:p>
                  </a:txBody>
                  <a:tcPr/>
                </a:tc>
                <a:tc>
                  <a:txBody>
                    <a:bodyPr/>
                    <a:lstStyle/>
                    <a:p>
                      <a:pPr algn="ctr"/>
                      <a:r>
                        <a:rPr lang="en-GB" sz="1400">
                          <a:latin typeface="Arial" panose="020B0604020202020204" pitchFamily="34" charset="0"/>
                          <a:cs typeface="Arial" panose="020B0604020202020204" pitchFamily="34" charset="0"/>
                        </a:rPr>
                        <a:t>714</a:t>
                      </a:r>
                    </a:p>
                  </a:txBody>
                  <a:tcPr/>
                </a:tc>
                <a:extLst>
                  <a:ext uri="{0D108BD9-81ED-4DB2-BD59-A6C34878D82A}">
                    <a16:rowId xmlns:a16="http://schemas.microsoft.com/office/drawing/2014/main" val="1316704531"/>
                  </a:ext>
                </a:extLst>
              </a:tr>
              <a:tr h="370840">
                <a:tc>
                  <a:txBody>
                    <a:bodyPr/>
                    <a:lstStyle/>
                    <a:p>
                      <a:r>
                        <a:rPr lang="en-GB" sz="1400">
                          <a:latin typeface="Arial" panose="020B0604020202020204" pitchFamily="34" charset="0"/>
                          <a:cs typeface="Arial" panose="020B0604020202020204" pitchFamily="34" charset="0"/>
                        </a:rPr>
                        <a:t>4.5% Fixed Rate Subordinated Notes </a:t>
                      </a:r>
                    </a:p>
                  </a:txBody>
                  <a:tcPr/>
                </a:tc>
                <a:tc>
                  <a:txBody>
                    <a:bodyPr/>
                    <a:lstStyle/>
                    <a:p>
                      <a:r>
                        <a:rPr lang="en-GB" sz="1400">
                          <a:latin typeface="Arial" panose="020B0604020202020204" pitchFamily="34" charset="0"/>
                          <a:cs typeface="Arial" panose="020B0604020202020204" pitchFamily="34" charset="0"/>
                        </a:rPr>
                        <a:t>EUR 750m</a:t>
                      </a:r>
                    </a:p>
                  </a:txBody>
                  <a:tcPr/>
                </a:tc>
                <a:tc>
                  <a:txBody>
                    <a:bodyPr/>
                    <a:lstStyle/>
                    <a:p>
                      <a:r>
                        <a:rPr lang="en-GB" sz="1400">
                          <a:latin typeface="Arial" panose="020B0604020202020204" pitchFamily="34" charset="0"/>
                          <a:cs typeface="Arial" panose="020B0604020202020204" pitchFamily="34" charset="0"/>
                        </a:rPr>
                        <a:t>March 2028</a:t>
                      </a:r>
                    </a:p>
                  </a:txBody>
                  <a:tcPr/>
                </a:tc>
                <a:tc>
                  <a:txBody>
                    <a:bodyPr/>
                    <a:lstStyle/>
                    <a:p>
                      <a:pPr algn="ctr"/>
                      <a:r>
                        <a:rPr lang="en-GB" sz="1400">
                          <a:latin typeface="Arial" panose="020B0604020202020204" pitchFamily="34" charset="0"/>
                          <a:cs typeface="Arial" panose="020B0604020202020204" pitchFamily="34" charset="0"/>
                        </a:rPr>
                        <a:t>Market rate </a:t>
                      </a:r>
                    </a:p>
                  </a:txBody>
                  <a:tcPr/>
                </a:tc>
                <a:tc>
                  <a:txBody>
                    <a:bodyPr/>
                    <a:lstStyle/>
                    <a:p>
                      <a:pPr algn="ctr"/>
                      <a:r>
                        <a:rPr lang="en-GB" sz="1400">
                          <a:latin typeface="Arial" panose="020B0604020202020204" pitchFamily="34" charset="0"/>
                          <a:cs typeface="Arial" panose="020B0604020202020204" pitchFamily="34" charset="0"/>
                        </a:rPr>
                        <a:t>647</a:t>
                      </a:r>
                    </a:p>
                  </a:txBody>
                  <a:tcPr/>
                </a:tc>
                <a:tc>
                  <a:txBody>
                    <a:bodyPr/>
                    <a:lstStyle/>
                    <a:p>
                      <a:pPr algn="ctr"/>
                      <a:r>
                        <a:rPr lang="en-GB" sz="1400">
                          <a:latin typeface="Arial" panose="020B0604020202020204" pitchFamily="34" charset="0"/>
                          <a:cs typeface="Arial" panose="020B0604020202020204" pitchFamily="34" charset="0"/>
                        </a:rPr>
                        <a:t>658</a:t>
                      </a:r>
                    </a:p>
                  </a:txBody>
                  <a:tcPr/>
                </a:tc>
                <a:extLst>
                  <a:ext uri="{0D108BD9-81ED-4DB2-BD59-A6C34878D82A}">
                    <a16:rowId xmlns:a16="http://schemas.microsoft.com/office/drawing/2014/main" val="1870845673"/>
                  </a:ext>
                </a:extLst>
              </a:tr>
              <a:tr h="370840">
                <a:tc>
                  <a:txBody>
                    <a:bodyPr/>
                    <a:lstStyle/>
                    <a:p>
                      <a:r>
                        <a:rPr lang="en-GB" sz="1400">
                          <a:latin typeface="Arial" panose="020B0604020202020204" pitchFamily="34" charset="0"/>
                          <a:cs typeface="Arial" panose="020B0604020202020204" pitchFamily="34" charset="0"/>
                        </a:rPr>
                        <a:t>4% Fixed Rate Subordinated Notes </a:t>
                      </a:r>
                    </a:p>
                  </a:txBody>
                  <a:tcPr/>
                </a:tc>
                <a:tc>
                  <a:txBody>
                    <a:bodyPr/>
                    <a:lstStyle/>
                    <a:p>
                      <a:r>
                        <a:rPr lang="en-GB" sz="1400">
                          <a:latin typeface="Arial" panose="020B0604020202020204" pitchFamily="34" charset="0"/>
                          <a:cs typeface="Arial" panose="020B0604020202020204" pitchFamily="34" charset="0"/>
                        </a:rPr>
                        <a:t>EUR 2,000m</a:t>
                      </a:r>
                    </a:p>
                  </a:txBody>
                  <a:tcPr/>
                </a:tc>
                <a:tc>
                  <a:txBody>
                    <a:bodyPr/>
                    <a:lstStyle/>
                    <a:p>
                      <a:r>
                        <a:rPr lang="en-GB" sz="1400">
                          <a:latin typeface="Arial" panose="020B0604020202020204" pitchFamily="34" charset="0"/>
                          <a:cs typeface="Arial" panose="020B0604020202020204" pitchFamily="34" charset="0"/>
                        </a:rPr>
                        <a:t>October 2032</a:t>
                      </a:r>
                    </a:p>
                  </a:txBody>
                  <a:tcPr/>
                </a:tc>
                <a:tc>
                  <a:txBody>
                    <a:bodyPr/>
                    <a:lstStyle/>
                    <a:p>
                      <a:pPr algn="ctr"/>
                      <a:r>
                        <a:rPr lang="en-GB" sz="1400">
                          <a:latin typeface="Arial" panose="020B0604020202020204" pitchFamily="34" charset="0"/>
                          <a:cs typeface="Arial" panose="020B0604020202020204" pitchFamily="34" charset="0"/>
                        </a:rPr>
                        <a:t>Market rate</a:t>
                      </a:r>
                    </a:p>
                  </a:txBody>
                  <a:tcPr/>
                </a:tc>
                <a:tc>
                  <a:txBody>
                    <a:bodyPr/>
                    <a:lstStyle/>
                    <a:p>
                      <a:pPr algn="ctr"/>
                      <a:r>
                        <a:rPr lang="en-GB" sz="1400">
                          <a:latin typeface="Arial" panose="020B0604020202020204" pitchFamily="34" charset="0"/>
                          <a:cs typeface="Arial" panose="020B0604020202020204" pitchFamily="34" charset="0"/>
                        </a:rPr>
                        <a:t>1,724</a:t>
                      </a:r>
                    </a:p>
                  </a:txBody>
                  <a:tcPr/>
                </a:tc>
                <a:tc>
                  <a:txBody>
                    <a:bodyPr/>
                    <a:lstStyle/>
                    <a:p>
                      <a:pPr algn="ctr"/>
                      <a:r>
                        <a:rPr lang="en-GB" sz="14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4041793860"/>
                  </a:ext>
                </a:extLst>
              </a:tr>
              <a:tr h="370840">
                <a:tc>
                  <a:txBody>
                    <a:bodyPr/>
                    <a:lstStyle/>
                    <a:p>
                      <a:r>
                        <a:rPr lang="en-GB" sz="1400">
                          <a:latin typeface="Arial" panose="020B0604020202020204" pitchFamily="34" charset="0"/>
                          <a:cs typeface="Arial" panose="020B0604020202020204" pitchFamily="34" charset="0"/>
                        </a:rPr>
                        <a:t>3% Fixed Rate Subordinated Notes </a:t>
                      </a:r>
                    </a:p>
                  </a:txBody>
                  <a:tcPr/>
                </a:tc>
                <a:tc>
                  <a:txBody>
                    <a:bodyPr/>
                    <a:lstStyle/>
                    <a:p>
                      <a:r>
                        <a:rPr lang="en-GB" sz="1400">
                          <a:latin typeface="Arial" panose="020B0604020202020204" pitchFamily="34" charset="0"/>
                          <a:cs typeface="Arial" panose="020B0604020202020204" pitchFamily="34" charset="0"/>
                        </a:rPr>
                        <a:t>GBP 1,000m</a:t>
                      </a:r>
                    </a:p>
                  </a:txBody>
                  <a:tcPr/>
                </a:tc>
                <a:tc>
                  <a:txBody>
                    <a:bodyPr/>
                    <a:lstStyle/>
                    <a:p>
                      <a:r>
                        <a:rPr lang="en-GB" sz="1400">
                          <a:latin typeface="Arial" panose="020B0604020202020204" pitchFamily="34" charset="0"/>
                          <a:cs typeface="Arial" panose="020B0604020202020204" pitchFamily="34" charset="0"/>
                        </a:rPr>
                        <a:t>January 2027</a:t>
                      </a:r>
                    </a:p>
                  </a:txBody>
                  <a:tcPr/>
                </a:tc>
                <a:tc>
                  <a:txBody>
                    <a:bodyPr/>
                    <a:lstStyle/>
                    <a:p>
                      <a:pPr algn="ctr"/>
                      <a:r>
                        <a:rPr lang="en-GB" sz="1400">
                          <a:latin typeface="Arial" panose="020B0604020202020204" pitchFamily="34" charset="0"/>
                          <a:cs typeface="Arial" panose="020B0604020202020204" pitchFamily="34" charset="0"/>
                        </a:rPr>
                        <a:t>Market rate</a:t>
                      </a:r>
                    </a:p>
                  </a:txBody>
                  <a:tcPr/>
                </a:tc>
                <a:tc>
                  <a:txBody>
                    <a:bodyPr/>
                    <a:lstStyle/>
                    <a:p>
                      <a:pPr algn="ctr"/>
                      <a:r>
                        <a:rPr lang="en-GB" sz="1400">
                          <a:latin typeface="Arial" panose="020B0604020202020204" pitchFamily="34" charset="0"/>
                          <a:cs typeface="Arial" panose="020B0604020202020204" pitchFamily="34" charset="0"/>
                        </a:rPr>
                        <a:t>925</a:t>
                      </a:r>
                    </a:p>
                  </a:txBody>
                  <a:tcPr/>
                </a:tc>
                <a:tc>
                  <a:txBody>
                    <a:bodyPr/>
                    <a:lstStyle/>
                    <a:p>
                      <a:pPr algn="ctr"/>
                      <a:r>
                        <a:rPr lang="en-GB" sz="1400">
                          <a:latin typeface="Arial" panose="020B0604020202020204" pitchFamily="34" charset="0"/>
                          <a:cs typeface="Arial" panose="020B0604020202020204" pitchFamily="34" charset="0"/>
                        </a:rPr>
                        <a:t>910</a:t>
                      </a:r>
                    </a:p>
                  </a:txBody>
                  <a:tcPr/>
                </a:tc>
                <a:extLst>
                  <a:ext uri="{0D108BD9-81ED-4DB2-BD59-A6C34878D82A}">
                    <a16:rowId xmlns:a16="http://schemas.microsoft.com/office/drawing/2014/main" val="1176361195"/>
                  </a:ext>
                </a:extLst>
              </a:tr>
              <a:tr h="370840">
                <a:tc>
                  <a:txBody>
                    <a:bodyPr/>
                    <a:lstStyle/>
                    <a:p>
                      <a:endParaRPr lang="en-GB" sz="1400">
                        <a:latin typeface="Arial" panose="020B0604020202020204" pitchFamily="34" charset="0"/>
                        <a:cs typeface="Arial" panose="020B0604020202020204" pitchFamily="34" charset="0"/>
                      </a:endParaRPr>
                    </a:p>
                  </a:txBody>
                  <a:tcPr/>
                </a:tc>
                <a:tc>
                  <a:txBody>
                    <a:bodyPr/>
                    <a:lstStyle/>
                    <a:p>
                      <a:endParaRPr lang="en-GB" sz="1400">
                        <a:latin typeface="Arial" panose="020B0604020202020204" pitchFamily="34" charset="0"/>
                        <a:cs typeface="Arial" panose="020B0604020202020204" pitchFamily="34" charset="0"/>
                      </a:endParaRPr>
                    </a:p>
                  </a:txBody>
                  <a:tcPr/>
                </a:tc>
                <a:tc>
                  <a:txBody>
                    <a:bodyPr/>
                    <a:lstStyle/>
                    <a:p>
                      <a:endParaRPr lang="en-GB" sz="1400">
                        <a:latin typeface="Arial" panose="020B0604020202020204" pitchFamily="34" charset="0"/>
                        <a:cs typeface="Arial" panose="020B0604020202020204" pitchFamily="34" charset="0"/>
                      </a:endParaRPr>
                    </a:p>
                  </a:txBody>
                  <a:tcPr/>
                </a:tc>
                <a:tc>
                  <a:txBody>
                    <a:bodyPr/>
                    <a:lstStyle/>
                    <a:p>
                      <a:endParaRPr lang="en-GB" sz="1400">
                        <a:latin typeface="Arial" panose="020B0604020202020204" pitchFamily="34" charset="0"/>
                        <a:cs typeface="Arial" panose="020B0604020202020204" pitchFamily="34" charset="0"/>
                      </a:endParaRPr>
                    </a:p>
                  </a:txBody>
                  <a:tcPr/>
                </a:tc>
                <a:tc>
                  <a:txBody>
                    <a:bodyPr/>
                    <a:lstStyle/>
                    <a:p>
                      <a:pPr algn="ctr"/>
                      <a:r>
                        <a:rPr lang="en-GB" sz="1400" b="1">
                          <a:latin typeface="Arial" panose="020B0604020202020204" pitchFamily="34" charset="0"/>
                          <a:cs typeface="Arial" panose="020B0604020202020204" pitchFamily="34" charset="0"/>
                        </a:rPr>
                        <a:t>3,986</a:t>
                      </a:r>
                    </a:p>
                  </a:txBody>
                  <a:tcPr/>
                </a:tc>
                <a:tc>
                  <a:txBody>
                    <a:bodyPr/>
                    <a:lstStyle/>
                    <a:p>
                      <a:pPr algn="ctr"/>
                      <a:r>
                        <a:rPr lang="en-GB" sz="1400" b="1">
                          <a:latin typeface="Arial" panose="020B0604020202020204" pitchFamily="34" charset="0"/>
                          <a:cs typeface="Arial" panose="020B0604020202020204" pitchFamily="34" charset="0"/>
                        </a:rPr>
                        <a:t>2,282</a:t>
                      </a:r>
                    </a:p>
                  </a:txBody>
                  <a:tcPr/>
                </a:tc>
                <a:extLst>
                  <a:ext uri="{0D108BD9-81ED-4DB2-BD59-A6C34878D82A}">
                    <a16:rowId xmlns:a16="http://schemas.microsoft.com/office/drawing/2014/main" val="1741382659"/>
                  </a:ext>
                </a:extLst>
              </a:tr>
            </a:tbl>
          </a:graphicData>
        </a:graphic>
      </p:graphicFrame>
      <p:sp>
        <p:nvSpPr>
          <p:cNvPr id="3" name="Footer Placeholder 2">
            <a:extLst>
              <a:ext uri="{FF2B5EF4-FFF2-40B4-BE49-F238E27FC236}">
                <a16:creationId xmlns:a16="http://schemas.microsoft.com/office/drawing/2014/main" id="{2B400066-6F29-13E8-7FB2-ABB2654451AC}"/>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19</a:t>
            </a:fld>
            <a:endParaRPr lang="en-US">
              <a:cs typeface="Arial" panose="020B0604020202020204" pitchFamily="34" charset="0"/>
            </a:endParaRPr>
          </a:p>
        </p:txBody>
      </p:sp>
    </p:spTree>
    <p:extLst>
      <p:ext uri="{BB962C8B-B14F-4D97-AF65-F5344CB8AC3E}">
        <p14:creationId xmlns:p14="http://schemas.microsoft.com/office/powerpoint/2010/main" val="274687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DE68A-D4B3-C959-3DFF-D757C354DCEB}"/>
              </a:ext>
            </a:extLst>
          </p:cNvPr>
          <p:cNvSpPr txBox="1"/>
          <p:nvPr/>
        </p:nvSpPr>
        <p:spPr>
          <a:xfrm>
            <a:off x="748123" y="3073916"/>
            <a:ext cx="5742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00A0CE"/>
                </a:solidFill>
                <a:latin typeface="Arial" panose="020B0604020202020204" pitchFamily="34" charset="0"/>
                <a:cs typeface="Arial" panose="020B0604020202020204" pitchFamily="34" charset="0"/>
              </a:rPr>
              <a:t>Sapna </a:t>
            </a:r>
            <a:r>
              <a:rPr lang="en-US" sz="3000" dirty="0" err="1">
                <a:solidFill>
                  <a:srgbClr val="00A0CE"/>
                </a:solidFill>
                <a:latin typeface="Arial" panose="020B0604020202020204" pitchFamily="34" charset="0"/>
                <a:cs typeface="Arial" panose="020B0604020202020204" pitchFamily="34" charset="0"/>
              </a:rPr>
              <a:t>Heeralall</a:t>
            </a:r>
            <a:r>
              <a:rPr lang="en-GB" sz="3000" dirty="0">
                <a:solidFill>
                  <a:srgbClr val="00A0CE"/>
                </a:solidFill>
                <a:latin typeface="Arial" panose="020B0604020202020204" pitchFamily="34" charset="0"/>
                <a:cs typeface="Arial" panose="020B0604020202020204" pitchFamily="34" charset="0"/>
              </a:rPr>
              <a:t>, </a:t>
            </a:r>
            <a:r>
              <a:rPr kumimoji="0" lang="en-GB" sz="3000" b="0" i="0" u="none" strike="noStrike" kern="1200" cap="none" spc="0" normalizeH="0" baseline="0" noProof="0" dirty="0">
                <a:ln>
                  <a:noFill/>
                </a:ln>
                <a:solidFill>
                  <a:srgbClr val="5D5B5C"/>
                </a:solidFill>
                <a:effectLst/>
                <a:uLnTx/>
                <a:uFillTx/>
                <a:latin typeface="Arial" panose="020B0604020202020204" pitchFamily="34" charset="0"/>
                <a:ea typeface="+mn-ea"/>
                <a:cs typeface="Arial" panose="020B0604020202020204" pitchFamily="34" charset="0"/>
              </a:rPr>
              <a:t>EFRAG Senior Technical Manager</a:t>
            </a:r>
          </a:p>
        </p:txBody>
      </p:sp>
      <p:sp>
        <p:nvSpPr>
          <p:cNvPr id="8" name="TextBox 7">
            <a:extLst>
              <a:ext uri="{FF2B5EF4-FFF2-40B4-BE49-F238E27FC236}">
                <a16:creationId xmlns:a16="http://schemas.microsoft.com/office/drawing/2014/main" id="{7F2D42DC-647B-A75A-A573-9C2EDBEF445D}"/>
              </a:ext>
            </a:extLst>
          </p:cNvPr>
          <p:cNvSpPr txBox="1"/>
          <p:nvPr/>
        </p:nvSpPr>
        <p:spPr>
          <a:xfrm>
            <a:off x="7061039" y="3073916"/>
            <a:ext cx="488920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00" cap="none" spc="0" normalizeH="0" baseline="0" noProof="0" dirty="0">
                <a:ln>
                  <a:noFill/>
                </a:ln>
                <a:solidFill>
                  <a:srgbClr val="072071"/>
                </a:solidFill>
                <a:effectLst/>
                <a:uLnTx/>
                <a:uFillTx/>
                <a:latin typeface="Arial" panose="020B0604020202020204" pitchFamily="34" charset="0"/>
                <a:ea typeface="+mn-ea"/>
                <a:cs typeface="Arial" panose="020B0604020202020204" pitchFamily="34" charset="0"/>
              </a:rPr>
              <a:t>Florian Esterer, </a:t>
            </a:r>
            <a:r>
              <a:rPr kumimoji="0" lang="en-GB" sz="3000" b="0" i="0" u="none" strike="noStrike" kern="1200" cap="none" spc="0" normalizeH="0" baseline="0" noProof="0" dirty="0">
                <a:ln>
                  <a:noFill/>
                </a:ln>
                <a:solidFill>
                  <a:srgbClr val="5D5B5C"/>
                </a:solidFill>
                <a:effectLst/>
                <a:uLnTx/>
                <a:uFillTx/>
                <a:latin typeface="Arial" panose="020B0604020202020204" pitchFamily="34" charset="0"/>
                <a:ea typeface="+mn-ea"/>
                <a:cs typeface="Arial" panose="020B0604020202020204" pitchFamily="34" charset="0"/>
              </a:rPr>
              <a:t>IASB 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00" cap="none" spc="0" normalizeH="0" baseline="0" noProof="0" dirty="0">
                <a:ln>
                  <a:noFill/>
                </a:ln>
                <a:solidFill>
                  <a:srgbClr val="072071"/>
                </a:solidFill>
                <a:effectLst/>
                <a:uLnTx/>
                <a:uFillTx/>
                <a:latin typeface="Arial" panose="020B0604020202020204" pitchFamily="34" charset="0"/>
                <a:ea typeface="+mn-ea"/>
                <a:cs typeface="Arial" panose="020B0604020202020204" pitchFamily="34" charset="0"/>
              </a:rPr>
              <a:t>Riana Wiesner, </a:t>
            </a:r>
            <a:r>
              <a:rPr kumimoji="0" lang="en-GB" sz="3000" b="0" i="0" u="none" strike="noStrike" kern="1200" cap="none" spc="0" normalizeH="0" baseline="0" noProof="0" dirty="0">
                <a:ln>
                  <a:noFill/>
                </a:ln>
                <a:solidFill>
                  <a:srgbClr val="5D5B5C"/>
                </a:solidFill>
                <a:effectLst/>
                <a:uLnTx/>
                <a:uFillTx/>
                <a:latin typeface="Arial" panose="020B0604020202020204" pitchFamily="34" charset="0"/>
                <a:ea typeface="+mn-ea"/>
                <a:cs typeface="Arial" panose="020B0604020202020204" pitchFamily="34" charset="0"/>
              </a:rPr>
              <a:t>IASB Technical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00" cap="none" spc="0" normalizeH="0" baseline="0" noProof="0" dirty="0">
                <a:ln>
                  <a:noFill/>
                </a:ln>
                <a:solidFill>
                  <a:srgbClr val="072071"/>
                </a:solidFill>
                <a:effectLst/>
                <a:uLnTx/>
                <a:uFillTx/>
                <a:latin typeface="Arial" panose="020B0604020202020204" pitchFamily="34" charset="0"/>
                <a:ea typeface="+mn-ea"/>
                <a:cs typeface="Arial" panose="020B0604020202020204" pitchFamily="34" charset="0"/>
              </a:rPr>
              <a:t>Angie Ah Kun, </a:t>
            </a:r>
            <a:r>
              <a:rPr kumimoji="0" lang="en-GB" sz="3000" b="0" i="0" u="none" strike="noStrike" kern="1200" cap="none" spc="0" normalizeH="0" baseline="0" noProof="0" dirty="0">
                <a:ln>
                  <a:noFill/>
                </a:ln>
                <a:solidFill>
                  <a:srgbClr val="5D5B5C"/>
                </a:solidFill>
                <a:effectLst/>
                <a:uLnTx/>
                <a:uFillTx/>
                <a:latin typeface="Arial" panose="020B0604020202020204" pitchFamily="34" charset="0"/>
                <a:ea typeface="+mn-ea"/>
                <a:cs typeface="Arial" panose="020B0604020202020204" pitchFamily="34" charset="0"/>
              </a:rPr>
              <a:t>IASB Technical Staff</a:t>
            </a:r>
          </a:p>
        </p:txBody>
      </p:sp>
      <p:sp>
        <p:nvSpPr>
          <p:cNvPr id="10" name="AutoShape 4">
            <a:extLst>
              <a:ext uri="{FF2B5EF4-FFF2-40B4-BE49-F238E27FC236}">
                <a16:creationId xmlns:a16="http://schemas.microsoft.com/office/drawing/2014/main" id="{E8B676F1-5BE0-3985-9E56-3FF9F61C06D2}"/>
              </a:ext>
            </a:extLst>
          </p:cNvPr>
          <p:cNvSpPr>
            <a:spLocks noChangeAspect="1" noChangeArrowheads="1"/>
          </p:cNvSpPr>
          <p:nvPr/>
        </p:nvSpPr>
        <p:spPr bwMode="auto">
          <a:xfrm>
            <a:off x="5923722" y="29215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C4165D1-6976-16D8-0856-37BC2618372D}"/>
              </a:ext>
            </a:extLst>
          </p:cNvPr>
          <p:cNvPicPr>
            <a:picLocks noChangeAspect="1"/>
          </p:cNvPicPr>
          <p:nvPr/>
        </p:nvPicPr>
        <p:blipFill>
          <a:blip r:embed="rId2"/>
          <a:stretch>
            <a:fillRect/>
          </a:stretch>
        </p:blipFill>
        <p:spPr>
          <a:xfrm>
            <a:off x="6631396" y="1046053"/>
            <a:ext cx="4297325" cy="1875463"/>
          </a:xfrm>
          <a:prstGeom prst="rect">
            <a:avLst/>
          </a:prstGeom>
        </p:spPr>
      </p:pic>
      <p:pic>
        <p:nvPicPr>
          <p:cNvPr id="13" name="Picture 12">
            <a:extLst>
              <a:ext uri="{FF2B5EF4-FFF2-40B4-BE49-F238E27FC236}">
                <a16:creationId xmlns:a16="http://schemas.microsoft.com/office/drawing/2014/main" id="{D78F9E87-EBF4-2456-4789-1AFC3D4A5100}"/>
              </a:ext>
            </a:extLst>
          </p:cNvPr>
          <p:cNvPicPr>
            <a:picLocks noChangeAspect="1"/>
          </p:cNvPicPr>
          <p:nvPr/>
        </p:nvPicPr>
        <p:blipFill>
          <a:blip r:embed="rId3"/>
          <a:stretch>
            <a:fillRect/>
          </a:stretch>
        </p:blipFill>
        <p:spPr>
          <a:xfrm>
            <a:off x="343818" y="1307398"/>
            <a:ext cx="3390980" cy="1212493"/>
          </a:xfrm>
          <a:prstGeom prst="rect">
            <a:avLst/>
          </a:prstGeom>
        </p:spPr>
      </p:pic>
      <p:pic>
        <p:nvPicPr>
          <p:cNvPr id="1026" name="Picture 2" descr="Home - EAA">
            <a:extLst>
              <a:ext uri="{FF2B5EF4-FFF2-40B4-BE49-F238E27FC236}">
                <a16:creationId xmlns:a16="http://schemas.microsoft.com/office/drawing/2014/main" id="{CFE7B0E6-1593-80A6-5994-83063737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80" y="1462045"/>
            <a:ext cx="1755913" cy="903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4A570B-F093-4B7B-BB87-7A04CADE8C14}"/>
              </a:ext>
            </a:extLst>
          </p:cNvPr>
          <p:cNvSpPr txBox="1"/>
          <p:nvPr/>
        </p:nvSpPr>
        <p:spPr>
          <a:xfrm>
            <a:off x="812467" y="4152344"/>
            <a:ext cx="5963412" cy="2523768"/>
          </a:xfrm>
          <a:prstGeom prst="rect">
            <a:avLst/>
          </a:prstGeom>
          <a:noFill/>
        </p:spPr>
        <p:txBody>
          <a:bodyPr wrap="square" rtlCol="0">
            <a:spAutoFit/>
          </a:bodyPr>
          <a:lstStyle/>
          <a:p>
            <a:r>
              <a:rPr lang="en-GB" sz="2800" b="1" dirty="0">
                <a:solidFill>
                  <a:schemeClr val="accent5">
                    <a:lumMod val="75000"/>
                  </a:schemeClr>
                </a:solidFill>
                <a:latin typeface="Arial" panose="020B0604020202020204" pitchFamily="34" charset="0"/>
                <a:cs typeface="Arial" panose="020B0604020202020204" pitchFamily="34" charset="0"/>
              </a:rPr>
              <a:t>Tobias </a:t>
            </a:r>
            <a:r>
              <a:rPr lang="en-GB" sz="2800" b="1" dirty="0" err="1">
                <a:solidFill>
                  <a:schemeClr val="accent5">
                    <a:lumMod val="75000"/>
                  </a:schemeClr>
                </a:solidFill>
                <a:latin typeface="Arial" panose="020B0604020202020204" pitchFamily="34" charset="0"/>
                <a:cs typeface="Arial" panose="020B0604020202020204" pitchFamily="34" charset="0"/>
              </a:rPr>
              <a:t>Bornemann</a:t>
            </a:r>
            <a:r>
              <a:rPr lang="en-GB" sz="2800" dirty="0">
                <a:solidFill>
                  <a:srgbClr val="5D5B5C"/>
                </a:solidFill>
                <a:latin typeface="Arial" panose="020B0604020202020204" pitchFamily="34" charset="0"/>
                <a:cs typeface="Arial" panose="020B0604020202020204" pitchFamily="34" charset="0"/>
              </a:rPr>
              <a:t>, Vienna University of Economics and Business </a:t>
            </a:r>
          </a:p>
          <a:p>
            <a:r>
              <a:rPr lang="en-GB" sz="2800" b="1" dirty="0">
                <a:solidFill>
                  <a:schemeClr val="accent5">
                    <a:lumMod val="75000"/>
                  </a:schemeClr>
                </a:solidFill>
                <a:latin typeface="Arial" panose="020B0604020202020204" pitchFamily="34" charset="0"/>
                <a:cs typeface="Arial" panose="020B0604020202020204" pitchFamily="34" charset="0"/>
              </a:rPr>
              <a:t>Annelies Renders</a:t>
            </a:r>
            <a:r>
              <a:rPr lang="en-GB" sz="2800" b="1" dirty="0">
                <a:solidFill>
                  <a:schemeClr val="accent5"/>
                </a:solidFill>
                <a:latin typeface="Arial" panose="020B0604020202020204" pitchFamily="34" charset="0"/>
                <a:cs typeface="Arial" panose="020B0604020202020204" pitchFamily="34" charset="0"/>
              </a:rPr>
              <a:t>, </a:t>
            </a:r>
            <a:r>
              <a:rPr lang="en-GB" sz="2800" dirty="0">
                <a:solidFill>
                  <a:srgbClr val="5D5B5C"/>
                </a:solidFill>
                <a:latin typeface="Arial" panose="020B0604020202020204" pitchFamily="34" charset="0"/>
                <a:cs typeface="Arial" panose="020B0604020202020204" pitchFamily="34" charset="0"/>
              </a:rPr>
              <a:t>BI Norwegian Business School</a:t>
            </a:r>
            <a:endParaRPr lang="en-GB" sz="2800" b="1" dirty="0">
              <a:solidFill>
                <a:schemeClr val="accent5"/>
              </a:solidFill>
              <a:latin typeface="Arial" panose="020B0604020202020204" pitchFamily="34" charset="0"/>
              <a:cs typeface="Arial" panose="020B0604020202020204" pitchFamily="34" charset="0"/>
            </a:endParaRPr>
          </a:p>
          <a:p>
            <a:endParaRPr lang="en-GB" dirty="0"/>
          </a:p>
        </p:txBody>
      </p:sp>
      <p:sp>
        <p:nvSpPr>
          <p:cNvPr id="12" name="Title 4">
            <a:extLst>
              <a:ext uri="{FF2B5EF4-FFF2-40B4-BE49-F238E27FC236}">
                <a16:creationId xmlns:a16="http://schemas.microsoft.com/office/drawing/2014/main" id="{A450AB58-8AD1-9D80-597F-B4F2BD1AEC80}"/>
              </a:ext>
            </a:extLst>
          </p:cNvPr>
          <p:cNvSpPr>
            <a:spLocks noGrp="1"/>
          </p:cNvSpPr>
          <p:nvPr>
            <p:ph type="title"/>
          </p:nvPr>
        </p:nvSpPr>
        <p:spPr>
          <a:xfrm>
            <a:off x="838200" y="365125"/>
            <a:ext cx="10515600" cy="1325563"/>
          </a:xfrm>
        </p:spPr>
        <p:txBody>
          <a:bodyPr>
            <a:normAutofit/>
          </a:bodyPr>
          <a:lstStyle/>
          <a:p>
            <a:r>
              <a:rPr lang="en-GB" sz="4000" dirty="0">
                <a:solidFill>
                  <a:srgbClr val="5D5B5C"/>
                </a:solidFill>
                <a:latin typeface="Arial" panose="020B0604020202020204" pitchFamily="34" charset="0"/>
                <a:ea typeface="+mn-ea"/>
                <a:cs typeface="Arial" panose="020B0604020202020204" pitchFamily="34" charset="0"/>
              </a:rPr>
              <a:t>EAA, EFRAG and IASB participants</a:t>
            </a:r>
          </a:p>
        </p:txBody>
      </p:sp>
    </p:spTree>
    <p:extLst>
      <p:ext uri="{BB962C8B-B14F-4D97-AF65-F5344CB8AC3E}">
        <p14:creationId xmlns:p14="http://schemas.microsoft.com/office/powerpoint/2010/main" val="1998578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19275" y="1317056"/>
            <a:ext cx="10349766" cy="676925"/>
          </a:xfrm>
        </p:spPr>
        <p:txBody>
          <a:bodyPr lIns="0" tIns="0" rIns="0" bIns="0" anchor="t"/>
          <a:lstStyle/>
          <a:p>
            <a:r>
              <a:rPr lang="en-GB" sz="3300">
                <a:latin typeface="Arial"/>
                <a:cs typeface="Arial"/>
              </a:rPr>
              <a:t>Terms and conditions illustrative disclosure (continued)</a:t>
            </a:r>
            <a:r>
              <a:rPr lang="en-GB" sz="2400">
                <a:latin typeface="Arial"/>
                <a:cs typeface="Arial"/>
              </a:rPr>
              <a:t>	</a:t>
            </a:r>
            <a:r>
              <a:rPr lang="en-GB" sz="3300">
                <a:latin typeface="Arial"/>
                <a:cs typeface="Arial"/>
              </a:rPr>
              <a:t>						 </a:t>
            </a:r>
            <a:endParaRPr lang="en-US"/>
          </a:p>
        </p:txBody>
      </p:sp>
      <p:sp>
        <p:nvSpPr>
          <p:cNvPr id="4" name="TextBox 1">
            <a:extLst>
              <a:ext uri="{FF2B5EF4-FFF2-40B4-BE49-F238E27FC236}">
                <a16:creationId xmlns:a16="http://schemas.microsoft.com/office/drawing/2014/main" id="{5EEA44A5-82E1-C8A0-14BF-6FF2A0304762}"/>
              </a:ext>
            </a:extLst>
          </p:cNvPr>
          <p:cNvSpPr txBox="1"/>
          <p:nvPr/>
        </p:nvSpPr>
        <p:spPr>
          <a:xfrm>
            <a:off x="1019275" y="2140448"/>
            <a:ext cx="10734433" cy="4157155"/>
          </a:xfrm>
          <a:prstGeom prst="rect">
            <a:avLst/>
          </a:prstGeom>
          <a:noFill/>
          <a:ln>
            <a:solidFill>
              <a:schemeClr val="accent2"/>
            </a:solidFill>
          </a:ln>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1" i="1"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rPr>
              <a:t>Coupon</a:t>
            </a:r>
            <a:endParaRPr kumimoji="0" lang="en-GB" sz="1600" b="0" i="0"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rPr>
              <a:t>These notes bear a fixed rate of coupon until their initial call dates. After the initial call dates, if they are not redeemed, the coupon on the notes reset. The coupon on the USD subordinated notes reset to 10.5%. The coupon on the other notes are fixed periodically in advance for five-year periods, based on prevailing market interest rates plus credit spreads of Company X, fixed at issuance.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rPr>
              <a:t>Company X has discretion to defer coupons on these notes. The deferred coupons accumulate and become payable at the call date if the notes are called, or when Company X is liquidated, if the notes are not called.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a:cs typeface="+mn-cs"/>
              </a:rPr>
              <a:t>Company X is prevented from paying dividends or other distributions in respect of its ordinary shares, or from repurchasing its ordinary shares, until the cumulative coupons on the perpetual subordinated notes have been paid in full. </a:t>
            </a:r>
            <a:endPar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Arial"/>
            </a:endParaRPr>
          </a:p>
        </p:txBody>
      </p:sp>
      <p:sp>
        <p:nvSpPr>
          <p:cNvPr id="3" name="Footer Placeholder 2">
            <a:extLst>
              <a:ext uri="{FF2B5EF4-FFF2-40B4-BE49-F238E27FC236}">
                <a16:creationId xmlns:a16="http://schemas.microsoft.com/office/drawing/2014/main" id="{294D9F96-903D-B7EA-DF2D-D77D1343BF2F}"/>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20</a:t>
            </a:fld>
            <a:endParaRPr lang="en-US">
              <a:cs typeface="Arial" panose="020B0604020202020204" pitchFamily="34" charset="0"/>
            </a:endParaRPr>
          </a:p>
        </p:txBody>
      </p:sp>
    </p:spTree>
    <p:extLst>
      <p:ext uri="{BB962C8B-B14F-4D97-AF65-F5344CB8AC3E}">
        <p14:creationId xmlns:p14="http://schemas.microsoft.com/office/powerpoint/2010/main" val="2215985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27329" y="1378223"/>
            <a:ext cx="10517707" cy="1142194"/>
          </a:xfrm>
        </p:spPr>
        <p:txBody>
          <a:bodyPr lIns="0" tIns="0" rIns="0" bIns="0" anchor="t"/>
          <a:lstStyle/>
          <a:p>
            <a:r>
              <a:rPr lang="en-GB" sz="3300">
                <a:latin typeface="Arial"/>
                <a:cs typeface="Arial"/>
              </a:rPr>
              <a:t>Terms and conditions illustrative disclosure (continued)							 </a:t>
            </a:r>
            <a:endParaRPr lang="en-US"/>
          </a:p>
        </p:txBody>
      </p:sp>
      <p:sp>
        <p:nvSpPr>
          <p:cNvPr id="4" name="TextBox 1">
            <a:extLst>
              <a:ext uri="{FF2B5EF4-FFF2-40B4-BE49-F238E27FC236}">
                <a16:creationId xmlns:a16="http://schemas.microsoft.com/office/drawing/2014/main" id="{5EEA44A5-82E1-C8A0-14BF-6FF2A0304762}"/>
              </a:ext>
            </a:extLst>
          </p:cNvPr>
          <p:cNvSpPr txBox="1"/>
          <p:nvPr/>
        </p:nvSpPr>
        <p:spPr>
          <a:xfrm>
            <a:off x="1027329" y="2160557"/>
            <a:ext cx="10734433" cy="2957703"/>
          </a:xfrm>
          <a:prstGeom prst="rect">
            <a:avLst/>
          </a:prstGeom>
          <a:noFill/>
          <a:ln>
            <a:solidFill>
              <a:schemeClr val="accent2"/>
            </a:solid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1" i="1"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rPr>
              <a:t>Redemption option</a:t>
            </a:r>
            <a:endParaRPr kumimoji="0" lang="en-GB" sz="1600" b="0" i="0"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rPr>
              <a:t>These notes are redeemable at the option of Company X at the initial call date or any fifth anniversary after this date. The amount redeemable will be the notional amount plus accumulated coupons.</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1" i="1"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rPr>
              <a:t>Classification   </a:t>
            </a:r>
            <a:endParaRPr kumimoji="0" lang="en-GB" sz="1600" b="0" i="0" u="none" strike="noStrike" kern="1200" cap="none" spc="0" normalizeH="0" baseline="0" noProof="0">
              <a:ln>
                <a:noFill/>
              </a:ln>
              <a:solidFill>
                <a:srgbClr val="5F6061"/>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rPr>
              <a:t>These notes are classified as equity instruments because Company X has the unconditional contractual right to defer coupons and principal repayments until liquidation of Company X.</a:t>
            </a:r>
          </a:p>
          <a:p>
            <a:pPr marL="0" marR="0" lvl="0" indent="0" algn="l" defTabSz="914400" rtl="0" eaLnBrk="1" fontAlgn="auto" latinLnBrk="0" hangingPunct="1">
              <a:lnSpc>
                <a:spcPct val="150000"/>
              </a:lnSpc>
              <a:spcBef>
                <a:spcPts val="600"/>
              </a:spcBef>
              <a:spcAft>
                <a:spcPts val="600"/>
              </a:spcAft>
              <a:buClrTx/>
              <a:buSzTx/>
              <a:buFontTx/>
              <a:buNone/>
              <a:tabLst/>
              <a:defRPr/>
            </a:pPr>
            <a:endPar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endParaRPr>
          </a:p>
        </p:txBody>
      </p:sp>
      <p:sp>
        <p:nvSpPr>
          <p:cNvPr id="3" name="Footer Placeholder 2">
            <a:extLst>
              <a:ext uri="{FF2B5EF4-FFF2-40B4-BE49-F238E27FC236}">
                <a16:creationId xmlns:a16="http://schemas.microsoft.com/office/drawing/2014/main" id="{08B0AEDD-5FA7-0CAD-71B6-8A3B85792789}"/>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21</a:t>
            </a:fld>
            <a:endParaRPr lang="en-US">
              <a:cs typeface="Arial" panose="020B0604020202020204" pitchFamily="34" charset="0"/>
            </a:endParaRPr>
          </a:p>
        </p:txBody>
      </p:sp>
    </p:spTree>
    <p:extLst>
      <p:ext uri="{BB962C8B-B14F-4D97-AF65-F5344CB8AC3E}">
        <p14:creationId xmlns:p14="http://schemas.microsoft.com/office/powerpoint/2010/main" val="163845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1CE1ED-617D-0FA6-E41A-596D7C07D6B0}"/>
              </a:ext>
            </a:extLst>
          </p:cNvPr>
          <p:cNvSpPr>
            <a:spLocks noGrp="1"/>
          </p:cNvSpPr>
          <p:nvPr>
            <p:ph type="body" sz="quarter" idx="10"/>
          </p:nvPr>
        </p:nvSpPr>
        <p:spPr>
          <a:xfrm>
            <a:off x="984252" y="1332120"/>
            <a:ext cx="10188575" cy="654191"/>
          </a:xfrm>
        </p:spPr>
        <p:txBody>
          <a:bodyPr/>
          <a:lstStyle/>
          <a:p>
            <a:r>
              <a:rPr lang="en-US" sz="3300">
                <a:solidFill>
                  <a:srgbClr val="5F6062"/>
                </a:solidFill>
                <a:ea typeface="Helvetica Neue" panose="02000503000000020004" pitchFamily="2" charset="0"/>
              </a:rPr>
              <a:t>Disclosures–Priority on liquidation: nature and priority of claims </a:t>
            </a:r>
          </a:p>
          <a:p>
            <a:endParaRPr lang="en-US">
              <a:solidFill>
                <a:srgbClr val="5F6062"/>
              </a:solidFill>
            </a:endParaRPr>
          </a:p>
        </p:txBody>
      </p:sp>
      <p:sp>
        <p:nvSpPr>
          <p:cNvPr id="2" name="Footer Placeholder 14">
            <a:extLst>
              <a:ext uri="{FF2B5EF4-FFF2-40B4-BE49-F238E27FC236}">
                <a16:creationId xmlns:a16="http://schemas.microsoft.com/office/drawing/2014/main" id="{5FA1C9C8-8B5E-9796-7DB9-4DA2E62C6670}"/>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D1D3E3E-AAC7-3049-CA49-BA2E49506916}"/>
              </a:ext>
            </a:extLst>
          </p:cNvPr>
          <p:cNvSpPr/>
          <p:nvPr/>
        </p:nvSpPr>
        <p:spPr bwMode="auto">
          <a:xfrm>
            <a:off x="984252" y="2404516"/>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1" i="0" u="none" strike="noStrike" kern="1200" cap="none" spc="0" normalizeH="0" baseline="0" noProof="0">
                <a:ln>
                  <a:noFill/>
                </a:ln>
                <a:solidFill>
                  <a:srgbClr val="5F6061"/>
                </a:solidFill>
                <a:effectLst/>
                <a:uLnTx/>
                <a:uFillTx/>
                <a:latin typeface="Arial" panose="020B0604020202020204"/>
                <a:ea typeface="+mn-ea"/>
                <a:cs typeface="+mn-cs"/>
              </a:rPr>
              <a:t>Objective</a:t>
            </a:r>
          </a:p>
          <a:p>
            <a:pPr marL="914400" marR="0" lvl="2" indent="0" algn="l" defTabSz="914400" rtl="0" eaLnBrk="1" fontAlgn="auto" latinLnBrk="0" hangingPunct="1">
              <a:lnSpc>
                <a:spcPct val="100000"/>
              </a:lnSpc>
              <a:spcBef>
                <a:spcPts val="300"/>
              </a:spcBef>
              <a:spcAft>
                <a:spcPts val="300"/>
              </a:spcAft>
              <a:buClrTx/>
              <a:buSzTx/>
              <a:buFontTx/>
              <a:buNone/>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Provide information about nature and priority of claims against the entity that arise from financial instruments</a:t>
            </a:r>
          </a:p>
        </p:txBody>
      </p:sp>
      <p:sp>
        <p:nvSpPr>
          <p:cNvPr id="9" name="Rectangle 8">
            <a:extLst>
              <a:ext uri="{FF2B5EF4-FFF2-40B4-BE49-F238E27FC236}">
                <a16:creationId xmlns:a16="http://schemas.microsoft.com/office/drawing/2014/main" id="{CF73E1D5-D895-75A3-A8FD-56280072D83D}"/>
              </a:ext>
            </a:extLst>
          </p:cNvPr>
          <p:cNvSpPr/>
          <p:nvPr/>
        </p:nvSpPr>
        <p:spPr bwMode="auto">
          <a:xfrm>
            <a:off x="6564524" y="2400871"/>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0" tIns="72000" rIns="72000" bIns="72000" numCol="1" rtlCol="0" anchor="t" anchorCtr="0" compatLnSpc="1">
            <a:prstTxWarp prst="textNoShape">
              <a:avLst/>
            </a:prstTxWarp>
          </a:bodyPr>
          <a:lstStyle/>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1" i="0" u="none" strike="noStrike" kern="1200" cap="none" spc="0" normalizeH="0" baseline="0" noProof="0">
                <a:ln>
                  <a:noFill/>
                </a:ln>
                <a:solidFill>
                  <a:srgbClr val="5F6061"/>
                </a:solidFill>
                <a:effectLst/>
                <a:uLnTx/>
                <a:uFillTx/>
                <a:latin typeface="Arial" panose="020B0604020202020204"/>
                <a:ea typeface="+mn-ea"/>
                <a:cs typeface="+mn-cs"/>
              </a:rPr>
              <a:t>  Scope</a:t>
            </a:r>
          </a:p>
          <a:p>
            <a:pPr marL="1061100" marR="0" lvl="2" indent="0" algn="l" defTabSz="914400" rtl="0" eaLnBrk="1" fontAlgn="auto" latinLnBrk="0" hangingPunct="1">
              <a:lnSpc>
                <a:spcPct val="100000"/>
              </a:lnSpc>
              <a:spcBef>
                <a:spcPts val="300"/>
              </a:spcBef>
              <a:spcAft>
                <a:spcPts val="300"/>
              </a:spcAft>
              <a:buClrTx/>
              <a:buSzTx/>
              <a:buFontTx/>
              <a:buNone/>
              <a:tabLst/>
              <a:defRPr/>
            </a:pPr>
            <a:r>
              <a:rPr kumimoji="0" lang="en-GB" sz="1800" b="0" i="0" u="none" strike="noStrike" kern="1200" cap="none" spc="0" normalizeH="0" baseline="0" noProof="0">
                <a:ln>
                  <a:noFill/>
                </a:ln>
                <a:solidFill>
                  <a:srgbClr val="5F6062"/>
                </a:solidFill>
                <a:effectLst/>
                <a:uLnTx/>
                <a:uFillTx/>
                <a:latin typeface="Arial" charset="0"/>
                <a:ea typeface="+mn-ea"/>
                <a:cs typeface="+mn-cs"/>
                <a:sym typeface="Arial" charset="0"/>
              </a:rPr>
              <a:t>All financial liabilities and equity instruments within the scope of IAS 32</a:t>
            </a:r>
          </a:p>
        </p:txBody>
      </p:sp>
      <p:sp>
        <p:nvSpPr>
          <p:cNvPr id="10" name="Rectangle 9">
            <a:extLst>
              <a:ext uri="{FF2B5EF4-FFF2-40B4-BE49-F238E27FC236}">
                <a16:creationId xmlns:a16="http://schemas.microsoft.com/office/drawing/2014/main" id="{F88796EA-F89B-EE37-A691-591C78ED9596}"/>
              </a:ext>
            </a:extLst>
          </p:cNvPr>
          <p:cNvSpPr/>
          <p:nvPr/>
        </p:nvSpPr>
        <p:spPr bwMode="auto">
          <a:xfrm>
            <a:off x="984252" y="4628372"/>
            <a:ext cx="10836272" cy="1851496"/>
          </a:xfrm>
          <a:prstGeom prst="rect">
            <a:avLst/>
          </a:prstGeom>
          <a:solidFill>
            <a:schemeClr val="accent6"/>
          </a:solidFill>
          <a:ln w="19050" cap="flat" cmpd="sng" algn="ctr">
            <a:solidFill>
              <a:schemeClr val="accent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900000" marR="0" lvl="2" indent="0" algn="l" defTabSz="914400" rtl="0" eaLnBrk="1" fontAlgn="auto" latinLnBrk="0" hangingPunct="1">
              <a:lnSpc>
                <a:spcPct val="100000"/>
              </a:lnSpc>
              <a:spcBef>
                <a:spcPts val="300"/>
              </a:spcBef>
              <a:spcAft>
                <a:spcPts val="300"/>
              </a:spcAft>
              <a:buClrTx/>
              <a:buSzTx/>
              <a:buFontTx/>
              <a:buNone/>
              <a:tabLst/>
              <a:defRPr/>
            </a:pPr>
            <a:r>
              <a:rPr kumimoji="0" lang="en-GB" sz="1800" b="1" i="0" u="none" strike="noStrike" kern="1200" cap="none" spc="0" normalizeH="0" baseline="0" noProof="0">
                <a:ln>
                  <a:noFill/>
                </a:ln>
                <a:solidFill>
                  <a:srgbClr val="575757"/>
                </a:solidFill>
                <a:effectLst/>
                <a:uLnTx/>
                <a:uFillTx/>
                <a:latin typeface="Arial" panose="020B0604020202020204"/>
                <a:ea typeface="+mn-ea"/>
                <a:cs typeface="+mn-cs"/>
                <a:sym typeface="Arial" charset="0"/>
              </a:rPr>
              <a:t>Requirements</a:t>
            </a:r>
            <a:endParaRPr kumimoji="0" lang="en-US" sz="1800" b="0" i="0" u="none" strike="noStrike" kern="1200" cap="none" spc="0" normalizeH="0" baseline="0" noProof="0">
              <a:ln>
                <a:noFill/>
              </a:ln>
              <a:solidFill>
                <a:srgbClr val="5F6061"/>
              </a:solidFill>
              <a:effectLst/>
              <a:uLnTx/>
              <a:uFillTx/>
              <a:latin typeface="Arial" panose="020B0604020202020204"/>
              <a:ea typeface="+mn-ea"/>
              <a:cs typeface="+mn-cs"/>
            </a:endParaRPr>
          </a:p>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Categorise financial instruments by differences in nature and priority, distinguishing between:</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secured and unsecured</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contractually subordinated and unsubordinated </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issued/owed by parent and issued/owed by subsidiaries</a:t>
            </a:r>
          </a:p>
        </p:txBody>
      </p:sp>
      <p:pic>
        <p:nvPicPr>
          <p:cNvPr id="11" name="Graphic 10" descr="Bullseye outline">
            <a:extLst>
              <a:ext uri="{FF2B5EF4-FFF2-40B4-BE49-F238E27FC236}">
                <a16:creationId xmlns:a16="http://schemas.microsoft.com/office/drawing/2014/main" id="{10D9A716-CAB8-FB29-A7C5-9B2BD78AB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3" y="2517729"/>
            <a:ext cx="914400" cy="914400"/>
          </a:xfrm>
          <a:prstGeom prst="rect">
            <a:avLst/>
          </a:prstGeom>
        </p:spPr>
      </p:pic>
      <p:pic>
        <p:nvPicPr>
          <p:cNvPr id="15" name="Graphic 14" descr="Books with solid fill">
            <a:extLst>
              <a:ext uri="{FF2B5EF4-FFF2-40B4-BE49-F238E27FC236}">
                <a16:creationId xmlns:a16="http://schemas.microsoft.com/office/drawing/2014/main" id="{AA3A4752-7E99-049C-CD34-C4B6AF6951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173" y="4890903"/>
            <a:ext cx="914400" cy="914400"/>
          </a:xfrm>
          <a:prstGeom prst="rect">
            <a:avLst/>
          </a:prstGeom>
        </p:spPr>
      </p:pic>
      <p:pic>
        <p:nvPicPr>
          <p:cNvPr id="3" name="Graphic 2" descr="Telescope with solid fill">
            <a:extLst>
              <a:ext uri="{FF2B5EF4-FFF2-40B4-BE49-F238E27FC236}">
                <a16:creationId xmlns:a16="http://schemas.microsoft.com/office/drawing/2014/main" id="{8305384F-9458-938A-8176-7BFDCA9F07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7788" y="2400871"/>
            <a:ext cx="914400" cy="914400"/>
          </a:xfrm>
          <a:prstGeom prst="rect">
            <a:avLst/>
          </a:prstGeom>
        </p:spPr>
      </p:pic>
    </p:spTree>
    <p:extLst>
      <p:ext uri="{BB962C8B-B14F-4D97-AF65-F5344CB8AC3E}">
        <p14:creationId xmlns:p14="http://schemas.microsoft.com/office/powerpoint/2010/main" val="237975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34868" y="1317012"/>
            <a:ext cx="9833046" cy="1142194"/>
          </a:xfrm>
        </p:spPr>
        <p:txBody>
          <a:bodyPr lIns="0" tIns="0" rIns="0" bIns="0" anchor="t"/>
          <a:lstStyle/>
          <a:p>
            <a:r>
              <a:rPr lang="en-GB" sz="3300">
                <a:latin typeface="Arial"/>
                <a:cs typeface="Arial"/>
              </a:rPr>
              <a:t>Priority on liquidation illustrative disclosure 								 </a:t>
            </a:r>
            <a:endParaRPr lang="en-GB"/>
          </a:p>
        </p:txBody>
      </p:sp>
      <p:sp>
        <p:nvSpPr>
          <p:cNvPr id="4" name="TextBox 1">
            <a:extLst>
              <a:ext uri="{FF2B5EF4-FFF2-40B4-BE49-F238E27FC236}">
                <a16:creationId xmlns:a16="http://schemas.microsoft.com/office/drawing/2014/main" id="{5EEA44A5-82E1-C8A0-14BF-6FF2A0304762}"/>
              </a:ext>
            </a:extLst>
          </p:cNvPr>
          <p:cNvSpPr txBox="1"/>
          <p:nvPr/>
        </p:nvSpPr>
        <p:spPr>
          <a:xfrm>
            <a:off x="1034868" y="1881700"/>
            <a:ext cx="10734433" cy="490732"/>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800" b="1" i="1" u="none" strike="noStrike" kern="1200" cap="none" spc="0" normalizeH="0" baseline="0" noProof="0">
                <a:ln>
                  <a:noFill/>
                </a:ln>
                <a:solidFill>
                  <a:srgbClr val="5F6061"/>
                </a:solidFill>
                <a:effectLst/>
                <a:uLnTx/>
                <a:uFillTx/>
                <a:latin typeface="Arial"/>
                <a:ea typeface="MS Mincho"/>
                <a:cs typeface="Arial"/>
              </a:rPr>
              <a:t>Nature and priority of claims</a:t>
            </a:r>
            <a:endParaRPr kumimoji="0" lang="en-GB" sz="1800" b="0" i="0" u="none" strike="noStrike" kern="1200" cap="none" spc="0" normalizeH="0" baseline="0" noProof="0">
              <a:ln>
                <a:noFill/>
              </a:ln>
              <a:solidFill>
                <a:srgbClr val="5F6061"/>
              </a:solidFill>
              <a:effectLst/>
              <a:uLnTx/>
              <a:uFillTx/>
              <a:latin typeface="Arial"/>
              <a:ea typeface="MS Mincho"/>
              <a:cs typeface="Arial"/>
            </a:endParaRPr>
          </a:p>
        </p:txBody>
      </p:sp>
      <p:sp>
        <p:nvSpPr>
          <p:cNvPr id="6" name="TextBox 5">
            <a:extLst>
              <a:ext uri="{FF2B5EF4-FFF2-40B4-BE49-F238E27FC236}">
                <a16:creationId xmlns:a16="http://schemas.microsoft.com/office/drawing/2014/main" id="{3B9E92F3-73D8-B5B9-45E7-1F4121175CA2}"/>
              </a:ext>
            </a:extLst>
          </p:cNvPr>
          <p:cNvSpPr txBox="1"/>
          <p:nvPr/>
        </p:nvSpPr>
        <p:spPr>
          <a:xfrm>
            <a:off x="8256250" y="3524036"/>
            <a:ext cx="3611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a:ea typeface="+mn-ea"/>
                <a:cs typeface="+mn-cs"/>
              </a:rPr>
              <a:t>(a) Included in the “Borrowings” line item in the statement of financial position.</a:t>
            </a:r>
          </a:p>
        </p:txBody>
      </p:sp>
      <p:graphicFrame>
        <p:nvGraphicFramePr>
          <p:cNvPr id="3" name="Table 2">
            <a:extLst>
              <a:ext uri="{FF2B5EF4-FFF2-40B4-BE49-F238E27FC236}">
                <a16:creationId xmlns:a16="http://schemas.microsoft.com/office/drawing/2014/main" id="{D027B79A-B987-9924-1FA9-0512F96D8F41}"/>
              </a:ext>
            </a:extLst>
          </p:cNvPr>
          <p:cNvGraphicFramePr>
            <a:graphicFrameLocks noGrp="1"/>
          </p:cNvGraphicFramePr>
          <p:nvPr>
            <p:extLst>
              <p:ext uri="{D42A27DB-BD31-4B8C-83A1-F6EECF244321}">
                <p14:modId xmlns:p14="http://schemas.microsoft.com/office/powerpoint/2010/main" val="1639596316"/>
              </p:ext>
            </p:extLst>
          </p:nvPr>
        </p:nvGraphicFramePr>
        <p:xfrm>
          <a:off x="1086887" y="2407513"/>
          <a:ext cx="6662423" cy="4310060"/>
        </p:xfrm>
        <a:graphic>
          <a:graphicData uri="http://schemas.openxmlformats.org/drawingml/2006/table">
            <a:tbl>
              <a:tblPr>
                <a:tableStyleId>{5C22544A-7EE6-4342-B048-85BDC9FD1C3A}</a:tableStyleId>
              </a:tblPr>
              <a:tblGrid>
                <a:gridCol w="3697436">
                  <a:extLst>
                    <a:ext uri="{9D8B030D-6E8A-4147-A177-3AD203B41FA5}">
                      <a16:colId xmlns:a16="http://schemas.microsoft.com/office/drawing/2014/main" val="1288497313"/>
                    </a:ext>
                  </a:extLst>
                </a:gridCol>
                <a:gridCol w="923750">
                  <a:extLst>
                    <a:ext uri="{9D8B030D-6E8A-4147-A177-3AD203B41FA5}">
                      <a16:colId xmlns:a16="http://schemas.microsoft.com/office/drawing/2014/main" val="1351447721"/>
                    </a:ext>
                  </a:extLst>
                </a:gridCol>
                <a:gridCol w="1052908">
                  <a:extLst>
                    <a:ext uri="{9D8B030D-6E8A-4147-A177-3AD203B41FA5}">
                      <a16:colId xmlns:a16="http://schemas.microsoft.com/office/drawing/2014/main" val="2095514625"/>
                    </a:ext>
                  </a:extLst>
                </a:gridCol>
                <a:gridCol w="988329">
                  <a:extLst>
                    <a:ext uri="{9D8B030D-6E8A-4147-A177-3AD203B41FA5}">
                      <a16:colId xmlns:a16="http://schemas.microsoft.com/office/drawing/2014/main" val="685441247"/>
                    </a:ext>
                  </a:extLst>
                </a:gridCol>
              </a:tblGrid>
              <a:tr h="215503">
                <a:tc>
                  <a:txBody>
                    <a:bodyPr/>
                    <a:lstStyle/>
                    <a:p>
                      <a:pPr marL="108000" lvl="0" algn="l" fontAlgn="b"/>
                      <a:r>
                        <a:rPr lang="en-GB" sz="1000" b="1" i="0" u="none" strike="noStrike">
                          <a:solidFill>
                            <a:schemeClr val="bg1"/>
                          </a:solidFill>
                          <a:effectLst/>
                          <a:latin typeface="Arial" panose="020B0604020202020204" pitchFamily="34" charset="0"/>
                          <a:cs typeface="Arial" panose="020B0604020202020204" pitchFamily="34" charset="0"/>
                        </a:rPr>
                        <a:t>As at 31 Dec 2020 (CU million)</a:t>
                      </a:r>
                    </a:p>
                  </a:txBody>
                  <a:tcPr marL="9525" marR="9525" marT="9525" marB="0" anchor="ctr">
                    <a:solidFill>
                      <a:schemeClr val="accent2"/>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2"/>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2"/>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4020861869"/>
                  </a:ext>
                </a:extLst>
              </a:tr>
              <a:tr h="215503">
                <a:tc>
                  <a:txBody>
                    <a:bodyPr/>
                    <a:lstStyle/>
                    <a:p>
                      <a:pPr marL="108000" lvl="0" algn="l" fontAlgn="b"/>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ctr" fontAlgn="b"/>
                      <a:endParaRPr lang="en-GB" sz="1100" b="1"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gridSpan="2">
                  <a:txBody>
                    <a:bodyPr/>
                    <a:lstStyle/>
                    <a:p>
                      <a:pPr algn="ctr" fontAlgn="b"/>
                      <a:r>
                        <a:rPr lang="en-GB" sz="1000" b="1" u="none" strike="noStrike">
                          <a:effectLst/>
                        </a:rPr>
                        <a:t>Issued / owed by</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accent5"/>
                    </a:solidFill>
                  </a:tcPr>
                </a:tc>
                <a:tc hMerge="1">
                  <a:txBody>
                    <a:bodyPr/>
                    <a:lstStyle/>
                    <a:p>
                      <a:endParaRPr lang="en-GB"/>
                    </a:p>
                  </a:txBody>
                  <a:tcPr/>
                </a:tc>
                <a:extLst>
                  <a:ext uri="{0D108BD9-81ED-4DB2-BD59-A6C34878D82A}">
                    <a16:rowId xmlns:a16="http://schemas.microsoft.com/office/drawing/2014/main" val="539566782"/>
                  </a:ext>
                </a:extLst>
              </a:tr>
              <a:tr h="215503">
                <a:tc>
                  <a:txBody>
                    <a:bodyPr/>
                    <a:lstStyle/>
                    <a:p>
                      <a:pPr marL="108000" lvl="0" algn="l"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accent5"/>
                    </a:solidFill>
                  </a:tcPr>
                </a:tc>
                <a:tc>
                  <a:txBody>
                    <a:bodyPr/>
                    <a:lstStyle/>
                    <a:p>
                      <a:pPr algn="ctr" fontAlgn="b"/>
                      <a:r>
                        <a:rPr lang="en-GB" sz="1000" b="1" u="none" strike="noStrike">
                          <a:effectLst/>
                        </a:rPr>
                        <a:t>Consolidated</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accent5"/>
                    </a:solidFill>
                  </a:tcPr>
                </a:tc>
                <a:tc>
                  <a:txBody>
                    <a:bodyPr/>
                    <a:lstStyle/>
                    <a:p>
                      <a:pPr algn="ctr" fontAlgn="b"/>
                      <a:r>
                        <a:rPr lang="en-GB" sz="1000" b="1" u="none" strike="noStrike">
                          <a:effectLst/>
                        </a:rPr>
                        <a:t>Parent </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accent5"/>
                    </a:solidFill>
                  </a:tcPr>
                </a:tc>
                <a:tc>
                  <a:txBody>
                    <a:bodyPr/>
                    <a:lstStyle/>
                    <a:p>
                      <a:pPr algn="ctr" fontAlgn="b"/>
                      <a:r>
                        <a:rPr lang="en-GB" sz="1000" b="1" u="none" strike="noStrike">
                          <a:effectLst/>
                        </a:rPr>
                        <a:t>Subsidiaries</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accent5"/>
                    </a:solidFill>
                  </a:tcPr>
                </a:tc>
                <a:extLst>
                  <a:ext uri="{0D108BD9-81ED-4DB2-BD59-A6C34878D82A}">
                    <a16:rowId xmlns:a16="http://schemas.microsoft.com/office/drawing/2014/main" val="2736706001"/>
                  </a:ext>
                </a:extLst>
              </a:tr>
              <a:tr h="215503">
                <a:tc>
                  <a:txBody>
                    <a:bodyPr/>
                    <a:lstStyle/>
                    <a:p>
                      <a:pPr marL="108000" lvl="0" algn="l" fontAlgn="b"/>
                      <a:r>
                        <a:rPr lang="en-GB" sz="1000" b="1" u="none" strike="noStrike">
                          <a:effectLst/>
                        </a:rPr>
                        <a:t>Secured and unsubordinated</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305508460"/>
                  </a:ext>
                </a:extLst>
              </a:tr>
              <a:tr h="215503">
                <a:tc>
                  <a:txBody>
                    <a:bodyPr/>
                    <a:lstStyle/>
                    <a:p>
                      <a:pPr marL="108000" lvl="0" algn="l" fontAlgn="b"/>
                      <a:r>
                        <a:rPr lang="en-GB" sz="1000" u="none" strike="noStrike">
                          <a:effectLst/>
                        </a:rPr>
                        <a:t>Senior secured debt (a)</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1,200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1,200</a:t>
                      </a:r>
                    </a:p>
                  </a:txBody>
                  <a:tcPr marL="9525" marR="9525" marT="9525" marB="0" anchor="ctr">
                    <a:solidFill>
                      <a:schemeClr val="accent5"/>
                    </a:solidFill>
                  </a:tcPr>
                </a:tc>
                <a:extLst>
                  <a:ext uri="{0D108BD9-81ED-4DB2-BD59-A6C34878D82A}">
                    <a16:rowId xmlns:a16="http://schemas.microsoft.com/office/drawing/2014/main" val="2209557604"/>
                  </a:ext>
                </a:extLst>
              </a:tr>
              <a:tr h="215503">
                <a:tc>
                  <a:txBody>
                    <a:bodyPr/>
                    <a:lstStyle/>
                    <a:p>
                      <a:pPr marL="108000" lvl="0" algn="l" fontAlgn="b"/>
                      <a:r>
                        <a:rPr lang="en-GB" sz="1000" u="none" strike="noStrike">
                          <a:effectLst/>
                        </a:rPr>
                        <a:t>Lease liabilities (a)</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920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780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140</a:t>
                      </a:r>
                    </a:p>
                  </a:txBody>
                  <a:tcPr marL="9525" marR="9525" marT="9525" marB="0" anchor="ctr">
                    <a:solidFill>
                      <a:schemeClr val="accent5"/>
                    </a:solidFill>
                  </a:tcPr>
                </a:tc>
                <a:extLst>
                  <a:ext uri="{0D108BD9-81ED-4DB2-BD59-A6C34878D82A}">
                    <a16:rowId xmlns:a16="http://schemas.microsoft.com/office/drawing/2014/main" val="1841189097"/>
                  </a:ext>
                </a:extLst>
              </a:tr>
              <a:tr h="215503">
                <a:tc>
                  <a:txBody>
                    <a:bodyPr/>
                    <a:lstStyle/>
                    <a:p>
                      <a:pPr marL="108000" lvl="0" algn="l" fontAlgn="b"/>
                      <a:r>
                        <a:rPr lang="en-GB" sz="1000" b="1" u="none" strike="noStrike">
                          <a:effectLst/>
                        </a:rPr>
                        <a:t>Unsecured and unsubordinated</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215095579"/>
                  </a:ext>
                </a:extLst>
              </a:tr>
              <a:tr h="215503">
                <a:tc>
                  <a:txBody>
                    <a:bodyPr/>
                    <a:lstStyle/>
                    <a:p>
                      <a:pPr marL="108000" lvl="0" algn="l" fontAlgn="b"/>
                      <a:r>
                        <a:rPr lang="en-GB" sz="1000" u="none" strike="noStrike">
                          <a:effectLst/>
                        </a:rPr>
                        <a:t>Trade and other payables </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1,450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320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1,130</a:t>
                      </a:r>
                    </a:p>
                  </a:txBody>
                  <a:tcPr marL="9525" marR="9525" marT="9525" marB="0" anchor="ctr">
                    <a:solidFill>
                      <a:schemeClr val="accent5"/>
                    </a:solidFill>
                  </a:tcPr>
                </a:tc>
                <a:extLst>
                  <a:ext uri="{0D108BD9-81ED-4DB2-BD59-A6C34878D82A}">
                    <a16:rowId xmlns:a16="http://schemas.microsoft.com/office/drawing/2014/main" val="4229630289"/>
                  </a:ext>
                </a:extLst>
              </a:tr>
              <a:tr h="215503">
                <a:tc>
                  <a:txBody>
                    <a:bodyPr/>
                    <a:lstStyle/>
                    <a:p>
                      <a:pPr marL="108000" lvl="0" algn="l" fontAlgn="b"/>
                      <a:r>
                        <a:rPr lang="en-GB" sz="1000" u="none" strike="noStrike">
                          <a:effectLst/>
                        </a:rPr>
                        <a:t>Senior unsecured debt (a)</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450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450</a:t>
                      </a:r>
                    </a:p>
                  </a:txBody>
                  <a:tcPr marL="9525" marR="9525" marT="9525" marB="0" anchor="ctr">
                    <a:solidFill>
                      <a:schemeClr val="accent5"/>
                    </a:solidFill>
                  </a:tcPr>
                </a:tc>
                <a:extLst>
                  <a:ext uri="{0D108BD9-81ED-4DB2-BD59-A6C34878D82A}">
                    <a16:rowId xmlns:a16="http://schemas.microsoft.com/office/drawing/2014/main" val="2454219345"/>
                  </a:ext>
                </a:extLst>
              </a:tr>
              <a:tr h="215503">
                <a:tc>
                  <a:txBody>
                    <a:bodyPr/>
                    <a:lstStyle/>
                    <a:p>
                      <a:pPr marL="108000" lvl="0" algn="l" fontAlgn="b"/>
                      <a:r>
                        <a:rPr lang="en-GB" sz="1000" b="1" u="none" strike="noStrike">
                          <a:effectLst/>
                        </a:rPr>
                        <a:t>Unsecured and subordinated</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0"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189093504"/>
                  </a:ext>
                </a:extLst>
              </a:tr>
              <a:tr h="215503">
                <a:tc>
                  <a:txBody>
                    <a:bodyPr/>
                    <a:lstStyle/>
                    <a:p>
                      <a:pPr marL="108000" lvl="0" algn="l" fontAlgn="b"/>
                      <a:r>
                        <a:rPr lang="en-GB" sz="1000" u="none" strike="noStrike">
                          <a:effectLst/>
                        </a:rPr>
                        <a:t>Subordinated liabilities (see note 15)</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590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480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110</a:t>
                      </a:r>
                    </a:p>
                  </a:txBody>
                  <a:tcPr marL="9525" marR="9525" marT="9525" marB="0" anchor="ctr">
                    <a:solidFill>
                      <a:schemeClr val="accent5"/>
                    </a:solidFill>
                  </a:tcPr>
                </a:tc>
                <a:extLst>
                  <a:ext uri="{0D108BD9-81ED-4DB2-BD59-A6C34878D82A}">
                    <a16:rowId xmlns:a16="http://schemas.microsoft.com/office/drawing/2014/main" val="2438345312"/>
                  </a:ext>
                </a:extLst>
              </a:tr>
              <a:tr h="215503">
                <a:tc>
                  <a:txBody>
                    <a:bodyPr/>
                    <a:lstStyle/>
                    <a:p>
                      <a:pPr marL="108000" lvl="0" algn="l" fontAlgn="b"/>
                      <a:r>
                        <a:rPr lang="en-GB" sz="1000" b="1" u="none" strike="noStrike">
                          <a:effectLst/>
                        </a:rPr>
                        <a:t>Classified as financial liabilities</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4,610</a:t>
                      </a: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1,580</a:t>
                      </a: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3,030</a:t>
                      </a:r>
                    </a:p>
                  </a:txBody>
                  <a:tcPr marL="9525" marR="9525" marT="9525" marB="0" anchor="ctr">
                    <a:solidFill>
                      <a:schemeClr val="tx2">
                        <a:lumMod val="40000"/>
                        <a:lumOff val="60000"/>
                      </a:schemeClr>
                    </a:solidFill>
                  </a:tcPr>
                </a:tc>
                <a:extLst>
                  <a:ext uri="{0D108BD9-81ED-4DB2-BD59-A6C34878D82A}">
                    <a16:rowId xmlns:a16="http://schemas.microsoft.com/office/drawing/2014/main" val="2639824867"/>
                  </a:ext>
                </a:extLst>
              </a:tr>
              <a:tr h="215503">
                <a:tc>
                  <a:txBody>
                    <a:bodyPr/>
                    <a:lstStyle/>
                    <a:p>
                      <a:pPr marL="108000" lvl="0" algn="l" fontAlgn="b"/>
                      <a:r>
                        <a:rPr lang="en-GB" sz="1000" b="1" i="0" u="none" strike="noStrike">
                          <a:solidFill>
                            <a:schemeClr val="tx1"/>
                          </a:solidFill>
                          <a:effectLst/>
                          <a:latin typeface="Arial" panose="020B0604020202020204" pitchFamily="34" charset="0"/>
                        </a:rPr>
                        <a:t>Unsecured and subordinated</a:t>
                      </a:r>
                    </a:p>
                  </a:txBody>
                  <a:tcPr marL="9525" marR="9525" marT="9525" marB="0" anchor="ctr">
                    <a:solidFill>
                      <a:schemeClr val="tx2">
                        <a:lumMod val="20000"/>
                        <a:lumOff val="80000"/>
                      </a:schemeClr>
                    </a:solidFill>
                  </a:tcPr>
                </a:tc>
                <a:tc>
                  <a:txBody>
                    <a:bodyPr/>
                    <a:lstStyle/>
                    <a:p>
                      <a:pPr algn="ctr" fontAlgn="b"/>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b"/>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649397747"/>
                  </a:ext>
                </a:extLst>
              </a:tr>
              <a:tr h="215503">
                <a:tc>
                  <a:txBody>
                    <a:bodyPr/>
                    <a:lstStyle/>
                    <a:p>
                      <a:pPr marL="108000" lvl="0" algn="l" fontAlgn="b"/>
                      <a:r>
                        <a:rPr lang="en-GB" sz="1000" u="none" strike="noStrike">
                          <a:effectLst/>
                        </a:rPr>
                        <a:t>Perpetual notes (see note 18)</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200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200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extLst>
                  <a:ext uri="{0D108BD9-81ED-4DB2-BD59-A6C34878D82A}">
                    <a16:rowId xmlns:a16="http://schemas.microsoft.com/office/drawing/2014/main" val="1315009077"/>
                  </a:ext>
                </a:extLst>
              </a:tr>
              <a:tr h="215503">
                <a:tc>
                  <a:txBody>
                    <a:bodyPr/>
                    <a:lstStyle/>
                    <a:p>
                      <a:pPr marL="108000" lvl="0" algn="l" fontAlgn="b"/>
                      <a:r>
                        <a:rPr lang="en-GB" sz="1000" u="none" strike="noStrike">
                          <a:effectLst/>
                        </a:rPr>
                        <a:t>Irredeemable preference shares (See note 19)</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400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400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extLst>
                  <a:ext uri="{0D108BD9-81ED-4DB2-BD59-A6C34878D82A}">
                    <a16:rowId xmlns:a16="http://schemas.microsoft.com/office/drawing/2014/main" val="2111735017"/>
                  </a:ext>
                </a:extLst>
              </a:tr>
              <a:tr h="215503">
                <a:tc>
                  <a:txBody>
                    <a:bodyPr/>
                    <a:lstStyle/>
                    <a:p>
                      <a:pPr marL="108000" lvl="0" algn="l" fontAlgn="b"/>
                      <a:r>
                        <a:rPr lang="en-GB" sz="1000" u="none" strike="noStrike">
                          <a:effectLst/>
                        </a:rPr>
                        <a:t>Non-controlling interest</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1,350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1,350</a:t>
                      </a:r>
                    </a:p>
                  </a:txBody>
                  <a:tcPr marL="9525" marR="9525" marT="9525" marB="0" anchor="ctr">
                    <a:solidFill>
                      <a:schemeClr val="accent5"/>
                    </a:solidFill>
                  </a:tcPr>
                </a:tc>
                <a:extLst>
                  <a:ext uri="{0D108BD9-81ED-4DB2-BD59-A6C34878D82A}">
                    <a16:rowId xmlns:a16="http://schemas.microsoft.com/office/drawing/2014/main" val="3090980912"/>
                  </a:ext>
                </a:extLst>
              </a:tr>
              <a:tr h="215503">
                <a:tc>
                  <a:txBody>
                    <a:bodyPr/>
                    <a:lstStyle/>
                    <a:p>
                      <a:pPr marL="108000" lvl="0" algn="l" fontAlgn="b"/>
                      <a:r>
                        <a:rPr lang="en-GB" sz="1000" u="none" strike="noStrike">
                          <a:effectLst/>
                        </a:rPr>
                        <a:t>Other reserves</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15,000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10,000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5,000</a:t>
                      </a:r>
                    </a:p>
                  </a:txBody>
                  <a:tcPr marL="9525" marR="9525" marT="9525" marB="0" anchor="ctr">
                    <a:solidFill>
                      <a:schemeClr val="accent5"/>
                    </a:solidFill>
                  </a:tcPr>
                </a:tc>
                <a:extLst>
                  <a:ext uri="{0D108BD9-81ED-4DB2-BD59-A6C34878D82A}">
                    <a16:rowId xmlns:a16="http://schemas.microsoft.com/office/drawing/2014/main" val="1568031814"/>
                  </a:ext>
                </a:extLst>
              </a:tr>
              <a:tr h="215503">
                <a:tc>
                  <a:txBody>
                    <a:bodyPr/>
                    <a:lstStyle/>
                    <a:p>
                      <a:pPr marL="108000" lvl="0" algn="l" fontAlgn="b"/>
                      <a:r>
                        <a:rPr lang="en-GB" sz="1000" u="none" strike="noStrike">
                          <a:effectLst/>
                        </a:rPr>
                        <a:t>Ordinary share capital</a:t>
                      </a:r>
                      <a:endParaRPr lang="en-GB" sz="1000" b="0" i="0" u="none" strike="noStrike">
                        <a:solidFill>
                          <a:srgbClr val="000000"/>
                        </a:solidFill>
                        <a:effectLst/>
                        <a:latin typeface="Arial" panose="020B0604020202020204" pitchFamily="34" charset="0"/>
                      </a:endParaRPr>
                    </a:p>
                  </a:txBody>
                  <a:tcPr marL="857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8,500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8,500</a:t>
                      </a:r>
                    </a:p>
                  </a:txBody>
                  <a:tcPr marL="9525" marR="9525" marT="9525" marB="0" anchor="ctr">
                    <a:solidFill>
                      <a:schemeClr val="accent5"/>
                    </a:solidFill>
                  </a:tcPr>
                </a:tc>
                <a:tc>
                  <a:txBody>
                    <a:bodyPr/>
                    <a:lstStyle/>
                    <a:p>
                      <a:pPr algn="ctr" fontAlgn="b"/>
                      <a:r>
                        <a:rPr lang="en-GB" sz="1000" b="0" i="0" u="none" strike="noStrike">
                          <a:solidFill>
                            <a:srgbClr val="000000"/>
                          </a:solidFill>
                          <a:effectLst/>
                          <a:latin typeface="Arial" panose="020B0604020202020204" pitchFamily="34" charset="0"/>
                        </a:rPr>
                        <a:t>–</a:t>
                      </a:r>
                    </a:p>
                  </a:txBody>
                  <a:tcPr marL="9525" marR="9525" marT="9525" marB="0" anchor="ctr">
                    <a:solidFill>
                      <a:schemeClr val="accent5"/>
                    </a:solidFill>
                  </a:tcPr>
                </a:tc>
                <a:extLst>
                  <a:ext uri="{0D108BD9-81ED-4DB2-BD59-A6C34878D82A}">
                    <a16:rowId xmlns:a16="http://schemas.microsoft.com/office/drawing/2014/main" val="1254897059"/>
                  </a:ext>
                </a:extLst>
              </a:tr>
              <a:tr h="215503">
                <a:tc>
                  <a:txBody>
                    <a:bodyPr/>
                    <a:lstStyle/>
                    <a:p>
                      <a:pPr marL="108000" lvl="0" algn="l" fontAlgn="b"/>
                      <a:r>
                        <a:rPr lang="en-GB" sz="1000" b="1" u="none" strike="noStrike">
                          <a:effectLst/>
                        </a:rPr>
                        <a:t>Classified as equity</a:t>
                      </a:r>
                      <a:endParaRPr lang="en-GB" sz="1000" b="1" i="0" u="none" strike="noStrike">
                        <a:solidFill>
                          <a:srgbClr val="000000"/>
                        </a:solidFill>
                        <a:effectLst/>
                        <a:latin typeface="Arial" panose="020B0604020202020204" pitchFamily="34" charset="0"/>
                      </a:endParaRP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25,450</a:t>
                      </a: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19,100</a:t>
                      </a:r>
                    </a:p>
                  </a:txBody>
                  <a:tcPr marL="9525" marR="9525" marT="9525" marB="0" anchor="ctr">
                    <a:solidFill>
                      <a:schemeClr val="tx2">
                        <a:lumMod val="40000"/>
                        <a:lumOff val="60000"/>
                      </a:schemeClr>
                    </a:solidFill>
                  </a:tcPr>
                </a:tc>
                <a:tc>
                  <a:txBody>
                    <a:bodyPr/>
                    <a:lstStyle/>
                    <a:p>
                      <a:pPr algn="ctr" fontAlgn="b"/>
                      <a:r>
                        <a:rPr lang="en-GB" sz="1000" b="0" i="0" u="none" strike="noStrike">
                          <a:solidFill>
                            <a:srgbClr val="000000"/>
                          </a:solidFill>
                          <a:effectLst/>
                          <a:latin typeface="Arial" panose="020B0604020202020204" pitchFamily="34" charset="0"/>
                        </a:rPr>
                        <a:t>6,350</a:t>
                      </a:r>
                    </a:p>
                  </a:txBody>
                  <a:tcPr marL="9525" marR="9525" marT="9525" marB="0" anchor="ctr">
                    <a:solidFill>
                      <a:schemeClr val="tx2">
                        <a:lumMod val="40000"/>
                        <a:lumOff val="60000"/>
                      </a:schemeClr>
                    </a:solidFill>
                  </a:tcPr>
                </a:tc>
                <a:extLst>
                  <a:ext uri="{0D108BD9-81ED-4DB2-BD59-A6C34878D82A}">
                    <a16:rowId xmlns:a16="http://schemas.microsoft.com/office/drawing/2014/main" val="3802050156"/>
                  </a:ext>
                </a:extLst>
              </a:tr>
              <a:tr h="215503">
                <a:tc>
                  <a:txBody>
                    <a:bodyPr/>
                    <a:lstStyle/>
                    <a:p>
                      <a:pPr marL="108000" lvl="0" algn="l" fontAlgn="b"/>
                      <a:r>
                        <a:rPr lang="en-GB" sz="1000" b="1" u="none" strike="noStrike">
                          <a:solidFill>
                            <a:schemeClr val="bg1"/>
                          </a:solidFill>
                          <a:effectLst/>
                        </a:rPr>
                        <a:t>Total</a:t>
                      </a:r>
                      <a:endParaRPr lang="en-GB" sz="1000" b="1" i="0" u="none" strike="noStrike">
                        <a:solidFill>
                          <a:schemeClr val="bg1"/>
                        </a:solidFill>
                        <a:effectLst/>
                        <a:latin typeface="Arial" panose="020B0604020202020204" pitchFamily="34" charset="0"/>
                      </a:endParaRPr>
                    </a:p>
                  </a:txBody>
                  <a:tcPr marL="9525" marR="9525" marT="9525" marB="0" anchor="ctr">
                    <a:solidFill>
                      <a:schemeClr val="accent2"/>
                    </a:solidFill>
                  </a:tcPr>
                </a:tc>
                <a:tc>
                  <a:txBody>
                    <a:bodyPr/>
                    <a:lstStyle/>
                    <a:p>
                      <a:pPr algn="ctr" fontAlgn="b"/>
                      <a:r>
                        <a:rPr lang="en-GB" sz="1000" b="1" i="0" u="none" strike="noStrike">
                          <a:solidFill>
                            <a:schemeClr val="bg1"/>
                          </a:solidFill>
                          <a:effectLst/>
                          <a:latin typeface="Arial" panose="020B0604020202020204" pitchFamily="34" charset="0"/>
                        </a:rPr>
                        <a:t>30,060</a:t>
                      </a:r>
                    </a:p>
                  </a:txBody>
                  <a:tcPr marL="9525" marR="9525" marT="9525" marB="0" anchor="ctr">
                    <a:solidFill>
                      <a:schemeClr val="accent2"/>
                    </a:solidFill>
                  </a:tcPr>
                </a:tc>
                <a:tc>
                  <a:txBody>
                    <a:bodyPr/>
                    <a:lstStyle/>
                    <a:p>
                      <a:pPr algn="ctr" fontAlgn="b"/>
                      <a:r>
                        <a:rPr lang="en-GB" sz="1000" b="1" i="0" u="none" strike="noStrike">
                          <a:solidFill>
                            <a:schemeClr val="bg1"/>
                          </a:solidFill>
                          <a:effectLst/>
                          <a:latin typeface="Arial" panose="020B0604020202020204" pitchFamily="34" charset="0"/>
                        </a:rPr>
                        <a:t>20,680</a:t>
                      </a:r>
                    </a:p>
                  </a:txBody>
                  <a:tcPr marL="9525" marR="9525" marT="9525" marB="0" anchor="ctr">
                    <a:solidFill>
                      <a:schemeClr val="accent2"/>
                    </a:solidFill>
                  </a:tcPr>
                </a:tc>
                <a:tc>
                  <a:txBody>
                    <a:bodyPr/>
                    <a:lstStyle/>
                    <a:p>
                      <a:pPr algn="ctr" fontAlgn="b"/>
                      <a:r>
                        <a:rPr lang="en-GB" sz="1000" b="1" i="0" u="none" strike="noStrike">
                          <a:solidFill>
                            <a:schemeClr val="bg1"/>
                          </a:solidFill>
                          <a:effectLst/>
                          <a:latin typeface="Arial" panose="020B0604020202020204" pitchFamily="34" charset="0"/>
                        </a:rPr>
                        <a:t>9,380</a:t>
                      </a:r>
                    </a:p>
                  </a:txBody>
                  <a:tcPr marL="9525" marR="9525" marT="9525" marB="0" anchor="ctr">
                    <a:solidFill>
                      <a:schemeClr val="accent2"/>
                    </a:solidFill>
                  </a:tcPr>
                </a:tc>
                <a:extLst>
                  <a:ext uri="{0D108BD9-81ED-4DB2-BD59-A6C34878D82A}">
                    <a16:rowId xmlns:a16="http://schemas.microsoft.com/office/drawing/2014/main" val="2977634465"/>
                  </a:ext>
                </a:extLst>
              </a:tr>
            </a:tbl>
          </a:graphicData>
        </a:graphic>
      </p:graphicFrame>
      <p:sp>
        <p:nvSpPr>
          <p:cNvPr id="5" name="Footer Placeholder 2">
            <a:extLst>
              <a:ext uri="{FF2B5EF4-FFF2-40B4-BE49-F238E27FC236}">
                <a16:creationId xmlns:a16="http://schemas.microsoft.com/office/drawing/2014/main" id="{2217DC0E-E7D1-9A75-7737-3A9BB1C2541B}"/>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23</a:t>
            </a:fld>
            <a:endParaRPr lang="en-US">
              <a:cs typeface="Arial" panose="020B0604020202020204" pitchFamily="34" charset="0"/>
            </a:endParaRPr>
          </a:p>
        </p:txBody>
      </p:sp>
    </p:spTree>
    <p:extLst>
      <p:ext uri="{BB962C8B-B14F-4D97-AF65-F5344CB8AC3E}">
        <p14:creationId xmlns:p14="http://schemas.microsoft.com/office/powerpoint/2010/main" val="229397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1CE1ED-617D-0FA6-E41A-596D7C07D6B0}"/>
              </a:ext>
            </a:extLst>
          </p:cNvPr>
          <p:cNvSpPr>
            <a:spLocks noGrp="1"/>
          </p:cNvSpPr>
          <p:nvPr>
            <p:ph type="body" sz="quarter" idx="10"/>
          </p:nvPr>
        </p:nvSpPr>
        <p:spPr>
          <a:xfrm>
            <a:off x="1060943" y="1330001"/>
            <a:ext cx="10188575" cy="654191"/>
          </a:xfrm>
        </p:spPr>
        <p:txBody>
          <a:bodyPr/>
          <a:lstStyle/>
          <a:p>
            <a:r>
              <a:rPr lang="en-US" sz="3300">
                <a:solidFill>
                  <a:srgbClr val="5F6062"/>
                </a:solidFill>
                <a:ea typeface="Helvetica Neue" panose="02000503000000020004" pitchFamily="2" charset="0"/>
              </a:rPr>
              <a:t>Disclosures–Priority on liquidation: contractual terms about priority</a:t>
            </a:r>
          </a:p>
          <a:p>
            <a:endParaRPr lang="en-US">
              <a:solidFill>
                <a:srgbClr val="5F6062"/>
              </a:solidFill>
            </a:endParaRPr>
          </a:p>
        </p:txBody>
      </p:sp>
      <p:sp>
        <p:nvSpPr>
          <p:cNvPr id="2" name="Footer Placeholder 14">
            <a:extLst>
              <a:ext uri="{FF2B5EF4-FFF2-40B4-BE49-F238E27FC236}">
                <a16:creationId xmlns:a16="http://schemas.microsoft.com/office/drawing/2014/main" id="{5FA1C9C8-8B5E-9796-7DB9-4DA2E62C6670}"/>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D1D3E3E-AAC7-3049-CA49-BA2E49506916}"/>
              </a:ext>
            </a:extLst>
          </p:cNvPr>
          <p:cNvSpPr/>
          <p:nvPr/>
        </p:nvSpPr>
        <p:spPr bwMode="auto">
          <a:xfrm>
            <a:off x="1009932" y="2405093"/>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1" i="0" u="none" strike="noStrike" kern="1200" cap="none" spc="0" normalizeH="0" baseline="0" noProof="0">
                <a:ln>
                  <a:noFill/>
                </a:ln>
                <a:solidFill>
                  <a:srgbClr val="5F6061"/>
                </a:solidFill>
                <a:effectLst/>
                <a:uLnTx/>
                <a:uFillTx/>
                <a:latin typeface="Arial" panose="020B0604020202020204"/>
                <a:ea typeface="+mn-ea"/>
                <a:cs typeface="+mn-cs"/>
              </a:rPr>
              <a:t>Objective</a:t>
            </a:r>
          </a:p>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Provide information about the risks and returns of financial instruments on liquidation of the entity</a:t>
            </a:r>
          </a:p>
        </p:txBody>
      </p:sp>
      <p:sp>
        <p:nvSpPr>
          <p:cNvPr id="9" name="Rectangle 8">
            <a:extLst>
              <a:ext uri="{FF2B5EF4-FFF2-40B4-BE49-F238E27FC236}">
                <a16:creationId xmlns:a16="http://schemas.microsoft.com/office/drawing/2014/main" id="{CF73E1D5-D895-75A3-A8FD-56280072D83D}"/>
              </a:ext>
            </a:extLst>
          </p:cNvPr>
          <p:cNvSpPr/>
          <p:nvPr/>
        </p:nvSpPr>
        <p:spPr bwMode="auto">
          <a:xfrm>
            <a:off x="6564524" y="2405093"/>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0" tIns="72000" rIns="72000" bIns="72000" numCol="1" rtlCol="0" anchor="t" anchorCtr="0" compatLnSpc="1">
            <a:prstTxWarp prst="textNoShape">
              <a:avLst/>
            </a:prstTxWarp>
          </a:bodyPr>
          <a:lstStyle/>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1" i="0" u="none" strike="noStrike" kern="1200" cap="none" spc="0" normalizeH="0" baseline="0" noProof="0">
                <a:ln>
                  <a:noFill/>
                </a:ln>
                <a:solidFill>
                  <a:srgbClr val="5F6061"/>
                </a:solidFill>
                <a:effectLst/>
                <a:uLnTx/>
                <a:uFillTx/>
                <a:latin typeface="Arial" panose="020B0604020202020204"/>
                <a:ea typeface="+mn-ea"/>
                <a:cs typeface="+mn-cs"/>
              </a:rPr>
              <a:t>  Scope</a:t>
            </a:r>
          </a:p>
          <a:p>
            <a:pPr marL="1346850" marR="0" lvl="2"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2"/>
                </a:solidFill>
                <a:effectLst/>
                <a:uLnTx/>
                <a:uFillTx/>
                <a:latin typeface="Arial" charset="0"/>
                <a:ea typeface="+mn-ea"/>
                <a:cs typeface="+mn-cs"/>
                <a:sym typeface="Arial" charset="0"/>
              </a:rPr>
              <a:t>Financial instruments with characteristics of both debt and equity</a:t>
            </a:r>
          </a:p>
          <a:p>
            <a:pPr marL="1346850" marR="0" lvl="2"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2"/>
                </a:solidFill>
                <a:effectLst/>
                <a:uLnTx/>
                <a:uFillTx/>
                <a:latin typeface="Arial" charset="0"/>
                <a:ea typeface="+mn-ea"/>
                <a:cs typeface="+mn-cs"/>
                <a:sym typeface="Arial" charset="0"/>
              </a:rPr>
              <a:t>Includes compound instruments</a:t>
            </a:r>
          </a:p>
          <a:p>
            <a:pPr marL="1346850" marR="0" lvl="2"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5F6062"/>
                </a:solidFill>
                <a:effectLst/>
                <a:uLnTx/>
                <a:uFillTx/>
                <a:latin typeface="Arial" charset="0"/>
                <a:ea typeface="+mn-ea"/>
                <a:cs typeface="+mn-cs"/>
                <a:sym typeface="Arial" charset="0"/>
              </a:rPr>
              <a:t>Excludes standalone derivatives</a:t>
            </a:r>
          </a:p>
        </p:txBody>
      </p:sp>
      <p:sp>
        <p:nvSpPr>
          <p:cNvPr id="10" name="Rectangle 9">
            <a:extLst>
              <a:ext uri="{FF2B5EF4-FFF2-40B4-BE49-F238E27FC236}">
                <a16:creationId xmlns:a16="http://schemas.microsoft.com/office/drawing/2014/main" id="{F88796EA-F89B-EE37-A691-591C78ED9596}"/>
              </a:ext>
            </a:extLst>
          </p:cNvPr>
          <p:cNvSpPr/>
          <p:nvPr/>
        </p:nvSpPr>
        <p:spPr bwMode="auto">
          <a:xfrm>
            <a:off x="1009932" y="4575855"/>
            <a:ext cx="10810592" cy="1851496"/>
          </a:xfrm>
          <a:prstGeom prst="rect">
            <a:avLst/>
          </a:prstGeom>
          <a:solidFill>
            <a:schemeClr val="accent6"/>
          </a:solidFill>
          <a:ln w="19050" cap="flat" cmpd="sng" algn="ctr">
            <a:solidFill>
              <a:schemeClr val="accent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900000" marR="0" lvl="2" indent="0" algn="l" defTabSz="914400" rtl="0" eaLnBrk="1" fontAlgn="auto" latinLnBrk="0" hangingPunct="1">
              <a:lnSpc>
                <a:spcPct val="100000"/>
              </a:lnSpc>
              <a:spcBef>
                <a:spcPts val="300"/>
              </a:spcBef>
              <a:spcAft>
                <a:spcPts val="300"/>
              </a:spcAft>
              <a:buClrTx/>
              <a:buSzTx/>
              <a:buFontTx/>
              <a:buNone/>
              <a:tabLst/>
              <a:defRPr/>
            </a:pPr>
            <a:r>
              <a:rPr kumimoji="0" lang="en-GB" sz="1800" b="1" i="0" u="none" strike="noStrike" kern="1200" cap="none" spc="0" normalizeH="0" baseline="0" noProof="0">
                <a:ln>
                  <a:noFill/>
                </a:ln>
                <a:solidFill>
                  <a:srgbClr val="575757"/>
                </a:solidFill>
                <a:effectLst/>
                <a:uLnTx/>
                <a:uFillTx/>
                <a:latin typeface="Arial" panose="020B0604020202020204"/>
                <a:ea typeface="+mn-ea"/>
                <a:cs typeface="+mn-cs"/>
                <a:sym typeface="Arial" charset="0"/>
              </a:rPr>
              <a:t>Requirements</a:t>
            </a:r>
            <a:endParaRPr kumimoji="0" lang="en-US" sz="1800" b="0" i="0" u="none" strike="noStrike" kern="1200" cap="none" spc="0" normalizeH="0" baseline="0" noProof="0">
              <a:ln>
                <a:noFill/>
              </a:ln>
              <a:solidFill>
                <a:srgbClr val="5F6061"/>
              </a:solidFill>
              <a:effectLst/>
              <a:uLnTx/>
              <a:uFillTx/>
              <a:latin typeface="Arial" panose="020B0604020202020204"/>
              <a:ea typeface="+mn-ea"/>
              <a:cs typeface="+mn-cs"/>
            </a:endParaRPr>
          </a:p>
          <a:p>
            <a:pPr marL="914400" marR="0" lvl="2" indent="0" algn="l" defTabSz="914400" rtl="0" eaLnBrk="1" fontAlgn="auto" latinLnBrk="0" hangingPunct="1">
              <a:lnSpc>
                <a:spcPct val="100000"/>
              </a:lnSpc>
              <a:spcBef>
                <a:spcPts val="300"/>
              </a:spcBef>
              <a:spcAft>
                <a:spcPts val="200"/>
              </a:spcAft>
              <a:buClrTx/>
              <a:buSzTx/>
              <a:buFontTx/>
              <a:buNone/>
              <a:tabLst/>
              <a:defRPr/>
            </a:pPr>
            <a:r>
              <a:rPr kumimoji="0" lang="en-GB" sz="1800" b="0" i="0" u="none" strike="noStrike" kern="1200" cap="none" spc="0" normalizeH="0" baseline="0" noProof="0">
                <a:ln>
                  <a:noFill/>
                </a:ln>
                <a:solidFill>
                  <a:srgbClr val="5F6061"/>
                </a:solidFill>
                <a:effectLst/>
                <a:uLnTx/>
                <a:uFillTx/>
                <a:latin typeface="Arial" panose="020B0604020202020204"/>
                <a:ea typeface="+mn-ea"/>
                <a:cs typeface="+mn-cs"/>
              </a:rPr>
              <a:t>Disclose </a:t>
            </a:r>
            <a:r>
              <a:rPr kumimoji="0" lang="en-GB" sz="1800" b="0" i="0" u="none" strike="noStrike" kern="0" cap="none" spc="0" normalizeH="0" baseline="0" noProof="0">
                <a:ln>
                  <a:noFill/>
                </a:ln>
                <a:solidFill>
                  <a:srgbClr val="5F6061"/>
                </a:solidFill>
                <a:effectLst/>
                <a:uLnTx/>
                <a:uFillTx/>
                <a:latin typeface="Arial"/>
                <a:ea typeface="+mn-ea"/>
                <a:cs typeface="+mn-cs"/>
              </a:rPr>
              <a:t>terms</a:t>
            </a:r>
            <a:r>
              <a:rPr kumimoji="0" lang="en-GB" sz="1800" b="0" i="0" u="none" strike="noStrike" kern="0" cap="none" spc="0" normalizeH="0" baseline="0" noProof="0">
                <a:ln>
                  <a:noFill/>
                </a:ln>
                <a:solidFill>
                  <a:srgbClr val="5F6062"/>
                </a:solidFill>
                <a:effectLst/>
                <a:uLnTx/>
                <a:uFillTx/>
                <a:latin typeface="Arial"/>
                <a:ea typeface="+mn-ea"/>
                <a:cs typeface="+mn-cs"/>
                <a:sym typeface="Arial" charset="0"/>
              </a:rPr>
              <a:t> and conditions about priority of financial instruments </a:t>
            </a:r>
            <a:r>
              <a:rPr kumimoji="0" lang="en-GB" sz="1800" b="0" i="0" u="none" strike="noStrike" kern="0" cap="none" spc="0" normalizeH="0" baseline="0" noProof="0">
                <a:ln>
                  <a:noFill/>
                </a:ln>
                <a:solidFill>
                  <a:srgbClr val="5F6062"/>
                </a:solidFill>
                <a:effectLst/>
                <a:uLnTx/>
                <a:uFillTx/>
                <a:latin typeface="Arial" panose="020B0604020202020204" pitchFamily="34" charset="0"/>
                <a:ea typeface="+mn-ea"/>
                <a:cs typeface="Arial" panose="020B0604020202020204" pitchFamily="34" charset="0"/>
                <a:sym typeface="Arial" charset="0"/>
              </a:rPr>
              <a:t>on liquidation, including:</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5F6062"/>
                </a:solidFill>
                <a:effectLst/>
                <a:uLnTx/>
                <a:uFillTx/>
                <a:latin typeface="Arial" panose="020B0604020202020204" pitchFamily="34" charset="0"/>
                <a:ea typeface="+mn-ea"/>
                <a:cs typeface="Arial" panose="020B0604020202020204" pitchFamily="34" charset="0"/>
                <a:sym typeface="Arial" charset="0"/>
              </a:rPr>
              <a:t>terms that indicate priority</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5F6062"/>
                </a:solidFill>
                <a:effectLst/>
                <a:uLnTx/>
                <a:uFillTx/>
                <a:latin typeface="Arial" panose="020B0604020202020204" pitchFamily="34" charset="0"/>
                <a:ea typeface="+mn-ea"/>
                <a:cs typeface="Arial" panose="020B0604020202020204" pitchFamily="34" charset="0"/>
                <a:sym typeface="Arial" charset="0"/>
              </a:rPr>
              <a:t>terms that could lead to changes in priority</a:t>
            </a:r>
          </a:p>
          <a:p>
            <a:pPr marL="1200150" marR="0" lvl="2"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5F6062"/>
                </a:solidFill>
                <a:effectLst/>
                <a:uLnTx/>
                <a:uFillTx/>
                <a:latin typeface="Arial" panose="020B0604020202020204" pitchFamily="34" charset="0"/>
                <a:ea typeface="+mn-ea"/>
                <a:cs typeface="Arial" panose="020B0604020202020204" pitchFamily="34" charset="0"/>
                <a:sym typeface="Arial" charset="0"/>
              </a:rPr>
              <a:t>details of intragroup arrangements such as guarantees</a:t>
            </a:r>
          </a:p>
        </p:txBody>
      </p:sp>
      <p:pic>
        <p:nvPicPr>
          <p:cNvPr id="11" name="Graphic 10" descr="Bullseye outline">
            <a:extLst>
              <a:ext uri="{FF2B5EF4-FFF2-40B4-BE49-F238E27FC236}">
                <a16:creationId xmlns:a16="http://schemas.microsoft.com/office/drawing/2014/main" id="{10D9A716-CAB8-FB29-A7C5-9B2BD78AB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252" y="2405093"/>
            <a:ext cx="914400" cy="914400"/>
          </a:xfrm>
          <a:prstGeom prst="rect">
            <a:avLst/>
          </a:prstGeom>
        </p:spPr>
      </p:pic>
      <p:pic>
        <p:nvPicPr>
          <p:cNvPr id="15" name="Graphic 14" descr="Books with solid fill">
            <a:extLst>
              <a:ext uri="{FF2B5EF4-FFF2-40B4-BE49-F238E27FC236}">
                <a16:creationId xmlns:a16="http://schemas.microsoft.com/office/drawing/2014/main" id="{AA3A4752-7E99-049C-CD34-C4B6AF6951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173" y="4987401"/>
            <a:ext cx="914400" cy="914400"/>
          </a:xfrm>
          <a:prstGeom prst="rect">
            <a:avLst/>
          </a:prstGeom>
        </p:spPr>
      </p:pic>
      <p:pic>
        <p:nvPicPr>
          <p:cNvPr id="3" name="Graphic 2" descr="Telescope with solid fill">
            <a:extLst>
              <a:ext uri="{FF2B5EF4-FFF2-40B4-BE49-F238E27FC236}">
                <a16:creationId xmlns:a16="http://schemas.microsoft.com/office/drawing/2014/main" id="{114552E3-8141-13AA-D161-0E7E739970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2152" y="2463574"/>
            <a:ext cx="914400" cy="914400"/>
          </a:xfrm>
          <a:prstGeom prst="rect">
            <a:avLst/>
          </a:prstGeom>
        </p:spPr>
      </p:pic>
    </p:spTree>
    <p:extLst>
      <p:ext uri="{BB962C8B-B14F-4D97-AF65-F5344CB8AC3E}">
        <p14:creationId xmlns:p14="http://schemas.microsoft.com/office/powerpoint/2010/main" val="1323581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100118" y="1295077"/>
            <a:ext cx="9286877" cy="695382"/>
          </a:xfrm>
        </p:spPr>
        <p:txBody>
          <a:bodyPr lIns="0" tIns="0" rIns="0" bIns="0" anchor="t"/>
          <a:lstStyle/>
          <a:p>
            <a:r>
              <a:rPr lang="en-GB" sz="3300" dirty="0">
                <a:latin typeface="Arial"/>
                <a:cs typeface="Arial"/>
              </a:rPr>
              <a:t>Priority on liquidation illustrative disclosure </a:t>
            </a:r>
            <a:r>
              <a:rPr lang="en-GB" sz="2400" dirty="0">
                <a:latin typeface="Arial"/>
                <a:cs typeface="Arial"/>
              </a:rPr>
              <a:t>		</a:t>
            </a:r>
            <a:r>
              <a:rPr lang="en-GB" sz="3300" dirty="0">
                <a:latin typeface="Arial"/>
                <a:cs typeface="Arial"/>
              </a:rPr>
              <a:t>					 </a:t>
            </a:r>
            <a:endParaRPr lang="en-US" dirty="0"/>
          </a:p>
        </p:txBody>
      </p:sp>
      <p:sp>
        <p:nvSpPr>
          <p:cNvPr id="4" name="TextBox 1">
            <a:extLst>
              <a:ext uri="{FF2B5EF4-FFF2-40B4-BE49-F238E27FC236}">
                <a16:creationId xmlns:a16="http://schemas.microsoft.com/office/drawing/2014/main" id="{5EEA44A5-82E1-C8A0-14BF-6FF2A0304762}"/>
              </a:ext>
            </a:extLst>
          </p:cNvPr>
          <p:cNvSpPr txBox="1"/>
          <p:nvPr/>
        </p:nvSpPr>
        <p:spPr>
          <a:xfrm>
            <a:off x="984994" y="1877929"/>
            <a:ext cx="10734433" cy="1578150"/>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1" u="none" strike="noStrike" kern="1200" cap="none" spc="0" normalizeH="0" baseline="0" noProof="0">
                <a:ln>
                  <a:noFill/>
                </a:ln>
                <a:solidFill>
                  <a:srgbClr val="5F6061"/>
                </a:solidFill>
                <a:effectLst/>
                <a:uLnTx/>
                <a:uFillTx/>
                <a:latin typeface="Arial"/>
                <a:ea typeface="MS Mincho"/>
                <a:cs typeface="Arial"/>
              </a:rPr>
              <a:t>Priority on liquidation—subordinated notes</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1600" b="0" i="0" u="none" strike="noStrike" kern="0" cap="none" spc="0" normalizeH="0" baseline="0" noProof="0">
                <a:ln>
                  <a:noFill/>
                </a:ln>
                <a:solidFill>
                  <a:srgbClr val="5F6061"/>
                </a:solidFill>
                <a:effectLst/>
                <a:uLnTx/>
                <a:uFillTx/>
                <a:latin typeface="Arial" panose="020B0604020202020204"/>
                <a:ea typeface="Times New Roman" panose="02020603050405020304" pitchFamily="18" charset="0"/>
                <a:cs typeface="+mn-cs"/>
              </a:rPr>
              <a:t>In the event of the respective issuer’s liquidation, any amounts due in respect of the subordinated notes rank junior to all present and future unsubordinated claims of the respective issuer and rank senior to the respective issuer’s ordinary shares, and if any, preference shares. Subordinated notes do not rank </a:t>
            </a:r>
            <a:r>
              <a:rPr kumimoji="0" lang="en-GB" sz="1600" b="0" i="0" u="none" strike="noStrike" kern="0" cap="none" spc="0" normalizeH="0" baseline="0" noProof="0" err="1">
                <a:ln>
                  <a:noFill/>
                </a:ln>
                <a:solidFill>
                  <a:srgbClr val="5F6061"/>
                </a:solidFill>
                <a:effectLst/>
                <a:uLnTx/>
                <a:uFillTx/>
                <a:latin typeface="Arial" panose="020B0604020202020204"/>
                <a:ea typeface="Times New Roman" panose="02020603050405020304" pitchFamily="18" charset="0"/>
                <a:cs typeface="+mn-cs"/>
              </a:rPr>
              <a:t>pari</a:t>
            </a:r>
            <a:r>
              <a:rPr kumimoji="0" lang="en-GB" sz="1600" b="0" i="0" u="none" strike="noStrike" kern="0" cap="none" spc="0" normalizeH="0" baseline="0" noProof="0">
                <a:ln>
                  <a:noFill/>
                </a:ln>
                <a:solidFill>
                  <a:srgbClr val="5F6061"/>
                </a:solidFill>
                <a:effectLst/>
                <a:uLnTx/>
                <a:uFillTx/>
                <a:latin typeface="Arial" panose="020B0604020202020204"/>
                <a:ea typeface="Times New Roman" panose="02020603050405020304" pitchFamily="18" charset="0"/>
                <a:cs typeface="+mn-cs"/>
              </a:rPr>
              <a:t> passu with one another. Some subordinated notes are contractually subordinated to other subordinated notes. </a:t>
            </a:r>
            <a:endParaRPr kumimoji="0" lang="en-GB" sz="1600" b="0" i="0" u="none" strike="noStrike" kern="1200" cap="none" spc="0" normalizeH="0" baseline="0" noProof="0">
              <a:ln>
                <a:noFill/>
              </a:ln>
              <a:solidFill>
                <a:srgbClr val="5F6061"/>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600"/>
              </a:spcBef>
              <a:spcAft>
                <a:spcPts val="600"/>
              </a:spcAft>
              <a:buClrTx/>
              <a:buSzTx/>
              <a:buFontTx/>
              <a:buNone/>
              <a:tabLst/>
              <a:defRPr/>
            </a:pPr>
            <a:endParaRPr kumimoji="0" lang="en-GB" sz="1600" b="0" i="0" u="none" strike="noStrike" kern="1200" cap="none" spc="0" normalizeH="0" baseline="0" noProof="0">
              <a:ln>
                <a:noFill/>
              </a:ln>
              <a:solidFill>
                <a:srgbClr val="5F6061"/>
              </a:solidFill>
              <a:effectLst/>
              <a:uLnTx/>
              <a:uFillTx/>
              <a:latin typeface="Arial" panose="020B0604020202020204"/>
              <a:ea typeface="MS Mincho" panose="02020609040205080304" pitchFamily="49" charset="-128"/>
              <a:cs typeface="+mn-cs"/>
            </a:endParaRPr>
          </a:p>
        </p:txBody>
      </p:sp>
      <p:graphicFrame>
        <p:nvGraphicFramePr>
          <p:cNvPr id="5" name="Table 9">
            <a:extLst>
              <a:ext uri="{FF2B5EF4-FFF2-40B4-BE49-F238E27FC236}">
                <a16:creationId xmlns:a16="http://schemas.microsoft.com/office/drawing/2014/main" id="{66433354-C760-9038-94C3-98CBF7956B18}"/>
              </a:ext>
            </a:extLst>
          </p:cNvPr>
          <p:cNvGraphicFramePr>
            <a:graphicFrameLocks noGrp="1"/>
          </p:cNvGraphicFramePr>
          <p:nvPr>
            <p:extLst>
              <p:ext uri="{D42A27DB-BD31-4B8C-83A1-F6EECF244321}">
                <p14:modId xmlns:p14="http://schemas.microsoft.com/office/powerpoint/2010/main" val="1921746192"/>
              </p:ext>
            </p:extLst>
          </p:nvPr>
        </p:nvGraphicFramePr>
        <p:xfrm>
          <a:off x="1055299" y="4111129"/>
          <a:ext cx="9214625" cy="1836121"/>
        </p:xfrm>
        <a:graphic>
          <a:graphicData uri="http://schemas.openxmlformats.org/drawingml/2006/table">
            <a:tbl>
              <a:tblPr firstRow="1" bandRow="1">
                <a:tableStyleId>{21E4AEA4-8DFA-4A89-87EB-49C32662AFE0}</a:tableStyleId>
              </a:tblPr>
              <a:tblGrid>
                <a:gridCol w="5168861">
                  <a:extLst>
                    <a:ext uri="{9D8B030D-6E8A-4147-A177-3AD203B41FA5}">
                      <a16:colId xmlns:a16="http://schemas.microsoft.com/office/drawing/2014/main" val="580190938"/>
                    </a:ext>
                  </a:extLst>
                </a:gridCol>
                <a:gridCol w="2022882">
                  <a:extLst>
                    <a:ext uri="{9D8B030D-6E8A-4147-A177-3AD203B41FA5}">
                      <a16:colId xmlns:a16="http://schemas.microsoft.com/office/drawing/2014/main" val="955877744"/>
                    </a:ext>
                  </a:extLst>
                </a:gridCol>
                <a:gridCol w="2022882">
                  <a:extLst>
                    <a:ext uri="{9D8B030D-6E8A-4147-A177-3AD203B41FA5}">
                      <a16:colId xmlns:a16="http://schemas.microsoft.com/office/drawing/2014/main" val="2264436998"/>
                    </a:ext>
                  </a:extLst>
                </a:gridCol>
              </a:tblGrid>
              <a:tr h="464521">
                <a:tc>
                  <a:txBody>
                    <a:bodyPr/>
                    <a:lstStyle/>
                    <a:p>
                      <a:endParaRPr lang="en-GB" sz="1200">
                        <a:latin typeface="Arial" panose="020B0604020202020204" pitchFamily="34" charset="0"/>
                        <a:cs typeface="Arial" panose="020B0604020202020204" pitchFamily="34" charset="0"/>
                      </a:endParaRPr>
                    </a:p>
                  </a:txBody>
                  <a:tcPr/>
                </a:tc>
                <a:tc>
                  <a:txBody>
                    <a:bodyPr/>
                    <a:lstStyle/>
                    <a:p>
                      <a:pPr algn="ctr"/>
                      <a:r>
                        <a:rPr lang="en-GB" sz="1200">
                          <a:latin typeface="Arial" panose="020B0604020202020204" pitchFamily="34" charset="0"/>
                          <a:cs typeface="Arial" panose="020B0604020202020204" pitchFamily="34" charset="0"/>
                        </a:rPr>
                        <a:t>2020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CU million</a:t>
                      </a:r>
                    </a:p>
                  </a:txBody>
                  <a:tcPr/>
                </a:tc>
                <a:tc>
                  <a:txBody>
                    <a:bodyPr/>
                    <a:lstStyle/>
                    <a:p>
                      <a:pPr algn="ctr"/>
                      <a:r>
                        <a:rPr lang="en-GB" sz="1200">
                          <a:latin typeface="Arial" panose="020B0604020202020204" pitchFamily="34" charset="0"/>
                          <a:cs typeface="Arial" panose="020B0604020202020204" pitchFamily="34" charset="0"/>
                        </a:rPr>
                        <a:t>2019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CU million</a:t>
                      </a:r>
                    </a:p>
                  </a:txBody>
                  <a:tcPr/>
                </a:tc>
                <a:extLst>
                  <a:ext uri="{0D108BD9-81ED-4DB2-BD59-A6C34878D82A}">
                    <a16:rowId xmlns:a16="http://schemas.microsoft.com/office/drawing/2014/main" val="2369711988"/>
                  </a:ext>
                </a:extLst>
              </a:tr>
              <a:tr h="273248">
                <a:tc>
                  <a:txBody>
                    <a:bodyPr/>
                    <a:lstStyle/>
                    <a:p>
                      <a:r>
                        <a:rPr lang="en-GB" sz="1200">
                          <a:latin typeface="Arial" panose="020B0604020202020204" pitchFamily="34" charset="0"/>
                          <a:cs typeface="Arial" panose="020B0604020202020204" pitchFamily="34" charset="0"/>
                        </a:rPr>
                        <a:t>USD 1,000m 5.5% Fixed Rate Subordinated Notes due January 2025</a:t>
                      </a:r>
                    </a:p>
                  </a:txBody>
                  <a:tcPr/>
                </a:tc>
                <a:tc>
                  <a:txBody>
                    <a:bodyPr/>
                    <a:lstStyle/>
                    <a:p>
                      <a:pPr algn="ctr"/>
                      <a:r>
                        <a:rPr lang="en-GB" sz="1200">
                          <a:latin typeface="Arial" panose="020B0604020202020204" pitchFamily="34" charset="0"/>
                          <a:cs typeface="Arial" panose="020B0604020202020204" pitchFamily="34" charset="0"/>
                        </a:rPr>
                        <a:t>690</a:t>
                      </a:r>
                    </a:p>
                  </a:txBody>
                  <a:tcPr/>
                </a:tc>
                <a:tc>
                  <a:txBody>
                    <a:bodyPr/>
                    <a:lstStyle/>
                    <a:p>
                      <a:pPr algn="ctr"/>
                      <a:r>
                        <a:rPr lang="en-GB" sz="1200">
                          <a:latin typeface="Arial" panose="020B0604020202020204" pitchFamily="34" charset="0"/>
                          <a:cs typeface="Arial" panose="020B0604020202020204" pitchFamily="34" charset="0"/>
                        </a:rPr>
                        <a:t>714</a:t>
                      </a:r>
                    </a:p>
                  </a:txBody>
                  <a:tcPr/>
                </a:tc>
                <a:extLst>
                  <a:ext uri="{0D108BD9-81ED-4DB2-BD59-A6C34878D82A}">
                    <a16:rowId xmlns:a16="http://schemas.microsoft.com/office/drawing/2014/main" val="1316704531"/>
                  </a:ext>
                </a:extLst>
              </a:tr>
              <a:tr h="273248">
                <a:tc>
                  <a:txBody>
                    <a:bodyPr/>
                    <a:lstStyle/>
                    <a:p>
                      <a:r>
                        <a:rPr lang="en-GB" sz="1200">
                          <a:latin typeface="Arial" panose="020B0604020202020204" pitchFamily="34" charset="0"/>
                          <a:cs typeface="Arial" panose="020B0604020202020204" pitchFamily="34" charset="0"/>
                        </a:rPr>
                        <a:t>EUR 750m 4.5% Fixed Rate Subordinated Notes due March 2028</a:t>
                      </a:r>
                    </a:p>
                  </a:txBody>
                  <a:tcPr/>
                </a:tc>
                <a:tc>
                  <a:txBody>
                    <a:bodyPr/>
                    <a:lstStyle/>
                    <a:p>
                      <a:pPr algn="ctr"/>
                      <a:r>
                        <a:rPr lang="en-GB" sz="1200">
                          <a:latin typeface="Arial" panose="020B0604020202020204" pitchFamily="34" charset="0"/>
                          <a:cs typeface="Arial" panose="020B0604020202020204" pitchFamily="34" charset="0"/>
                        </a:rPr>
                        <a:t>647</a:t>
                      </a:r>
                    </a:p>
                  </a:txBody>
                  <a:tcPr/>
                </a:tc>
                <a:tc>
                  <a:txBody>
                    <a:bodyPr/>
                    <a:lstStyle/>
                    <a:p>
                      <a:pPr algn="ctr"/>
                      <a:r>
                        <a:rPr lang="en-GB" sz="1200">
                          <a:latin typeface="Arial" panose="020B0604020202020204" pitchFamily="34" charset="0"/>
                          <a:cs typeface="Arial" panose="020B0604020202020204" pitchFamily="34" charset="0"/>
                        </a:rPr>
                        <a:t>658</a:t>
                      </a:r>
                    </a:p>
                  </a:txBody>
                  <a:tcPr/>
                </a:tc>
                <a:extLst>
                  <a:ext uri="{0D108BD9-81ED-4DB2-BD59-A6C34878D82A}">
                    <a16:rowId xmlns:a16="http://schemas.microsoft.com/office/drawing/2014/main" val="1870845673"/>
                  </a:ext>
                </a:extLst>
              </a:tr>
              <a:tr h="273248">
                <a:tc>
                  <a:txBody>
                    <a:bodyPr/>
                    <a:lstStyle/>
                    <a:p>
                      <a:r>
                        <a:rPr lang="en-GB" sz="1200">
                          <a:latin typeface="Arial" panose="020B0604020202020204" pitchFamily="34" charset="0"/>
                          <a:cs typeface="Arial" panose="020B0604020202020204" pitchFamily="34" charset="0"/>
                        </a:rPr>
                        <a:t>EUR 2,000m 4% Fixed Rate Subordinated Notes due October 2032</a:t>
                      </a:r>
                    </a:p>
                  </a:txBody>
                  <a:tcPr/>
                </a:tc>
                <a:tc>
                  <a:txBody>
                    <a:bodyPr/>
                    <a:lstStyle/>
                    <a:p>
                      <a:pPr algn="ctr"/>
                      <a:r>
                        <a:rPr lang="en-GB" sz="1200">
                          <a:latin typeface="Arial" panose="020B0604020202020204" pitchFamily="34" charset="0"/>
                          <a:cs typeface="Arial" panose="020B0604020202020204" pitchFamily="34" charset="0"/>
                        </a:rPr>
                        <a:t>1,724</a:t>
                      </a:r>
                    </a:p>
                  </a:txBody>
                  <a:tcPr/>
                </a:tc>
                <a:tc>
                  <a:txBody>
                    <a:bodyPr/>
                    <a:lstStyle/>
                    <a:p>
                      <a:pPr algn="ctr"/>
                      <a:r>
                        <a:rPr lang="en-GB" sz="12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4041793860"/>
                  </a:ext>
                </a:extLst>
              </a:tr>
              <a:tr h="273248">
                <a:tc>
                  <a:txBody>
                    <a:bodyPr/>
                    <a:lstStyle/>
                    <a:p>
                      <a:r>
                        <a:rPr lang="en-GB" sz="1200">
                          <a:latin typeface="Arial" panose="020B0604020202020204" pitchFamily="34" charset="0"/>
                          <a:cs typeface="Arial" panose="020B0604020202020204" pitchFamily="34" charset="0"/>
                        </a:rPr>
                        <a:t>GBP 1,000 3% Fixed Rate Subordinated Notes due January 2027</a:t>
                      </a:r>
                    </a:p>
                  </a:txBody>
                  <a:tcPr/>
                </a:tc>
                <a:tc>
                  <a:txBody>
                    <a:bodyPr/>
                    <a:lstStyle/>
                    <a:p>
                      <a:pPr algn="ctr"/>
                      <a:r>
                        <a:rPr lang="en-GB" sz="1200">
                          <a:latin typeface="Arial" panose="020B0604020202020204" pitchFamily="34" charset="0"/>
                          <a:cs typeface="Arial" panose="020B0604020202020204" pitchFamily="34" charset="0"/>
                        </a:rPr>
                        <a:t>925</a:t>
                      </a:r>
                    </a:p>
                  </a:txBody>
                  <a:tcPr/>
                </a:tc>
                <a:tc>
                  <a:txBody>
                    <a:bodyPr/>
                    <a:lstStyle/>
                    <a:p>
                      <a:pPr algn="ctr"/>
                      <a:r>
                        <a:rPr lang="en-GB" sz="1200">
                          <a:latin typeface="Arial" panose="020B0604020202020204" pitchFamily="34" charset="0"/>
                          <a:cs typeface="Arial" panose="020B0604020202020204" pitchFamily="34" charset="0"/>
                        </a:rPr>
                        <a:t>910</a:t>
                      </a:r>
                    </a:p>
                  </a:txBody>
                  <a:tcPr/>
                </a:tc>
                <a:extLst>
                  <a:ext uri="{0D108BD9-81ED-4DB2-BD59-A6C34878D82A}">
                    <a16:rowId xmlns:a16="http://schemas.microsoft.com/office/drawing/2014/main" val="1176361195"/>
                  </a:ext>
                </a:extLst>
              </a:tr>
              <a:tr h="273248">
                <a:tc>
                  <a:txBody>
                    <a:bodyPr/>
                    <a:lstStyle/>
                    <a:p>
                      <a:endParaRPr lang="en-GB" sz="1200">
                        <a:latin typeface="Arial" panose="020B0604020202020204" pitchFamily="34" charset="0"/>
                        <a:cs typeface="Arial" panose="020B0604020202020204" pitchFamily="34" charset="0"/>
                      </a:endParaRPr>
                    </a:p>
                  </a:txBody>
                  <a:tcPr/>
                </a:tc>
                <a:tc>
                  <a:txBody>
                    <a:bodyPr/>
                    <a:lstStyle/>
                    <a:p>
                      <a:pPr algn="ctr"/>
                      <a:r>
                        <a:rPr lang="en-GB" sz="1200" b="1">
                          <a:latin typeface="Arial" panose="020B0604020202020204" pitchFamily="34" charset="0"/>
                          <a:cs typeface="Arial" panose="020B0604020202020204" pitchFamily="34" charset="0"/>
                        </a:rPr>
                        <a:t>3,986</a:t>
                      </a:r>
                    </a:p>
                  </a:txBody>
                  <a:tcPr/>
                </a:tc>
                <a:tc>
                  <a:txBody>
                    <a:bodyPr/>
                    <a:lstStyle/>
                    <a:p>
                      <a:pPr algn="ctr"/>
                      <a:r>
                        <a:rPr lang="en-GB" sz="1200" b="1">
                          <a:latin typeface="Arial" panose="020B0604020202020204" pitchFamily="34" charset="0"/>
                          <a:cs typeface="Arial" panose="020B0604020202020204" pitchFamily="34" charset="0"/>
                        </a:rPr>
                        <a:t>2,282</a:t>
                      </a:r>
                    </a:p>
                  </a:txBody>
                  <a:tcPr/>
                </a:tc>
                <a:extLst>
                  <a:ext uri="{0D108BD9-81ED-4DB2-BD59-A6C34878D82A}">
                    <a16:rowId xmlns:a16="http://schemas.microsoft.com/office/drawing/2014/main" val="1741382659"/>
                  </a:ext>
                </a:extLst>
              </a:tr>
            </a:tbl>
          </a:graphicData>
        </a:graphic>
      </p:graphicFrame>
      <p:sp>
        <p:nvSpPr>
          <p:cNvPr id="3" name="Footer Placeholder 2">
            <a:extLst>
              <a:ext uri="{FF2B5EF4-FFF2-40B4-BE49-F238E27FC236}">
                <a16:creationId xmlns:a16="http://schemas.microsoft.com/office/drawing/2014/main" id="{98DFF70A-CBA4-6E13-E2E6-9C0BDBD3AE8E}"/>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25</a:t>
            </a:fld>
            <a:endParaRPr lang="en-US">
              <a:cs typeface="Arial" panose="020B0604020202020204" pitchFamily="34" charset="0"/>
            </a:endParaRPr>
          </a:p>
        </p:txBody>
      </p:sp>
    </p:spTree>
    <p:extLst>
      <p:ext uri="{BB962C8B-B14F-4D97-AF65-F5344CB8AC3E}">
        <p14:creationId xmlns:p14="http://schemas.microsoft.com/office/powerpoint/2010/main" val="1644428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1CE1ED-617D-0FA6-E41A-596D7C07D6B0}"/>
              </a:ext>
            </a:extLst>
          </p:cNvPr>
          <p:cNvSpPr>
            <a:spLocks noGrp="1"/>
          </p:cNvSpPr>
          <p:nvPr>
            <p:ph type="body" sz="quarter" idx="10"/>
          </p:nvPr>
        </p:nvSpPr>
        <p:spPr>
          <a:xfrm>
            <a:off x="984252" y="1366884"/>
            <a:ext cx="10188575" cy="654191"/>
          </a:xfrm>
        </p:spPr>
        <p:txBody>
          <a:bodyPr/>
          <a:lstStyle/>
          <a:p>
            <a:r>
              <a:rPr lang="en-US" sz="3300">
                <a:solidFill>
                  <a:srgbClr val="5F6062"/>
                </a:solidFill>
                <a:ea typeface="Helvetica Neue" panose="02000503000000020004" pitchFamily="2" charset="0"/>
              </a:rPr>
              <a:t>Disclosures—maximum dilution of ordinary shares</a:t>
            </a:r>
          </a:p>
          <a:p>
            <a:endParaRPr lang="en-US">
              <a:solidFill>
                <a:srgbClr val="5F6062"/>
              </a:solidFill>
            </a:endParaRPr>
          </a:p>
        </p:txBody>
      </p:sp>
      <p:sp>
        <p:nvSpPr>
          <p:cNvPr id="2" name="Footer Placeholder 14">
            <a:extLst>
              <a:ext uri="{FF2B5EF4-FFF2-40B4-BE49-F238E27FC236}">
                <a16:creationId xmlns:a16="http://schemas.microsoft.com/office/drawing/2014/main" id="{5FA1C9C8-8B5E-9796-7DB9-4DA2E62C6670}"/>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26</a:t>
            </a:fld>
            <a:endParaRPr lang="en-US">
              <a:cs typeface="Arial" panose="020B0604020202020204" pitchFamily="34" charset="0"/>
            </a:endParaRPr>
          </a:p>
        </p:txBody>
      </p:sp>
      <p:sp>
        <p:nvSpPr>
          <p:cNvPr id="8" name="Rectangle 7">
            <a:extLst>
              <a:ext uri="{FF2B5EF4-FFF2-40B4-BE49-F238E27FC236}">
                <a16:creationId xmlns:a16="http://schemas.microsoft.com/office/drawing/2014/main" id="{ED1D3E3E-AAC7-3049-CA49-BA2E49506916}"/>
              </a:ext>
            </a:extLst>
          </p:cNvPr>
          <p:cNvSpPr/>
          <p:nvPr/>
        </p:nvSpPr>
        <p:spPr bwMode="auto">
          <a:xfrm>
            <a:off x="984252" y="2121488"/>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2">
              <a:spcBef>
                <a:spcPts val="300"/>
              </a:spcBef>
              <a:spcAft>
                <a:spcPts val="200"/>
              </a:spcAft>
            </a:pPr>
            <a:r>
              <a:rPr lang="en-GB" sz="1800" b="1">
                <a:latin typeface="Arial"/>
                <a:cs typeface="Arial"/>
              </a:rPr>
              <a:t>Objective</a:t>
            </a:r>
          </a:p>
          <a:p>
            <a:pPr marL="1200150" lvl="2" indent="-285750">
              <a:spcBef>
                <a:spcPts val="300"/>
              </a:spcBef>
              <a:spcAft>
                <a:spcPts val="200"/>
              </a:spcAft>
              <a:buFont typeface="Arial" panose="020B0604020202020204" pitchFamily="34" charset="0"/>
              <a:buChar char="•"/>
            </a:pPr>
            <a:r>
              <a:rPr lang="en-GB" sz="1800">
                <a:latin typeface="Arial"/>
                <a:cs typeface="Arial"/>
              </a:rPr>
              <a:t>Provide</a:t>
            </a:r>
            <a:r>
              <a:rPr kumimoji="0" lang="en-GB" sz="1800" b="0" i="0" u="none" strike="noStrike" kern="1200" cap="none" spc="0" normalizeH="0" baseline="0" noProof="0">
                <a:ln>
                  <a:noFill/>
                </a:ln>
                <a:solidFill>
                  <a:srgbClr val="5F6062"/>
                </a:solidFill>
                <a:effectLst/>
                <a:uLnTx/>
                <a:uFillTx/>
                <a:latin typeface="Arial"/>
                <a:cs typeface="Arial"/>
                <a:sym typeface="Arial" charset="0"/>
              </a:rPr>
              <a:t> information about dilution that could arise from </a:t>
            </a:r>
            <a:r>
              <a:rPr kumimoji="0" lang="en-GB" sz="1800" b="0" u="none" strike="noStrike" kern="1200" cap="none" spc="0" normalizeH="0" baseline="0" noProof="0">
                <a:ln>
                  <a:noFill/>
                </a:ln>
                <a:solidFill>
                  <a:srgbClr val="5F6062"/>
                </a:solidFill>
                <a:effectLst/>
                <a:uLnTx/>
                <a:uFillTx/>
                <a:latin typeface="Arial"/>
                <a:cs typeface="Arial"/>
                <a:sym typeface="Arial" charset="0"/>
              </a:rPr>
              <a:t>any</a:t>
            </a:r>
            <a:r>
              <a:rPr kumimoji="0" lang="en-GB" sz="1800" b="0" i="0" u="none" strike="noStrike" kern="1200" cap="none" spc="0" normalizeH="0" baseline="0" noProof="0">
                <a:ln>
                  <a:noFill/>
                </a:ln>
                <a:solidFill>
                  <a:srgbClr val="5F6062"/>
                </a:solidFill>
                <a:effectLst/>
                <a:uLnTx/>
                <a:uFillTx/>
                <a:latin typeface="Arial"/>
                <a:cs typeface="Arial"/>
                <a:sym typeface="Arial" charset="0"/>
              </a:rPr>
              <a:t> potential increase in number of issued ordinary shares</a:t>
            </a:r>
            <a:endParaRPr lang="en-GB" sz="1800" b="0" i="0" u="none" strike="noStrike" kern="1200" cap="none" spc="0" normalizeH="0" baseline="0" noProof="0">
              <a:ln>
                <a:noFill/>
              </a:ln>
              <a:solidFill>
                <a:srgbClr val="5F6062"/>
              </a:solidFill>
              <a:effectLst/>
              <a:uLnTx/>
              <a:uFillTx/>
              <a:latin typeface="Arial"/>
              <a:cs typeface="Arial"/>
            </a:endParaRPr>
          </a:p>
          <a:p>
            <a:pPr marL="1200150" lvl="2" indent="-285750">
              <a:spcBef>
                <a:spcPts val="300"/>
              </a:spcBef>
              <a:spcAft>
                <a:spcPts val="200"/>
              </a:spcAft>
              <a:buFont typeface="Arial" panose="020B0604020202020204" pitchFamily="34" charset="0"/>
              <a:buChar char="•"/>
            </a:pPr>
            <a:r>
              <a:rPr kumimoji="0" lang="en-GB" sz="1800" b="0" i="0" u="none" strike="noStrike" kern="1200" cap="none" spc="0" normalizeH="0" baseline="0" noProof="0">
                <a:ln>
                  <a:noFill/>
                </a:ln>
                <a:solidFill>
                  <a:srgbClr val="5F6062"/>
                </a:solidFill>
                <a:effectLst/>
                <a:uLnTx/>
                <a:uFillTx/>
                <a:latin typeface="Arial"/>
                <a:cs typeface="Arial"/>
                <a:sym typeface="Arial" charset="0"/>
              </a:rPr>
              <a:t>Not to replace </a:t>
            </a:r>
            <a:r>
              <a:rPr lang="en-GB">
                <a:solidFill>
                  <a:srgbClr val="5F6062"/>
                </a:solidFill>
                <a:latin typeface="Arial"/>
                <a:cs typeface="Arial"/>
                <a:sym typeface="Arial" charset="0"/>
              </a:rPr>
              <a:t>IAS 33 Diluted</a:t>
            </a:r>
            <a:r>
              <a:rPr kumimoji="0" lang="en-GB" sz="1800" b="0" i="0" u="none" strike="noStrike" kern="1200" cap="none" spc="0" normalizeH="0" baseline="0" noProof="0">
                <a:ln>
                  <a:noFill/>
                </a:ln>
                <a:solidFill>
                  <a:srgbClr val="5F6062"/>
                </a:solidFill>
                <a:effectLst/>
                <a:uLnTx/>
                <a:uFillTx/>
                <a:latin typeface="Arial"/>
                <a:cs typeface="Arial"/>
                <a:sym typeface="Arial" charset="0"/>
              </a:rPr>
              <a:t> EPS calculation</a:t>
            </a:r>
            <a:endParaRPr lang="en-GB" sz="1800" b="1">
              <a:latin typeface="Arial"/>
              <a:cs typeface="Arial"/>
            </a:endParaRPr>
          </a:p>
        </p:txBody>
      </p:sp>
      <p:sp>
        <p:nvSpPr>
          <p:cNvPr id="9" name="Rectangle 8">
            <a:extLst>
              <a:ext uri="{FF2B5EF4-FFF2-40B4-BE49-F238E27FC236}">
                <a16:creationId xmlns:a16="http://schemas.microsoft.com/office/drawing/2014/main" id="{CF73E1D5-D895-75A3-A8FD-56280072D83D}"/>
              </a:ext>
            </a:extLst>
          </p:cNvPr>
          <p:cNvSpPr/>
          <p:nvPr/>
        </p:nvSpPr>
        <p:spPr bwMode="auto">
          <a:xfrm>
            <a:off x="6647788" y="2121489"/>
            <a:ext cx="5256000" cy="19831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0" tIns="72000" rIns="72000" bIns="72000" numCol="1" rtlCol="0" anchor="t" anchorCtr="0" compatLnSpc="1">
            <a:prstTxWarp prst="textNoShape">
              <a:avLst/>
            </a:prstTxWarp>
          </a:bodyPr>
          <a:lstStyle/>
          <a:p>
            <a:pPr lvl="2">
              <a:spcBef>
                <a:spcPts val="300"/>
              </a:spcBef>
              <a:spcAft>
                <a:spcPts val="200"/>
              </a:spcAft>
              <a:defRPr/>
            </a:pPr>
            <a:r>
              <a:rPr lang="en-GB" sz="1800" b="1"/>
              <a:t>  </a:t>
            </a:r>
            <a:r>
              <a:rPr lang="en-GB" sz="1800" b="1">
                <a:latin typeface="Arial" panose="020B0604020202020204" pitchFamily="34" charset="0"/>
                <a:cs typeface="Arial" panose="020B0604020202020204" pitchFamily="34" charset="0"/>
              </a:rPr>
              <a:t>Scope</a:t>
            </a:r>
          </a:p>
          <a:p>
            <a:pPr marL="1346835" lvl="2" indent="-285750">
              <a:spcBef>
                <a:spcPts val="300"/>
              </a:spcBef>
              <a:spcAft>
                <a:spcPts val="300"/>
              </a:spcAft>
              <a:buFont typeface="Arial" panose="020B0604020202020204" pitchFamily="34" charset="0"/>
              <a:buChar char="•"/>
              <a:defRPr/>
            </a:pPr>
            <a:r>
              <a:rPr kumimoji="0" lang="en-GB" sz="1800" b="0" i="0" u="none" strike="noStrike" kern="1200" cap="none" spc="0" normalizeH="0" baseline="0" noProof="0">
                <a:ln>
                  <a:noFill/>
                </a:ln>
                <a:solidFill>
                  <a:srgbClr val="5F6062"/>
                </a:solidFill>
                <a:effectLst/>
                <a:uLnTx/>
                <a:uFillTx/>
                <a:latin typeface="Arial"/>
                <a:sym typeface="Arial" charset="0"/>
              </a:rPr>
              <a:t>All instruments and transactions settled by delivering ordinary shares</a:t>
            </a:r>
            <a:endParaRPr lang="en-GB" sz="1800" b="0" i="0" u="none" strike="noStrike" kern="1200" cap="none" spc="0" normalizeH="0" baseline="0" noProof="0">
              <a:ln>
                <a:noFill/>
              </a:ln>
              <a:solidFill>
                <a:srgbClr val="5F6062"/>
              </a:solidFill>
              <a:effectLst/>
              <a:uLnTx/>
              <a:uFillTx/>
              <a:latin typeface="Arial"/>
            </a:endParaRPr>
          </a:p>
          <a:p>
            <a:pPr marL="1346835" lvl="2" indent="-285750">
              <a:spcBef>
                <a:spcPts val="300"/>
              </a:spcBef>
              <a:spcAft>
                <a:spcPts val="300"/>
              </a:spcAft>
              <a:buFont typeface="Arial" panose="020B0604020202020204" pitchFamily="34" charset="0"/>
              <a:buChar char="•"/>
              <a:defRPr/>
            </a:pPr>
            <a:r>
              <a:rPr kumimoji="0" lang="en-GB" sz="1800" b="0" i="0" u="none" strike="noStrike" kern="1200" cap="none" spc="0" normalizeH="0" baseline="0" noProof="0">
                <a:ln>
                  <a:noFill/>
                </a:ln>
                <a:solidFill>
                  <a:srgbClr val="5F6062"/>
                </a:solidFill>
                <a:effectLst/>
                <a:uLnTx/>
                <a:uFillTx/>
                <a:latin typeface="Arial"/>
                <a:sym typeface="Arial" charset="0"/>
              </a:rPr>
              <a:t>Includes IFRS 2 instruments and transactions (entities can leverage existing IFRS 2 disclosures)</a:t>
            </a:r>
            <a:endParaRPr lang="en-GB" sz="1800" b="0" i="0" u="none" strike="noStrike" kern="1200" cap="none" spc="0" normalizeH="0" baseline="0" noProof="0">
              <a:ln>
                <a:noFill/>
              </a:ln>
              <a:solidFill>
                <a:srgbClr val="5F6062"/>
              </a:solidFill>
              <a:effectLst/>
              <a:uLnTx/>
              <a:uFillTx/>
              <a:latin typeface="Arial"/>
            </a:endParaRPr>
          </a:p>
        </p:txBody>
      </p:sp>
      <p:sp>
        <p:nvSpPr>
          <p:cNvPr id="10" name="Rectangle 9">
            <a:extLst>
              <a:ext uri="{FF2B5EF4-FFF2-40B4-BE49-F238E27FC236}">
                <a16:creationId xmlns:a16="http://schemas.microsoft.com/office/drawing/2014/main" id="{F88796EA-F89B-EE37-A691-591C78ED9596}"/>
              </a:ext>
            </a:extLst>
          </p:cNvPr>
          <p:cNvSpPr/>
          <p:nvPr/>
        </p:nvSpPr>
        <p:spPr bwMode="auto">
          <a:xfrm>
            <a:off x="984252" y="4305464"/>
            <a:ext cx="10919536" cy="2308696"/>
          </a:xfrm>
          <a:prstGeom prst="rect">
            <a:avLst/>
          </a:prstGeom>
          <a:solidFill>
            <a:schemeClr val="accent6"/>
          </a:solidFill>
          <a:ln w="19050" cap="flat" cmpd="sng" algn="ctr">
            <a:solidFill>
              <a:schemeClr val="accent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900000" lvl="2">
              <a:spcBef>
                <a:spcPts val="300"/>
              </a:spcBef>
              <a:spcAft>
                <a:spcPts val="300"/>
              </a:spcAft>
              <a:defRPr/>
            </a:pPr>
            <a:r>
              <a:rPr kumimoji="0" lang="en-GB" sz="1800" b="1" i="0" u="none" strike="noStrike" kern="1200" cap="none" spc="0" normalizeH="0" baseline="0" noProof="0">
                <a:ln>
                  <a:noFill/>
                </a:ln>
                <a:solidFill>
                  <a:srgbClr val="575757"/>
                </a:solidFill>
                <a:effectLst/>
                <a:uLnTx/>
                <a:uFillTx/>
                <a:latin typeface="Arial" panose="020B0604020202020204" pitchFamily="34" charset="0"/>
                <a:cs typeface="Arial" panose="020B0604020202020204" pitchFamily="34" charset="0"/>
                <a:sym typeface="Arial" charset="0"/>
              </a:rPr>
              <a:t>Requirements</a:t>
            </a:r>
            <a:endParaRPr lang="en-US">
              <a:latin typeface="Arial" panose="020B0604020202020204" pitchFamily="34" charset="0"/>
              <a:cs typeface="Arial" panose="020B0604020202020204" pitchFamily="34" charset="0"/>
            </a:endParaRPr>
          </a:p>
          <a:p>
            <a:pPr marL="1200150" lvl="2" indent="-285750">
              <a:spcBef>
                <a:spcPts val="300"/>
              </a:spcBef>
              <a:spcAft>
                <a:spcPts val="200"/>
              </a:spcAft>
              <a:buFont typeface="Arial" panose="020B0604020202020204" pitchFamily="34" charset="0"/>
              <a:buChar char="•"/>
              <a:defRPr/>
            </a:pPr>
            <a:r>
              <a:rPr lang="en-GB">
                <a:latin typeface="Arial"/>
              </a:rPr>
              <a:t>Underlying principle is for an entity to assume:</a:t>
            </a:r>
          </a:p>
          <a:p>
            <a:pPr marL="1657350" lvl="3" indent="-285750">
              <a:spcBef>
                <a:spcPts val="300"/>
              </a:spcBef>
              <a:spcAft>
                <a:spcPts val="200"/>
              </a:spcAft>
              <a:buFont typeface="Arial" panose="020B0604020202020204" pitchFamily="34" charset="0"/>
              <a:buChar char="‒"/>
              <a:defRPr/>
            </a:pPr>
            <a:r>
              <a:rPr lang="en-GB">
                <a:latin typeface="Arial"/>
              </a:rPr>
              <a:t>maximum possible increase in number of shares for instruments that could be settled by delivering own shares</a:t>
            </a:r>
          </a:p>
          <a:p>
            <a:pPr marL="1657350" lvl="3" indent="-285750">
              <a:spcBef>
                <a:spcPts val="300"/>
              </a:spcBef>
              <a:spcAft>
                <a:spcPts val="200"/>
              </a:spcAft>
              <a:buFont typeface="Arial" panose="020B0604020202020204" pitchFamily="34" charset="0"/>
              <a:buChar char="‒"/>
              <a:defRPr/>
            </a:pPr>
            <a:r>
              <a:rPr lang="en-GB">
                <a:latin typeface="Arial"/>
              </a:rPr>
              <a:t>minimum reduction in number of shares for instruments to repurchase own shares </a:t>
            </a:r>
            <a:endParaRPr lang="en-GB"/>
          </a:p>
          <a:p>
            <a:pPr marL="1200150" lvl="2" indent="-285750">
              <a:spcBef>
                <a:spcPts val="300"/>
              </a:spcBef>
              <a:spcAft>
                <a:spcPts val="200"/>
              </a:spcAft>
              <a:buFont typeface="Arial" panose="020B0604020202020204" pitchFamily="34" charset="0"/>
              <a:buChar char="•"/>
              <a:defRPr/>
            </a:pPr>
            <a:r>
              <a:rPr lang="en-GB">
                <a:latin typeface="Arial"/>
              </a:rPr>
              <a:t>Disclosures include key terms and conditions relevant to understanding the likelihood of maximum dilution and the possibility for unknown dilution </a:t>
            </a:r>
          </a:p>
        </p:txBody>
      </p:sp>
      <p:pic>
        <p:nvPicPr>
          <p:cNvPr id="11" name="Graphic 10" descr="Bullseye outline">
            <a:extLst>
              <a:ext uri="{FF2B5EF4-FFF2-40B4-BE49-F238E27FC236}">
                <a16:creationId xmlns:a16="http://schemas.microsoft.com/office/drawing/2014/main" id="{10D9A716-CAB8-FB29-A7C5-9B2BD78AB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932" y="2463574"/>
            <a:ext cx="914400" cy="914400"/>
          </a:xfrm>
          <a:prstGeom prst="rect">
            <a:avLst/>
          </a:prstGeom>
        </p:spPr>
      </p:pic>
      <p:pic>
        <p:nvPicPr>
          <p:cNvPr id="12" name="Graphic 11" descr="Telescope with solid fill">
            <a:extLst>
              <a:ext uri="{FF2B5EF4-FFF2-40B4-BE49-F238E27FC236}">
                <a16:creationId xmlns:a16="http://schemas.microsoft.com/office/drawing/2014/main" id="{C6F63CA9-65ED-452F-38CB-7CC1521A82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2152" y="2463574"/>
            <a:ext cx="914400" cy="914400"/>
          </a:xfrm>
          <a:prstGeom prst="rect">
            <a:avLst/>
          </a:prstGeom>
        </p:spPr>
      </p:pic>
      <p:pic>
        <p:nvPicPr>
          <p:cNvPr id="15" name="Graphic 14" descr="Books with solid fill">
            <a:extLst>
              <a:ext uri="{FF2B5EF4-FFF2-40B4-BE49-F238E27FC236}">
                <a16:creationId xmlns:a16="http://schemas.microsoft.com/office/drawing/2014/main" id="{AA3A4752-7E99-049C-CD34-C4B6AF6951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0954" y="5118491"/>
            <a:ext cx="914400" cy="914400"/>
          </a:xfrm>
          <a:prstGeom prst="rect">
            <a:avLst/>
          </a:prstGeom>
        </p:spPr>
      </p:pic>
    </p:spTree>
    <p:extLst>
      <p:ext uri="{BB962C8B-B14F-4D97-AF65-F5344CB8AC3E}">
        <p14:creationId xmlns:p14="http://schemas.microsoft.com/office/powerpoint/2010/main" val="2287847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19173" y="1305389"/>
            <a:ext cx="7836591" cy="1142194"/>
          </a:xfrm>
        </p:spPr>
        <p:txBody>
          <a:bodyPr lIns="0" tIns="0" rIns="0" bIns="0" anchor="t"/>
          <a:lstStyle/>
          <a:p>
            <a:r>
              <a:rPr lang="en-GB" sz="3300">
                <a:latin typeface="Arial"/>
                <a:cs typeface="Arial"/>
              </a:rPr>
              <a:t>Maximum dilution illustrative disclosure 							 </a:t>
            </a:r>
            <a:endParaRPr lang="en-GB"/>
          </a:p>
        </p:txBody>
      </p:sp>
      <p:graphicFrame>
        <p:nvGraphicFramePr>
          <p:cNvPr id="3" name="Table 9">
            <a:extLst>
              <a:ext uri="{FF2B5EF4-FFF2-40B4-BE49-F238E27FC236}">
                <a16:creationId xmlns:a16="http://schemas.microsoft.com/office/drawing/2014/main" id="{16491BB8-CE5B-E481-BC6D-96537157FDA7}"/>
              </a:ext>
            </a:extLst>
          </p:cNvPr>
          <p:cNvGraphicFramePr>
            <a:graphicFrameLocks noGrp="1"/>
          </p:cNvGraphicFramePr>
          <p:nvPr>
            <p:extLst>
              <p:ext uri="{D42A27DB-BD31-4B8C-83A1-F6EECF244321}">
                <p14:modId xmlns:p14="http://schemas.microsoft.com/office/powerpoint/2010/main" val="3564118081"/>
              </p:ext>
            </p:extLst>
          </p:nvPr>
        </p:nvGraphicFramePr>
        <p:xfrm>
          <a:off x="1019173" y="2100580"/>
          <a:ext cx="10576697" cy="2286000"/>
        </p:xfrm>
        <a:graphic>
          <a:graphicData uri="http://schemas.openxmlformats.org/drawingml/2006/table">
            <a:tbl>
              <a:tblPr firstRow="1" bandRow="1">
                <a:tableStyleId>{21E4AEA4-8DFA-4A89-87EB-49C32662AFE0}</a:tableStyleId>
              </a:tblPr>
              <a:tblGrid>
                <a:gridCol w="2182969">
                  <a:extLst>
                    <a:ext uri="{9D8B030D-6E8A-4147-A177-3AD203B41FA5}">
                      <a16:colId xmlns:a16="http://schemas.microsoft.com/office/drawing/2014/main" val="580190938"/>
                    </a:ext>
                  </a:extLst>
                </a:gridCol>
                <a:gridCol w="3022739">
                  <a:extLst>
                    <a:ext uri="{9D8B030D-6E8A-4147-A177-3AD203B41FA5}">
                      <a16:colId xmlns:a16="http://schemas.microsoft.com/office/drawing/2014/main" val="955877744"/>
                    </a:ext>
                  </a:extLst>
                </a:gridCol>
                <a:gridCol w="5370989">
                  <a:extLst>
                    <a:ext uri="{9D8B030D-6E8A-4147-A177-3AD203B41FA5}">
                      <a16:colId xmlns:a16="http://schemas.microsoft.com/office/drawing/2014/main" val="3616960602"/>
                    </a:ext>
                  </a:extLst>
                </a:gridCol>
              </a:tblGrid>
              <a:tr h="0">
                <a:tc>
                  <a:txBody>
                    <a:bodyPr/>
                    <a:lstStyle/>
                    <a:p>
                      <a:r>
                        <a:rPr lang="en-GB" sz="1400">
                          <a:latin typeface="Arial" panose="020B0604020202020204" pitchFamily="34" charset="0"/>
                          <a:cs typeface="Arial" panose="020B0604020202020204" pitchFamily="34" charset="0"/>
                        </a:rPr>
                        <a:t>Instruments </a:t>
                      </a:r>
                    </a:p>
                  </a:txBody>
                  <a:tcPr/>
                </a:tc>
                <a:tc>
                  <a:txBody>
                    <a:bodyPr/>
                    <a:lstStyle/>
                    <a:p>
                      <a:pPr algn="ctr"/>
                      <a:r>
                        <a:rPr lang="en-GB" sz="1400">
                          <a:latin typeface="Arial" panose="020B0604020202020204" pitchFamily="34" charset="0"/>
                          <a:cs typeface="Arial" panose="020B0604020202020204" pitchFamily="34" charset="0"/>
                        </a:rPr>
                        <a:t>Maximum number of additional ordinary shares</a:t>
                      </a:r>
                    </a:p>
                  </a:txBody>
                  <a:tcPr/>
                </a:tc>
                <a:tc>
                  <a:txBody>
                    <a:bodyPr/>
                    <a:lstStyle/>
                    <a:p>
                      <a:pPr algn="ctr"/>
                      <a:r>
                        <a:rPr lang="en-GB" sz="1400">
                          <a:latin typeface="Arial" panose="020B0604020202020204" pitchFamily="34" charset="0"/>
                          <a:cs typeface="Arial" panose="020B0604020202020204" pitchFamily="34" charset="0"/>
                        </a:rPr>
                        <a:t>Key terms and conditions relating to the instrument/transaction</a:t>
                      </a:r>
                    </a:p>
                  </a:txBody>
                  <a:tcPr/>
                </a:tc>
                <a:extLst>
                  <a:ext uri="{0D108BD9-81ED-4DB2-BD59-A6C34878D82A}">
                    <a16:rowId xmlns:a16="http://schemas.microsoft.com/office/drawing/2014/main" val="2369711988"/>
                  </a:ext>
                </a:extLst>
              </a:tr>
              <a:tr h="370840">
                <a:tc>
                  <a:txBody>
                    <a:bodyPr/>
                    <a:lstStyle/>
                    <a:p>
                      <a:r>
                        <a:rPr lang="en-GB" sz="1400">
                          <a:latin typeface="Arial" panose="020B0604020202020204" pitchFamily="34" charset="0"/>
                          <a:cs typeface="Arial" panose="020B0604020202020204" pitchFamily="34" charset="0"/>
                        </a:rPr>
                        <a:t>Convertible bonds B</a:t>
                      </a:r>
                    </a:p>
                  </a:txBody>
                  <a:tcPr/>
                </a:tc>
                <a:tc>
                  <a:txBody>
                    <a:bodyPr/>
                    <a:lstStyle/>
                    <a:p>
                      <a:pPr algn="ctr"/>
                      <a:r>
                        <a:rPr lang="en-GB" sz="1400">
                          <a:latin typeface="Arial" panose="020B0604020202020204" pitchFamily="34" charset="0"/>
                          <a:cs typeface="Arial" panose="020B0604020202020204" pitchFamily="34" charset="0"/>
                        </a:rPr>
                        <a:t>250</a:t>
                      </a:r>
                    </a:p>
                  </a:txBody>
                  <a:tcPr/>
                </a:tc>
                <a:tc>
                  <a:txBody>
                    <a:bodyPr/>
                    <a:lstStyle/>
                    <a:p>
                      <a:pPr algn="l"/>
                      <a:r>
                        <a:rPr lang="en-GB" sz="1400">
                          <a:latin typeface="Arial" panose="020B0604020202020204" pitchFamily="34" charset="0"/>
                          <a:cs typeface="Arial" panose="020B0604020202020204" pitchFamily="34" charset="0"/>
                        </a:rPr>
                        <a:t>In the event of a change of control of Company X prior to the conversion date, the conversion ratio is adjusted downwards to a pre-determined strike price. </a:t>
                      </a:r>
                    </a:p>
                  </a:txBody>
                  <a:tcPr/>
                </a:tc>
                <a:extLst>
                  <a:ext uri="{0D108BD9-81ED-4DB2-BD59-A6C34878D82A}">
                    <a16:rowId xmlns:a16="http://schemas.microsoft.com/office/drawing/2014/main" val="1316704531"/>
                  </a:ext>
                </a:extLst>
              </a:tr>
              <a:tr h="370840">
                <a:tc>
                  <a:txBody>
                    <a:bodyPr/>
                    <a:lstStyle/>
                    <a:p>
                      <a:r>
                        <a:rPr lang="en-GB" sz="1400">
                          <a:latin typeface="Arial" panose="020B0604020202020204" pitchFamily="34" charset="0"/>
                          <a:cs typeface="Arial" panose="020B0604020202020204" pitchFamily="34" charset="0"/>
                        </a:rPr>
                        <a:t>Convertible bonds D </a:t>
                      </a:r>
                    </a:p>
                  </a:txBody>
                  <a:tcPr/>
                </a:tc>
                <a:tc>
                  <a:txBody>
                    <a:bodyPr/>
                    <a:lstStyle/>
                    <a:p>
                      <a:pPr algn="ctr"/>
                      <a:r>
                        <a:rPr lang="en-GB" sz="1400">
                          <a:latin typeface="Arial" panose="020B0604020202020204" pitchFamily="34" charset="0"/>
                          <a:cs typeface="Arial" panose="020B0604020202020204" pitchFamily="34" charset="0"/>
                        </a:rPr>
                        <a:t>350</a:t>
                      </a:r>
                    </a:p>
                  </a:txBody>
                  <a:tcPr/>
                </a:tc>
                <a:tc>
                  <a:txBody>
                    <a:bodyPr/>
                    <a:lstStyle/>
                    <a:p>
                      <a:pPr algn="l"/>
                      <a:r>
                        <a:rPr lang="en-GB" sz="1400">
                          <a:latin typeface="Arial" panose="020B0604020202020204" pitchFamily="34" charset="0"/>
                          <a:cs typeface="Arial" panose="020B0604020202020204" pitchFamily="34" charset="0"/>
                        </a:rPr>
                        <a:t>Issuer holds an option to settle in shares or cash (equal to the value of the shares).</a:t>
                      </a:r>
                    </a:p>
                  </a:txBody>
                  <a:tcPr/>
                </a:tc>
                <a:extLst>
                  <a:ext uri="{0D108BD9-81ED-4DB2-BD59-A6C34878D82A}">
                    <a16:rowId xmlns:a16="http://schemas.microsoft.com/office/drawing/2014/main" val="1870845673"/>
                  </a:ext>
                </a:extLst>
              </a:tr>
              <a:tr h="370840">
                <a:tc>
                  <a:txBody>
                    <a:bodyPr/>
                    <a:lstStyle/>
                    <a:p>
                      <a:r>
                        <a:rPr lang="en-GB" sz="1400">
                          <a:latin typeface="Arial" panose="020B0604020202020204" pitchFamily="34" charset="0"/>
                          <a:cs typeface="Arial" panose="020B0604020202020204" pitchFamily="34" charset="0"/>
                        </a:rPr>
                        <a:t>Convertible bonds (A and C)</a:t>
                      </a:r>
                    </a:p>
                  </a:txBody>
                  <a:tcPr/>
                </a:tc>
                <a:tc>
                  <a:txBody>
                    <a:bodyPr/>
                    <a:lstStyle/>
                    <a:p>
                      <a:pPr algn="ctr"/>
                      <a:r>
                        <a:rPr lang="en-GB" sz="1400">
                          <a:latin typeface="Arial" panose="020B0604020202020204" pitchFamily="34" charset="0"/>
                          <a:cs typeface="Arial" panose="020B0604020202020204" pitchFamily="34" charset="0"/>
                        </a:rPr>
                        <a:t>600</a:t>
                      </a:r>
                    </a:p>
                  </a:txBody>
                  <a:tcPr/>
                </a:tc>
                <a:tc>
                  <a:txBody>
                    <a:bodyPr/>
                    <a:lstStyle/>
                    <a:p>
                      <a:pPr algn="l"/>
                      <a:r>
                        <a:rPr lang="en-GB" sz="1400">
                          <a:latin typeface="Arial" panose="020B0604020202020204" pitchFamily="34" charset="0"/>
                          <a:cs typeface="Arial" panose="020B0604020202020204" pitchFamily="34" charset="0"/>
                        </a:rPr>
                        <a:t>Holder holds an option to convert the bond at a specified conversion date using a specified conversion ratio.</a:t>
                      </a:r>
                    </a:p>
                  </a:txBody>
                  <a:tcPr/>
                </a:tc>
                <a:extLst>
                  <a:ext uri="{0D108BD9-81ED-4DB2-BD59-A6C34878D82A}">
                    <a16:rowId xmlns:a16="http://schemas.microsoft.com/office/drawing/2014/main" val="4041793860"/>
                  </a:ext>
                </a:extLst>
              </a:tr>
            </a:tbl>
          </a:graphicData>
        </a:graphic>
      </p:graphicFrame>
      <p:sp>
        <p:nvSpPr>
          <p:cNvPr id="4" name="Footer Placeholder 2">
            <a:extLst>
              <a:ext uri="{FF2B5EF4-FFF2-40B4-BE49-F238E27FC236}">
                <a16:creationId xmlns:a16="http://schemas.microsoft.com/office/drawing/2014/main" id="{3A733715-AB0E-8E3F-8E11-7EDB1648BD0C}"/>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27</a:t>
            </a:fld>
            <a:endParaRPr lang="en-US">
              <a:cs typeface="Arial" panose="020B0604020202020204" pitchFamily="34" charset="0"/>
            </a:endParaRPr>
          </a:p>
        </p:txBody>
      </p:sp>
    </p:spTree>
    <p:extLst>
      <p:ext uri="{BB962C8B-B14F-4D97-AF65-F5344CB8AC3E}">
        <p14:creationId xmlns:p14="http://schemas.microsoft.com/office/powerpoint/2010/main" val="517277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30543" y="1395117"/>
            <a:ext cx="9670887" cy="1142194"/>
          </a:xfrm>
        </p:spPr>
        <p:txBody>
          <a:bodyPr/>
          <a:lstStyle/>
          <a:p>
            <a:r>
              <a:rPr lang="en-GB" sz="3300">
                <a:latin typeface="Arial"/>
                <a:cs typeface="Arial"/>
              </a:rPr>
              <a:t>Maximum dilution illustrative disclosure (continued) </a:t>
            </a:r>
            <a:r>
              <a:rPr lang="en-GB"/>
              <a:t>							 </a:t>
            </a:r>
          </a:p>
        </p:txBody>
      </p:sp>
      <p:graphicFrame>
        <p:nvGraphicFramePr>
          <p:cNvPr id="3" name="Table 9">
            <a:extLst>
              <a:ext uri="{FF2B5EF4-FFF2-40B4-BE49-F238E27FC236}">
                <a16:creationId xmlns:a16="http://schemas.microsoft.com/office/drawing/2014/main" id="{16491BB8-CE5B-E481-BC6D-96537157FDA7}"/>
              </a:ext>
            </a:extLst>
          </p:cNvPr>
          <p:cNvGraphicFramePr>
            <a:graphicFrameLocks noGrp="1"/>
          </p:cNvGraphicFramePr>
          <p:nvPr>
            <p:extLst>
              <p:ext uri="{D42A27DB-BD31-4B8C-83A1-F6EECF244321}">
                <p14:modId xmlns:p14="http://schemas.microsoft.com/office/powerpoint/2010/main" val="563607886"/>
              </p:ext>
            </p:extLst>
          </p:nvPr>
        </p:nvGraphicFramePr>
        <p:xfrm>
          <a:off x="1030543" y="2153853"/>
          <a:ext cx="10345615" cy="3139440"/>
        </p:xfrm>
        <a:graphic>
          <a:graphicData uri="http://schemas.openxmlformats.org/drawingml/2006/table">
            <a:tbl>
              <a:tblPr firstRow="1" bandRow="1">
                <a:tableStyleId>{21E4AEA4-8DFA-4A89-87EB-49C32662AFE0}</a:tableStyleId>
              </a:tblPr>
              <a:tblGrid>
                <a:gridCol w="2135275">
                  <a:extLst>
                    <a:ext uri="{9D8B030D-6E8A-4147-A177-3AD203B41FA5}">
                      <a16:colId xmlns:a16="http://schemas.microsoft.com/office/drawing/2014/main" val="580190938"/>
                    </a:ext>
                  </a:extLst>
                </a:gridCol>
                <a:gridCol w="2956698">
                  <a:extLst>
                    <a:ext uri="{9D8B030D-6E8A-4147-A177-3AD203B41FA5}">
                      <a16:colId xmlns:a16="http://schemas.microsoft.com/office/drawing/2014/main" val="955877744"/>
                    </a:ext>
                  </a:extLst>
                </a:gridCol>
                <a:gridCol w="5253642">
                  <a:extLst>
                    <a:ext uri="{9D8B030D-6E8A-4147-A177-3AD203B41FA5}">
                      <a16:colId xmlns:a16="http://schemas.microsoft.com/office/drawing/2014/main" val="3616960602"/>
                    </a:ext>
                  </a:extLst>
                </a:gridCol>
              </a:tblGrid>
              <a:tr h="370840">
                <a:tc>
                  <a:txBody>
                    <a:bodyPr/>
                    <a:lstStyle/>
                    <a:p>
                      <a:r>
                        <a:rPr lang="en-GB" sz="1400">
                          <a:latin typeface="Arial" panose="020B0604020202020204" pitchFamily="34" charset="0"/>
                          <a:cs typeface="Arial" panose="020B0604020202020204" pitchFamily="34" charset="0"/>
                        </a:rPr>
                        <a:t>Instruments </a:t>
                      </a:r>
                    </a:p>
                  </a:txBody>
                  <a:tcPr/>
                </a:tc>
                <a:tc>
                  <a:txBody>
                    <a:bodyPr/>
                    <a:lstStyle/>
                    <a:p>
                      <a:pPr algn="ctr"/>
                      <a:r>
                        <a:rPr lang="en-GB" sz="1400">
                          <a:latin typeface="Arial" panose="020B0604020202020204" pitchFamily="34" charset="0"/>
                          <a:cs typeface="Arial" panose="020B0604020202020204" pitchFamily="34" charset="0"/>
                        </a:rPr>
                        <a:t>Maximum number of additional ordinary shares</a:t>
                      </a:r>
                    </a:p>
                  </a:txBody>
                  <a:tcPr/>
                </a:tc>
                <a:tc>
                  <a:txBody>
                    <a:bodyPr/>
                    <a:lstStyle/>
                    <a:p>
                      <a:pPr algn="ctr"/>
                      <a:r>
                        <a:rPr lang="en-GB" sz="1400">
                          <a:latin typeface="Arial" panose="020B0604020202020204" pitchFamily="34" charset="0"/>
                          <a:cs typeface="Arial" panose="020B0604020202020204" pitchFamily="34" charset="0"/>
                        </a:rPr>
                        <a:t>Key terms and conditions relating to the instrument/transaction</a:t>
                      </a:r>
                    </a:p>
                  </a:txBody>
                  <a:tcPr/>
                </a:tc>
                <a:extLst>
                  <a:ext uri="{0D108BD9-81ED-4DB2-BD59-A6C34878D82A}">
                    <a16:rowId xmlns:a16="http://schemas.microsoft.com/office/drawing/2014/main" val="2369711988"/>
                  </a:ext>
                </a:extLst>
              </a:tr>
              <a:tr h="370840">
                <a:tc>
                  <a:txBody>
                    <a:bodyPr/>
                    <a:lstStyle/>
                    <a:p>
                      <a:r>
                        <a:rPr lang="en-GB" sz="1400">
                          <a:latin typeface="Arial" panose="020B0604020202020204" pitchFamily="34" charset="0"/>
                          <a:cs typeface="Arial" panose="020B0604020202020204" pitchFamily="34" charset="0"/>
                        </a:rPr>
                        <a:t>Mandatorily convertible note F</a:t>
                      </a:r>
                    </a:p>
                  </a:txBody>
                  <a:tcPr/>
                </a:tc>
                <a:tc>
                  <a:txBody>
                    <a:bodyPr/>
                    <a:lstStyle/>
                    <a:p>
                      <a:pPr algn="ctr"/>
                      <a:r>
                        <a:rPr lang="en-GB" sz="1400">
                          <a:latin typeface="Arial" panose="020B0604020202020204" pitchFamily="34" charset="0"/>
                          <a:cs typeface="Arial" panose="020B0604020202020204" pitchFamily="34" charset="0"/>
                        </a:rPr>
                        <a:t>100</a:t>
                      </a:r>
                    </a:p>
                  </a:txBody>
                  <a:tcPr/>
                </a:tc>
                <a:tc>
                  <a:txBody>
                    <a:bodyPr/>
                    <a:lstStyle/>
                    <a:p>
                      <a:pPr algn="l"/>
                      <a:r>
                        <a:rPr lang="en-GB" sz="1400">
                          <a:latin typeface="Arial" panose="020B0604020202020204" pitchFamily="34" charset="0"/>
                          <a:cs typeface="Arial" panose="020B0604020202020204" pitchFamily="34" charset="0"/>
                        </a:rPr>
                        <a:t>Subject to a cap of 100 shares and a floor of 10 shares.</a:t>
                      </a:r>
                    </a:p>
                  </a:txBody>
                  <a:tcPr/>
                </a:tc>
                <a:extLst>
                  <a:ext uri="{0D108BD9-81ED-4DB2-BD59-A6C34878D82A}">
                    <a16:rowId xmlns:a16="http://schemas.microsoft.com/office/drawing/2014/main" val="1316704531"/>
                  </a:ext>
                </a:extLst>
              </a:tr>
              <a:tr h="370840">
                <a:tc>
                  <a:txBody>
                    <a:bodyPr/>
                    <a:lstStyle/>
                    <a:p>
                      <a:r>
                        <a:rPr lang="en-GB" sz="1400">
                          <a:latin typeface="Arial" panose="020B0604020202020204" pitchFamily="34" charset="0"/>
                          <a:cs typeface="Arial" panose="020B0604020202020204" pitchFamily="34" charset="0"/>
                        </a:rPr>
                        <a:t>Number of share options in the scope of IFRS 2 outstanding at reporting date</a:t>
                      </a:r>
                    </a:p>
                  </a:txBody>
                  <a:tcPr/>
                </a:tc>
                <a:tc>
                  <a:txBody>
                    <a:bodyPr/>
                    <a:lstStyle/>
                    <a:p>
                      <a:pPr algn="ctr"/>
                      <a:r>
                        <a:rPr lang="en-GB" sz="1400">
                          <a:latin typeface="Arial" panose="020B0604020202020204" pitchFamily="34" charset="0"/>
                          <a:cs typeface="Arial" panose="020B0604020202020204" pitchFamily="34" charset="0"/>
                        </a:rPr>
                        <a:t>100</a:t>
                      </a:r>
                    </a:p>
                  </a:txBody>
                  <a:tcPr/>
                </a:tc>
                <a:tc>
                  <a:txBody>
                    <a:bodyPr/>
                    <a:lstStyle/>
                    <a:p>
                      <a:pPr algn="l"/>
                      <a:r>
                        <a:rPr lang="en-GB" sz="1400">
                          <a:latin typeface="Arial" panose="020B0604020202020204" pitchFamily="34" charset="0"/>
                          <a:cs typeface="Arial" panose="020B0604020202020204" pitchFamily="34" charset="0"/>
                        </a:rPr>
                        <a:t>Refer to note x (IFRS 2 disclosures on share options).</a:t>
                      </a:r>
                    </a:p>
                  </a:txBody>
                  <a:tcPr/>
                </a:tc>
                <a:extLst>
                  <a:ext uri="{0D108BD9-81ED-4DB2-BD59-A6C34878D82A}">
                    <a16:rowId xmlns:a16="http://schemas.microsoft.com/office/drawing/2014/main" val="1870845673"/>
                  </a:ext>
                </a:extLst>
              </a:tr>
              <a:tr h="370840">
                <a:tc>
                  <a:txBody>
                    <a:bodyPr/>
                    <a:lstStyle/>
                    <a:p>
                      <a:r>
                        <a:rPr lang="en-GB" sz="1400">
                          <a:latin typeface="Arial" panose="020B0604020202020204" pitchFamily="34" charset="0"/>
                          <a:cs typeface="Arial" panose="020B0604020202020204" pitchFamily="34" charset="0"/>
                        </a:rPr>
                        <a:t>Number of known unvested shares from share awards in the scope of IFRS 2 at reporting date</a:t>
                      </a:r>
                    </a:p>
                  </a:txBody>
                  <a:tcPr/>
                </a:tc>
                <a:tc>
                  <a:txBody>
                    <a:bodyPr/>
                    <a:lstStyle/>
                    <a:p>
                      <a:pPr algn="ctr"/>
                      <a:r>
                        <a:rPr lang="en-GB" sz="1400">
                          <a:latin typeface="Arial" panose="020B0604020202020204" pitchFamily="34" charset="0"/>
                          <a:cs typeface="Arial" panose="020B0604020202020204" pitchFamily="34" charset="0"/>
                        </a:rPr>
                        <a:t>100</a:t>
                      </a:r>
                    </a:p>
                  </a:txBody>
                  <a:tcPr/>
                </a:tc>
                <a:tc>
                  <a:txBody>
                    <a:bodyPr/>
                    <a:lstStyle/>
                    <a:p>
                      <a:pPr algn="l"/>
                      <a:r>
                        <a:rPr lang="en-GB" sz="1400">
                          <a:latin typeface="Arial" panose="020B0604020202020204" pitchFamily="34" charset="0"/>
                          <a:cs typeface="Arial" panose="020B0604020202020204" pitchFamily="34" charset="0"/>
                        </a:rPr>
                        <a:t>Refer to note y (IFRS 2 disclosures on share awards).</a:t>
                      </a:r>
                    </a:p>
                  </a:txBody>
                  <a:tcPr/>
                </a:tc>
                <a:extLst>
                  <a:ext uri="{0D108BD9-81ED-4DB2-BD59-A6C34878D82A}">
                    <a16:rowId xmlns:a16="http://schemas.microsoft.com/office/drawing/2014/main" val="4041793860"/>
                  </a:ext>
                </a:extLst>
              </a:tr>
            </a:tbl>
          </a:graphicData>
        </a:graphic>
      </p:graphicFrame>
      <p:sp>
        <p:nvSpPr>
          <p:cNvPr id="4" name="Footer Placeholder 2">
            <a:extLst>
              <a:ext uri="{FF2B5EF4-FFF2-40B4-BE49-F238E27FC236}">
                <a16:creationId xmlns:a16="http://schemas.microsoft.com/office/drawing/2014/main" id="{ABA795FD-7254-DB4E-DB24-F0B824227365}"/>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28</a:t>
            </a:fld>
            <a:endParaRPr lang="en-US">
              <a:cs typeface="Arial" panose="020B0604020202020204" pitchFamily="34" charset="0"/>
            </a:endParaRPr>
          </a:p>
        </p:txBody>
      </p:sp>
    </p:spTree>
    <p:extLst>
      <p:ext uri="{BB962C8B-B14F-4D97-AF65-F5344CB8AC3E}">
        <p14:creationId xmlns:p14="http://schemas.microsoft.com/office/powerpoint/2010/main" val="1192506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4F865-A139-0ED0-C896-25821529EF83}"/>
              </a:ext>
            </a:extLst>
          </p:cNvPr>
          <p:cNvSpPr>
            <a:spLocks noGrp="1"/>
          </p:cNvSpPr>
          <p:nvPr>
            <p:ph type="body" sz="quarter" idx="14"/>
          </p:nvPr>
        </p:nvSpPr>
        <p:spPr>
          <a:xfrm>
            <a:off x="1043609" y="1310018"/>
            <a:ext cx="10164142" cy="1142194"/>
          </a:xfrm>
        </p:spPr>
        <p:txBody>
          <a:bodyPr/>
          <a:lstStyle/>
          <a:p>
            <a:r>
              <a:rPr lang="en-GB" sz="3300">
                <a:latin typeface="Arial"/>
                <a:cs typeface="Arial"/>
              </a:rPr>
              <a:t>Maximum dilution illustrative disclosure (continued) </a:t>
            </a:r>
            <a:r>
              <a:rPr lang="en-GB" sz="2400"/>
              <a:t>							 </a:t>
            </a:r>
          </a:p>
        </p:txBody>
      </p:sp>
      <p:graphicFrame>
        <p:nvGraphicFramePr>
          <p:cNvPr id="3" name="Table 9">
            <a:extLst>
              <a:ext uri="{FF2B5EF4-FFF2-40B4-BE49-F238E27FC236}">
                <a16:creationId xmlns:a16="http://schemas.microsoft.com/office/drawing/2014/main" id="{16491BB8-CE5B-E481-BC6D-96537157FDA7}"/>
              </a:ext>
            </a:extLst>
          </p:cNvPr>
          <p:cNvGraphicFramePr>
            <a:graphicFrameLocks noGrp="1"/>
          </p:cNvGraphicFramePr>
          <p:nvPr>
            <p:extLst>
              <p:ext uri="{D42A27DB-BD31-4B8C-83A1-F6EECF244321}">
                <p14:modId xmlns:p14="http://schemas.microsoft.com/office/powerpoint/2010/main" val="4290508643"/>
              </p:ext>
            </p:extLst>
          </p:nvPr>
        </p:nvGraphicFramePr>
        <p:xfrm>
          <a:off x="1043609" y="2008480"/>
          <a:ext cx="10557839" cy="4399280"/>
        </p:xfrm>
        <a:graphic>
          <a:graphicData uri="http://schemas.openxmlformats.org/drawingml/2006/table">
            <a:tbl>
              <a:tblPr firstRow="1" bandRow="1">
                <a:tableStyleId>{21E4AEA4-8DFA-4A89-87EB-49C32662AFE0}</a:tableStyleId>
              </a:tblPr>
              <a:tblGrid>
                <a:gridCol w="2164110">
                  <a:extLst>
                    <a:ext uri="{9D8B030D-6E8A-4147-A177-3AD203B41FA5}">
                      <a16:colId xmlns:a16="http://schemas.microsoft.com/office/drawing/2014/main" val="580190938"/>
                    </a:ext>
                  </a:extLst>
                </a:gridCol>
                <a:gridCol w="3022740">
                  <a:extLst>
                    <a:ext uri="{9D8B030D-6E8A-4147-A177-3AD203B41FA5}">
                      <a16:colId xmlns:a16="http://schemas.microsoft.com/office/drawing/2014/main" val="955877744"/>
                    </a:ext>
                  </a:extLst>
                </a:gridCol>
                <a:gridCol w="5370989">
                  <a:extLst>
                    <a:ext uri="{9D8B030D-6E8A-4147-A177-3AD203B41FA5}">
                      <a16:colId xmlns:a16="http://schemas.microsoft.com/office/drawing/2014/main" val="3616960602"/>
                    </a:ext>
                  </a:extLst>
                </a:gridCol>
              </a:tblGrid>
              <a:tr h="370840">
                <a:tc>
                  <a:txBody>
                    <a:bodyPr/>
                    <a:lstStyle/>
                    <a:p>
                      <a:r>
                        <a:rPr lang="en-GB" sz="1400">
                          <a:latin typeface="Arial" panose="020B0604020202020204" pitchFamily="34" charset="0"/>
                          <a:cs typeface="Arial" panose="020B0604020202020204" pitchFamily="34" charset="0"/>
                        </a:rPr>
                        <a:t>Instruments </a:t>
                      </a:r>
                    </a:p>
                  </a:txBody>
                  <a:tcPr/>
                </a:tc>
                <a:tc>
                  <a:txBody>
                    <a:bodyPr/>
                    <a:lstStyle/>
                    <a:p>
                      <a:pPr algn="ctr"/>
                      <a:r>
                        <a:rPr lang="en-GB" sz="1400">
                          <a:latin typeface="Arial" panose="020B0604020202020204" pitchFamily="34" charset="0"/>
                          <a:cs typeface="Arial" panose="020B0604020202020204" pitchFamily="34" charset="0"/>
                        </a:rPr>
                        <a:t>Maximum number of additional ordinary shares</a:t>
                      </a:r>
                    </a:p>
                  </a:txBody>
                  <a:tcPr/>
                </a:tc>
                <a:tc>
                  <a:txBody>
                    <a:bodyPr/>
                    <a:lstStyle/>
                    <a:p>
                      <a:pPr algn="ctr"/>
                      <a:r>
                        <a:rPr lang="en-GB" sz="1400">
                          <a:latin typeface="Arial" panose="020B0604020202020204" pitchFamily="34" charset="0"/>
                          <a:cs typeface="Arial" panose="020B0604020202020204" pitchFamily="34" charset="0"/>
                        </a:rPr>
                        <a:t>Key terms and conditions relating to the instrument/transaction</a:t>
                      </a:r>
                    </a:p>
                  </a:txBody>
                  <a:tcPr/>
                </a:tc>
                <a:extLst>
                  <a:ext uri="{0D108BD9-81ED-4DB2-BD59-A6C34878D82A}">
                    <a16:rowId xmlns:a16="http://schemas.microsoft.com/office/drawing/2014/main" val="2369711988"/>
                  </a:ext>
                </a:extLst>
              </a:tr>
              <a:tr h="370840">
                <a:tc>
                  <a:txBody>
                    <a:bodyPr/>
                    <a:lstStyle/>
                    <a:p>
                      <a:r>
                        <a:rPr lang="en-GB" sz="1400" b="1">
                          <a:latin typeface="Arial" panose="020B0604020202020204" pitchFamily="34" charset="0"/>
                          <a:cs typeface="Arial" panose="020B0604020202020204" pitchFamily="34" charset="0"/>
                        </a:rPr>
                        <a:t>Maximum number of additional ordinary shares</a:t>
                      </a:r>
                    </a:p>
                  </a:txBody>
                  <a:tcPr/>
                </a:tc>
                <a:tc>
                  <a:txBody>
                    <a:bodyPr/>
                    <a:lstStyle/>
                    <a:p>
                      <a:pPr algn="ctr"/>
                      <a:r>
                        <a:rPr lang="en-GB" sz="1400" b="1">
                          <a:latin typeface="Arial" panose="020B0604020202020204" pitchFamily="34" charset="0"/>
                          <a:cs typeface="Arial" panose="020B0604020202020204" pitchFamily="34" charset="0"/>
                        </a:rPr>
                        <a:t>1,500</a:t>
                      </a:r>
                    </a:p>
                  </a:txBody>
                  <a:tcPr/>
                </a:tc>
                <a:tc>
                  <a:txBody>
                    <a:bodyPr/>
                    <a:lstStyle/>
                    <a:p>
                      <a:pPr algn="l"/>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6704531"/>
                  </a:ext>
                </a:extLst>
              </a:tr>
              <a:tr h="370840">
                <a:tc>
                  <a:txBody>
                    <a:bodyPr/>
                    <a:lstStyle/>
                    <a:p>
                      <a:r>
                        <a:rPr lang="en-GB" sz="1400" b="0">
                          <a:latin typeface="Arial" panose="020B0604020202020204" pitchFamily="34" charset="0"/>
                          <a:cs typeface="Arial" panose="020B0604020202020204" pitchFamily="34" charset="0"/>
                        </a:rPr>
                        <a:t>Unknown number of additional ordinary shares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latin typeface="Arial" panose="020B0604020202020204" pitchFamily="34" charset="0"/>
                          <a:cs typeface="Arial" panose="020B0604020202020204" pitchFamily="34" charset="0"/>
                        </a:rPr>
                        <a:t>unknown dilution from Share-settled bond E</a:t>
                      </a:r>
                    </a:p>
                    <a:p>
                      <a:pPr algn="ctr"/>
                      <a:endParaRPr lang="en-GB" sz="1400" b="0">
                        <a:latin typeface="Arial" panose="020B0604020202020204" pitchFamily="34" charset="0"/>
                        <a:cs typeface="Arial" panose="020B0604020202020204" pitchFamily="34" charset="0"/>
                      </a:endParaRPr>
                    </a:p>
                  </a:txBody>
                  <a:tcPr/>
                </a:tc>
                <a:tc>
                  <a:txBody>
                    <a:bodyPr/>
                    <a:lstStyle/>
                    <a:p>
                      <a:pPr algn="l"/>
                      <a:r>
                        <a:rPr lang="en-GB" sz="1400" b="0">
                          <a:latin typeface="Arial" panose="020B0604020202020204" pitchFamily="34" charset="0"/>
                          <a:cs typeface="Arial" panose="020B0604020202020204" pitchFamily="34" charset="0"/>
                        </a:rPr>
                        <a:t>The number of shares will depend on the share price at settlement date</a:t>
                      </a:r>
                    </a:p>
                  </a:txBody>
                  <a:tcPr/>
                </a:tc>
                <a:extLst>
                  <a:ext uri="{0D108BD9-81ED-4DB2-BD59-A6C34878D82A}">
                    <a16:rowId xmlns:a16="http://schemas.microsoft.com/office/drawing/2014/main" val="1133334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a:solidFill>
                            <a:schemeClr val="dk1"/>
                          </a:solidFill>
                          <a:latin typeface="Arial" panose="020B0604020202020204" pitchFamily="34" charset="0"/>
                          <a:ea typeface="+mn-ea"/>
                          <a:cs typeface="Arial" panose="020B0604020202020204" pitchFamily="34" charset="0"/>
                        </a:rPr>
                        <a:t>Total maximum number of additional ordinary shares</a:t>
                      </a:r>
                    </a:p>
                    <a:p>
                      <a:endParaRPr lang="en-GB" sz="140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GB" sz="1400" b="1" kern="1200">
                          <a:solidFill>
                            <a:schemeClr val="dk1"/>
                          </a:solidFill>
                          <a:latin typeface="Arial" panose="020B0604020202020204" pitchFamily="34" charset="0"/>
                          <a:ea typeface="+mn-ea"/>
                          <a:cs typeface="Arial" panose="020B0604020202020204" pitchFamily="34" charset="0"/>
                        </a:rPr>
                        <a:t>1,500 + unknown dilution from Share-settled Bond E</a:t>
                      </a:r>
                    </a:p>
                  </a:txBody>
                  <a:tcPr/>
                </a:tc>
                <a:tc>
                  <a:txBody>
                    <a:bodyPr/>
                    <a:lstStyle/>
                    <a:p>
                      <a:endParaRPr lang="en-GB"/>
                    </a:p>
                  </a:txBody>
                  <a:tcPr/>
                </a:tc>
                <a:extLst>
                  <a:ext uri="{0D108BD9-81ED-4DB2-BD59-A6C34878D82A}">
                    <a16:rowId xmlns:a16="http://schemas.microsoft.com/office/drawing/2014/main" val="225626679"/>
                  </a:ext>
                </a:extLst>
              </a:tr>
              <a:tr h="370840">
                <a:tc gridSpan="3">
                  <a:txBody>
                    <a:bodyPr/>
                    <a:lstStyle/>
                    <a:p>
                      <a:r>
                        <a:rPr lang="en-GB" sz="1400">
                          <a:latin typeface="Arial" panose="020B0604020202020204" pitchFamily="34" charset="0"/>
                          <a:cs typeface="Arial" panose="020B0604020202020204" pitchFamily="34" charset="0"/>
                        </a:rPr>
                        <a:t>Less: minimum reduction in the number of ordinary shares</a:t>
                      </a:r>
                    </a:p>
                  </a:txBody>
                  <a:tcPr/>
                </a:tc>
                <a:tc hMerge="1">
                  <a:txBody>
                    <a:bodyPr/>
                    <a:lstStyle/>
                    <a:p>
                      <a:pPr algn="ctr"/>
                      <a:endParaRPr lang="en-GB" sz="1400"/>
                    </a:p>
                  </a:txBody>
                  <a:tcPr/>
                </a:tc>
                <a:tc hMerge="1">
                  <a:txBody>
                    <a:bodyPr/>
                    <a:lstStyle/>
                    <a:p>
                      <a:pPr algn="l"/>
                      <a:endParaRPr lang="en-GB" sz="1400"/>
                    </a:p>
                  </a:txBody>
                  <a:tcPr/>
                </a:tc>
                <a:extLst>
                  <a:ext uri="{0D108BD9-81ED-4DB2-BD59-A6C34878D82A}">
                    <a16:rowId xmlns:a16="http://schemas.microsoft.com/office/drawing/2014/main" val="1870845673"/>
                  </a:ext>
                </a:extLst>
              </a:tr>
              <a:tr h="370840">
                <a:tc>
                  <a:txBody>
                    <a:bodyPr/>
                    <a:lstStyle/>
                    <a:p>
                      <a:r>
                        <a:rPr lang="en-GB" sz="1400">
                          <a:latin typeface="Arial" panose="020B0604020202020204" pitchFamily="34" charset="0"/>
                          <a:cs typeface="Arial" panose="020B0604020202020204" pitchFamily="34" charset="0"/>
                        </a:rPr>
                        <a:t>Share buy-back</a:t>
                      </a:r>
                    </a:p>
                  </a:txBody>
                  <a:tcPr/>
                </a:tc>
                <a:tc>
                  <a:txBody>
                    <a:bodyPr/>
                    <a:lstStyle/>
                    <a:p>
                      <a:pPr algn="ctr"/>
                      <a:r>
                        <a:rPr lang="en-GB" sz="1400">
                          <a:latin typeface="Arial" panose="020B0604020202020204" pitchFamily="34" charset="0"/>
                          <a:cs typeface="Arial" panose="020B0604020202020204" pitchFamily="34" charset="0"/>
                        </a:rPr>
                        <a:t>(100)</a:t>
                      </a:r>
                    </a:p>
                  </a:txBody>
                  <a:tcPr/>
                </a:tc>
                <a:tc>
                  <a:txBody>
                    <a:bodyPr/>
                    <a:lstStyle/>
                    <a:p>
                      <a:pPr algn="l"/>
                      <a:r>
                        <a:rPr lang="en-GB" sz="1400">
                          <a:latin typeface="Arial" panose="020B0604020202020204" pitchFamily="34" charset="0"/>
                          <a:cs typeface="Arial" panose="020B0604020202020204" pitchFamily="34" charset="0"/>
                        </a:rPr>
                        <a:t>Commitment to buy 100 –500 shares.</a:t>
                      </a:r>
                    </a:p>
                  </a:txBody>
                  <a:tcPr/>
                </a:tc>
                <a:extLst>
                  <a:ext uri="{0D108BD9-81ED-4DB2-BD59-A6C34878D82A}">
                    <a16:rowId xmlns:a16="http://schemas.microsoft.com/office/drawing/2014/main" val="2541892472"/>
                  </a:ext>
                </a:extLst>
              </a:tr>
              <a:tr h="370840">
                <a:tc>
                  <a:txBody>
                    <a:bodyPr/>
                    <a:lstStyle/>
                    <a:p>
                      <a:r>
                        <a:rPr lang="en-GB" sz="1400" b="1">
                          <a:latin typeface="Arial" panose="020B0604020202020204" pitchFamily="34" charset="0"/>
                          <a:cs typeface="Arial" panose="020B0604020202020204" pitchFamily="34" charset="0"/>
                        </a:rPr>
                        <a:t>Net maximum number of additional ordinary shares </a:t>
                      </a:r>
                    </a:p>
                  </a:txBody>
                  <a:tcPr/>
                </a:tc>
                <a:tc>
                  <a:txBody>
                    <a:bodyPr/>
                    <a:lstStyle/>
                    <a:p>
                      <a:pPr algn="ctr"/>
                      <a:r>
                        <a:rPr lang="en-GB" sz="1400" b="1">
                          <a:latin typeface="Arial" panose="020B0604020202020204" pitchFamily="34" charset="0"/>
                          <a:cs typeface="Arial" panose="020B0604020202020204" pitchFamily="34" charset="0"/>
                        </a:rPr>
                        <a:t>1,400 + unknown dilution from Share-settled Bond E</a:t>
                      </a:r>
                    </a:p>
                  </a:txBody>
                  <a:tcPr/>
                </a:tc>
                <a:tc>
                  <a:txBody>
                    <a:bodyPr/>
                    <a:lstStyle/>
                    <a:p>
                      <a:pPr algn="l"/>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1793860"/>
                  </a:ext>
                </a:extLst>
              </a:tr>
            </a:tbl>
          </a:graphicData>
        </a:graphic>
      </p:graphicFrame>
      <p:sp>
        <p:nvSpPr>
          <p:cNvPr id="4" name="Footer Placeholder 2">
            <a:extLst>
              <a:ext uri="{FF2B5EF4-FFF2-40B4-BE49-F238E27FC236}">
                <a16:creationId xmlns:a16="http://schemas.microsoft.com/office/drawing/2014/main" id="{42396B72-64D9-FBDB-941E-9DAABB8B4F46}"/>
              </a:ext>
            </a:extLst>
          </p:cNvPr>
          <p:cNvSpPr>
            <a:spLocks noGrp="1"/>
          </p:cNvSpPr>
          <p:nvPr>
            <p:ph type="ftr" sz="quarter" idx="3"/>
          </p:nvPr>
        </p:nvSpPr>
        <p:spPr>
          <a:xfrm>
            <a:off x="11207751" y="378132"/>
            <a:ext cx="612773" cy="261895"/>
          </a:xfrm>
        </p:spPr>
        <p:txBody>
          <a:bodyPr/>
          <a:lstStyle/>
          <a:p>
            <a:fld id="{4790123A-71E8-BF43-B702-A9002E60F899}" type="slidenum">
              <a:rPr lang="en-US" smtClean="0">
                <a:cs typeface="Arial" panose="020B0604020202020204" pitchFamily="34" charset="0"/>
              </a:rPr>
              <a:pPr/>
              <a:t>29</a:t>
            </a:fld>
            <a:endParaRPr lang="en-US">
              <a:cs typeface="Arial" panose="020B0604020202020204" pitchFamily="34" charset="0"/>
            </a:endParaRPr>
          </a:p>
        </p:txBody>
      </p:sp>
    </p:spTree>
    <p:extLst>
      <p:ext uri="{BB962C8B-B14F-4D97-AF65-F5344CB8AC3E}">
        <p14:creationId xmlns:p14="http://schemas.microsoft.com/office/powerpoint/2010/main" val="78866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BFB4-565B-61E7-66EB-6DDE87F13D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ADF428-2E72-B483-4FF3-129176416B69}"/>
              </a:ext>
            </a:extLst>
          </p:cNvPr>
          <p:cNvSpPr>
            <a:spLocks noGrp="1"/>
          </p:cNvSpPr>
          <p:nvPr>
            <p:ph type="title"/>
          </p:nvPr>
        </p:nvSpPr>
        <p:spPr>
          <a:xfrm>
            <a:off x="923264" y="1311388"/>
            <a:ext cx="5167158" cy="577047"/>
          </a:xfrm>
        </p:spPr>
        <p:txBody>
          <a:bodyPr anchor="t">
            <a:normAutofit fontScale="90000"/>
          </a:bodyPr>
          <a:lstStyle/>
          <a:p>
            <a:r>
              <a:rPr lang="en-GB" sz="3200" dirty="0"/>
              <a:t>Objective of this workshop</a:t>
            </a:r>
          </a:p>
        </p:txBody>
      </p:sp>
      <p:sp>
        <p:nvSpPr>
          <p:cNvPr id="5" name="Text Placeholder 4">
            <a:extLst>
              <a:ext uri="{FF2B5EF4-FFF2-40B4-BE49-F238E27FC236}">
                <a16:creationId xmlns:a16="http://schemas.microsoft.com/office/drawing/2014/main" id="{EEA41F69-49AC-42F9-294E-598D99D6035E}"/>
              </a:ext>
            </a:extLst>
          </p:cNvPr>
          <p:cNvSpPr>
            <a:spLocks noGrp="1"/>
          </p:cNvSpPr>
          <p:nvPr>
            <p:ph type="body" sz="quarter" idx="11"/>
          </p:nvPr>
        </p:nvSpPr>
        <p:spPr>
          <a:xfrm>
            <a:off x="899818" y="1998163"/>
            <a:ext cx="5059363" cy="4333063"/>
          </a:xfrm>
        </p:spPr>
        <p:txBody>
          <a:bodyPr>
            <a:normAutofit fontScale="92500" lnSpcReduction="10000"/>
          </a:bodyPr>
          <a:lstStyle/>
          <a:p>
            <a:pPr marL="342900" indent="-342900">
              <a:spcBef>
                <a:spcPts val="400"/>
              </a:spcBef>
              <a:spcAft>
                <a:spcPts val="300"/>
              </a:spcAft>
              <a:buFont typeface="Arial" panose="020B0604020202020204" pitchFamily="34" charset="0"/>
              <a:buChar char="•"/>
            </a:pPr>
            <a:r>
              <a:rPr lang="en-GB" sz="2200" dirty="0">
                <a:effectLst/>
                <a:ea typeface="Times New Roman" panose="02020603050405020304" pitchFamily="18" charset="0"/>
              </a:rPr>
              <a:t>Provide an </a:t>
            </a:r>
            <a:r>
              <a:rPr lang="en-GB" sz="2200" dirty="0">
                <a:ea typeface="Times New Roman" panose="02020603050405020304" pitchFamily="18" charset="0"/>
              </a:rPr>
              <a:t>o</a:t>
            </a:r>
            <a:r>
              <a:rPr lang="en-GB" sz="2200" dirty="0">
                <a:effectLst/>
                <a:ea typeface="Times New Roman" panose="02020603050405020304" pitchFamily="18" charset="0"/>
              </a:rPr>
              <a:t>verview of the Exposure Draft </a:t>
            </a:r>
            <a:r>
              <a:rPr lang="en-GB" sz="2200" i="1" dirty="0"/>
              <a:t>Financial Instruments with Characteristics of Equity–Proposed amendments</a:t>
            </a:r>
            <a:r>
              <a:rPr lang="en-GB" sz="2200" dirty="0"/>
              <a:t> </a:t>
            </a:r>
            <a:r>
              <a:rPr lang="en-GB" sz="2200" i="1" dirty="0"/>
              <a:t>to IAS 32 </a:t>
            </a:r>
            <a:r>
              <a:rPr lang="en-GB" sz="2200" dirty="0"/>
              <a:t>Financial Instruments: Presentation, </a:t>
            </a:r>
            <a:r>
              <a:rPr lang="en-GB" sz="2200" i="1" dirty="0"/>
              <a:t>IFRS 7</a:t>
            </a:r>
            <a:r>
              <a:rPr lang="en-GB" sz="2200" dirty="0"/>
              <a:t> Financial Instruments: Disclosures, and </a:t>
            </a:r>
            <a:r>
              <a:rPr lang="en-GB" sz="2200" i="1" dirty="0"/>
              <a:t>IAS 1</a:t>
            </a:r>
            <a:r>
              <a:rPr lang="en-GB" sz="2200" dirty="0"/>
              <a:t> Presentation of Financial Statements.</a:t>
            </a:r>
          </a:p>
          <a:p>
            <a:pPr marL="342900" indent="-342900">
              <a:spcBef>
                <a:spcPts val="400"/>
              </a:spcBef>
              <a:spcAft>
                <a:spcPts val="300"/>
              </a:spcAft>
              <a:buFont typeface="Arial" panose="020B0604020202020204" pitchFamily="34" charset="0"/>
              <a:buChar char="•"/>
            </a:pPr>
            <a:r>
              <a:rPr lang="en-GB" sz="2200" dirty="0"/>
              <a:t>To highlight academic research that is relevant to the proposals in the Exposure Draft</a:t>
            </a:r>
          </a:p>
          <a:p>
            <a:pPr marL="342900" indent="-342900">
              <a:buFont typeface="Arial" panose="020B0604020202020204" pitchFamily="34" charset="0"/>
              <a:buChar char="•"/>
            </a:pPr>
            <a:r>
              <a:rPr lang="en-GB" sz="2200" dirty="0"/>
              <a:t>To stimulate academic research in areas where there are gaps in the academic literature</a:t>
            </a:r>
          </a:p>
          <a:p>
            <a:pPr marL="552450" lvl="1" indent="-285750"/>
            <a:endParaRPr lang="en-GB" dirty="0"/>
          </a:p>
          <a:p>
            <a:pPr marL="552450" lvl="1" indent="-285750"/>
            <a:endParaRPr lang="en-GB" dirty="0"/>
          </a:p>
        </p:txBody>
      </p:sp>
      <p:sp>
        <p:nvSpPr>
          <p:cNvPr id="3" name="Footer Placeholder 2">
            <a:extLst>
              <a:ext uri="{FF2B5EF4-FFF2-40B4-BE49-F238E27FC236}">
                <a16:creationId xmlns:a16="http://schemas.microsoft.com/office/drawing/2014/main" id="{1B30793D-73F8-871C-AF40-2D0B8C4B8791}"/>
              </a:ext>
            </a:extLst>
          </p:cNvPr>
          <p:cNvSpPr>
            <a:spLocks noGrp="1"/>
          </p:cNvSpPr>
          <p:nvPr>
            <p:ph type="ftr" sz="quarter" idx="3"/>
          </p:nvPr>
        </p:nvSpPr>
        <p:spPr>
          <a:xfrm>
            <a:off x="11207751" y="378132"/>
            <a:ext cx="612773" cy="261895"/>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dirty="0">
              <a:ln>
                <a:noFill/>
              </a:ln>
              <a:solidFill>
                <a:srgbClr val="5F6062"/>
              </a:solidFill>
              <a:effectLst/>
              <a:uLnTx/>
              <a:uFillTx/>
              <a:latin typeface="Calibri" panose="020F0502020204030204"/>
              <a:ea typeface="+mn-ea"/>
              <a:cs typeface="+mn-cs"/>
            </a:endParaRPr>
          </a:p>
        </p:txBody>
      </p:sp>
      <p:pic>
        <p:nvPicPr>
          <p:cNvPr id="1028" name="Picture 4" descr="An open book with pages&#10;&#10;Description automatically generated">
            <a:extLst>
              <a:ext uri="{FF2B5EF4-FFF2-40B4-BE49-F238E27FC236}">
                <a16:creationId xmlns:a16="http://schemas.microsoft.com/office/drawing/2014/main" id="{A8EAEE9B-5E78-346C-C84D-3769EFA82C16}"/>
              </a:ext>
            </a:extLst>
          </p:cNvPr>
          <p:cNvPicPr>
            <a:picLocks noChangeAspect="1" noChangeArrowheads="1"/>
          </p:cNvPicPr>
          <p:nvPr/>
        </p:nvPicPr>
        <p:blipFill>
          <a:blip r:embed="rId3"/>
          <a:srcRect/>
          <a:stretch>
            <a:fillRect/>
          </a:stretch>
        </p:blipFill>
        <p:spPr bwMode="auto">
          <a:xfrm>
            <a:off x="6232820" y="1119841"/>
            <a:ext cx="5552253" cy="466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64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E58C7A2-E138-7FD0-8BC3-3CF818FB0FA3}"/>
              </a:ext>
            </a:extLst>
          </p:cNvPr>
          <p:cNvSpPr txBox="1">
            <a:spLocks/>
          </p:cNvSpPr>
          <p:nvPr/>
        </p:nvSpPr>
        <p:spPr>
          <a:xfrm>
            <a:off x="1024751" y="2603448"/>
            <a:ext cx="5072400" cy="326321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33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Follow us online</a:t>
            </a:r>
          </a:p>
        </p:txBody>
      </p:sp>
      <p:pic>
        <p:nvPicPr>
          <p:cNvPr id="5" name="Picture 4">
            <a:extLst>
              <a:ext uri="{FF2B5EF4-FFF2-40B4-BE49-F238E27FC236}">
                <a16:creationId xmlns:a16="http://schemas.microsoft.com/office/drawing/2014/main" id="{91090A11-30F1-B770-5868-F6893A420421}"/>
              </a:ext>
            </a:extLst>
          </p:cNvPr>
          <p:cNvPicPr>
            <a:picLocks noChangeAspect="1"/>
          </p:cNvPicPr>
          <p:nvPr/>
        </p:nvPicPr>
        <p:blipFill>
          <a:blip r:embed="rId2"/>
          <a:stretch>
            <a:fillRect/>
          </a:stretch>
        </p:blipFill>
        <p:spPr>
          <a:xfrm>
            <a:off x="1046816" y="4690291"/>
            <a:ext cx="321432" cy="321432"/>
          </a:xfrm>
          <a:prstGeom prst="rect">
            <a:avLst/>
          </a:prstGeom>
        </p:spPr>
      </p:pic>
      <p:pic>
        <p:nvPicPr>
          <p:cNvPr id="6" name="Picture 5">
            <a:extLst>
              <a:ext uri="{FF2B5EF4-FFF2-40B4-BE49-F238E27FC236}">
                <a16:creationId xmlns:a16="http://schemas.microsoft.com/office/drawing/2014/main" id="{DA3B5DAC-10D4-F799-CB54-0F3E8AF347E4}"/>
              </a:ext>
            </a:extLst>
          </p:cNvPr>
          <p:cNvPicPr>
            <a:picLocks noChangeAspect="1"/>
          </p:cNvPicPr>
          <p:nvPr/>
        </p:nvPicPr>
        <p:blipFill>
          <a:blip r:embed="rId3"/>
          <a:stretch>
            <a:fillRect/>
          </a:stretch>
        </p:blipFill>
        <p:spPr>
          <a:xfrm>
            <a:off x="1046816" y="5199494"/>
            <a:ext cx="321431" cy="321431"/>
          </a:xfrm>
          <a:prstGeom prst="rect">
            <a:avLst/>
          </a:prstGeom>
        </p:spPr>
      </p:pic>
      <p:sp>
        <p:nvSpPr>
          <p:cNvPr id="7" name="TextBox 6">
            <a:extLst>
              <a:ext uri="{FF2B5EF4-FFF2-40B4-BE49-F238E27FC236}">
                <a16:creationId xmlns:a16="http://schemas.microsoft.com/office/drawing/2014/main" id="{74838E24-86CC-5DC3-6DF9-4F31D4B10E70}"/>
              </a:ext>
            </a:extLst>
          </p:cNvPr>
          <p:cNvSpPr txBox="1"/>
          <p:nvPr/>
        </p:nvSpPr>
        <p:spPr>
          <a:xfrm>
            <a:off x="1364652" y="3499573"/>
            <a:ext cx="1670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ifrs.org</a:t>
            </a:r>
            <a:endPar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277A026F-F925-4428-3AF1-844A7F0EA2E0}"/>
              </a:ext>
            </a:extLst>
          </p:cNvPr>
          <p:cNvSpPr txBox="1"/>
          <p:nvPr/>
        </p:nvSpPr>
        <p:spPr>
          <a:xfrm>
            <a:off x="1346182" y="4073235"/>
            <a:ext cx="2353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IFRSFoundation</a:t>
            </a:r>
            <a:endPar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25AF73C-EA43-9DF2-8887-9EE107F4D27B}"/>
              </a:ext>
            </a:extLst>
          </p:cNvPr>
          <p:cNvSpPr txBox="1"/>
          <p:nvPr/>
        </p:nvSpPr>
        <p:spPr>
          <a:xfrm>
            <a:off x="1368247" y="4646897"/>
            <a:ext cx="2130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IFRS Foundation</a:t>
            </a:r>
          </a:p>
        </p:txBody>
      </p:sp>
      <p:sp>
        <p:nvSpPr>
          <p:cNvPr id="10" name="TextBox 9">
            <a:extLst>
              <a:ext uri="{FF2B5EF4-FFF2-40B4-BE49-F238E27FC236}">
                <a16:creationId xmlns:a16="http://schemas.microsoft.com/office/drawing/2014/main" id="{1FF8E8AA-3F41-AB81-3B31-1AB8881D9ECA}"/>
              </a:ext>
            </a:extLst>
          </p:cNvPr>
          <p:cNvSpPr txBox="1"/>
          <p:nvPr/>
        </p:nvSpPr>
        <p:spPr>
          <a:xfrm>
            <a:off x="1357605" y="5207335"/>
            <a:ext cx="342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International Accounting Standards Board</a:t>
            </a:r>
          </a:p>
        </p:txBody>
      </p:sp>
      <p:pic>
        <p:nvPicPr>
          <p:cNvPr id="11" name="Picture 10">
            <a:extLst>
              <a:ext uri="{FF2B5EF4-FFF2-40B4-BE49-F238E27FC236}">
                <a16:creationId xmlns:a16="http://schemas.microsoft.com/office/drawing/2014/main" id="{0811A96C-C6A1-48E5-7E6D-B8B2236C0EF0}"/>
              </a:ext>
            </a:extLst>
          </p:cNvPr>
          <p:cNvPicPr>
            <a:picLocks noChangeAspect="1"/>
          </p:cNvPicPr>
          <p:nvPr/>
        </p:nvPicPr>
        <p:blipFill>
          <a:blip r:embed="rId4"/>
          <a:stretch>
            <a:fillRect/>
          </a:stretch>
        </p:blipFill>
        <p:spPr>
          <a:xfrm>
            <a:off x="1036173" y="3538912"/>
            <a:ext cx="321432" cy="321432"/>
          </a:xfrm>
          <a:prstGeom prst="rect">
            <a:avLst/>
          </a:prstGeom>
        </p:spPr>
      </p:pic>
      <p:pic>
        <p:nvPicPr>
          <p:cNvPr id="1026" name="Picture 2" descr="A white x on a black background&#10;&#10;Description automatically generated">
            <a:extLst>
              <a:ext uri="{FF2B5EF4-FFF2-40B4-BE49-F238E27FC236}">
                <a16:creationId xmlns:a16="http://schemas.microsoft.com/office/drawing/2014/main" id="{02287526-8D16-E7A9-2498-83458DD5B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173" y="4125850"/>
            <a:ext cx="328479" cy="31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53C58CE-CE5E-EDAE-FE55-3747D06BDD39}"/>
              </a:ext>
            </a:extLst>
          </p:cNvPr>
          <p:cNvPicPr>
            <a:picLocks noGrp="1" noChangeAspect="1"/>
          </p:cNvPicPr>
          <p:nvPr>
            <p:ph type="pic" sz="quarter" idx="10"/>
          </p:nvPr>
        </p:nvPicPr>
        <p:blipFill>
          <a:blip r:embed="rId3"/>
          <a:srcRect l="12437" r="12437"/>
          <a:stretch/>
        </p:blipFill>
        <p:spPr/>
      </p:pic>
      <p:sp>
        <p:nvSpPr>
          <p:cNvPr id="3" name="Content Placeholder 2">
            <a:extLst>
              <a:ext uri="{FF2B5EF4-FFF2-40B4-BE49-F238E27FC236}">
                <a16:creationId xmlns:a16="http://schemas.microsoft.com/office/drawing/2014/main" id="{23754D50-4CD0-B4ED-2F80-9279AB203951}"/>
              </a:ext>
            </a:extLst>
          </p:cNvPr>
          <p:cNvSpPr>
            <a:spLocks noGrp="1"/>
          </p:cNvSpPr>
          <p:nvPr>
            <p:ph idx="11"/>
          </p:nvPr>
        </p:nvSpPr>
        <p:spPr>
          <a:xfrm>
            <a:off x="0" y="1916404"/>
            <a:ext cx="6095999" cy="433179"/>
          </a:xfrm>
        </p:spPr>
        <p:txBody>
          <a:bodyPr/>
          <a:lstStyle/>
          <a:p>
            <a:r>
              <a:rPr lang="en-GB">
                <a:solidFill>
                  <a:srgbClr val="00A0CE"/>
                </a:solidFill>
              </a:rPr>
              <a:t>OVERVIEW ON FICE</a:t>
            </a:r>
          </a:p>
        </p:txBody>
      </p:sp>
      <p:sp>
        <p:nvSpPr>
          <p:cNvPr id="4" name="Content Placeholder 3">
            <a:extLst>
              <a:ext uri="{FF2B5EF4-FFF2-40B4-BE49-F238E27FC236}">
                <a16:creationId xmlns:a16="http://schemas.microsoft.com/office/drawing/2014/main" id="{41A600B0-988B-1FBB-F5D4-B1BDADCBE3CC}"/>
              </a:ext>
            </a:extLst>
          </p:cNvPr>
          <p:cNvSpPr>
            <a:spLocks noGrp="1"/>
          </p:cNvSpPr>
          <p:nvPr>
            <p:ph idx="14"/>
          </p:nvPr>
        </p:nvSpPr>
        <p:spPr>
          <a:xfrm>
            <a:off x="0" y="2557956"/>
            <a:ext cx="6095999" cy="743715"/>
          </a:xfrm>
        </p:spPr>
        <p:txBody>
          <a:bodyPr>
            <a:noAutofit/>
          </a:bodyPr>
          <a:lstStyle/>
          <a:p>
            <a:r>
              <a:rPr lang="en-US"/>
              <a:t>FINANCIAL INSTRUMENTS WITH </a:t>
            </a:r>
          </a:p>
          <a:p>
            <a:r>
              <a:rPr lang="en-US"/>
              <a:t>CHARACTERISTICS OF EQUITY</a:t>
            </a:r>
          </a:p>
        </p:txBody>
      </p:sp>
      <p:sp>
        <p:nvSpPr>
          <p:cNvPr id="8" name="Content Placeholder 7">
            <a:extLst>
              <a:ext uri="{FF2B5EF4-FFF2-40B4-BE49-F238E27FC236}">
                <a16:creationId xmlns:a16="http://schemas.microsoft.com/office/drawing/2014/main" id="{E16FF9DE-4788-9A19-59EC-3069A595DFF5}"/>
              </a:ext>
            </a:extLst>
          </p:cNvPr>
          <p:cNvSpPr>
            <a:spLocks noGrp="1"/>
          </p:cNvSpPr>
          <p:nvPr>
            <p:ph idx="20"/>
          </p:nvPr>
        </p:nvSpPr>
        <p:spPr>
          <a:xfrm>
            <a:off x="-5" y="3429000"/>
            <a:ext cx="6095999" cy="433179"/>
          </a:xfrm>
        </p:spPr>
        <p:txBody>
          <a:bodyPr vert="horz" lIns="91440" tIns="45720" rIns="91440" bIns="45720" rtlCol="0" anchor="t">
            <a:noAutofit/>
          </a:bodyPr>
          <a:lstStyle/>
          <a:p>
            <a:r>
              <a:rPr lang="en-US">
                <a:latin typeface="Avenir Next Demi Bold"/>
                <a:cs typeface="Arial"/>
              </a:rPr>
              <a:t>EAA Virtual Research Workshop, 11 March 2024</a:t>
            </a:r>
          </a:p>
        </p:txBody>
      </p:sp>
      <p:sp>
        <p:nvSpPr>
          <p:cNvPr id="9" name="Content Placeholder 8">
            <a:extLst>
              <a:ext uri="{FF2B5EF4-FFF2-40B4-BE49-F238E27FC236}">
                <a16:creationId xmlns:a16="http://schemas.microsoft.com/office/drawing/2014/main" id="{20BAE71E-7C51-D2B2-7D3D-4BC4B76372B5}"/>
              </a:ext>
            </a:extLst>
          </p:cNvPr>
          <p:cNvSpPr>
            <a:spLocks noGrp="1"/>
          </p:cNvSpPr>
          <p:nvPr>
            <p:ph idx="21"/>
          </p:nvPr>
        </p:nvSpPr>
        <p:spPr>
          <a:xfrm>
            <a:off x="-5" y="3883481"/>
            <a:ext cx="6095999" cy="433179"/>
          </a:xfrm>
        </p:spPr>
        <p:txBody>
          <a:bodyPr vert="horz" lIns="91440" tIns="45720" rIns="91440" bIns="45720" rtlCol="0">
            <a:noAutofit/>
          </a:bodyPr>
          <a:lstStyle/>
          <a:p>
            <a:r>
              <a:rPr lang="fr-BE" sz="1800">
                <a:latin typeface="Avenir Next Demi Bold" panose="020B0503020202020204" pitchFamily="34" charset="0"/>
              </a:rPr>
              <a:t>Sapna Heeralall</a:t>
            </a:r>
            <a:endParaRPr lang="en-GB" sz="1800">
              <a:latin typeface="Avenir Next Demi Bold" panose="020B0503020202020204" pitchFamily="34" charset="0"/>
            </a:endParaRPr>
          </a:p>
        </p:txBody>
      </p:sp>
    </p:spTree>
    <p:extLst>
      <p:ext uri="{BB962C8B-B14F-4D97-AF65-F5344CB8AC3E}">
        <p14:creationId xmlns:p14="http://schemas.microsoft.com/office/powerpoint/2010/main" val="3556053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187E-7F6B-A61E-1043-2DF4D676E77E}"/>
              </a:ext>
            </a:extLst>
          </p:cNvPr>
          <p:cNvSpPr>
            <a:spLocks noGrp="1"/>
          </p:cNvSpPr>
          <p:nvPr>
            <p:ph type="title"/>
          </p:nvPr>
        </p:nvSpPr>
        <p:spPr/>
        <p:txBody>
          <a:bodyPr>
            <a:noAutofit/>
          </a:bodyPr>
          <a:lstStyle/>
          <a:p>
            <a:r>
              <a:rPr lang="en-GB"/>
              <a:t>DISCLAIMER</a:t>
            </a:r>
          </a:p>
        </p:txBody>
      </p:sp>
      <p:sp>
        <p:nvSpPr>
          <p:cNvPr id="3" name="Content Placeholder 2">
            <a:extLst>
              <a:ext uri="{FF2B5EF4-FFF2-40B4-BE49-F238E27FC236}">
                <a16:creationId xmlns:a16="http://schemas.microsoft.com/office/drawing/2014/main" id="{50DCD36C-20DF-D7D0-5C84-722E8B3A5F08}"/>
              </a:ext>
            </a:extLst>
          </p:cNvPr>
          <p:cNvSpPr>
            <a:spLocks noGrp="1"/>
          </p:cNvSpPr>
          <p:nvPr>
            <p:ph idx="1"/>
          </p:nvPr>
        </p:nvSpPr>
        <p:spPr/>
        <p:txBody>
          <a:bodyPr vert="horz" lIns="91440" tIns="45720" rIns="91440" bIns="45720" rtlCol="0">
            <a:noAutofit/>
          </a:bodyPr>
          <a:lstStyle/>
          <a:p>
            <a:pPr marL="0" indent="0" algn="just">
              <a:buClr>
                <a:srgbClr val="F4834D"/>
              </a:buClr>
              <a:buNone/>
            </a:pPr>
            <a:r>
              <a:rPr lang="en-GB" sz="1600">
                <a:latin typeface="Avenir Next Demi Bold" panose="020B0503020202020204"/>
              </a:rPr>
              <a:t>The views expressed in this presentation are those of the presenter, except where indicated otherwise. EFRAG positions, as approved by the EFRAG FRB, are published as comment letters, discussion or position papers, or in any other form considered appropriate in the circumstances</a:t>
            </a:r>
          </a:p>
        </p:txBody>
      </p:sp>
    </p:spTree>
    <p:extLst>
      <p:ext uri="{BB962C8B-B14F-4D97-AF65-F5344CB8AC3E}">
        <p14:creationId xmlns:p14="http://schemas.microsoft.com/office/powerpoint/2010/main" val="1652217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7D11-990E-79AF-CFE8-92133A79C960}"/>
              </a:ext>
            </a:extLst>
          </p:cNvPr>
          <p:cNvSpPr>
            <a:spLocks noGrp="1"/>
          </p:cNvSpPr>
          <p:nvPr>
            <p:ph type="title"/>
          </p:nvPr>
        </p:nvSpPr>
        <p:spPr/>
        <p:txBody>
          <a:bodyPr/>
          <a:lstStyle/>
          <a:p>
            <a:r>
              <a:rPr lang="en-GB"/>
              <a:t>OVERVIEW</a:t>
            </a:r>
            <a:endParaRPr lang="LID4096"/>
          </a:p>
        </p:txBody>
      </p:sp>
      <p:sp>
        <p:nvSpPr>
          <p:cNvPr id="3" name="Content Placeholder 2">
            <a:extLst>
              <a:ext uri="{FF2B5EF4-FFF2-40B4-BE49-F238E27FC236}">
                <a16:creationId xmlns:a16="http://schemas.microsoft.com/office/drawing/2014/main" id="{39E983E1-3AAF-4F52-6B30-B47F44821974}"/>
              </a:ext>
            </a:extLst>
          </p:cNvPr>
          <p:cNvSpPr>
            <a:spLocks noGrp="1"/>
          </p:cNvSpPr>
          <p:nvPr>
            <p:ph idx="1"/>
          </p:nvPr>
        </p:nvSpPr>
        <p:spPr/>
        <p:txBody>
          <a:bodyPr/>
          <a:lstStyle/>
          <a:p>
            <a:r>
              <a:rPr lang="fr-BE" err="1"/>
              <a:t>EFRAG’s</a:t>
            </a:r>
            <a:r>
              <a:rPr lang="fr-BE"/>
              <a:t> draft comment </a:t>
            </a:r>
            <a:r>
              <a:rPr lang="fr-BE" err="1"/>
              <a:t>letter</a:t>
            </a:r>
            <a:endParaRPr lang="en-BE"/>
          </a:p>
          <a:p>
            <a:pPr lvl="1"/>
            <a:endParaRPr lang="fr-BE"/>
          </a:p>
          <a:p>
            <a:pPr lvl="1"/>
            <a:r>
              <a:rPr lang="en-BE"/>
              <a:t>Presentation</a:t>
            </a:r>
            <a:r>
              <a:rPr lang="fr-BE"/>
              <a:t> </a:t>
            </a:r>
            <a:r>
              <a:rPr lang="fr-BE" err="1"/>
              <a:t>proposals</a:t>
            </a:r>
            <a:endParaRPr lang="en-BE"/>
          </a:p>
          <a:p>
            <a:pPr lvl="1"/>
            <a:endParaRPr lang="fr-BE"/>
          </a:p>
          <a:p>
            <a:pPr lvl="1"/>
            <a:r>
              <a:rPr lang="en-BE"/>
              <a:t>Disclosure</a:t>
            </a:r>
            <a:r>
              <a:rPr lang="fr-BE"/>
              <a:t> </a:t>
            </a:r>
            <a:r>
              <a:rPr lang="fr-BE" err="1"/>
              <a:t>proposals</a:t>
            </a:r>
            <a:endParaRPr lang="fr-BE"/>
          </a:p>
          <a:p>
            <a:pPr lvl="1"/>
            <a:endParaRPr lang="en-BE"/>
          </a:p>
          <a:p>
            <a:pPr marL="0" indent="0">
              <a:buNone/>
            </a:pPr>
            <a:endParaRPr lang="LID4096"/>
          </a:p>
        </p:txBody>
      </p:sp>
    </p:spTree>
    <p:extLst>
      <p:ext uri="{BB962C8B-B14F-4D97-AF65-F5344CB8AC3E}">
        <p14:creationId xmlns:p14="http://schemas.microsoft.com/office/powerpoint/2010/main" val="903514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061F323-03AC-D559-1DCE-1FA58B91E627}"/>
              </a:ext>
            </a:extLst>
          </p:cNvPr>
          <p:cNvSpPr>
            <a:spLocks noGrp="1"/>
          </p:cNvSpPr>
          <p:nvPr>
            <p:ph type="subTitle" idx="1"/>
          </p:nvPr>
        </p:nvSpPr>
        <p:spPr>
          <a:xfrm>
            <a:off x="3934690" y="2957967"/>
            <a:ext cx="4304145" cy="942063"/>
          </a:xfrm>
        </p:spPr>
        <p:txBody>
          <a:bodyPr/>
          <a:lstStyle/>
          <a:p>
            <a:r>
              <a:rPr lang="fr-BE" err="1"/>
              <a:t>EFRAG’s</a:t>
            </a:r>
            <a:r>
              <a:rPr lang="fr-BE"/>
              <a:t> draft comment </a:t>
            </a:r>
            <a:r>
              <a:rPr lang="fr-BE" err="1"/>
              <a:t>letter</a:t>
            </a:r>
            <a:r>
              <a:rPr lang="fr-BE"/>
              <a:t> - </a:t>
            </a:r>
            <a:r>
              <a:rPr lang="fr-BE" err="1"/>
              <a:t>Presentation</a:t>
            </a:r>
            <a:endParaRPr lang="en-GB"/>
          </a:p>
        </p:txBody>
      </p:sp>
    </p:spTree>
    <p:extLst>
      <p:ext uri="{BB962C8B-B14F-4D97-AF65-F5344CB8AC3E}">
        <p14:creationId xmlns:p14="http://schemas.microsoft.com/office/powerpoint/2010/main" val="2385143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BE66F-0620-199B-FC98-252F7B4D7305}"/>
              </a:ext>
            </a:extLst>
          </p:cNvPr>
          <p:cNvSpPr>
            <a:spLocks noGrp="1"/>
          </p:cNvSpPr>
          <p:nvPr>
            <p:ph type="title"/>
          </p:nvPr>
        </p:nvSpPr>
        <p:spPr/>
        <p:txBody>
          <a:bodyPr>
            <a:noAutofit/>
          </a:bodyPr>
          <a:lstStyle/>
          <a:p>
            <a:r>
              <a:rPr lang="en-US"/>
              <a:t>PRESENTATION PROPOSALS</a:t>
            </a:r>
          </a:p>
        </p:txBody>
      </p:sp>
      <p:sp>
        <p:nvSpPr>
          <p:cNvPr id="5" name="Content Placeholder 4">
            <a:extLst>
              <a:ext uri="{FF2B5EF4-FFF2-40B4-BE49-F238E27FC236}">
                <a16:creationId xmlns:a16="http://schemas.microsoft.com/office/drawing/2014/main" id="{CBD201ED-7E7A-FE29-9399-209560534ED3}"/>
              </a:ext>
            </a:extLst>
          </p:cNvPr>
          <p:cNvSpPr>
            <a:spLocks noGrp="1"/>
          </p:cNvSpPr>
          <p:nvPr>
            <p:ph idx="1"/>
          </p:nvPr>
        </p:nvSpPr>
        <p:spPr>
          <a:xfrm>
            <a:off x="838200" y="1690688"/>
            <a:ext cx="10515600" cy="666013"/>
          </a:xfrm>
        </p:spPr>
        <p:txBody>
          <a:bodyPr>
            <a:noAutofit/>
          </a:bodyPr>
          <a:lstStyle/>
          <a:p>
            <a:pPr>
              <a:spcBef>
                <a:spcPts val="600"/>
              </a:spcBef>
              <a:spcAft>
                <a:spcPts val="600"/>
              </a:spcAft>
            </a:pPr>
            <a:r>
              <a:rPr lang="en-US" sz="2000"/>
              <a:t>EFRAG supports the IASB’s proposals to separately present the amounts attributable to ordinary shareholders from other owners of the parent in the primary financial statements</a:t>
            </a:r>
          </a:p>
          <a:p>
            <a:pPr lvl="1">
              <a:spcBef>
                <a:spcPts val="600"/>
              </a:spcBef>
              <a:spcAft>
                <a:spcPts val="600"/>
              </a:spcAft>
            </a:pPr>
            <a:endParaRPr lang="en-US" sz="600"/>
          </a:p>
          <a:p>
            <a:pPr lvl="1">
              <a:spcBef>
                <a:spcPts val="600"/>
              </a:spcBef>
              <a:spcAft>
                <a:spcPts val="600"/>
              </a:spcAft>
            </a:pPr>
            <a:r>
              <a:rPr lang="en-US" sz="1800"/>
              <a:t>Fundamental for the users of financial statements to have information about multiple equity providers and financial instruments not aggregated in a single line</a:t>
            </a:r>
          </a:p>
          <a:p>
            <a:pPr lvl="1">
              <a:spcBef>
                <a:spcPts val="600"/>
              </a:spcBef>
              <a:spcAft>
                <a:spcPts val="600"/>
              </a:spcAft>
            </a:pPr>
            <a:endParaRPr lang="en-US" sz="600"/>
          </a:p>
          <a:p>
            <a:pPr lvl="1">
              <a:spcBef>
                <a:spcPts val="600"/>
              </a:spcBef>
              <a:spcAft>
                <a:spcPts val="600"/>
              </a:spcAft>
            </a:pPr>
            <a:r>
              <a:rPr lang="en-US" sz="1800"/>
              <a:t>Will help users better understand how the proceeds will be distributed on the sale of a business and evaluate the ordinary shareholders’ value</a:t>
            </a:r>
          </a:p>
          <a:p>
            <a:pPr>
              <a:spcBef>
                <a:spcPts val="600"/>
              </a:spcBef>
              <a:spcAft>
                <a:spcPts val="600"/>
              </a:spcAft>
            </a:pPr>
            <a:endParaRPr lang="en-US" sz="2200"/>
          </a:p>
          <a:p>
            <a:pPr>
              <a:spcBef>
                <a:spcPts val="600"/>
              </a:spcBef>
              <a:spcAft>
                <a:spcPts val="600"/>
              </a:spcAft>
            </a:pPr>
            <a:endParaRPr lang="en-BE" sz="2000"/>
          </a:p>
          <a:p>
            <a:pPr marL="0" indent="0">
              <a:spcBef>
                <a:spcPts val="600"/>
              </a:spcBef>
              <a:spcAft>
                <a:spcPts val="600"/>
              </a:spcAft>
              <a:buNone/>
            </a:pPr>
            <a:endParaRPr lang="en-BE"/>
          </a:p>
        </p:txBody>
      </p:sp>
    </p:spTree>
    <p:extLst>
      <p:ext uri="{BB962C8B-B14F-4D97-AF65-F5344CB8AC3E}">
        <p14:creationId xmlns:p14="http://schemas.microsoft.com/office/powerpoint/2010/main" val="2229183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565B-6F9E-71A2-905A-CB5254DB18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E5579F-30E9-4244-092B-CD5D452968AF}"/>
              </a:ext>
            </a:extLst>
          </p:cNvPr>
          <p:cNvSpPr>
            <a:spLocks noGrp="1"/>
          </p:cNvSpPr>
          <p:nvPr>
            <p:ph type="title"/>
          </p:nvPr>
        </p:nvSpPr>
        <p:spPr/>
        <p:txBody>
          <a:bodyPr>
            <a:noAutofit/>
          </a:bodyPr>
          <a:lstStyle/>
          <a:p>
            <a:r>
              <a:rPr lang="fr-BE"/>
              <a:t>IMPACT ON PRESENTATION – WRITTEN PUT OPTIONS ON NCI</a:t>
            </a:r>
            <a:endParaRPr lang="en-BE"/>
          </a:p>
        </p:txBody>
      </p:sp>
      <p:sp>
        <p:nvSpPr>
          <p:cNvPr id="7" name="Title 6">
            <a:extLst>
              <a:ext uri="{FF2B5EF4-FFF2-40B4-BE49-F238E27FC236}">
                <a16:creationId xmlns:a16="http://schemas.microsoft.com/office/drawing/2014/main" id="{62357D1D-4ED7-9307-0468-5D9CB8574778}"/>
              </a:ext>
            </a:extLst>
          </p:cNvPr>
          <p:cNvSpPr txBox="1">
            <a:spLocks/>
          </p:cNvSpPr>
          <p:nvPr/>
        </p:nvSpPr>
        <p:spPr>
          <a:xfrm>
            <a:off x="723900" y="1287771"/>
            <a:ext cx="10515600" cy="5099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rgbClr val="02A0CE"/>
                </a:solidFill>
                <a:latin typeface="All Round Gothic Medium" panose="020B06030202020201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What</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is</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written</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put option over non-</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controlling</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interest</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(NCI put)</a:t>
            </a:r>
            <a:endParaRPr kumimoji="0" lang="en-GB"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endParaRPr>
          </a:p>
        </p:txBody>
      </p:sp>
      <p:sp>
        <p:nvSpPr>
          <p:cNvPr id="8" name="Content Placeholder 4">
            <a:extLst>
              <a:ext uri="{FF2B5EF4-FFF2-40B4-BE49-F238E27FC236}">
                <a16:creationId xmlns:a16="http://schemas.microsoft.com/office/drawing/2014/main" id="{B08DD2B5-FAC9-450C-303D-BFBBB886442E}"/>
              </a:ext>
            </a:extLst>
          </p:cNvPr>
          <p:cNvSpPr txBox="1">
            <a:spLocks/>
          </p:cNvSpPr>
          <p:nvPr/>
        </p:nvSpPr>
        <p:spPr>
          <a:xfrm>
            <a:off x="723900" y="1785010"/>
            <a:ext cx="10515600" cy="798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2A0CE"/>
              </a:buClr>
              <a:buFont typeface="Arial" panose="020B0604020202020204" pitchFamily="34" charset="0"/>
              <a:buChar char="•"/>
              <a:defRPr sz="2600" b="0" i="0" kern="1200" baseline="0">
                <a:solidFill>
                  <a:srgbClr val="737374"/>
                </a:solidFill>
                <a:latin typeface="Avenir Next Demi Bold" panose="020B0503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A0CE"/>
              </a:buClr>
              <a:buFont typeface="Arial" panose="020B0604020202020204" pitchFamily="34" charset="0"/>
              <a:buChar char="•"/>
              <a:defRPr sz="2200" b="0" i="0" kern="1200">
                <a:solidFill>
                  <a:srgbClr val="737374"/>
                </a:solidFill>
                <a:latin typeface="Avenir Next"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2A0CE"/>
              </a:buClr>
              <a:buFont typeface="Arial" panose="020B0604020202020204" pitchFamily="34" charset="0"/>
              <a:buChar char="•"/>
              <a:defRPr sz="2000" b="0" i="0" kern="1200">
                <a:solidFill>
                  <a:srgbClr val="737374"/>
                </a:solidFill>
                <a:latin typeface="Avenir Next"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2A0CE"/>
              </a:buClr>
              <a:buFont typeface="Arial" panose="020B0604020202020204" pitchFamily="34" charset="0"/>
              <a:buChar char="•"/>
              <a:defRPr sz="1800" b="0" i="0" kern="1200">
                <a:solidFill>
                  <a:srgbClr val="737374"/>
                </a:solidFill>
                <a:latin typeface="Avenir Next"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2A0CE"/>
              </a:buClr>
              <a:buFont typeface="Arial" panose="020B0604020202020204" pitchFamily="34" charset="0"/>
              <a:buChar char="•"/>
              <a:defRPr sz="1800" b="0" i="0" kern="1200">
                <a:solidFill>
                  <a:srgbClr val="737374"/>
                </a:solidFill>
                <a:latin typeface="Avenir Next" panose="020B05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737374"/>
              </a:buClr>
              <a:buSzTx/>
              <a:buFont typeface="Arial" panose="020B0604020202020204" pitchFamily="34" charset="0"/>
              <a:buNone/>
              <a:tabLst/>
              <a:defRPr/>
            </a:pPr>
            <a:r>
              <a:rPr kumimoji="0" lang="en-US" sz="2000" b="0" i="0" u="none" strike="noStrike" kern="1200" cap="none" spc="0" normalizeH="0" baseline="0" noProof="0">
                <a:ln>
                  <a:noFill/>
                </a:ln>
                <a:solidFill>
                  <a:srgbClr val="737374"/>
                </a:solidFill>
                <a:effectLst/>
                <a:uLnTx/>
                <a:uFillTx/>
                <a:latin typeface="Avenir Next Demi Bold" panose="020B0503020202020204" pitchFamily="34" charset="0"/>
                <a:ea typeface="+mn-ea"/>
                <a:cs typeface="Arial" panose="020B0604020202020204" pitchFamily="34" charset="0"/>
              </a:rPr>
              <a:t>An instrument that obliges an entity in the consolidated group to purchase shares of its subsidiary that are held by a non-controlling-interest shareholders</a:t>
            </a:r>
            <a:endParaRPr kumimoji="0" lang="en-BE" sz="2000" b="0" i="0" u="none" strike="noStrike" kern="1200" cap="none" spc="0" normalizeH="0" baseline="0" noProof="0">
              <a:ln>
                <a:noFill/>
              </a:ln>
              <a:solidFill>
                <a:srgbClr val="737374"/>
              </a:solidFill>
              <a:effectLst/>
              <a:uLnTx/>
              <a:uFillTx/>
              <a:latin typeface="Avenir Next Demi Bold" panose="020B0503020202020204" pitchFamily="34" charset="0"/>
              <a:ea typeface="+mn-ea"/>
              <a:cs typeface="Arial" panose="020B0604020202020204" pitchFamily="34" charset="0"/>
            </a:endParaRPr>
          </a:p>
        </p:txBody>
      </p:sp>
      <p:graphicFrame>
        <p:nvGraphicFramePr>
          <p:cNvPr id="11" name="Table 10">
            <a:extLst>
              <a:ext uri="{FF2B5EF4-FFF2-40B4-BE49-F238E27FC236}">
                <a16:creationId xmlns:a16="http://schemas.microsoft.com/office/drawing/2014/main" id="{12A95856-66C0-95F7-D152-57185B5F6D50}"/>
              </a:ext>
            </a:extLst>
          </p:cNvPr>
          <p:cNvGraphicFramePr>
            <a:graphicFrameLocks noGrp="1"/>
          </p:cNvGraphicFramePr>
          <p:nvPr/>
        </p:nvGraphicFramePr>
        <p:xfrm>
          <a:off x="834272" y="2883809"/>
          <a:ext cx="10633828" cy="3535680"/>
        </p:xfrm>
        <a:graphic>
          <a:graphicData uri="http://schemas.openxmlformats.org/drawingml/2006/table">
            <a:tbl>
              <a:tblPr firstRow="1" bandRow="1">
                <a:tableStyleId>{5C22544A-7EE6-4342-B048-85BDC9FD1C3A}</a:tableStyleId>
              </a:tblPr>
              <a:tblGrid>
                <a:gridCol w="3227880">
                  <a:extLst>
                    <a:ext uri="{9D8B030D-6E8A-4147-A177-3AD203B41FA5}">
                      <a16:colId xmlns:a16="http://schemas.microsoft.com/office/drawing/2014/main" val="1300886782"/>
                    </a:ext>
                  </a:extLst>
                </a:gridCol>
                <a:gridCol w="7405948">
                  <a:extLst>
                    <a:ext uri="{9D8B030D-6E8A-4147-A177-3AD203B41FA5}">
                      <a16:colId xmlns:a16="http://schemas.microsoft.com/office/drawing/2014/main" val="2017304532"/>
                    </a:ext>
                  </a:extLst>
                </a:gridCol>
              </a:tblGrid>
              <a:tr h="370840">
                <a:tc>
                  <a:txBody>
                    <a:bodyPr/>
                    <a:lstStyle/>
                    <a:p>
                      <a:r>
                        <a:rPr lang="fr-BE" sz="2000"/>
                        <a:t>IASB </a:t>
                      </a:r>
                      <a:r>
                        <a:rPr lang="fr-BE" sz="2000" err="1"/>
                        <a:t>proposals</a:t>
                      </a:r>
                      <a:endParaRPr lang="en-GB" sz="20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A0CE"/>
                    </a:solidFill>
                  </a:tcPr>
                </a:tc>
                <a:tc>
                  <a:txBody>
                    <a:bodyPr/>
                    <a:lstStyle/>
                    <a:p>
                      <a:r>
                        <a:rPr lang="fr-BE" sz="2000"/>
                        <a:t>NCI </a:t>
                      </a:r>
                      <a:r>
                        <a:rPr lang="fr-BE" sz="2000" err="1"/>
                        <a:t>puts</a:t>
                      </a:r>
                      <a:r>
                        <a:rPr lang="fr-BE" sz="2000"/>
                        <a:t> are </a:t>
                      </a:r>
                      <a:r>
                        <a:rPr lang="fr-BE" sz="2000" err="1"/>
                        <a:t>presented</a:t>
                      </a:r>
                      <a:r>
                        <a:rPr lang="fr-BE" sz="2000"/>
                        <a:t> on the Balance </a:t>
                      </a:r>
                      <a:r>
                        <a:rPr lang="fr-BE" sz="2000" err="1"/>
                        <a:t>sheet</a:t>
                      </a:r>
                      <a:r>
                        <a:rPr lang="fr-BE" sz="2000"/>
                        <a:t> as a </a:t>
                      </a:r>
                      <a:r>
                        <a:rPr lang="fr-BE" sz="2000" err="1"/>
                        <a:t>financial</a:t>
                      </a:r>
                      <a:r>
                        <a:rPr lang="fr-BE" sz="2000"/>
                        <a:t> </a:t>
                      </a:r>
                      <a:r>
                        <a:rPr lang="fr-BE" sz="2000" err="1"/>
                        <a:t>liability</a:t>
                      </a:r>
                      <a:r>
                        <a:rPr lang="fr-BE" sz="2000"/>
                        <a:t> and </a:t>
                      </a:r>
                      <a:r>
                        <a:rPr lang="fr-BE" sz="2000" err="1"/>
                        <a:t>also</a:t>
                      </a:r>
                      <a:r>
                        <a:rPr lang="fr-BE" sz="2000"/>
                        <a:t> </a:t>
                      </a:r>
                      <a:r>
                        <a:rPr lang="fr-BE" sz="2000" err="1"/>
                        <a:t>presented</a:t>
                      </a:r>
                      <a:r>
                        <a:rPr lang="fr-BE" sz="2000"/>
                        <a:t> as a </a:t>
                      </a:r>
                      <a:r>
                        <a:rPr lang="fr-BE" sz="2000" err="1"/>
                        <a:t>debit</a:t>
                      </a:r>
                      <a:r>
                        <a:rPr lang="fr-BE" sz="2000"/>
                        <a:t> to Parent </a:t>
                      </a:r>
                      <a:r>
                        <a:rPr lang="fr-BE" sz="2000" err="1"/>
                        <a:t>Equity</a:t>
                      </a:r>
                      <a:r>
                        <a:rPr lang="fr-BE" sz="2000"/>
                        <a:t> (</a:t>
                      </a:r>
                      <a:r>
                        <a:rPr lang="fr-BE" sz="2000" err="1"/>
                        <a:t>gross</a:t>
                      </a:r>
                      <a:r>
                        <a:rPr lang="fr-BE" sz="2000"/>
                        <a:t> </a:t>
                      </a:r>
                      <a:r>
                        <a:rPr lang="fr-BE" sz="2000" err="1"/>
                        <a:t>presentation</a:t>
                      </a:r>
                      <a:r>
                        <a:rPr lang="fr-BE" sz="2000"/>
                        <a:t>)</a:t>
                      </a:r>
                      <a:endParaRPr lang="en-GB" sz="20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0CE"/>
                    </a:solidFill>
                  </a:tcPr>
                </a:tc>
                <a:extLst>
                  <a:ext uri="{0D108BD9-81ED-4DB2-BD59-A6C34878D82A}">
                    <a16:rowId xmlns:a16="http://schemas.microsoft.com/office/drawing/2014/main" val="2171316169"/>
                  </a:ext>
                </a:extLst>
              </a:tr>
              <a:tr h="370840">
                <a:tc>
                  <a:txBody>
                    <a:bodyPr/>
                    <a:lstStyle/>
                    <a:p>
                      <a:r>
                        <a:rPr lang="fr-BE" sz="2000" err="1">
                          <a:solidFill>
                            <a:srgbClr val="737374"/>
                          </a:solidFill>
                        </a:rPr>
                        <a:t>EFRAG’s</a:t>
                      </a:r>
                      <a:r>
                        <a:rPr lang="fr-BE" sz="2000">
                          <a:solidFill>
                            <a:srgbClr val="737374"/>
                          </a:solidFill>
                        </a:rPr>
                        <a:t> draft comment </a:t>
                      </a:r>
                      <a:r>
                        <a:rPr lang="fr-BE" sz="2000" err="1">
                          <a:solidFill>
                            <a:srgbClr val="737374"/>
                          </a:solidFill>
                        </a:rPr>
                        <a:t>letter</a:t>
                      </a:r>
                      <a:endParaRPr lang="en-GB" sz="2000">
                        <a:solidFill>
                          <a:srgbClr val="737374"/>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fr-BE" sz="2000" err="1">
                          <a:solidFill>
                            <a:srgbClr val="737374"/>
                          </a:solidFill>
                        </a:rPr>
                        <a:t>Disagree</a:t>
                      </a:r>
                      <a:r>
                        <a:rPr lang="fr-BE" sz="2000">
                          <a:solidFill>
                            <a:srgbClr val="737374"/>
                          </a:solidFill>
                        </a:rPr>
                        <a:t> </a:t>
                      </a:r>
                      <a:r>
                        <a:rPr lang="fr-BE" sz="2000" err="1">
                          <a:solidFill>
                            <a:srgbClr val="737374"/>
                          </a:solidFill>
                        </a:rPr>
                        <a:t>with</a:t>
                      </a:r>
                      <a:r>
                        <a:rPr lang="fr-BE" sz="2000">
                          <a:solidFill>
                            <a:srgbClr val="737374"/>
                          </a:solidFill>
                        </a:rPr>
                        <a:t> the </a:t>
                      </a:r>
                      <a:r>
                        <a:rPr lang="fr-BE" sz="2000" err="1">
                          <a:solidFill>
                            <a:srgbClr val="737374"/>
                          </a:solidFill>
                        </a:rPr>
                        <a:t>IASB’s</a:t>
                      </a:r>
                      <a:r>
                        <a:rPr lang="fr-BE" sz="2000">
                          <a:solidFill>
                            <a:srgbClr val="737374"/>
                          </a:solidFill>
                        </a:rPr>
                        <a:t> </a:t>
                      </a:r>
                      <a:r>
                        <a:rPr lang="fr-BE" sz="2000" err="1">
                          <a:solidFill>
                            <a:srgbClr val="737374"/>
                          </a:solidFill>
                        </a:rPr>
                        <a:t>proposals</a:t>
                      </a:r>
                      <a:r>
                        <a:rPr lang="fr-BE" sz="2000">
                          <a:solidFill>
                            <a:srgbClr val="737374"/>
                          </a:solidFill>
                        </a:rPr>
                        <a:t> </a:t>
                      </a:r>
                      <a:r>
                        <a:rPr lang="fr-BE" sz="2000" err="1">
                          <a:solidFill>
                            <a:srgbClr val="737374"/>
                          </a:solidFill>
                        </a:rPr>
                        <a:t>regarding</a:t>
                      </a:r>
                      <a:r>
                        <a:rPr lang="fr-BE" sz="2000">
                          <a:solidFill>
                            <a:srgbClr val="737374"/>
                          </a:solidFill>
                        </a:rPr>
                        <a:t> </a:t>
                      </a:r>
                      <a:r>
                        <a:rPr lang="fr-BE" sz="2000" err="1">
                          <a:solidFill>
                            <a:srgbClr val="737374"/>
                          </a:solidFill>
                        </a:rPr>
                        <a:t>presentation</a:t>
                      </a:r>
                      <a:r>
                        <a:rPr lang="fr-BE" sz="2000">
                          <a:solidFill>
                            <a:srgbClr val="737374"/>
                          </a:solidFill>
                        </a:rPr>
                        <a:t> of NCI </a:t>
                      </a:r>
                      <a:r>
                        <a:rPr lang="fr-BE" sz="2000" err="1">
                          <a:solidFill>
                            <a:srgbClr val="737374"/>
                          </a:solidFill>
                        </a:rPr>
                        <a:t>puts</a:t>
                      </a:r>
                      <a:r>
                        <a:rPr lang="fr-BE" sz="2000">
                          <a:solidFill>
                            <a:srgbClr val="737374"/>
                          </a:solidFill>
                        </a:rPr>
                        <a:t> as a </a:t>
                      </a:r>
                      <a:r>
                        <a:rPr lang="fr-BE" sz="2000" err="1">
                          <a:solidFill>
                            <a:srgbClr val="737374"/>
                          </a:solidFill>
                        </a:rPr>
                        <a:t>debit</a:t>
                      </a:r>
                      <a:r>
                        <a:rPr lang="fr-BE" sz="2000">
                          <a:solidFill>
                            <a:srgbClr val="737374"/>
                          </a:solidFill>
                        </a:rPr>
                        <a:t> to Parent </a:t>
                      </a:r>
                      <a:r>
                        <a:rPr lang="fr-BE" sz="2000" err="1">
                          <a:solidFill>
                            <a:srgbClr val="737374"/>
                          </a:solidFill>
                        </a:rPr>
                        <a:t>Equity</a:t>
                      </a:r>
                      <a:r>
                        <a:rPr lang="fr-BE" sz="2000">
                          <a:solidFill>
                            <a:srgbClr val="737374"/>
                          </a:solidFill>
                        </a:rPr>
                        <a:t> </a:t>
                      </a:r>
                    </a:p>
                    <a:p>
                      <a:pPr marL="285750" indent="-285750">
                        <a:buFont typeface="Arial" panose="020B0604020202020204" pitchFamily="34" charset="0"/>
                        <a:buChar char="•"/>
                      </a:pPr>
                      <a:r>
                        <a:rPr lang="fr-BE" sz="2000">
                          <a:solidFill>
                            <a:srgbClr val="737374"/>
                          </a:solidFill>
                        </a:rPr>
                        <a:t>EFRAG </a:t>
                      </a:r>
                      <a:r>
                        <a:rPr lang="fr-BE" sz="2000" err="1">
                          <a:solidFill>
                            <a:srgbClr val="737374"/>
                          </a:solidFill>
                        </a:rPr>
                        <a:t>considers</a:t>
                      </a:r>
                      <a:r>
                        <a:rPr lang="fr-BE" sz="2000">
                          <a:solidFill>
                            <a:srgbClr val="737374"/>
                          </a:solidFill>
                        </a:rPr>
                        <a:t> </a:t>
                      </a:r>
                      <a:r>
                        <a:rPr lang="fr-BE" sz="2000" err="1">
                          <a:solidFill>
                            <a:srgbClr val="737374"/>
                          </a:solidFill>
                        </a:rPr>
                        <a:t>that</a:t>
                      </a:r>
                      <a:r>
                        <a:rPr lang="fr-BE" sz="2000">
                          <a:solidFill>
                            <a:srgbClr val="737374"/>
                          </a:solidFill>
                        </a:rPr>
                        <a:t> NCI </a:t>
                      </a:r>
                      <a:r>
                        <a:rPr lang="fr-BE" sz="2000" err="1">
                          <a:solidFill>
                            <a:srgbClr val="737374"/>
                          </a:solidFill>
                        </a:rPr>
                        <a:t>puts</a:t>
                      </a:r>
                      <a:r>
                        <a:rPr lang="fr-BE" sz="2000">
                          <a:solidFill>
                            <a:srgbClr val="737374"/>
                          </a:solidFill>
                        </a:rPr>
                        <a:t> </a:t>
                      </a:r>
                      <a:r>
                        <a:rPr lang="fr-BE" sz="2000" err="1">
                          <a:solidFill>
                            <a:srgbClr val="737374"/>
                          </a:solidFill>
                        </a:rPr>
                        <a:t>should</a:t>
                      </a:r>
                      <a:r>
                        <a:rPr lang="fr-BE" sz="2000">
                          <a:solidFill>
                            <a:srgbClr val="737374"/>
                          </a:solidFill>
                        </a:rPr>
                        <a:t> </a:t>
                      </a:r>
                      <a:r>
                        <a:rPr lang="fr-BE" sz="2000" err="1">
                          <a:solidFill>
                            <a:srgbClr val="737374"/>
                          </a:solidFill>
                        </a:rPr>
                        <a:t>be</a:t>
                      </a:r>
                      <a:r>
                        <a:rPr lang="fr-BE" sz="2000">
                          <a:solidFill>
                            <a:srgbClr val="737374"/>
                          </a:solidFill>
                        </a:rPr>
                        <a:t> </a:t>
                      </a:r>
                      <a:r>
                        <a:rPr lang="fr-BE" sz="2000" err="1">
                          <a:solidFill>
                            <a:srgbClr val="737374"/>
                          </a:solidFill>
                        </a:rPr>
                        <a:t>presented</a:t>
                      </a:r>
                      <a:r>
                        <a:rPr lang="fr-BE" sz="2000">
                          <a:solidFill>
                            <a:srgbClr val="737374"/>
                          </a:solidFill>
                        </a:rPr>
                        <a:t> as a </a:t>
                      </a:r>
                      <a:r>
                        <a:rPr lang="fr-BE" sz="2000" err="1">
                          <a:solidFill>
                            <a:srgbClr val="737374"/>
                          </a:solidFill>
                        </a:rPr>
                        <a:t>debit</a:t>
                      </a:r>
                      <a:r>
                        <a:rPr lang="fr-BE" sz="2000">
                          <a:solidFill>
                            <a:srgbClr val="737374"/>
                          </a:solidFill>
                        </a:rPr>
                        <a:t> to </a:t>
                      </a:r>
                      <a:r>
                        <a:rPr lang="fr-BE" sz="2000" err="1">
                          <a:solidFill>
                            <a:srgbClr val="737374"/>
                          </a:solidFill>
                        </a:rPr>
                        <a:t>Equity</a:t>
                      </a:r>
                      <a:r>
                        <a:rPr lang="fr-BE" sz="2000">
                          <a:solidFill>
                            <a:srgbClr val="737374"/>
                          </a:solidFill>
                        </a:rPr>
                        <a:t> </a:t>
                      </a:r>
                      <a:r>
                        <a:rPr lang="fr-BE" sz="2000" err="1">
                          <a:solidFill>
                            <a:srgbClr val="737374"/>
                          </a:solidFill>
                        </a:rPr>
                        <a:t>relating</a:t>
                      </a:r>
                      <a:r>
                        <a:rPr lang="fr-BE" sz="2000">
                          <a:solidFill>
                            <a:srgbClr val="737374"/>
                          </a:solidFill>
                        </a:rPr>
                        <a:t> to NCI</a:t>
                      </a:r>
                    </a:p>
                    <a:p>
                      <a:pPr marL="285750" indent="-285750">
                        <a:buFont typeface="Arial" panose="020B0604020202020204" pitchFamily="34" charset="0"/>
                        <a:buChar char="•"/>
                      </a:pPr>
                      <a:r>
                        <a:rPr lang="fr-BE" sz="2000" err="1">
                          <a:solidFill>
                            <a:srgbClr val="737374"/>
                          </a:solidFill>
                        </a:rPr>
                        <a:t>Also</a:t>
                      </a:r>
                      <a:r>
                        <a:rPr lang="fr-BE" sz="2000">
                          <a:solidFill>
                            <a:srgbClr val="737374"/>
                          </a:solidFill>
                        </a:rPr>
                        <a:t>, </a:t>
                      </a:r>
                      <a:r>
                        <a:rPr lang="en-US" sz="2000">
                          <a:solidFill>
                            <a:srgbClr val="737374"/>
                          </a:solidFill>
                        </a:rPr>
                        <a:t>the IASB should explore the alternative model to treat contracts meeting the definition of a derivative as stand-alone derivatives (net presentation)</a:t>
                      </a:r>
                    </a:p>
                    <a:p>
                      <a:pPr marL="742950" lvl="1" indent="-285750">
                        <a:buFont typeface="Arial" panose="020B0604020202020204" pitchFamily="34" charset="0"/>
                        <a:buChar char="•"/>
                      </a:pPr>
                      <a:r>
                        <a:rPr lang="fr-BE" sz="2000" err="1">
                          <a:solidFill>
                            <a:srgbClr val="737374"/>
                          </a:solidFill>
                        </a:rPr>
                        <a:t>Results</a:t>
                      </a:r>
                      <a:r>
                        <a:rPr lang="fr-BE" sz="2000">
                          <a:solidFill>
                            <a:srgbClr val="737374"/>
                          </a:solidFill>
                        </a:rPr>
                        <a:t> in no or </a:t>
                      </a:r>
                      <a:r>
                        <a:rPr lang="fr-BE" sz="2000" err="1">
                          <a:solidFill>
                            <a:srgbClr val="737374"/>
                          </a:solidFill>
                        </a:rPr>
                        <a:t>limited</a:t>
                      </a:r>
                      <a:r>
                        <a:rPr lang="fr-BE" sz="2000">
                          <a:solidFill>
                            <a:srgbClr val="737374"/>
                          </a:solidFill>
                        </a:rPr>
                        <a:t> </a:t>
                      </a:r>
                      <a:r>
                        <a:rPr lang="fr-BE" sz="2000" err="1">
                          <a:solidFill>
                            <a:srgbClr val="737374"/>
                          </a:solidFill>
                        </a:rPr>
                        <a:t>financial</a:t>
                      </a:r>
                      <a:r>
                        <a:rPr lang="fr-BE" sz="2000">
                          <a:solidFill>
                            <a:srgbClr val="737374"/>
                          </a:solidFill>
                        </a:rPr>
                        <a:t> </a:t>
                      </a:r>
                      <a:r>
                        <a:rPr lang="fr-BE" sz="2000" err="1">
                          <a:solidFill>
                            <a:srgbClr val="737374"/>
                          </a:solidFill>
                        </a:rPr>
                        <a:t>liability</a:t>
                      </a:r>
                      <a:r>
                        <a:rPr lang="fr-BE" sz="2000">
                          <a:solidFill>
                            <a:srgbClr val="737374"/>
                          </a:solidFill>
                        </a:rPr>
                        <a:t> and no or </a:t>
                      </a:r>
                      <a:r>
                        <a:rPr lang="fr-BE" sz="2000" err="1">
                          <a:solidFill>
                            <a:srgbClr val="737374"/>
                          </a:solidFill>
                        </a:rPr>
                        <a:t>limited</a:t>
                      </a:r>
                      <a:r>
                        <a:rPr lang="fr-BE" sz="2000">
                          <a:solidFill>
                            <a:srgbClr val="737374"/>
                          </a:solidFill>
                        </a:rPr>
                        <a:t> impact on Parent </a:t>
                      </a:r>
                      <a:r>
                        <a:rPr lang="fr-BE" sz="2000" err="1">
                          <a:solidFill>
                            <a:srgbClr val="737374"/>
                          </a:solidFill>
                        </a:rPr>
                        <a:t>Equity</a:t>
                      </a:r>
                      <a:r>
                        <a:rPr lang="fr-BE" sz="2000">
                          <a:solidFill>
                            <a:srgbClr val="737374"/>
                          </a:solidFill>
                        </a:rPr>
                        <a:t> or NCI </a:t>
                      </a:r>
                      <a:r>
                        <a:rPr lang="fr-BE" sz="2000" err="1">
                          <a:solidFill>
                            <a:srgbClr val="737374"/>
                          </a:solidFill>
                        </a:rPr>
                        <a:t>equity</a:t>
                      </a:r>
                      <a:endParaRPr lang="fr-BE" sz="2000">
                        <a:solidFill>
                          <a:srgbClr val="737374"/>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609772"/>
                  </a:ext>
                </a:extLst>
              </a:tr>
            </a:tbl>
          </a:graphicData>
        </a:graphic>
      </p:graphicFrame>
      <p:sp>
        <p:nvSpPr>
          <p:cNvPr id="12" name="Title 6">
            <a:extLst>
              <a:ext uri="{FF2B5EF4-FFF2-40B4-BE49-F238E27FC236}">
                <a16:creationId xmlns:a16="http://schemas.microsoft.com/office/drawing/2014/main" id="{F7E6874A-5665-A7B0-BF94-8440FEEC868F}"/>
              </a:ext>
            </a:extLst>
          </p:cNvPr>
          <p:cNvSpPr txBox="1">
            <a:spLocks/>
          </p:cNvSpPr>
          <p:nvPr/>
        </p:nvSpPr>
        <p:spPr>
          <a:xfrm>
            <a:off x="723900" y="2447144"/>
            <a:ext cx="10515600" cy="518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rgbClr val="02A0CE"/>
                </a:solidFill>
                <a:latin typeface="All Round Gothic Medium" panose="020B06030202020201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Initial recognition</a:t>
            </a:r>
            <a:endParaRPr kumimoji="0" lang="en-GB"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7687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A284E-9025-E88B-7A3E-83836B0E04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C5BC26-6AF1-1591-A284-7A63AEEF614E}"/>
              </a:ext>
            </a:extLst>
          </p:cNvPr>
          <p:cNvSpPr>
            <a:spLocks noGrp="1"/>
          </p:cNvSpPr>
          <p:nvPr>
            <p:ph type="title"/>
          </p:nvPr>
        </p:nvSpPr>
        <p:spPr/>
        <p:txBody>
          <a:bodyPr>
            <a:noAutofit/>
          </a:bodyPr>
          <a:lstStyle/>
          <a:p>
            <a:r>
              <a:rPr lang="fr-BE"/>
              <a:t>IMPACT ON PRESENTATION – WRITTEN PUT OPTIONS ON NCI</a:t>
            </a:r>
            <a:endParaRPr lang="en-BE"/>
          </a:p>
        </p:txBody>
      </p:sp>
      <p:graphicFrame>
        <p:nvGraphicFramePr>
          <p:cNvPr id="11" name="Table 10">
            <a:extLst>
              <a:ext uri="{FF2B5EF4-FFF2-40B4-BE49-F238E27FC236}">
                <a16:creationId xmlns:a16="http://schemas.microsoft.com/office/drawing/2014/main" id="{50EF24F4-1F14-5F14-2485-9C029FBCC932}"/>
              </a:ext>
            </a:extLst>
          </p:cNvPr>
          <p:cNvGraphicFramePr>
            <a:graphicFrameLocks noGrp="1"/>
          </p:cNvGraphicFramePr>
          <p:nvPr/>
        </p:nvGraphicFramePr>
        <p:xfrm>
          <a:off x="834272" y="1969418"/>
          <a:ext cx="10294856" cy="4175760"/>
        </p:xfrm>
        <a:graphic>
          <a:graphicData uri="http://schemas.openxmlformats.org/drawingml/2006/table">
            <a:tbl>
              <a:tblPr firstRow="1" bandRow="1">
                <a:tableStyleId>{5C22544A-7EE6-4342-B048-85BDC9FD1C3A}</a:tableStyleId>
              </a:tblPr>
              <a:tblGrid>
                <a:gridCol w="3124986">
                  <a:extLst>
                    <a:ext uri="{9D8B030D-6E8A-4147-A177-3AD203B41FA5}">
                      <a16:colId xmlns:a16="http://schemas.microsoft.com/office/drawing/2014/main" val="1300886782"/>
                    </a:ext>
                  </a:extLst>
                </a:gridCol>
                <a:gridCol w="7169870">
                  <a:extLst>
                    <a:ext uri="{9D8B030D-6E8A-4147-A177-3AD203B41FA5}">
                      <a16:colId xmlns:a16="http://schemas.microsoft.com/office/drawing/2014/main" val="2017304532"/>
                    </a:ext>
                  </a:extLst>
                </a:gridCol>
              </a:tblGrid>
              <a:tr h="370840">
                <a:tc>
                  <a:txBody>
                    <a:bodyPr/>
                    <a:lstStyle/>
                    <a:p>
                      <a:r>
                        <a:rPr lang="fr-BE" sz="2000"/>
                        <a:t>IASB </a:t>
                      </a:r>
                      <a:r>
                        <a:rPr lang="fr-BE" sz="2000" err="1"/>
                        <a:t>proposals</a:t>
                      </a:r>
                      <a:endParaRPr lang="en-GB" sz="2000"/>
                    </a:p>
                  </a:txBody>
                  <a:tcPr>
                    <a:lnB w="12700" cap="flat" cmpd="sng" algn="ctr">
                      <a:solidFill>
                        <a:schemeClr val="tx1"/>
                      </a:solidFill>
                      <a:prstDash val="solid"/>
                      <a:round/>
                      <a:headEnd type="none" w="med" len="med"/>
                      <a:tailEnd type="none" w="med" len="med"/>
                    </a:lnB>
                    <a:solidFill>
                      <a:srgbClr val="00A0CE"/>
                    </a:solidFill>
                  </a:tcPr>
                </a:tc>
                <a:tc>
                  <a:txBody>
                    <a:bodyPr/>
                    <a:lstStyle/>
                    <a:p>
                      <a:r>
                        <a:rPr lang="fr-BE" sz="2000"/>
                        <a:t>Changes in the </a:t>
                      </a:r>
                      <a:r>
                        <a:rPr lang="fr-BE" sz="2000" err="1"/>
                        <a:t>financial</a:t>
                      </a:r>
                      <a:r>
                        <a:rPr lang="fr-BE" sz="2000"/>
                        <a:t> </a:t>
                      </a:r>
                      <a:r>
                        <a:rPr lang="fr-BE" sz="2000" err="1"/>
                        <a:t>liability</a:t>
                      </a:r>
                      <a:r>
                        <a:rPr lang="fr-BE" sz="2000"/>
                        <a:t> are </a:t>
                      </a:r>
                      <a:r>
                        <a:rPr lang="fr-BE" sz="2000" err="1"/>
                        <a:t>presented</a:t>
                      </a:r>
                      <a:r>
                        <a:rPr lang="fr-BE" sz="2000"/>
                        <a:t> in the </a:t>
                      </a:r>
                      <a:r>
                        <a:rPr lang="fr-BE" sz="2000" err="1"/>
                        <a:t>Statement</a:t>
                      </a:r>
                      <a:r>
                        <a:rPr lang="fr-BE" sz="2000"/>
                        <a:t> of profit or </a:t>
                      </a:r>
                      <a:r>
                        <a:rPr lang="fr-BE" sz="2000" err="1"/>
                        <a:t>loss</a:t>
                      </a:r>
                      <a:endParaRPr lang="en-GB" sz="2000"/>
                    </a:p>
                  </a:txBody>
                  <a:tcPr>
                    <a:lnB w="12700" cap="flat" cmpd="sng" algn="ctr">
                      <a:solidFill>
                        <a:schemeClr val="tx1"/>
                      </a:solidFill>
                      <a:prstDash val="solid"/>
                      <a:round/>
                      <a:headEnd type="none" w="med" len="med"/>
                      <a:tailEnd type="none" w="med" len="med"/>
                    </a:lnB>
                    <a:solidFill>
                      <a:srgbClr val="00A0CE"/>
                    </a:solidFill>
                  </a:tcPr>
                </a:tc>
                <a:extLst>
                  <a:ext uri="{0D108BD9-81ED-4DB2-BD59-A6C34878D82A}">
                    <a16:rowId xmlns:a16="http://schemas.microsoft.com/office/drawing/2014/main" val="2171316169"/>
                  </a:ext>
                </a:extLst>
              </a:tr>
              <a:tr h="370840">
                <a:tc>
                  <a:txBody>
                    <a:bodyPr/>
                    <a:lstStyle/>
                    <a:p>
                      <a:r>
                        <a:rPr lang="fr-BE" sz="2000" err="1">
                          <a:solidFill>
                            <a:srgbClr val="737374"/>
                          </a:solidFill>
                        </a:rPr>
                        <a:t>EFRAG’s</a:t>
                      </a:r>
                      <a:r>
                        <a:rPr lang="fr-BE" sz="2000">
                          <a:solidFill>
                            <a:srgbClr val="737374"/>
                          </a:solidFill>
                        </a:rPr>
                        <a:t> draft comment </a:t>
                      </a:r>
                      <a:r>
                        <a:rPr lang="fr-BE" sz="2000" err="1">
                          <a:solidFill>
                            <a:srgbClr val="737374"/>
                          </a:solidFill>
                        </a:rPr>
                        <a:t>letter</a:t>
                      </a:r>
                      <a:endParaRPr lang="en-GB" sz="2000">
                        <a:solidFill>
                          <a:srgbClr val="737374"/>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fr-BE" sz="2000" err="1">
                          <a:solidFill>
                            <a:srgbClr val="737374"/>
                          </a:solidFill>
                        </a:rPr>
                        <a:t>Many</a:t>
                      </a:r>
                      <a:r>
                        <a:rPr lang="fr-BE" sz="2000">
                          <a:solidFill>
                            <a:srgbClr val="737374"/>
                          </a:solidFill>
                        </a:rPr>
                        <a:t> stakeholders </a:t>
                      </a:r>
                      <a:r>
                        <a:rPr lang="fr-BE" sz="2000" err="1">
                          <a:solidFill>
                            <a:srgbClr val="737374"/>
                          </a:solidFill>
                        </a:rPr>
                        <a:t>disagree</a:t>
                      </a:r>
                      <a:r>
                        <a:rPr lang="fr-BE" sz="2000">
                          <a:solidFill>
                            <a:srgbClr val="737374"/>
                          </a:solidFill>
                        </a:rPr>
                        <a:t> </a:t>
                      </a:r>
                      <a:r>
                        <a:rPr lang="fr-BE" sz="2000" err="1">
                          <a:solidFill>
                            <a:srgbClr val="737374"/>
                          </a:solidFill>
                        </a:rPr>
                        <a:t>with</a:t>
                      </a:r>
                      <a:r>
                        <a:rPr lang="fr-BE" sz="2000">
                          <a:solidFill>
                            <a:srgbClr val="737374"/>
                          </a:solidFill>
                        </a:rPr>
                        <a:t> the </a:t>
                      </a:r>
                      <a:r>
                        <a:rPr lang="fr-BE" sz="2000" err="1">
                          <a:solidFill>
                            <a:srgbClr val="737374"/>
                          </a:solidFill>
                        </a:rPr>
                        <a:t>resulting</a:t>
                      </a:r>
                      <a:r>
                        <a:rPr lang="fr-BE" sz="2000">
                          <a:solidFill>
                            <a:srgbClr val="737374"/>
                          </a:solidFill>
                        </a:rPr>
                        <a:t> </a:t>
                      </a:r>
                      <a:r>
                        <a:rPr lang="fr-BE" sz="2000" err="1">
                          <a:solidFill>
                            <a:srgbClr val="737374"/>
                          </a:solidFill>
                        </a:rPr>
                        <a:t>presentation</a:t>
                      </a:r>
                      <a:r>
                        <a:rPr lang="fr-BE" sz="2000">
                          <a:solidFill>
                            <a:srgbClr val="737374"/>
                          </a:solidFill>
                        </a:rPr>
                        <a:t> in the </a:t>
                      </a:r>
                      <a:r>
                        <a:rPr lang="fr-BE" sz="2000" err="1">
                          <a:solidFill>
                            <a:srgbClr val="737374"/>
                          </a:solidFill>
                        </a:rPr>
                        <a:t>Statement</a:t>
                      </a:r>
                      <a:r>
                        <a:rPr lang="fr-BE" sz="2000">
                          <a:solidFill>
                            <a:srgbClr val="737374"/>
                          </a:solidFill>
                        </a:rPr>
                        <a:t> of profit or </a:t>
                      </a:r>
                      <a:r>
                        <a:rPr lang="fr-BE" sz="2000" err="1">
                          <a:solidFill>
                            <a:srgbClr val="737374"/>
                          </a:solidFill>
                        </a:rPr>
                        <a:t>loss</a:t>
                      </a:r>
                      <a:endParaRPr lang="fr-BE" sz="2000">
                        <a:solidFill>
                          <a:srgbClr val="737374"/>
                        </a:solidFill>
                      </a:endParaRPr>
                    </a:p>
                    <a:p>
                      <a:pPr marL="285750" indent="-285750">
                        <a:buFont typeface="Arial" panose="020B0604020202020204" pitchFamily="34" charset="0"/>
                        <a:buChar char="•"/>
                      </a:pPr>
                      <a:endParaRPr lang="fr-BE" sz="2000">
                        <a:solidFill>
                          <a:srgbClr val="737374"/>
                        </a:solidFill>
                      </a:endParaRPr>
                    </a:p>
                    <a:p>
                      <a:pPr marL="742950" lvl="1" indent="-285750">
                        <a:buFont typeface="Arial" panose="020B0604020202020204" pitchFamily="34" charset="0"/>
                        <a:buChar char="•"/>
                      </a:pPr>
                      <a:r>
                        <a:rPr lang="fr-BE" sz="1800" err="1">
                          <a:solidFill>
                            <a:srgbClr val="737374"/>
                          </a:solidFill>
                        </a:rPr>
                        <a:t>Would</a:t>
                      </a:r>
                      <a:r>
                        <a:rPr lang="fr-BE" sz="1800">
                          <a:solidFill>
                            <a:srgbClr val="737374"/>
                          </a:solidFill>
                        </a:rPr>
                        <a:t> </a:t>
                      </a:r>
                      <a:r>
                        <a:rPr lang="en-US" sz="1800">
                          <a:solidFill>
                            <a:srgbClr val="737374"/>
                          </a:solidFill>
                        </a:rPr>
                        <a:t>be in conflict with the requirements to account in equity for transactions with owners in their capacity as owners</a:t>
                      </a:r>
                    </a:p>
                    <a:p>
                      <a:pPr marL="742950" lvl="1" indent="-285750">
                        <a:buFont typeface="Arial" panose="020B0604020202020204" pitchFamily="34" charset="0"/>
                        <a:buChar char="•"/>
                      </a:pPr>
                      <a:endParaRPr lang="en-US" sz="1800">
                        <a:solidFill>
                          <a:srgbClr val="737374"/>
                        </a:solidFill>
                      </a:endParaRPr>
                    </a:p>
                    <a:p>
                      <a:pPr marL="742950" lvl="1" indent="-285750">
                        <a:buFont typeface="Arial" panose="020B0604020202020204" pitchFamily="34" charset="0"/>
                        <a:buChar char="•"/>
                      </a:pPr>
                      <a:r>
                        <a:rPr lang="en-US" sz="1800">
                          <a:solidFill>
                            <a:srgbClr val="737374"/>
                          </a:solidFill>
                        </a:rPr>
                        <a:t>Would be counterintuitive to have measurement changes being presented in profit or loss because performance decreases when the value of the shares subject to the put option increases, and vice versa</a:t>
                      </a:r>
                    </a:p>
                    <a:p>
                      <a:pPr marL="742950" lvl="1" indent="-285750">
                        <a:buFont typeface="Arial" panose="020B0604020202020204" pitchFamily="34" charset="0"/>
                        <a:buChar char="•"/>
                      </a:pPr>
                      <a:endParaRPr lang="fr-BE">
                        <a:solidFill>
                          <a:srgbClr val="737374"/>
                        </a:solidFill>
                      </a:endParaRPr>
                    </a:p>
                    <a:p>
                      <a:pPr marL="285750" indent="-285750">
                        <a:buFont typeface="Arial" panose="020B0604020202020204" pitchFamily="34" charset="0"/>
                        <a:buChar char="•"/>
                      </a:pPr>
                      <a:endParaRPr lang="en-GB">
                        <a:solidFill>
                          <a:srgbClr val="737374"/>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609772"/>
                  </a:ext>
                </a:extLst>
              </a:tr>
            </a:tbl>
          </a:graphicData>
        </a:graphic>
      </p:graphicFrame>
      <p:sp>
        <p:nvSpPr>
          <p:cNvPr id="12" name="Title 6">
            <a:extLst>
              <a:ext uri="{FF2B5EF4-FFF2-40B4-BE49-F238E27FC236}">
                <a16:creationId xmlns:a16="http://schemas.microsoft.com/office/drawing/2014/main" id="{CEEC18C5-BC20-5806-1BDD-BA51ED1BE063}"/>
              </a:ext>
            </a:extLst>
          </p:cNvPr>
          <p:cNvSpPr txBox="1">
            <a:spLocks/>
          </p:cNvSpPr>
          <p:nvPr/>
        </p:nvSpPr>
        <p:spPr>
          <a:xfrm>
            <a:off x="723900" y="1420209"/>
            <a:ext cx="10515600" cy="518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rgbClr val="02A0CE"/>
                </a:solidFill>
                <a:latin typeface="All Round Gothic Medium" panose="020B06030202020201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Subsequent</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measurement</a:t>
            </a:r>
            <a:endParaRPr kumimoji="0" lang="en-GB"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0640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BFA9F-3454-DB3F-59DD-AE8EEF5D7C42}"/>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012D8C04-D198-C494-C914-83E712073D7B}"/>
              </a:ext>
            </a:extLst>
          </p:cNvPr>
          <p:cNvSpPr>
            <a:spLocks noGrp="1"/>
          </p:cNvSpPr>
          <p:nvPr>
            <p:ph type="subTitle" idx="1"/>
          </p:nvPr>
        </p:nvSpPr>
        <p:spPr>
          <a:xfrm>
            <a:off x="3934690" y="2957967"/>
            <a:ext cx="4304145" cy="942063"/>
          </a:xfrm>
        </p:spPr>
        <p:txBody>
          <a:bodyPr/>
          <a:lstStyle/>
          <a:p>
            <a:r>
              <a:rPr lang="fr-BE" err="1"/>
              <a:t>EFRAG’s</a:t>
            </a:r>
            <a:r>
              <a:rPr lang="fr-BE"/>
              <a:t> draft comment </a:t>
            </a:r>
            <a:r>
              <a:rPr lang="fr-BE" err="1"/>
              <a:t>letter</a:t>
            </a:r>
            <a:r>
              <a:rPr lang="fr-BE"/>
              <a:t> - </a:t>
            </a:r>
            <a:r>
              <a:rPr lang="fr-BE" err="1"/>
              <a:t>Disclosures</a:t>
            </a:r>
            <a:endParaRPr lang="en-GB"/>
          </a:p>
        </p:txBody>
      </p:sp>
    </p:spTree>
    <p:extLst>
      <p:ext uri="{BB962C8B-B14F-4D97-AF65-F5344CB8AC3E}">
        <p14:creationId xmlns:p14="http://schemas.microsoft.com/office/powerpoint/2010/main" val="1707106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F692-585B-F013-C179-3BC71243357E}"/>
              </a:ext>
            </a:extLst>
          </p:cNvPr>
          <p:cNvSpPr>
            <a:spLocks noGrp="1"/>
          </p:cNvSpPr>
          <p:nvPr>
            <p:ph type="title"/>
          </p:nvPr>
        </p:nvSpPr>
        <p:spPr/>
        <p:txBody>
          <a:bodyPr/>
          <a:lstStyle/>
          <a:p>
            <a:r>
              <a:rPr lang="en-US"/>
              <a:t>DISCLOSURE PROPOSALS</a:t>
            </a:r>
            <a:endParaRPr lang="en-BE"/>
          </a:p>
        </p:txBody>
      </p:sp>
      <p:grpSp>
        <p:nvGrpSpPr>
          <p:cNvPr id="4" name="Group 3">
            <a:extLst>
              <a:ext uri="{FF2B5EF4-FFF2-40B4-BE49-F238E27FC236}">
                <a16:creationId xmlns:a16="http://schemas.microsoft.com/office/drawing/2014/main" id="{05A2F72F-0E1F-073A-EF73-4A526B35D5C4}"/>
              </a:ext>
            </a:extLst>
          </p:cNvPr>
          <p:cNvGrpSpPr/>
          <p:nvPr/>
        </p:nvGrpSpPr>
        <p:grpSpPr>
          <a:xfrm>
            <a:off x="879435" y="1493929"/>
            <a:ext cx="10650715" cy="747713"/>
            <a:chOff x="0" y="11720"/>
            <a:chExt cx="10413273" cy="835379"/>
          </a:xfrm>
          <a:solidFill>
            <a:srgbClr val="00A0CE"/>
          </a:solidFill>
        </p:grpSpPr>
        <p:sp>
          <p:nvSpPr>
            <p:cNvPr id="5" name="Rectangle: Rounded Corners 4">
              <a:extLst>
                <a:ext uri="{FF2B5EF4-FFF2-40B4-BE49-F238E27FC236}">
                  <a16:creationId xmlns:a16="http://schemas.microsoft.com/office/drawing/2014/main" id="{B4F01C7D-1DB0-230B-7707-347A889E7683}"/>
                </a:ext>
              </a:extLst>
            </p:cNvPr>
            <p:cNvSpPr/>
            <p:nvPr/>
          </p:nvSpPr>
          <p:spPr>
            <a:xfrm>
              <a:off x="0" y="11720"/>
              <a:ext cx="10413273" cy="8353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4">
              <a:extLst>
                <a:ext uri="{FF2B5EF4-FFF2-40B4-BE49-F238E27FC236}">
                  <a16:creationId xmlns:a16="http://schemas.microsoft.com/office/drawing/2014/main" id="{3BECD24A-CE31-393B-ADDD-3DF2BE09C73B}"/>
                </a:ext>
              </a:extLst>
            </p:cNvPr>
            <p:cNvSpPr txBox="1"/>
            <p:nvPr/>
          </p:nvSpPr>
          <p:spPr>
            <a:xfrm>
              <a:off x="95302" y="70560"/>
              <a:ext cx="10222675" cy="7052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EFRAG welcomes the improvements to disclosures on issued instruments</a:t>
              </a: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7E5C2CC7-252A-836C-99E7-0ABA3C9E40EB}"/>
              </a:ext>
            </a:extLst>
          </p:cNvPr>
          <p:cNvSpPr txBox="1"/>
          <p:nvPr/>
        </p:nvSpPr>
        <p:spPr>
          <a:xfrm>
            <a:off x="877122" y="2391581"/>
            <a:ext cx="4466788" cy="2049792"/>
          </a:xfrm>
          <a:prstGeom prst="rect">
            <a:avLst/>
          </a:prstGeom>
          <a:solidFill>
            <a:srgbClr val="00A0CE">
              <a:alpha val="49804"/>
            </a:srgbClr>
          </a:solidFill>
          <a:ln>
            <a:solidFill>
              <a:schemeClr val="tx1"/>
            </a:solidFill>
          </a:ln>
        </p:spPr>
        <p:txBody>
          <a:bodyPr wrap="square" rtlCol="0">
            <a:spAutoFit/>
          </a:bodyPr>
          <a:lstStyle/>
          <a:p>
            <a:pPr marL="0" marR="0" lvl="0" indent="0" algn="just" defTabSz="914400" rtl="0" eaLnBrk="1" fontAlgn="auto" latinLnBrk="0" hangingPunct="1">
              <a:lnSpc>
                <a:spcPct val="90000"/>
              </a:lnSpc>
              <a:spcBef>
                <a:spcPts val="600"/>
              </a:spcBef>
              <a:spcAft>
                <a:spcPts val="600"/>
              </a:spcAft>
              <a:buClr>
                <a:srgbClr val="02A0CE"/>
              </a:buClr>
              <a:buSzTx/>
              <a:buFontTx/>
              <a:buNone/>
              <a:tabLst/>
              <a:defRPr/>
            </a:pP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Field-testing will be essential to ensure that these disclosures are:</a:t>
            </a:r>
            <a:endPar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600"/>
              </a:spcBef>
              <a:spcAft>
                <a:spcPts val="600"/>
              </a:spcAft>
              <a:buClr>
                <a:srgbClr val="737374"/>
              </a:buClr>
              <a:buSzTx/>
              <a:buFont typeface="Arial" panose="020B0604020202020204" pitchFamily="34" charset="0"/>
              <a:buChar char="•"/>
              <a:tabLst/>
              <a:defRPr/>
            </a:pP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Clear</a:t>
            </a:r>
          </a:p>
          <a:p>
            <a:pPr marL="285750" marR="0" lvl="0" indent="-285750" algn="just" defTabSz="914400" rtl="0" eaLnBrk="1" fontAlgn="auto" latinLnBrk="0" hangingPunct="1">
              <a:lnSpc>
                <a:spcPct val="90000"/>
              </a:lnSpc>
              <a:spcBef>
                <a:spcPts val="600"/>
              </a:spcBef>
              <a:spcAft>
                <a:spcPts val="600"/>
              </a:spcAft>
              <a:buClr>
                <a:srgbClr val="737374"/>
              </a:buClr>
              <a:buSzTx/>
              <a:buFont typeface="Arial" panose="020B0604020202020204" pitchFamily="34" charset="0"/>
              <a:buChar char="•"/>
              <a:tabLst/>
              <a:defRPr/>
            </a:pPr>
            <a:r>
              <a:rPr kumimoji="0" lang="fr-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Able to </a:t>
            </a:r>
            <a:r>
              <a:rPr kumimoji="0" lang="fr-BE" sz="1800" b="0" i="0" u="none" strike="noStrike" kern="1200" cap="none" spc="0" normalizeH="0" baseline="0" noProof="0" err="1">
                <a:ln>
                  <a:noFill/>
                </a:ln>
                <a:solidFill>
                  <a:prstClr val="white"/>
                </a:solidFill>
                <a:effectLst/>
                <a:uLnTx/>
                <a:uFillTx/>
                <a:latin typeface="Avenir Next Demi Bold" panose="020B0503020202020204" pitchFamily="34" charset="0"/>
                <a:ea typeface="+mn-ea"/>
                <a:cs typeface="Arial" panose="020B0604020202020204" pitchFamily="34" charset="0"/>
              </a:rPr>
              <a:t>be</a:t>
            </a:r>
            <a:r>
              <a:rPr kumimoji="0" lang="fr-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a:t>
            </a:r>
            <a:r>
              <a:rPr kumimoji="0" lang="fr-BE" sz="1800" b="0" i="0" u="none" strike="noStrike" kern="1200" cap="none" spc="0" normalizeH="0" baseline="0" noProof="0" err="1">
                <a:ln>
                  <a:noFill/>
                </a:ln>
                <a:solidFill>
                  <a:prstClr val="white"/>
                </a:solidFill>
                <a:effectLst/>
                <a:uLnTx/>
                <a:uFillTx/>
                <a:latin typeface="Avenir Next Demi Bold" panose="020B0503020202020204" pitchFamily="34" charset="0"/>
                <a:ea typeface="+mn-ea"/>
                <a:cs typeface="Arial" panose="020B0604020202020204" pitchFamily="34" charset="0"/>
              </a:rPr>
              <a:t>implemented</a:t>
            </a: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by entities</a:t>
            </a:r>
            <a:endPar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endParaRPr>
          </a:p>
          <a:p>
            <a:pPr marL="285750" marR="0" lvl="0" indent="-285750" algn="just" defTabSz="914400" rtl="0" eaLnBrk="1" fontAlgn="auto" latinLnBrk="0" hangingPunct="1">
              <a:lnSpc>
                <a:spcPct val="90000"/>
              </a:lnSpc>
              <a:spcBef>
                <a:spcPts val="600"/>
              </a:spcBef>
              <a:spcAft>
                <a:spcPts val="600"/>
              </a:spcAft>
              <a:buClr>
                <a:srgbClr val="737374"/>
              </a:buClr>
              <a:buSzTx/>
              <a:buFont typeface="Arial" panose="020B0604020202020204" pitchFamily="34" charset="0"/>
              <a:buChar char="•"/>
              <a:tabLst/>
              <a:defRPr/>
            </a:pP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Balanced</a:t>
            </a: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between the benefits to users and the costs </a:t>
            </a: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for</a:t>
            </a: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preparers</a:t>
            </a:r>
            <a:endPar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D37CF40-6BFA-9CD3-4FC7-23A664166750}"/>
              </a:ext>
            </a:extLst>
          </p:cNvPr>
          <p:cNvSpPr txBox="1"/>
          <p:nvPr/>
        </p:nvSpPr>
        <p:spPr>
          <a:xfrm>
            <a:off x="5503818" y="2391581"/>
            <a:ext cx="6026332" cy="3659463"/>
          </a:xfrm>
          <a:prstGeom prst="rect">
            <a:avLst/>
          </a:prstGeom>
          <a:solidFill>
            <a:srgbClr val="00A0CE">
              <a:alpha val="50196"/>
            </a:srgbClr>
          </a:solidFill>
          <a:ln>
            <a:solidFill>
              <a:schemeClr val="tx1"/>
            </a:solidFill>
          </a:ln>
        </p:spPr>
        <p:txBody>
          <a:bodyPr wrap="square" rtlCol="0">
            <a:spAutoFit/>
          </a:bodyPr>
          <a:lstStyle/>
          <a:p>
            <a:pPr marL="0" marR="0" lvl="0" indent="0" algn="just" defTabSz="914400" rtl="0" eaLnBrk="1" fontAlgn="auto" latinLnBrk="0" hangingPunct="1">
              <a:lnSpc>
                <a:spcPct val="90000"/>
              </a:lnSpc>
              <a:spcBef>
                <a:spcPts val="600"/>
              </a:spcBef>
              <a:spcAft>
                <a:spcPts val="600"/>
              </a:spcAft>
              <a:buClr>
                <a:srgbClr val="737374"/>
              </a:buClr>
              <a:buSzTx/>
              <a:buFontTx/>
              <a:buNone/>
              <a:tabLst/>
              <a:defRPr/>
            </a:pP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EFRAG has the following concerns and suggestions:</a:t>
            </a:r>
          </a:p>
          <a:p>
            <a:pPr marL="342900" marR="0" lvl="0" indent="-342900" algn="just" defTabSz="914400" rtl="0" eaLnBrk="1" fontAlgn="auto" latinLnBrk="0" hangingPunct="1">
              <a:lnSpc>
                <a:spcPct val="90000"/>
              </a:lnSpc>
              <a:spcBef>
                <a:spcPts val="600"/>
              </a:spcBef>
              <a:spcAft>
                <a:spcPts val="600"/>
              </a:spcAft>
              <a:buClr>
                <a:srgbClr val="737374"/>
              </a:buClr>
              <a:buSzTx/>
              <a:buFont typeface="+mj-lt"/>
              <a:buAutoNum type="arabicPeriod"/>
              <a:tabLst/>
              <a:defRPr/>
            </a:pP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Disclosures on </a:t>
            </a: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contractual nature and priority on liquidation</a:t>
            </a: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a:t>
            </a:r>
          </a:p>
          <a:p>
            <a:pPr marL="742950" marR="0" lvl="1" indent="-285750" algn="just" defTabSz="914400" rtl="0" eaLnBrk="1" fontAlgn="auto" latinLnBrk="0" hangingPunct="1">
              <a:lnSpc>
                <a:spcPct val="90000"/>
              </a:lnSpc>
              <a:spcBef>
                <a:spcPts val="600"/>
              </a:spcBef>
              <a:spcAft>
                <a:spcPts val="600"/>
              </a:spcAft>
              <a:buClr>
                <a:srgbClr val="02A0CE"/>
              </a:buClr>
              <a:buSzTx/>
              <a:buFont typeface="Arial" panose="020B0604020202020204" pitchFamily="34" charset="0"/>
              <a:buChar char="•"/>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Entities</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may face challenges</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in</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determining whether priority</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on liquidation</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stems from contract</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s</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or </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law/</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regulation.</a:t>
            </a:r>
            <a:endParaRPr kumimoji="0" lang="fr-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endParaRPr>
          </a:p>
          <a:p>
            <a:pPr marL="742950" marR="0" lvl="1" indent="-285750" algn="just" defTabSz="914400" rtl="0" eaLnBrk="1" fontAlgn="auto" latinLnBrk="0" hangingPunct="1">
              <a:lnSpc>
                <a:spcPct val="90000"/>
              </a:lnSpc>
              <a:spcBef>
                <a:spcPts val="600"/>
              </a:spcBef>
              <a:spcAft>
                <a:spcPts val="600"/>
              </a:spcAft>
              <a:buClr>
                <a:srgbClr val="02A0CE"/>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Suggest to provide information on subgroups located in different jurisdictions and on how the group </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structure </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affects priority on liquidation</a:t>
            </a:r>
          </a:p>
          <a:p>
            <a:pPr marL="342900" marR="0" lvl="0" indent="-342900" algn="just" defTabSz="914400" rtl="0" eaLnBrk="1" fontAlgn="auto" latinLnBrk="0" hangingPunct="1">
              <a:lnSpc>
                <a:spcPct val="90000"/>
              </a:lnSpc>
              <a:spcBef>
                <a:spcPts val="600"/>
              </a:spcBef>
              <a:spcAft>
                <a:spcPts val="600"/>
              </a:spcAft>
              <a:buClr>
                <a:srgbClr val="737374"/>
              </a:buClr>
              <a:buSzTx/>
              <a:buFont typeface="+mj-lt"/>
              <a:buAutoNum type="arabicPeriod" startAt="2"/>
              <a:tabLst/>
              <a:defRPr/>
            </a:pPr>
            <a:r>
              <a:rPr kumimoji="0" lang="en-US"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On terms and conditions of financial instruments with both financial liability and equity characteristics </a:t>
            </a:r>
            <a:r>
              <a:rPr kumimoji="0" lang="en-BE" sz="18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disclosures.</a:t>
            </a:r>
          </a:p>
          <a:p>
            <a:pPr marL="742950" marR="0" lvl="1" indent="-285750" algn="just" defTabSz="914400" rtl="0" eaLnBrk="1" fontAlgn="auto" latinLnBrk="0" hangingPunct="1">
              <a:lnSpc>
                <a:spcPct val="90000"/>
              </a:lnSpc>
              <a:spcBef>
                <a:spcPts val="600"/>
              </a:spcBef>
              <a:spcAft>
                <a:spcPts val="600"/>
              </a:spcAft>
              <a:buClr>
                <a:srgbClr val="02A0CE"/>
              </a:buClr>
              <a:buSzTx/>
              <a:buFont typeface="Arial" panose="020B0604020202020204" pitchFamily="34" charset="0"/>
              <a:buChar char="•"/>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Useful</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to provide disclosures</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on the</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a:t>
            </a:r>
            <a:r>
              <a:rPr kumimoji="0" lang="en-BE"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effects of law on</a:t>
            </a:r>
            <a:r>
              <a:rPr kumimoji="0" lang="en-US" sz="1600" b="0" i="0" u="none" strike="noStrike" kern="1200" cap="none" spc="0" normalizeH="0" baseline="0" noProof="0">
                <a:ln>
                  <a:noFill/>
                </a:ln>
                <a:solidFill>
                  <a:prstClr val="white"/>
                </a:solidFill>
                <a:effectLst/>
                <a:uLnTx/>
                <a:uFillTx/>
                <a:latin typeface="Avenir Next Demi Bold" panose="020B0503020202020204" pitchFamily="34" charset="0"/>
                <a:ea typeface="+mn-ea"/>
                <a:cs typeface="Arial" panose="020B0604020202020204" pitchFamily="34" charset="0"/>
              </a:rPr>
              <a:t> classification as financial liabilities or equity instruments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22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3BB8AC-3BD8-16A6-6C84-36BA09C97CD2}"/>
              </a:ext>
            </a:extLst>
          </p:cNvPr>
          <p:cNvSpPr>
            <a:spLocks noGrp="1"/>
          </p:cNvSpPr>
          <p:nvPr>
            <p:ph type="ctrTitle"/>
          </p:nvPr>
        </p:nvSpPr>
        <p:spPr>
          <a:xfrm>
            <a:off x="932225" y="2602317"/>
            <a:ext cx="5619495" cy="3174031"/>
          </a:xfrm>
        </p:spPr>
        <p:txBody>
          <a:bodyPr/>
          <a:lstStyle/>
          <a:p>
            <a:pPr>
              <a:spcBef>
                <a:spcPts val="0"/>
              </a:spcBef>
              <a:defRPr/>
            </a:pPr>
            <a:r>
              <a:rPr kumimoji="0" lang="en-GB" sz="3200" b="0" i="0" u="none" strike="noStrike" kern="1200" cap="none" spc="0" normalizeH="0" baseline="0" noProof="0" dirty="0">
                <a:ln>
                  <a:noFill/>
                </a:ln>
                <a:solidFill>
                  <a:srgbClr val="FFFFFF"/>
                </a:solidFill>
                <a:effectLst/>
                <a:uLnTx/>
                <a:uFillTx/>
                <a:latin typeface="Arial"/>
                <a:ea typeface="+mn-ea"/>
                <a:cs typeface="Arial"/>
              </a:rPr>
              <a:t>Financial Instruments with Characteristics of Equity (FICE)</a:t>
            </a:r>
            <a:br>
              <a:rPr lang="en-GB" sz="3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Riana Wiesner (rwiesner@ifrs.org)</a:t>
            </a:r>
            <a:b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Arial"/>
                <a:ea typeface="+mn-ea"/>
                <a:cs typeface="Arial"/>
              </a:rPr>
              <a:t>Angie Ah Kun (aahkun@ifrs.org) </a:t>
            </a:r>
            <a:br>
              <a:rPr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lang="en-GB" dirty="0"/>
          </a:p>
        </p:txBody>
      </p:sp>
    </p:spTree>
    <p:extLst>
      <p:ext uri="{BB962C8B-B14F-4D97-AF65-F5344CB8AC3E}">
        <p14:creationId xmlns:p14="http://schemas.microsoft.com/office/powerpoint/2010/main" val="2984517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A4D2-8F07-A940-0D4D-B2BAF9A8F2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421392-2746-787D-5CEF-D316B4FCC848}"/>
              </a:ext>
            </a:extLst>
          </p:cNvPr>
          <p:cNvSpPr>
            <a:spLocks noGrp="1"/>
          </p:cNvSpPr>
          <p:nvPr>
            <p:ph type="title"/>
          </p:nvPr>
        </p:nvSpPr>
        <p:spPr/>
        <p:txBody>
          <a:bodyPr>
            <a:noAutofit/>
          </a:bodyPr>
          <a:lstStyle/>
          <a:p>
            <a:r>
              <a:rPr lang="en-US"/>
              <a:t>DISCLOSURE PROPOSAL ON RECLASSIFICATION</a:t>
            </a:r>
            <a:endParaRPr lang="en-BE"/>
          </a:p>
        </p:txBody>
      </p:sp>
      <p:graphicFrame>
        <p:nvGraphicFramePr>
          <p:cNvPr id="11" name="Table 10">
            <a:extLst>
              <a:ext uri="{FF2B5EF4-FFF2-40B4-BE49-F238E27FC236}">
                <a16:creationId xmlns:a16="http://schemas.microsoft.com/office/drawing/2014/main" id="{522E6008-8521-3EE4-4835-C82B521F5005}"/>
              </a:ext>
            </a:extLst>
          </p:cNvPr>
          <p:cNvGraphicFramePr>
            <a:graphicFrameLocks noGrp="1"/>
          </p:cNvGraphicFramePr>
          <p:nvPr/>
        </p:nvGraphicFramePr>
        <p:xfrm>
          <a:off x="834272" y="1969418"/>
          <a:ext cx="10294856" cy="3688080"/>
        </p:xfrm>
        <a:graphic>
          <a:graphicData uri="http://schemas.openxmlformats.org/drawingml/2006/table">
            <a:tbl>
              <a:tblPr firstRow="1" bandRow="1">
                <a:tableStyleId>{5C22544A-7EE6-4342-B048-85BDC9FD1C3A}</a:tableStyleId>
              </a:tblPr>
              <a:tblGrid>
                <a:gridCol w="3124986">
                  <a:extLst>
                    <a:ext uri="{9D8B030D-6E8A-4147-A177-3AD203B41FA5}">
                      <a16:colId xmlns:a16="http://schemas.microsoft.com/office/drawing/2014/main" val="1300886782"/>
                    </a:ext>
                  </a:extLst>
                </a:gridCol>
                <a:gridCol w="7169870">
                  <a:extLst>
                    <a:ext uri="{9D8B030D-6E8A-4147-A177-3AD203B41FA5}">
                      <a16:colId xmlns:a16="http://schemas.microsoft.com/office/drawing/2014/main" val="2017304532"/>
                    </a:ext>
                  </a:extLst>
                </a:gridCol>
              </a:tblGrid>
              <a:tr h="370840">
                <a:tc>
                  <a:txBody>
                    <a:bodyPr/>
                    <a:lstStyle/>
                    <a:p>
                      <a:r>
                        <a:rPr lang="fr-BE" sz="2000"/>
                        <a:t>IASB </a:t>
                      </a:r>
                      <a:r>
                        <a:rPr lang="fr-BE" sz="2000" err="1"/>
                        <a:t>proposals</a:t>
                      </a:r>
                      <a:endParaRPr lang="en-GB" sz="2000"/>
                    </a:p>
                  </a:txBody>
                  <a:tcPr>
                    <a:lnB w="12700" cap="flat" cmpd="sng" algn="ctr">
                      <a:solidFill>
                        <a:schemeClr val="tx1"/>
                      </a:solidFill>
                      <a:prstDash val="solid"/>
                      <a:round/>
                      <a:headEnd type="none" w="med" len="med"/>
                      <a:tailEnd type="none" w="med" len="med"/>
                    </a:lnB>
                    <a:solidFill>
                      <a:srgbClr val="00A0CE"/>
                    </a:solidFill>
                  </a:tcPr>
                </a:tc>
                <a:tc>
                  <a:txBody>
                    <a:bodyPr/>
                    <a:lstStyle/>
                    <a:p>
                      <a:r>
                        <a:rPr lang="fr-BE" sz="2000" err="1"/>
                        <a:t>Disclosures</a:t>
                      </a:r>
                      <a:r>
                        <a:rPr lang="fr-BE" sz="2000"/>
                        <a:t> on </a:t>
                      </a:r>
                      <a:r>
                        <a:rPr lang="en-US" sz="2000"/>
                        <a:t>terms and conditions that become, or stop being, effective with the passage of time </a:t>
                      </a:r>
                      <a:endParaRPr lang="fr-BE" sz="2000"/>
                    </a:p>
                  </a:txBody>
                  <a:tcPr>
                    <a:lnB w="12700" cap="flat" cmpd="sng" algn="ctr">
                      <a:solidFill>
                        <a:schemeClr val="tx1"/>
                      </a:solidFill>
                      <a:prstDash val="solid"/>
                      <a:round/>
                      <a:headEnd type="none" w="med" len="med"/>
                      <a:tailEnd type="none" w="med" len="med"/>
                    </a:lnB>
                    <a:solidFill>
                      <a:srgbClr val="00A0CE"/>
                    </a:solidFill>
                  </a:tcPr>
                </a:tc>
                <a:extLst>
                  <a:ext uri="{0D108BD9-81ED-4DB2-BD59-A6C34878D82A}">
                    <a16:rowId xmlns:a16="http://schemas.microsoft.com/office/drawing/2014/main" val="2171316169"/>
                  </a:ext>
                </a:extLst>
              </a:tr>
              <a:tr h="370840">
                <a:tc>
                  <a:txBody>
                    <a:bodyPr/>
                    <a:lstStyle/>
                    <a:p>
                      <a:r>
                        <a:rPr lang="fr-BE" sz="2000" err="1">
                          <a:solidFill>
                            <a:srgbClr val="737374"/>
                          </a:solidFill>
                        </a:rPr>
                        <a:t>EFRAG’s</a:t>
                      </a:r>
                      <a:r>
                        <a:rPr lang="fr-BE" sz="2000">
                          <a:solidFill>
                            <a:srgbClr val="737374"/>
                          </a:solidFill>
                        </a:rPr>
                        <a:t> draft comment </a:t>
                      </a:r>
                      <a:r>
                        <a:rPr lang="fr-BE" sz="2000" err="1">
                          <a:solidFill>
                            <a:srgbClr val="737374"/>
                          </a:solidFill>
                        </a:rPr>
                        <a:t>letter</a:t>
                      </a:r>
                      <a:endParaRPr lang="en-GB" sz="2000">
                        <a:solidFill>
                          <a:srgbClr val="737374"/>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buFont typeface="Arial" panose="020B0604020202020204" pitchFamily="34" charset="0"/>
                        <a:buNone/>
                      </a:pPr>
                      <a:r>
                        <a:rPr lang="en-US" sz="2000">
                          <a:solidFill>
                            <a:srgbClr val="737374"/>
                          </a:solidFill>
                        </a:rPr>
                        <a:t>EFRAG expresses concerns on the prohibition to reclassify ‘passage-of-time changes’ while requiring disclosures on terms and conditions that become, or stop being, effective with the passage of time </a:t>
                      </a:r>
                    </a:p>
                    <a:p>
                      <a:pPr marL="285750" indent="-285750">
                        <a:buFont typeface="Arial" panose="020B0604020202020204" pitchFamily="34" charset="0"/>
                        <a:buChar char="•"/>
                      </a:pPr>
                      <a:endParaRPr lang="en-US" sz="2000">
                        <a:solidFill>
                          <a:srgbClr val="737374"/>
                        </a:solidFill>
                      </a:endParaRPr>
                    </a:p>
                    <a:p>
                      <a:pPr marL="742950" lvl="1" indent="-285750">
                        <a:buFont typeface="Arial" panose="020B0604020202020204" pitchFamily="34" charset="0"/>
                        <a:buChar char="•"/>
                      </a:pPr>
                      <a:r>
                        <a:rPr lang="en-US" sz="1800">
                          <a:solidFill>
                            <a:srgbClr val="737374"/>
                          </a:solidFill>
                        </a:rPr>
                        <a:t>Would reflect the substance of the contractual terms for the remaining life of the instruments</a:t>
                      </a:r>
                    </a:p>
                    <a:p>
                      <a:pPr marL="742950" lvl="1" indent="-285750">
                        <a:buFont typeface="Arial" panose="020B0604020202020204" pitchFamily="34" charset="0"/>
                        <a:buChar char="•"/>
                      </a:pPr>
                      <a:endParaRPr lang="en-US" sz="1800">
                        <a:solidFill>
                          <a:srgbClr val="737374"/>
                        </a:solidFill>
                      </a:endParaRPr>
                    </a:p>
                    <a:p>
                      <a:pPr marL="742950" lvl="1" indent="-285750">
                        <a:buFont typeface="Arial" panose="020B0604020202020204" pitchFamily="34" charset="0"/>
                        <a:buChar char="•"/>
                      </a:pPr>
                      <a:r>
                        <a:rPr lang="en-US" sz="1800">
                          <a:solidFill>
                            <a:srgbClr val="737374"/>
                          </a:solidFill>
                        </a:rPr>
                        <a:t>If disclosure is useful for users, why is it not relevant that the instrument be reclassified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609772"/>
                  </a:ext>
                </a:extLst>
              </a:tr>
            </a:tbl>
          </a:graphicData>
        </a:graphic>
      </p:graphicFrame>
    </p:spTree>
    <p:extLst>
      <p:ext uri="{BB962C8B-B14F-4D97-AF65-F5344CB8AC3E}">
        <p14:creationId xmlns:p14="http://schemas.microsoft.com/office/powerpoint/2010/main" val="1331462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6FE3A-D671-B242-249D-9905CF9A4DE7}"/>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7D63576A-11E7-E782-86AC-01C4C47A2BB5}"/>
              </a:ext>
            </a:extLst>
          </p:cNvPr>
          <p:cNvSpPr>
            <a:spLocks noGrp="1"/>
          </p:cNvSpPr>
          <p:nvPr>
            <p:ph type="subTitle" idx="1"/>
          </p:nvPr>
        </p:nvSpPr>
        <p:spPr>
          <a:xfrm>
            <a:off x="3934690" y="2957967"/>
            <a:ext cx="4304145" cy="942063"/>
          </a:xfrm>
        </p:spPr>
        <p:txBody>
          <a:bodyPr/>
          <a:lstStyle/>
          <a:p>
            <a:r>
              <a:rPr lang="fr-BE"/>
              <a:t>APPENDIX:</a:t>
            </a:r>
          </a:p>
          <a:p>
            <a:r>
              <a:rPr lang="en-US"/>
              <a:t>IMPACT ON PRESENTATION – WRITTEN PUT OPTIONS ON NCI</a:t>
            </a:r>
            <a:endParaRPr lang="en-GB"/>
          </a:p>
        </p:txBody>
      </p:sp>
    </p:spTree>
    <p:extLst>
      <p:ext uri="{BB962C8B-B14F-4D97-AF65-F5344CB8AC3E}">
        <p14:creationId xmlns:p14="http://schemas.microsoft.com/office/powerpoint/2010/main" val="917960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58895-D4FD-A8A0-57E4-3ADAF07C16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3283D4-A1B2-6CBB-AD36-171DFCED602C}"/>
              </a:ext>
            </a:extLst>
          </p:cNvPr>
          <p:cNvSpPr>
            <a:spLocks noGrp="1"/>
          </p:cNvSpPr>
          <p:nvPr>
            <p:ph type="title"/>
          </p:nvPr>
        </p:nvSpPr>
        <p:spPr>
          <a:xfrm>
            <a:off x="838200" y="211137"/>
            <a:ext cx="10515600" cy="1325563"/>
          </a:xfrm>
        </p:spPr>
        <p:txBody>
          <a:bodyPr>
            <a:noAutofit/>
          </a:bodyPr>
          <a:lstStyle/>
          <a:p>
            <a:r>
              <a:rPr lang="fr-BE"/>
              <a:t>IMPACT ON PRESENTATION – WRITTEN PUT OPTIONS ON NCI</a:t>
            </a:r>
            <a:endParaRPr lang="en-BE"/>
          </a:p>
        </p:txBody>
      </p:sp>
      <p:sp>
        <p:nvSpPr>
          <p:cNvPr id="5" name="Content Placeholder 4">
            <a:extLst>
              <a:ext uri="{FF2B5EF4-FFF2-40B4-BE49-F238E27FC236}">
                <a16:creationId xmlns:a16="http://schemas.microsoft.com/office/drawing/2014/main" id="{86EEE805-69A4-D0A2-DEA3-E568396EF193}"/>
              </a:ext>
            </a:extLst>
          </p:cNvPr>
          <p:cNvSpPr>
            <a:spLocks noGrp="1"/>
          </p:cNvSpPr>
          <p:nvPr>
            <p:ph idx="1"/>
          </p:nvPr>
        </p:nvSpPr>
        <p:spPr>
          <a:xfrm>
            <a:off x="838200" y="1979273"/>
            <a:ext cx="10515600" cy="2899454"/>
          </a:xfrm>
        </p:spPr>
        <p:txBody>
          <a:bodyPr>
            <a:noAutofit/>
          </a:bodyPr>
          <a:lstStyle/>
          <a:p>
            <a:pPr>
              <a:spcBef>
                <a:spcPts val="600"/>
              </a:spcBef>
              <a:spcAft>
                <a:spcPts val="600"/>
              </a:spcAft>
              <a:buClr>
                <a:srgbClr val="737374"/>
              </a:buClr>
            </a:pPr>
            <a:r>
              <a:rPr lang="en-BE" sz="2000"/>
              <a:t>The parent owns 70% of the </a:t>
            </a:r>
            <a:r>
              <a:rPr lang="en-BE" sz="2000" err="1"/>
              <a:t>subsidiar</a:t>
            </a:r>
            <a:r>
              <a:rPr lang="fr-FR" sz="2000"/>
              <a:t>y</a:t>
            </a:r>
            <a:endParaRPr lang="en-BE" sz="2000"/>
          </a:p>
          <a:p>
            <a:pPr>
              <a:spcBef>
                <a:spcPts val="600"/>
              </a:spcBef>
              <a:spcAft>
                <a:spcPts val="600"/>
              </a:spcAft>
              <a:buClr>
                <a:srgbClr val="737374"/>
              </a:buClr>
            </a:pPr>
            <a:r>
              <a:rPr lang="en-BE" sz="2000"/>
              <a:t>T</a:t>
            </a:r>
            <a:r>
              <a:rPr lang="fr-FR" sz="2000"/>
              <a:t>h</a:t>
            </a:r>
            <a:r>
              <a:rPr lang="en-BE" sz="2000"/>
              <a:t>e value of 100% of the subsidiary’s net assets is </a:t>
            </a:r>
            <a:r>
              <a:rPr lang="fr-BE" sz="2000"/>
              <a:t>CU </a:t>
            </a:r>
            <a:r>
              <a:rPr lang="en-BE" sz="2000"/>
              <a:t>1 000, of which </a:t>
            </a:r>
            <a:r>
              <a:rPr lang="fr-BE" sz="2000"/>
              <a:t>CU </a:t>
            </a:r>
            <a:r>
              <a:rPr lang="en-BE" sz="2000"/>
              <a:t>700 represents the parent’s share and </a:t>
            </a:r>
            <a:r>
              <a:rPr lang="fr-BE" sz="2000"/>
              <a:t>CU </a:t>
            </a:r>
            <a:r>
              <a:rPr lang="en-BE" sz="2000"/>
              <a:t>300 represents the non-controlling interest’s share</a:t>
            </a:r>
          </a:p>
          <a:p>
            <a:pPr>
              <a:spcBef>
                <a:spcPts val="600"/>
              </a:spcBef>
              <a:spcAft>
                <a:spcPts val="600"/>
              </a:spcAft>
              <a:buClr>
                <a:srgbClr val="737374"/>
              </a:buClr>
            </a:pPr>
            <a:r>
              <a:rPr lang="en-BE" sz="2000"/>
              <a:t>The parent writes a put option which allows the non-controlling shareholder to sell its holding to the parent. The discounted value of this put option’s exercise price is 350 at its issuance (T0) and 400 1 year later (T1)</a:t>
            </a:r>
          </a:p>
          <a:p>
            <a:pPr>
              <a:spcBef>
                <a:spcPts val="600"/>
              </a:spcBef>
              <a:spcAft>
                <a:spcPts val="600"/>
              </a:spcAft>
              <a:buClr>
                <a:srgbClr val="737374"/>
              </a:buClr>
            </a:pPr>
            <a:r>
              <a:rPr lang="en-BE" sz="2000"/>
              <a:t>The subsidiary’s result</a:t>
            </a:r>
            <a:r>
              <a:rPr lang="fr-BE" sz="2000"/>
              <a:t>s</a:t>
            </a:r>
            <a:r>
              <a:rPr lang="en-BE" sz="2000"/>
              <a:t> in year 1 is </a:t>
            </a:r>
            <a:r>
              <a:rPr lang="fr-BE" sz="2000"/>
              <a:t>CU </a:t>
            </a:r>
            <a:r>
              <a:rPr lang="en-BE" sz="2000"/>
              <a:t>100, of which </a:t>
            </a:r>
            <a:r>
              <a:rPr lang="fr-BE" sz="2000"/>
              <a:t>CU </a:t>
            </a:r>
            <a:r>
              <a:rPr lang="en-BE" sz="2000"/>
              <a:t>70 represents the parent’s share and </a:t>
            </a:r>
            <a:r>
              <a:rPr lang="fr-BE" sz="2000"/>
              <a:t>CU </a:t>
            </a:r>
            <a:r>
              <a:rPr lang="en-BE" sz="2000"/>
              <a:t>30 represents the non-controlling interests share</a:t>
            </a:r>
          </a:p>
        </p:txBody>
      </p:sp>
      <p:sp>
        <p:nvSpPr>
          <p:cNvPr id="2" name="Title 6">
            <a:extLst>
              <a:ext uri="{FF2B5EF4-FFF2-40B4-BE49-F238E27FC236}">
                <a16:creationId xmlns:a16="http://schemas.microsoft.com/office/drawing/2014/main" id="{03965480-12BD-FD53-581D-8686C0CA2535}"/>
              </a:ext>
            </a:extLst>
          </p:cNvPr>
          <p:cNvSpPr txBox="1">
            <a:spLocks/>
          </p:cNvSpPr>
          <p:nvPr/>
        </p:nvSpPr>
        <p:spPr>
          <a:xfrm>
            <a:off x="920847" y="1287771"/>
            <a:ext cx="10515600" cy="5099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rgbClr val="02A0CE"/>
                </a:solidFill>
                <a:latin typeface="All Round Gothic Medium" panose="020B06030202020201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Simplified</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fact</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pattern</a:t>
            </a:r>
            <a:endParaRPr kumimoji="0" lang="en-GB"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5041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CF9-33B5-2E1B-262F-F90692EBB7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BAC7F2-EBDA-0F87-CC9C-AFAA8EECA440}"/>
              </a:ext>
            </a:extLst>
          </p:cNvPr>
          <p:cNvSpPr>
            <a:spLocks noGrp="1"/>
          </p:cNvSpPr>
          <p:nvPr>
            <p:ph type="title"/>
          </p:nvPr>
        </p:nvSpPr>
        <p:spPr/>
        <p:txBody>
          <a:bodyPr>
            <a:noAutofit/>
          </a:bodyPr>
          <a:lstStyle/>
          <a:p>
            <a:r>
              <a:rPr lang="fr-BE"/>
              <a:t>IMPACT ON PRESENTATION – WRITTEN PUT OPTIONS ON NCI</a:t>
            </a:r>
            <a:endParaRPr lang="en-BE"/>
          </a:p>
        </p:txBody>
      </p:sp>
      <p:sp>
        <p:nvSpPr>
          <p:cNvPr id="5" name="Content Placeholder 4">
            <a:extLst>
              <a:ext uri="{FF2B5EF4-FFF2-40B4-BE49-F238E27FC236}">
                <a16:creationId xmlns:a16="http://schemas.microsoft.com/office/drawing/2014/main" id="{48F1B933-628E-0A5D-3122-616708CF9EB2}"/>
              </a:ext>
            </a:extLst>
          </p:cNvPr>
          <p:cNvSpPr>
            <a:spLocks noGrp="1"/>
          </p:cNvSpPr>
          <p:nvPr>
            <p:ph idx="1"/>
          </p:nvPr>
        </p:nvSpPr>
        <p:spPr>
          <a:xfrm>
            <a:off x="838200" y="1411288"/>
            <a:ext cx="10515600" cy="4351338"/>
          </a:xfrm>
        </p:spPr>
        <p:txBody>
          <a:bodyPr>
            <a:noAutofit/>
          </a:bodyPr>
          <a:lstStyle/>
          <a:p>
            <a:pPr marL="0" indent="0" algn="just">
              <a:spcBef>
                <a:spcPts val="600"/>
              </a:spcBef>
              <a:spcAft>
                <a:spcPts val="600"/>
              </a:spcAft>
              <a:buClr>
                <a:srgbClr val="737374"/>
              </a:buClr>
              <a:buNone/>
            </a:pPr>
            <a:endParaRPr lang="en-BE" sz="2000"/>
          </a:p>
          <a:p>
            <a:pPr algn="just">
              <a:spcBef>
                <a:spcPts val="600"/>
              </a:spcBef>
              <a:spcAft>
                <a:spcPts val="600"/>
              </a:spcAft>
              <a:buClr>
                <a:srgbClr val="737374"/>
              </a:buClr>
            </a:pPr>
            <a:endParaRPr lang="en-BE" sz="2000"/>
          </a:p>
        </p:txBody>
      </p:sp>
      <p:pic>
        <p:nvPicPr>
          <p:cNvPr id="8" name="Picture 7">
            <a:extLst>
              <a:ext uri="{FF2B5EF4-FFF2-40B4-BE49-F238E27FC236}">
                <a16:creationId xmlns:a16="http://schemas.microsoft.com/office/drawing/2014/main" id="{797E3C5C-20C5-2868-2388-811FDF148ACB}"/>
              </a:ext>
            </a:extLst>
          </p:cNvPr>
          <p:cNvPicPr>
            <a:picLocks noChangeAspect="1"/>
          </p:cNvPicPr>
          <p:nvPr/>
        </p:nvPicPr>
        <p:blipFill>
          <a:blip r:embed="rId3"/>
          <a:stretch>
            <a:fillRect/>
          </a:stretch>
        </p:blipFill>
        <p:spPr>
          <a:xfrm>
            <a:off x="838199" y="1775096"/>
            <a:ext cx="9192066" cy="4651302"/>
          </a:xfrm>
          <a:prstGeom prst="rect">
            <a:avLst/>
          </a:prstGeom>
        </p:spPr>
      </p:pic>
      <p:sp>
        <p:nvSpPr>
          <p:cNvPr id="9" name="Title 6">
            <a:extLst>
              <a:ext uri="{FF2B5EF4-FFF2-40B4-BE49-F238E27FC236}">
                <a16:creationId xmlns:a16="http://schemas.microsoft.com/office/drawing/2014/main" id="{C7A0F0CC-8E7E-9611-3A99-9A81B33C169B}"/>
              </a:ext>
            </a:extLst>
          </p:cNvPr>
          <p:cNvSpPr txBox="1">
            <a:spLocks/>
          </p:cNvSpPr>
          <p:nvPr/>
        </p:nvSpPr>
        <p:spPr>
          <a:xfrm>
            <a:off x="920847" y="1245567"/>
            <a:ext cx="10515600" cy="5099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rgbClr val="02A0CE"/>
                </a:solidFill>
                <a:latin typeface="All Round Gothic Medium" panose="020B06030202020201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Summary</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of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three</a:t>
            </a:r>
            <a:r>
              <a:rPr kumimoji="0" lang="fr-BE"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rPr>
              <a:t> </a:t>
            </a:r>
            <a:r>
              <a:rPr kumimoji="0" lang="fr-BE" sz="2000" b="0" i="0" u="none" strike="noStrike" kern="1200" cap="none" spc="0" normalizeH="0" baseline="0" noProof="0" err="1">
                <a:ln>
                  <a:noFill/>
                </a:ln>
                <a:solidFill>
                  <a:srgbClr val="00A1CE"/>
                </a:solidFill>
                <a:effectLst/>
                <a:uLnTx/>
                <a:uFillTx/>
                <a:latin typeface="Avenir Next Demi Bold" panose="020B0503020202020204" pitchFamily="34" charset="0"/>
                <a:ea typeface="+mj-ea"/>
                <a:cs typeface="Arial" panose="020B0604020202020204" pitchFamily="34" charset="0"/>
              </a:rPr>
              <a:t>approaches</a:t>
            </a:r>
            <a:endParaRPr kumimoji="0" lang="en-GB" sz="2000" b="0" i="0" u="none" strike="noStrike" kern="1200" cap="none" spc="0" normalizeH="0" baseline="0" noProof="0">
              <a:ln>
                <a:noFill/>
              </a:ln>
              <a:solidFill>
                <a:srgbClr val="00A1CE"/>
              </a:solidFill>
              <a:effectLst/>
              <a:uLnTx/>
              <a:uFillTx/>
              <a:latin typeface="Avenir Next Demi Bold" panose="020B0503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58958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687D5-8B3B-F375-5297-06F9887FBC5A}"/>
              </a:ext>
            </a:extLst>
          </p:cNvPr>
          <p:cNvSpPr txBox="1">
            <a:spLocks/>
          </p:cNvSpPr>
          <p:nvPr/>
        </p:nvSpPr>
        <p:spPr>
          <a:xfrm>
            <a:off x="7464288" y="2717613"/>
            <a:ext cx="3349486" cy="792069"/>
          </a:xfrm>
          <a:prstGeom prst="rect">
            <a:avLst/>
          </a:prstGeom>
        </p:spPr>
        <p:txBody>
          <a:bodyPr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kumimoji="0" lang="fr-BE" sz="2400" b="0" i="0" u="none" strike="noStrike" kern="1200" cap="none" spc="0" normalizeH="0" baseline="0" noProof="0">
                <a:ln>
                  <a:noFill/>
                </a:ln>
                <a:solidFill>
                  <a:srgbClr val="00A1CE"/>
                </a:solidFill>
                <a:effectLst/>
                <a:uLnTx/>
                <a:uFillTx/>
                <a:latin typeface="Avenir Next" panose="020B0503020202020204" pitchFamily="34" charset="0"/>
                <a:ea typeface="+mn-ea"/>
                <a:cs typeface="+mn-cs"/>
              </a:rPr>
              <a:t>THANK YOU</a:t>
            </a:r>
          </a:p>
        </p:txBody>
      </p:sp>
    </p:spTree>
    <p:extLst>
      <p:ext uri="{BB962C8B-B14F-4D97-AF65-F5344CB8AC3E}">
        <p14:creationId xmlns:p14="http://schemas.microsoft.com/office/powerpoint/2010/main" val="356246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1C92BAB-88BF-452F-A43B-E7A24FEA18BB}"/>
              </a:ext>
            </a:extLst>
          </p:cNvPr>
          <p:cNvSpPr>
            <a:spLocks noGrp="1"/>
          </p:cNvSpPr>
          <p:nvPr>
            <p:ph type="body" sz="quarter" idx="11"/>
          </p:nvPr>
        </p:nvSpPr>
        <p:spPr>
          <a:xfrm>
            <a:off x="383118" y="3172800"/>
            <a:ext cx="11406112" cy="651662"/>
          </a:xfrm>
        </p:spPr>
        <p:txBody>
          <a:bodyPr/>
          <a:lstStyle/>
          <a:p>
            <a:pPr algn="l"/>
            <a:r>
              <a:rPr lang="en-US" sz="1400" b="1" dirty="0"/>
              <a:t>Tobias Bornemann</a:t>
            </a:r>
          </a:p>
        </p:txBody>
      </p:sp>
      <p:sp>
        <p:nvSpPr>
          <p:cNvPr id="9" name="Textplatzhalter 8">
            <a:extLst>
              <a:ext uri="{FF2B5EF4-FFF2-40B4-BE49-F238E27FC236}">
                <a16:creationId xmlns:a16="http://schemas.microsoft.com/office/drawing/2014/main" id="{5AEF5400-D297-4F7C-877D-6C3527EABCA9}"/>
              </a:ext>
            </a:extLst>
          </p:cNvPr>
          <p:cNvSpPr>
            <a:spLocks noGrp="1"/>
          </p:cNvSpPr>
          <p:nvPr>
            <p:ph type="body" sz="quarter" idx="12"/>
          </p:nvPr>
        </p:nvSpPr>
        <p:spPr/>
        <p:txBody>
          <a:bodyPr/>
          <a:lstStyle/>
          <a:p>
            <a:endParaRPr lang="en-GB"/>
          </a:p>
        </p:txBody>
      </p:sp>
      <p:sp>
        <p:nvSpPr>
          <p:cNvPr id="4" name="Titel 3">
            <a:extLst>
              <a:ext uri="{FF2B5EF4-FFF2-40B4-BE49-F238E27FC236}">
                <a16:creationId xmlns:a16="http://schemas.microsoft.com/office/drawing/2014/main" id="{9C1AED06-15E7-414D-A03E-22C96289D5BB}"/>
              </a:ext>
            </a:extLst>
          </p:cNvPr>
          <p:cNvSpPr>
            <a:spLocks noGrp="1"/>
          </p:cNvSpPr>
          <p:nvPr>
            <p:ph type="ctrTitle"/>
          </p:nvPr>
        </p:nvSpPr>
        <p:spPr/>
        <p:txBody>
          <a:bodyPr/>
          <a:lstStyle/>
          <a:p>
            <a:r>
              <a:rPr lang="en-US" sz="2000" dirty="0"/>
              <a:t>EAA Reporting Standards Workshop on FICE</a:t>
            </a:r>
            <a:endParaRPr lang="de-DE" sz="2000" dirty="0"/>
          </a:p>
        </p:txBody>
      </p:sp>
    </p:spTree>
    <p:extLst>
      <p:ext uri="{BB962C8B-B14F-4D97-AF65-F5344CB8AC3E}">
        <p14:creationId xmlns:p14="http://schemas.microsoft.com/office/powerpoint/2010/main" val="1845525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72D1-33F6-8004-57ED-0DCC0BF88482}"/>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5ED7DA0A-B592-41DD-70CE-4CB9CE75AD24}"/>
              </a:ext>
            </a:extLst>
          </p:cNvPr>
          <p:cNvSpPr>
            <a:spLocks noGrp="1"/>
          </p:cNvSpPr>
          <p:nvPr>
            <p:ph type="ctrTitle"/>
          </p:nvPr>
        </p:nvSpPr>
        <p:spPr/>
        <p:txBody>
          <a:bodyPr/>
          <a:lstStyle/>
          <a:p>
            <a:r>
              <a:rPr lang="en-US" sz="2800" dirty="0"/>
              <a:t>1. Overview</a:t>
            </a:r>
          </a:p>
        </p:txBody>
      </p:sp>
      <p:sp>
        <p:nvSpPr>
          <p:cNvPr id="3" name="Datumsplatzhalter 2">
            <a:extLst>
              <a:ext uri="{FF2B5EF4-FFF2-40B4-BE49-F238E27FC236}">
                <a16:creationId xmlns:a16="http://schemas.microsoft.com/office/drawing/2014/main" id="{A965661F-9F95-7F53-7087-EE7701A7EC60}"/>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8C1B-2811-4232-B3E3-0E31874274DF}"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A38D5B5E-31B4-69A5-08FF-3AF81FFEA434}"/>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9F31801C-FEE0-2D24-0BD9-17C70E6FD393}"/>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extplatzhalter 5">
            <a:extLst>
              <a:ext uri="{FF2B5EF4-FFF2-40B4-BE49-F238E27FC236}">
                <a16:creationId xmlns:a16="http://schemas.microsoft.com/office/drawing/2014/main" id="{5CE31C68-7EDD-F0A9-482F-4E5EA91D71F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6591410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F9334DA5-F7E0-83F1-1A65-5B3031E0E874}"/>
              </a:ext>
            </a:extLst>
          </p:cNvPr>
          <p:cNvSpPr>
            <a:spLocks noGrp="1"/>
          </p:cNvSpPr>
          <p:nvPr>
            <p:ph idx="1"/>
          </p:nvPr>
        </p:nvSpPr>
        <p:spPr>
          <a:xfrm>
            <a:off x="616025" y="1613537"/>
            <a:ext cx="10633612" cy="4624687"/>
          </a:xfrm>
        </p:spPr>
        <p:txBody>
          <a:bodyPr>
            <a:normAutofit/>
          </a:bodyPr>
          <a:lstStyle/>
          <a:p>
            <a:r>
              <a:rPr lang="en-US" sz="1400" b="1" dirty="0"/>
              <a:t>Focus on the empirical evidence around two leading questions:</a:t>
            </a:r>
          </a:p>
          <a:p>
            <a:pPr marL="577845" lvl="1" indent="-342900">
              <a:spcBef>
                <a:spcPts val="600"/>
              </a:spcBef>
              <a:buFont typeface="+mj-lt"/>
              <a:buAutoNum type="arabicPeriod"/>
            </a:pPr>
            <a:r>
              <a:rPr lang="en-US" sz="1400" dirty="0"/>
              <a:t>Classification: Do users of financial statements “look through” the accounting classification of HFIs?</a:t>
            </a:r>
          </a:p>
          <a:p>
            <a:pPr marL="577845" lvl="1" indent="-342900">
              <a:spcBef>
                <a:spcPts val="600"/>
              </a:spcBef>
              <a:buFont typeface="+mj-lt"/>
              <a:buAutoNum type="arabicPeriod"/>
            </a:pPr>
            <a:r>
              <a:rPr lang="en-US" sz="1400" dirty="0"/>
              <a:t>Disclosure and presentation: Which features are important to users of financial statements?</a:t>
            </a:r>
          </a:p>
          <a:p>
            <a:pPr>
              <a:spcBef>
                <a:spcPts val="1200"/>
              </a:spcBef>
            </a:pPr>
            <a:r>
              <a:rPr lang="en-US" sz="1400" b="1" dirty="0"/>
              <a:t>Not covered, but important in the literature: </a:t>
            </a:r>
          </a:p>
          <a:p>
            <a:pPr marL="234945" lvl="1" indent="0">
              <a:buNone/>
            </a:pPr>
            <a:r>
              <a:rPr lang="en-US" sz="1400" dirty="0"/>
              <a:t>Effect of classification principles on firms’ decision to issue certain types of HFIs or structuring of HFIs</a:t>
            </a:r>
            <a:br>
              <a:rPr lang="en-US" sz="1400" dirty="0"/>
            </a:br>
            <a:r>
              <a:rPr lang="en-US" sz="1200" dirty="0" err="1">
                <a:solidFill>
                  <a:schemeClr val="bg1">
                    <a:lumMod val="65000"/>
                  </a:schemeClr>
                </a:solidFill>
              </a:rPr>
              <a:t>Fargher</a:t>
            </a:r>
            <a:r>
              <a:rPr lang="en-US" sz="1200" dirty="0">
                <a:solidFill>
                  <a:schemeClr val="bg1">
                    <a:lumMod val="65000"/>
                  </a:schemeClr>
                </a:solidFill>
              </a:rPr>
              <a:t>, Sidhu, Tarca, and, van Zyl (2019, AF)</a:t>
            </a:r>
            <a:endParaRPr lang="en-US" sz="1600" dirty="0"/>
          </a:p>
          <a:p>
            <a:pPr marL="342900" indent="-342900">
              <a:buFont typeface="+mj-lt"/>
              <a:buAutoNum type="arabicPeriod"/>
            </a:pPr>
            <a:endParaRPr lang="en-US" sz="1600" dirty="0"/>
          </a:p>
        </p:txBody>
      </p:sp>
      <p:sp>
        <p:nvSpPr>
          <p:cNvPr id="6" name="Titel 5">
            <a:extLst>
              <a:ext uri="{FF2B5EF4-FFF2-40B4-BE49-F238E27FC236}">
                <a16:creationId xmlns:a16="http://schemas.microsoft.com/office/drawing/2014/main" id="{6D041933-13BE-DCAF-D33E-15B20B1FE0DC}"/>
              </a:ext>
            </a:extLst>
          </p:cNvPr>
          <p:cNvSpPr>
            <a:spLocks noGrp="1"/>
          </p:cNvSpPr>
          <p:nvPr>
            <p:ph type="title"/>
          </p:nvPr>
        </p:nvSpPr>
        <p:spPr/>
        <p:txBody>
          <a:bodyPr/>
          <a:lstStyle/>
          <a:p>
            <a:r>
              <a:rPr lang="en-US" dirty="0"/>
              <a:t>Overview</a:t>
            </a:r>
          </a:p>
        </p:txBody>
      </p:sp>
      <p:sp>
        <p:nvSpPr>
          <p:cNvPr id="8" name="Datumsplatzhalter 7">
            <a:extLst>
              <a:ext uri="{FF2B5EF4-FFF2-40B4-BE49-F238E27FC236}">
                <a16:creationId xmlns:a16="http://schemas.microsoft.com/office/drawing/2014/main" id="{27618F8A-0D25-71DA-905C-6C3F80C3DCE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CBA72-DED4-4BED-966E-ADC8F6F22C9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9" name="Fußzeilenplatzhalter 8">
            <a:extLst>
              <a:ext uri="{FF2B5EF4-FFF2-40B4-BE49-F238E27FC236}">
                <a16:creationId xmlns:a16="http://schemas.microsoft.com/office/drawing/2014/main" id="{1D382EB8-F6D6-F04E-6648-ABD7D55E5A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10" name="Foliennummernplatzhalter 9">
            <a:extLst>
              <a:ext uri="{FF2B5EF4-FFF2-40B4-BE49-F238E27FC236}">
                <a16:creationId xmlns:a16="http://schemas.microsoft.com/office/drawing/2014/main" id="{6C9EF8AB-480A-98DA-3573-44B9F81DBC3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Tree>
    <p:extLst>
      <p:ext uri="{BB962C8B-B14F-4D97-AF65-F5344CB8AC3E}">
        <p14:creationId xmlns:p14="http://schemas.microsoft.com/office/powerpoint/2010/main" val="197450027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49FAE47-84D3-E206-5645-3ABE3CEB045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F2425916-087A-F2D8-FA4B-A0508AC06CA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C2282333-81C8-EB61-5253-374E7B9108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E406B4C2-0B6D-466C-5438-1EC0B94467D2}"/>
              </a:ext>
            </a:extLst>
          </p:cNvPr>
          <p:cNvSpPr>
            <a:spLocks noGrp="1"/>
          </p:cNvSpPr>
          <p:nvPr>
            <p:ph type="title"/>
          </p:nvPr>
        </p:nvSpPr>
        <p:spPr/>
        <p:txBody>
          <a:bodyPr/>
          <a:lstStyle/>
          <a:p>
            <a:r>
              <a:rPr lang="en-US" dirty="0"/>
              <a:t>HFIs: CHB market</a:t>
            </a:r>
          </a:p>
        </p:txBody>
      </p:sp>
      <p:pic>
        <p:nvPicPr>
          <p:cNvPr id="10" name="Grafik 9">
            <a:extLst>
              <a:ext uri="{FF2B5EF4-FFF2-40B4-BE49-F238E27FC236}">
                <a16:creationId xmlns:a16="http://schemas.microsoft.com/office/drawing/2014/main" id="{CD663DEB-55E1-5752-9F4C-B05D58B5A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90" y="2023576"/>
            <a:ext cx="5540246" cy="4026715"/>
          </a:xfrm>
          <a:prstGeom prst="rect">
            <a:avLst/>
          </a:prstGeom>
        </p:spPr>
      </p:pic>
      <p:pic>
        <p:nvPicPr>
          <p:cNvPr id="12" name="Grafik 11">
            <a:extLst>
              <a:ext uri="{FF2B5EF4-FFF2-40B4-BE49-F238E27FC236}">
                <a16:creationId xmlns:a16="http://schemas.microsoft.com/office/drawing/2014/main" id="{F9E31D21-3252-3DEE-3318-AA5E240B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63" y="2023576"/>
            <a:ext cx="5540246" cy="4026715"/>
          </a:xfrm>
          <a:prstGeom prst="rect">
            <a:avLst/>
          </a:prstGeom>
        </p:spPr>
      </p:pic>
      <p:sp>
        <p:nvSpPr>
          <p:cNvPr id="13" name="Textfeld 12">
            <a:extLst>
              <a:ext uri="{FF2B5EF4-FFF2-40B4-BE49-F238E27FC236}">
                <a16:creationId xmlns:a16="http://schemas.microsoft.com/office/drawing/2014/main" id="{7DFDA455-7E41-5030-2B58-5E299BA0236D}"/>
              </a:ext>
            </a:extLst>
          </p:cNvPr>
          <p:cNvSpPr txBox="1"/>
          <p:nvPr/>
        </p:nvSpPr>
        <p:spPr>
          <a:xfrm>
            <a:off x="6206663" y="1709877"/>
            <a:ext cx="55402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Volume by industry</a:t>
            </a:r>
          </a:p>
        </p:txBody>
      </p:sp>
      <p:sp>
        <p:nvSpPr>
          <p:cNvPr id="14" name="Textfeld 13">
            <a:extLst>
              <a:ext uri="{FF2B5EF4-FFF2-40B4-BE49-F238E27FC236}">
                <a16:creationId xmlns:a16="http://schemas.microsoft.com/office/drawing/2014/main" id="{DD1A8745-CE65-7A2C-8F71-CE93736ED34B}"/>
              </a:ext>
            </a:extLst>
          </p:cNvPr>
          <p:cNvSpPr txBox="1"/>
          <p:nvPr/>
        </p:nvSpPr>
        <p:spPr>
          <a:xfrm>
            <a:off x="554290" y="1696405"/>
            <a:ext cx="55402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Volume by year</a:t>
            </a:r>
          </a:p>
        </p:txBody>
      </p:sp>
      <p:sp>
        <p:nvSpPr>
          <p:cNvPr id="15" name="Textfeld 14">
            <a:extLst>
              <a:ext uri="{FF2B5EF4-FFF2-40B4-BE49-F238E27FC236}">
                <a16:creationId xmlns:a16="http://schemas.microsoft.com/office/drawing/2014/main" id="{74931394-819E-3C33-D554-AD25494B4E7B}"/>
              </a:ext>
            </a:extLst>
          </p:cNvPr>
          <p:cNvSpPr txBox="1"/>
          <p:nvPr/>
        </p:nvSpPr>
        <p:spPr>
          <a:xfrm>
            <a:off x="7594804" y="6083547"/>
            <a:ext cx="4283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Source: Bornemann and Novotny-Farkas (2024, WP)</a:t>
            </a:r>
          </a:p>
        </p:txBody>
      </p:sp>
      <p:sp>
        <p:nvSpPr>
          <p:cNvPr id="2" name="Textfeld 1">
            <a:extLst>
              <a:ext uri="{FF2B5EF4-FFF2-40B4-BE49-F238E27FC236}">
                <a16:creationId xmlns:a16="http://schemas.microsoft.com/office/drawing/2014/main" id="{914E6C7A-41B1-2DF5-59DA-101F8D0FD19E}"/>
              </a:ext>
            </a:extLst>
          </p:cNvPr>
          <p:cNvSpPr txBox="1"/>
          <p:nvPr/>
        </p:nvSpPr>
        <p:spPr>
          <a:xfrm>
            <a:off x="3901224" y="6069685"/>
            <a:ext cx="23054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 USD 330bn market</a:t>
            </a:r>
          </a:p>
        </p:txBody>
      </p:sp>
    </p:spTree>
    <p:extLst>
      <p:ext uri="{BB962C8B-B14F-4D97-AF65-F5344CB8AC3E}">
        <p14:creationId xmlns:p14="http://schemas.microsoft.com/office/powerpoint/2010/main" val="24154541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C813C1F-7640-15BF-A915-4E3C626C8626}"/>
              </a:ext>
            </a:extLst>
          </p:cNvPr>
          <p:cNvSpPr>
            <a:spLocks noGrp="1"/>
          </p:cNvSpPr>
          <p:nvPr>
            <p:ph type="body" sz="quarter" idx="11"/>
          </p:nvPr>
        </p:nvSpPr>
        <p:spPr>
          <a:xfrm>
            <a:off x="383116" y="3489600"/>
            <a:ext cx="10791020" cy="1405715"/>
          </a:xfrm>
        </p:spPr>
        <p:txBody>
          <a:bodyPr/>
          <a:lstStyle/>
          <a:p>
            <a:r>
              <a:rPr lang="en-US" sz="1600" b="1" dirty="0"/>
              <a:t>Do users of financial statements “look through” the accounting classification of HFIs?</a:t>
            </a:r>
          </a:p>
          <a:p>
            <a:endParaRPr lang="en-US" dirty="0"/>
          </a:p>
        </p:txBody>
      </p:sp>
      <p:sp>
        <p:nvSpPr>
          <p:cNvPr id="7" name="Titel 6">
            <a:extLst>
              <a:ext uri="{FF2B5EF4-FFF2-40B4-BE49-F238E27FC236}">
                <a16:creationId xmlns:a16="http://schemas.microsoft.com/office/drawing/2014/main" id="{41F0D44E-3F4B-56DE-0EFA-CCD6B04E1849}"/>
              </a:ext>
            </a:extLst>
          </p:cNvPr>
          <p:cNvSpPr>
            <a:spLocks noGrp="1"/>
          </p:cNvSpPr>
          <p:nvPr>
            <p:ph type="ctrTitle"/>
          </p:nvPr>
        </p:nvSpPr>
        <p:spPr/>
        <p:txBody>
          <a:bodyPr/>
          <a:lstStyle/>
          <a:p>
            <a:r>
              <a:rPr lang="en-US" sz="2800" dirty="0">
                <a:solidFill>
                  <a:srgbClr val="FFFFFF"/>
                </a:solidFill>
              </a:rPr>
              <a:t>2. Classification </a:t>
            </a:r>
            <a:endParaRPr lang="en-US" dirty="0"/>
          </a:p>
        </p:txBody>
      </p:sp>
      <p:sp>
        <p:nvSpPr>
          <p:cNvPr id="3" name="Datumsplatzhalter 2">
            <a:extLst>
              <a:ext uri="{FF2B5EF4-FFF2-40B4-BE49-F238E27FC236}">
                <a16:creationId xmlns:a16="http://schemas.microsoft.com/office/drawing/2014/main" id="{ABCFA93A-6A65-DCA2-6C72-81BB8DEF900A}"/>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A254F-42BE-40EF-A97F-63554C585852}"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382E8A8E-30F5-16F0-C4D8-CA81DCC7968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87532BD1-8321-200C-5F27-F8E4D1A0696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Tree>
    <p:extLst>
      <p:ext uri="{BB962C8B-B14F-4D97-AF65-F5344CB8AC3E}">
        <p14:creationId xmlns:p14="http://schemas.microsoft.com/office/powerpoint/2010/main" val="4626824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98AF0-9AA8-D99B-994C-0BEEF4064FA1}"/>
              </a:ext>
            </a:extLst>
          </p:cNvPr>
          <p:cNvSpPr>
            <a:spLocks noGrp="1"/>
          </p:cNvSpPr>
          <p:nvPr>
            <p:ph type="body" sz="quarter" idx="14"/>
          </p:nvPr>
        </p:nvSpPr>
        <p:spPr>
          <a:xfrm>
            <a:off x="1053158" y="1351313"/>
            <a:ext cx="5083608" cy="1142194"/>
          </a:xfrm>
        </p:spPr>
        <p:txBody>
          <a:bodyPr/>
          <a:lstStyle/>
          <a:p>
            <a:r>
              <a:rPr lang="en-GB" sz="3300" dirty="0"/>
              <a:t>Purpose of this session</a:t>
            </a:r>
          </a:p>
          <a:p>
            <a:endParaRPr lang="en-GB" dirty="0"/>
          </a:p>
        </p:txBody>
      </p:sp>
      <p:sp>
        <p:nvSpPr>
          <p:cNvPr id="3" name="Footer Placeholder 2">
            <a:extLst>
              <a:ext uri="{FF2B5EF4-FFF2-40B4-BE49-F238E27FC236}">
                <a16:creationId xmlns:a16="http://schemas.microsoft.com/office/drawing/2014/main" id="{5221B0D9-443E-6451-3937-F29965DD76A3}"/>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5</a:t>
            </a:fld>
            <a:endParaRPr lang="en-US">
              <a:cs typeface="Arial" panose="020B0604020202020204" pitchFamily="34" charset="0"/>
            </a:endParaRPr>
          </a:p>
        </p:txBody>
      </p:sp>
      <p:sp>
        <p:nvSpPr>
          <p:cNvPr id="4" name="TextBox 3">
            <a:extLst>
              <a:ext uri="{FF2B5EF4-FFF2-40B4-BE49-F238E27FC236}">
                <a16:creationId xmlns:a16="http://schemas.microsoft.com/office/drawing/2014/main" id="{9842A241-E1CA-9F88-FB40-402A7B0D9857}"/>
              </a:ext>
            </a:extLst>
          </p:cNvPr>
          <p:cNvSpPr txBox="1"/>
          <p:nvPr/>
        </p:nvSpPr>
        <p:spPr>
          <a:xfrm>
            <a:off x="1019174" y="1922410"/>
            <a:ext cx="9698445" cy="1592744"/>
          </a:xfrm>
          <a:prstGeom prst="rect">
            <a:avLst/>
          </a:prstGeom>
          <a:noFill/>
        </p:spPr>
        <p:txBody>
          <a:bodyPr wrap="square" rtlCol="0">
            <a:spAutoFit/>
          </a:bodyPr>
          <a:lstStyle/>
          <a:p>
            <a:pPr marL="342900" indent="-342900">
              <a:spcBef>
                <a:spcPts val="400"/>
              </a:spcBef>
              <a:spcAft>
                <a:spcPts val="300"/>
              </a:spcAft>
              <a:buFont typeface="Arial" panose="020B0604020202020204" pitchFamily="34" charset="0"/>
              <a:buChar char="•"/>
            </a:pPr>
            <a:r>
              <a:rPr lang="en-GB" sz="2000" dirty="0">
                <a:effectLst/>
                <a:ea typeface="Times New Roman" panose="02020603050405020304" pitchFamily="18" charset="0"/>
              </a:rPr>
              <a:t>Provide an </a:t>
            </a:r>
            <a:r>
              <a:rPr lang="en-GB" sz="2000" dirty="0">
                <a:ea typeface="Times New Roman" panose="02020603050405020304" pitchFamily="18" charset="0"/>
              </a:rPr>
              <a:t>o</a:t>
            </a:r>
            <a:r>
              <a:rPr lang="en-GB" sz="2000" dirty="0">
                <a:effectLst/>
                <a:ea typeface="Times New Roman" panose="02020603050405020304" pitchFamily="18" charset="0"/>
              </a:rPr>
              <a:t>verview of:</a:t>
            </a:r>
          </a:p>
          <a:p>
            <a:pPr marL="800100" lvl="1" indent="-342900">
              <a:spcBef>
                <a:spcPts val="400"/>
              </a:spcBef>
              <a:spcAft>
                <a:spcPts val="300"/>
              </a:spcAft>
              <a:buFont typeface="Arial" panose="020B0604020202020204" pitchFamily="34" charset="0"/>
              <a:buChar char="•"/>
            </a:pPr>
            <a:r>
              <a:rPr lang="en-GB" sz="2000" dirty="0">
                <a:effectLst/>
                <a:ea typeface="Times New Roman" panose="02020603050405020304" pitchFamily="18" charset="0"/>
              </a:rPr>
              <a:t>the FICE project;</a:t>
            </a:r>
          </a:p>
          <a:p>
            <a:pPr marL="800100" lvl="1" indent="-342900">
              <a:spcBef>
                <a:spcPts val="400"/>
              </a:spcBef>
              <a:spcAft>
                <a:spcPts val="300"/>
              </a:spcAft>
              <a:buFont typeface="Arial" panose="020B0604020202020204" pitchFamily="34" charset="0"/>
              <a:buChar char="•"/>
            </a:pPr>
            <a:r>
              <a:rPr lang="en-GB" sz="2000" dirty="0">
                <a:effectLst/>
                <a:ea typeface="Times New Roman" panose="02020603050405020304" pitchFamily="18" charset="0"/>
              </a:rPr>
              <a:t>the presentation proposals with illustrative examples; and</a:t>
            </a:r>
          </a:p>
          <a:p>
            <a:pPr marL="800100" lvl="1" indent="-342900">
              <a:spcBef>
                <a:spcPts val="400"/>
              </a:spcBef>
              <a:spcAft>
                <a:spcPts val="300"/>
              </a:spcAft>
              <a:buFont typeface="Arial" panose="020B0604020202020204" pitchFamily="34" charset="0"/>
              <a:buChar char="•"/>
            </a:pPr>
            <a:r>
              <a:rPr lang="en-GB" sz="2000" dirty="0">
                <a:ea typeface="Times New Roman" panose="02020603050405020304" pitchFamily="18" charset="0"/>
              </a:rPr>
              <a:t>the</a:t>
            </a:r>
            <a:r>
              <a:rPr lang="en-GB" sz="2000" dirty="0">
                <a:effectLst/>
                <a:ea typeface="Times New Roman" panose="02020603050405020304" pitchFamily="18" charset="0"/>
              </a:rPr>
              <a:t> disclosure proposals with additional explanation and illustrative examples.</a:t>
            </a:r>
          </a:p>
        </p:txBody>
      </p:sp>
    </p:spTree>
    <p:extLst>
      <p:ext uri="{BB962C8B-B14F-4D97-AF65-F5344CB8AC3E}">
        <p14:creationId xmlns:p14="http://schemas.microsoft.com/office/powerpoint/2010/main" val="4157415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2A1BD41B-E721-E025-63D0-8AFECB14FACB}"/>
              </a:ext>
            </a:extLst>
          </p:cNvPr>
          <p:cNvSpPr>
            <a:spLocks noGrp="1"/>
          </p:cNvSpPr>
          <p:nvPr>
            <p:ph idx="1"/>
          </p:nvPr>
        </p:nvSpPr>
        <p:spPr>
          <a:xfrm>
            <a:off x="616025" y="1613537"/>
            <a:ext cx="9585250" cy="4624687"/>
          </a:xfrm>
        </p:spPr>
        <p:txBody>
          <a:bodyPr>
            <a:normAutofit/>
          </a:bodyPr>
          <a:lstStyle/>
          <a:p>
            <a:r>
              <a:rPr lang="en-US" sz="1400" dirty="0"/>
              <a:t>How do capital markets perceive HFIs? As debt, equity, or something in between?</a:t>
            </a:r>
          </a:p>
          <a:p>
            <a:r>
              <a:rPr lang="en-US" sz="1400" dirty="0"/>
              <a:t>Underlying idea: Analyze the economic substance of HFIs to classify them as either liabilities or equity</a:t>
            </a:r>
          </a:p>
          <a:p>
            <a:r>
              <a:rPr lang="en-US" sz="1400" dirty="0"/>
              <a:t>Example:</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r>
              <a:rPr lang="en-US" sz="1400" dirty="0"/>
              <a:t>Necessary condition: Users of financial statements are able to “look through” the label and correctly incorporate the underlying features of HFIs</a:t>
            </a:r>
          </a:p>
          <a:p>
            <a:pPr marL="0" indent="0">
              <a:buNone/>
            </a:pPr>
            <a:endParaRPr lang="en-US" sz="1400" b="1" dirty="0"/>
          </a:p>
        </p:txBody>
      </p:sp>
      <p:sp>
        <p:nvSpPr>
          <p:cNvPr id="4" name="Datumsplatzhalter 3">
            <a:extLst>
              <a:ext uri="{FF2B5EF4-FFF2-40B4-BE49-F238E27FC236}">
                <a16:creationId xmlns:a16="http://schemas.microsoft.com/office/drawing/2014/main" id="{1CBBA5EF-9210-CB6A-936F-167E268C095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C5001-01AA-478E-804A-E5ADBBD87429}"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ußzeilenplatzhalter 4">
            <a:extLst>
              <a:ext uri="{FF2B5EF4-FFF2-40B4-BE49-F238E27FC236}">
                <a16:creationId xmlns:a16="http://schemas.microsoft.com/office/drawing/2014/main" id="{866B7AF7-3539-CBDA-E616-18AFFBBB8F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Foliennummernplatzhalter 5">
            <a:extLst>
              <a:ext uri="{FF2B5EF4-FFF2-40B4-BE49-F238E27FC236}">
                <a16:creationId xmlns:a16="http://schemas.microsoft.com/office/drawing/2014/main" id="{11606404-6090-439D-70BC-3652080ABD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7" name="Titel 6">
            <a:extLst>
              <a:ext uri="{FF2B5EF4-FFF2-40B4-BE49-F238E27FC236}">
                <a16:creationId xmlns:a16="http://schemas.microsoft.com/office/drawing/2014/main" id="{9975DDFE-AEC9-A791-1184-800A41A26754}"/>
              </a:ext>
            </a:extLst>
          </p:cNvPr>
          <p:cNvSpPr>
            <a:spLocks noGrp="1"/>
          </p:cNvSpPr>
          <p:nvPr>
            <p:ph type="title"/>
          </p:nvPr>
        </p:nvSpPr>
        <p:spPr/>
        <p:txBody>
          <a:bodyPr/>
          <a:lstStyle/>
          <a:p>
            <a:r>
              <a:rPr lang="en-US" dirty="0"/>
              <a:t>Market perception of HFIs: Introduction</a:t>
            </a:r>
          </a:p>
        </p:txBody>
      </p:sp>
      <p:grpSp>
        <p:nvGrpSpPr>
          <p:cNvPr id="1044" name="Gruppieren 1043">
            <a:extLst>
              <a:ext uri="{FF2B5EF4-FFF2-40B4-BE49-F238E27FC236}">
                <a16:creationId xmlns:a16="http://schemas.microsoft.com/office/drawing/2014/main" id="{C389564E-4BCD-DD8F-0A2F-A2BAF9172BF6}"/>
              </a:ext>
            </a:extLst>
          </p:cNvPr>
          <p:cNvGrpSpPr/>
          <p:nvPr/>
        </p:nvGrpSpPr>
        <p:grpSpPr>
          <a:xfrm>
            <a:off x="1084272" y="2456920"/>
            <a:ext cx="6514707" cy="2606285"/>
            <a:chOff x="895810" y="2296544"/>
            <a:chExt cx="6514707" cy="2606285"/>
          </a:xfrm>
        </p:grpSpPr>
        <p:grpSp>
          <p:nvGrpSpPr>
            <p:cNvPr id="1033" name="Gruppieren 1032">
              <a:extLst>
                <a:ext uri="{FF2B5EF4-FFF2-40B4-BE49-F238E27FC236}">
                  <a16:creationId xmlns:a16="http://schemas.microsoft.com/office/drawing/2014/main" id="{C7F119CA-99A2-89F2-B7BE-D4F3E33D86D0}"/>
                </a:ext>
              </a:extLst>
            </p:cNvPr>
            <p:cNvGrpSpPr/>
            <p:nvPr/>
          </p:nvGrpSpPr>
          <p:grpSpPr>
            <a:xfrm>
              <a:off x="895810" y="2296544"/>
              <a:ext cx="3689275" cy="2606285"/>
              <a:chOff x="1013256" y="2128765"/>
              <a:chExt cx="3689275" cy="2606285"/>
            </a:xfrm>
          </p:grpSpPr>
          <p:grpSp>
            <p:nvGrpSpPr>
              <p:cNvPr id="22" name="Gruppieren 21">
                <a:extLst>
                  <a:ext uri="{FF2B5EF4-FFF2-40B4-BE49-F238E27FC236}">
                    <a16:creationId xmlns:a16="http://schemas.microsoft.com/office/drawing/2014/main" id="{1FE38C49-E965-A6C3-4559-4CE3F2EBFBF4}"/>
                  </a:ext>
                </a:extLst>
              </p:cNvPr>
              <p:cNvGrpSpPr/>
              <p:nvPr/>
            </p:nvGrpSpPr>
            <p:grpSpPr>
              <a:xfrm>
                <a:off x="3563165" y="2128765"/>
                <a:ext cx="998188" cy="1309379"/>
                <a:chOff x="8389264" y="3234713"/>
                <a:chExt cx="998188" cy="1309379"/>
              </a:xfrm>
            </p:grpSpPr>
            <p:grpSp>
              <p:nvGrpSpPr>
                <p:cNvPr id="17" name="Gruppieren 16">
                  <a:extLst>
                    <a:ext uri="{FF2B5EF4-FFF2-40B4-BE49-F238E27FC236}">
                      <a16:creationId xmlns:a16="http://schemas.microsoft.com/office/drawing/2014/main" id="{FDB79C94-E9B9-5642-7E0F-04346BD4F569}"/>
                    </a:ext>
                  </a:extLst>
                </p:cNvPr>
                <p:cNvGrpSpPr/>
                <p:nvPr/>
              </p:nvGrpSpPr>
              <p:grpSpPr>
                <a:xfrm>
                  <a:off x="8389264" y="3234713"/>
                  <a:ext cx="843650" cy="843650"/>
                  <a:chOff x="7027533" y="2873986"/>
                  <a:chExt cx="843650" cy="843650"/>
                </a:xfrm>
              </p:grpSpPr>
              <p:pic>
                <p:nvPicPr>
                  <p:cNvPr id="16" name="Grafik 15" descr="Marke mit einfarbiger Füllung">
                    <a:extLst>
                      <a:ext uri="{FF2B5EF4-FFF2-40B4-BE49-F238E27FC236}">
                        <a16:creationId xmlns:a16="http://schemas.microsoft.com/office/drawing/2014/main" id="{C461EC67-81B8-B41B-4301-FBE08A3DF8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7533" y="2873986"/>
                    <a:ext cx="843650" cy="843650"/>
                  </a:xfrm>
                  <a:prstGeom prst="rect">
                    <a:avLst/>
                  </a:prstGeom>
                </p:spPr>
              </p:pic>
              <p:pic>
                <p:nvPicPr>
                  <p:cNvPr id="14" name="Grafik 13" descr="Euro mit einfarbiger Füllung">
                    <a:extLst>
                      <a:ext uri="{FF2B5EF4-FFF2-40B4-BE49-F238E27FC236}">
                        <a16:creationId xmlns:a16="http://schemas.microsoft.com/office/drawing/2014/main" id="{2B531909-DE71-A825-E07B-839584F2A8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02508">
                    <a:off x="7263385" y="3131589"/>
                    <a:ext cx="425086" cy="425086"/>
                  </a:xfrm>
                  <a:prstGeom prst="rect">
                    <a:avLst/>
                  </a:prstGeom>
                </p:spPr>
              </p:pic>
            </p:grpSp>
            <p:sp>
              <p:nvSpPr>
                <p:cNvPr id="20" name="Textfeld 19">
                  <a:extLst>
                    <a:ext uri="{FF2B5EF4-FFF2-40B4-BE49-F238E27FC236}">
                      <a16:creationId xmlns:a16="http://schemas.microsoft.com/office/drawing/2014/main" id="{4F413645-2E35-8028-40E1-592E31E4BC4F}"/>
                    </a:ext>
                  </a:extLst>
                </p:cNvPr>
                <p:cNvSpPr txBox="1"/>
                <p:nvPr/>
              </p:nvSpPr>
              <p:spPr>
                <a:xfrm>
                  <a:off x="8473052" y="4020872"/>
                  <a:ext cx="914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Stock price</a:t>
                  </a:r>
                </a:p>
              </p:txBody>
            </p:sp>
          </p:grpSp>
          <p:grpSp>
            <p:nvGrpSpPr>
              <p:cNvPr id="23" name="Gruppieren 22">
                <a:extLst>
                  <a:ext uri="{FF2B5EF4-FFF2-40B4-BE49-F238E27FC236}">
                    <a16:creationId xmlns:a16="http://schemas.microsoft.com/office/drawing/2014/main" id="{E13DB7FD-692F-8EDE-FFBE-4B7EE04146D9}"/>
                  </a:ext>
                </a:extLst>
              </p:cNvPr>
              <p:cNvGrpSpPr/>
              <p:nvPr/>
            </p:nvGrpSpPr>
            <p:grpSpPr>
              <a:xfrm>
                <a:off x="3346069" y="3429000"/>
                <a:ext cx="1356462" cy="1306050"/>
                <a:chOff x="8193249" y="4717430"/>
                <a:chExt cx="1356462" cy="1306050"/>
              </a:xfrm>
            </p:grpSpPr>
            <p:pic>
              <p:nvPicPr>
                <p:cNvPr id="19" name="Grafik 18" descr="Periodische Grafik Silhouette">
                  <a:extLst>
                    <a:ext uri="{FF2B5EF4-FFF2-40B4-BE49-F238E27FC236}">
                      <a16:creationId xmlns:a16="http://schemas.microsoft.com/office/drawing/2014/main" id="{69A29939-92AB-C374-5B84-2BF4414A3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4280" y="4717430"/>
                  <a:ext cx="914400" cy="914400"/>
                </a:xfrm>
                <a:prstGeom prst="rect">
                  <a:avLst/>
                </a:prstGeom>
              </p:spPr>
            </p:pic>
            <p:sp>
              <p:nvSpPr>
                <p:cNvPr id="21" name="Textfeld 20">
                  <a:extLst>
                    <a:ext uri="{FF2B5EF4-FFF2-40B4-BE49-F238E27FC236}">
                      <a16:creationId xmlns:a16="http://schemas.microsoft.com/office/drawing/2014/main" id="{18D2250D-C147-D107-AAFD-B98CC3BBDEE5}"/>
                    </a:ext>
                  </a:extLst>
                </p:cNvPr>
                <p:cNvSpPr txBox="1"/>
                <p:nvPr/>
              </p:nvSpPr>
              <p:spPr>
                <a:xfrm>
                  <a:off x="8193249" y="5500260"/>
                  <a:ext cx="13564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Systematic </a:t>
                  </a:r>
                  <a:br>
                    <a:rPr kumimoji="0" lang="en-US" sz="1400" b="1" i="0" u="none" strike="noStrike" kern="1200" cap="none" spc="0" normalizeH="0" baseline="0" noProof="0" dirty="0">
                      <a:ln>
                        <a:noFill/>
                      </a:ln>
                      <a:solidFill>
                        <a:srgbClr val="000000"/>
                      </a:solidFill>
                      <a:effectLst/>
                      <a:uLnTx/>
                      <a:uFillTx/>
                      <a:latin typeface="Verdana"/>
                      <a:ea typeface="+mn-ea"/>
                      <a:cs typeface="+mn-cs"/>
                    </a:rPr>
                  </a:br>
                  <a:r>
                    <a:rPr kumimoji="0" lang="en-US" sz="1400" b="1" i="0" u="none" strike="noStrike" kern="1200" cap="none" spc="0" normalizeH="0" baseline="0" noProof="0" dirty="0">
                      <a:ln>
                        <a:noFill/>
                      </a:ln>
                      <a:solidFill>
                        <a:srgbClr val="000000"/>
                      </a:solidFill>
                      <a:effectLst/>
                      <a:uLnTx/>
                      <a:uFillTx/>
                      <a:latin typeface="Verdana"/>
                      <a:ea typeface="+mn-ea"/>
                      <a:cs typeface="+mn-cs"/>
                    </a:rPr>
                    <a:t>risk</a:t>
                  </a:r>
                </a:p>
              </p:txBody>
            </p:sp>
          </p:grpSp>
          <p:grpSp>
            <p:nvGrpSpPr>
              <p:cNvPr id="61" name="Gruppieren 60">
                <a:extLst>
                  <a:ext uri="{FF2B5EF4-FFF2-40B4-BE49-F238E27FC236}">
                    <a16:creationId xmlns:a16="http://schemas.microsoft.com/office/drawing/2014/main" id="{8F8339AF-CC0E-E5FE-D6E2-55BFA0D6D3D6}"/>
                  </a:ext>
                </a:extLst>
              </p:cNvPr>
              <p:cNvGrpSpPr/>
              <p:nvPr/>
            </p:nvGrpSpPr>
            <p:grpSpPr>
              <a:xfrm>
                <a:off x="1013256" y="2955637"/>
                <a:ext cx="914400" cy="1141362"/>
                <a:chOff x="798559" y="2855025"/>
                <a:chExt cx="914400" cy="1141362"/>
              </a:xfrm>
            </p:grpSpPr>
            <p:pic>
              <p:nvPicPr>
                <p:cNvPr id="59" name="Grafik 58" descr="Vertrag mit einfarbiger Füllung">
                  <a:extLst>
                    <a:ext uri="{FF2B5EF4-FFF2-40B4-BE49-F238E27FC236}">
                      <a16:creationId xmlns:a16="http://schemas.microsoft.com/office/drawing/2014/main" id="{F2A2081C-12F5-B427-FDB1-BDCD6C58F1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559" y="2855025"/>
                  <a:ext cx="914400" cy="914400"/>
                </a:xfrm>
                <a:prstGeom prst="rect">
                  <a:avLst/>
                </a:prstGeom>
              </p:spPr>
            </p:pic>
            <p:sp>
              <p:nvSpPr>
                <p:cNvPr id="60" name="Textfeld 59">
                  <a:extLst>
                    <a:ext uri="{FF2B5EF4-FFF2-40B4-BE49-F238E27FC236}">
                      <a16:creationId xmlns:a16="http://schemas.microsoft.com/office/drawing/2014/main" id="{84A5EE88-43C9-8344-960B-BCF24F78EA81}"/>
                    </a:ext>
                  </a:extLst>
                </p:cNvPr>
                <p:cNvSpPr txBox="1"/>
                <p:nvPr/>
              </p:nvSpPr>
              <p:spPr>
                <a:xfrm>
                  <a:off x="1000995" y="3688610"/>
                  <a:ext cx="55015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HFI</a:t>
                  </a:r>
                </a:p>
              </p:txBody>
            </p:sp>
          </p:grpSp>
          <p:cxnSp>
            <p:nvCxnSpPr>
              <p:cNvPr id="63" name="Verbinder: gewinkelt 62">
                <a:extLst>
                  <a:ext uri="{FF2B5EF4-FFF2-40B4-BE49-F238E27FC236}">
                    <a16:creationId xmlns:a16="http://schemas.microsoft.com/office/drawing/2014/main" id="{FB9A1A0E-FD5A-530D-BFE5-172A9BF94391}"/>
                  </a:ext>
                </a:extLst>
              </p:cNvPr>
              <p:cNvCxnSpPr>
                <a:cxnSpLocks/>
              </p:cNvCxnSpPr>
              <p:nvPr/>
            </p:nvCxnSpPr>
            <p:spPr>
              <a:xfrm flipV="1">
                <a:off x="1849712" y="2818701"/>
                <a:ext cx="1688286" cy="58807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28" name="Verbinder: gewinkelt 1027">
                <a:extLst>
                  <a:ext uri="{FF2B5EF4-FFF2-40B4-BE49-F238E27FC236}">
                    <a16:creationId xmlns:a16="http://schemas.microsoft.com/office/drawing/2014/main" id="{9E3879FA-2F79-9C23-2DDF-97C983AA81EA}"/>
                  </a:ext>
                </a:extLst>
              </p:cNvPr>
              <p:cNvCxnSpPr>
                <a:cxnSpLocks/>
              </p:cNvCxnSpPr>
              <p:nvPr/>
            </p:nvCxnSpPr>
            <p:spPr>
              <a:xfrm>
                <a:off x="1849712" y="3406771"/>
                <a:ext cx="1688286" cy="56924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32" name="Textfeld 1031">
                <a:extLst>
                  <a:ext uri="{FF2B5EF4-FFF2-40B4-BE49-F238E27FC236}">
                    <a16:creationId xmlns:a16="http://schemas.microsoft.com/office/drawing/2014/main" id="{40D978F4-2535-D9C3-E10C-C00E6FE3A379}"/>
                  </a:ext>
                </a:extLst>
              </p:cNvPr>
              <p:cNvSpPr txBox="1"/>
              <p:nvPr/>
            </p:nvSpPr>
            <p:spPr>
              <a:xfrm>
                <a:off x="2010410" y="3253310"/>
                <a:ext cx="1422185" cy="307777"/>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Correlation?</a:t>
                </a:r>
              </a:p>
            </p:txBody>
          </p:sp>
        </p:grpSp>
        <p:cxnSp>
          <p:nvCxnSpPr>
            <p:cNvPr id="1037" name="Verbinder: gewinkelt 1036">
              <a:extLst>
                <a:ext uri="{FF2B5EF4-FFF2-40B4-BE49-F238E27FC236}">
                  <a16:creationId xmlns:a16="http://schemas.microsoft.com/office/drawing/2014/main" id="{AC3BB5CE-29C0-70F9-E6D2-4C1072F790C9}"/>
                </a:ext>
              </a:extLst>
            </p:cNvPr>
            <p:cNvCxnSpPr>
              <a:cxnSpLocks/>
            </p:cNvCxnSpPr>
            <p:nvPr/>
          </p:nvCxnSpPr>
          <p:spPr>
            <a:xfrm flipV="1">
              <a:off x="4893214" y="3554194"/>
              <a:ext cx="1688286" cy="58807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8" name="Verbinder: gewinkelt 1037">
              <a:extLst>
                <a:ext uri="{FF2B5EF4-FFF2-40B4-BE49-F238E27FC236}">
                  <a16:creationId xmlns:a16="http://schemas.microsoft.com/office/drawing/2014/main" id="{CF2A5522-F8BA-EA4B-855B-9FB0B4AAF463}"/>
                </a:ext>
              </a:extLst>
            </p:cNvPr>
            <p:cNvCxnSpPr>
              <a:cxnSpLocks/>
            </p:cNvCxnSpPr>
            <p:nvPr/>
          </p:nvCxnSpPr>
          <p:spPr>
            <a:xfrm>
              <a:off x="4892854" y="2988731"/>
              <a:ext cx="1688286" cy="56924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40" name="Grafik 1039" descr="Marke folgen mit einfarbiger Füllung">
              <a:extLst>
                <a:ext uri="{FF2B5EF4-FFF2-40B4-BE49-F238E27FC236}">
                  <a16:creationId xmlns:a16="http://schemas.microsoft.com/office/drawing/2014/main" id="{1F488393-9102-2242-82B3-B7814B53EC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5357" y="2781582"/>
              <a:ext cx="444488" cy="444488"/>
            </a:xfrm>
            <a:prstGeom prst="rect">
              <a:avLst/>
            </a:prstGeom>
          </p:spPr>
        </p:pic>
        <p:pic>
          <p:nvPicPr>
            <p:cNvPr id="1042" name="Grafik 1041" descr="Markee nicht mehr folgen mit einfarbiger Füllung">
              <a:extLst>
                <a:ext uri="{FF2B5EF4-FFF2-40B4-BE49-F238E27FC236}">
                  <a16:creationId xmlns:a16="http://schemas.microsoft.com/office/drawing/2014/main" id="{D32F36B6-2323-7A28-4B23-2BD2A98CDE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39007" y="3944265"/>
              <a:ext cx="444488" cy="444488"/>
            </a:xfrm>
            <a:prstGeom prst="rect">
              <a:avLst/>
            </a:prstGeom>
          </p:spPr>
        </p:pic>
        <p:sp>
          <p:nvSpPr>
            <p:cNvPr id="1043" name="Textfeld 1042">
              <a:extLst>
                <a:ext uri="{FF2B5EF4-FFF2-40B4-BE49-F238E27FC236}">
                  <a16:creationId xmlns:a16="http://schemas.microsoft.com/office/drawing/2014/main" id="{0324FE23-428D-4095-7FA1-38334691698D}"/>
                </a:ext>
              </a:extLst>
            </p:cNvPr>
            <p:cNvSpPr txBox="1"/>
            <p:nvPr/>
          </p:nvSpPr>
          <p:spPr>
            <a:xfrm>
              <a:off x="6589458" y="3400305"/>
              <a:ext cx="8210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Equity</a:t>
              </a:r>
            </a:p>
          </p:txBody>
        </p:sp>
      </p:grpSp>
    </p:spTree>
    <p:extLst>
      <p:ext uri="{BB962C8B-B14F-4D97-AF65-F5344CB8AC3E}">
        <p14:creationId xmlns:p14="http://schemas.microsoft.com/office/powerpoint/2010/main" val="387275939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B2D01A-2720-0E52-B534-0D7ADF86908E}"/>
              </a:ext>
            </a:extLst>
          </p:cNvPr>
          <p:cNvSpPr>
            <a:spLocks noGrp="1"/>
          </p:cNvSpPr>
          <p:nvPr>
            <p:ph idx="1"/>
          </p:nvPr>
        </p:nvSpPr>
        <p:spPr>
          <a:xfrm>
            <a:off x="616025" y="1613537"/>
            <a:ext cx="10537750" cy="4624687"/>
          </a:xfrm>
        </p:spPr>
        <p:txBody>
          <a:bodyPr>
            <a:noAutofit/>
          </a:bodyPr>
          <a:lstStyle/>
          <a:p>
            <a:pPr marL="342900" marR="0" lvl="0" indent="-342900" algn="l" defTabSz="1219044" rtl="0" eaLnBrk="1" fontAlgn="auto" latinLnBrk="0" hangingPunct="1">
              <a:lnSpc>
                <a:spcPct val="120000"/>
              </a:lnSpc>
              <a:spcBef>
                <a:spcPts val="600"/>
              </a:spcBef>
              <a:spcAft>
                <a:spcPts val="600"/>
              </a:spcAft>
              <a:buClr>
                <a:srgbClr val="0096D3"/>
              </a:buClr>
              <a:buSzTx/>
              <a:buFont typeface="+mj-lt"/>
              <a:buAutoNum type="arabicPeriod"/>
              <a:tabLst/>
              <a:defRPr/>
            </a:pPr>
            <a:r>
              <a:rPr lang="en-US" sz="1400" b="1" dirty="0"/>
              <a:t>Some evidence that users are able to “look through” the classification of (hybrid) financial instruments</a:t>
            </a:r>
          </a:p>
          <a:p>
            <a:pPr marL="628650" lvl="1" indent="-233363">
              <a:buClr>
                <a:srgbClr val="0096D3"/>
              </a:buClr>
              <a:defRPr/>
            </a:pPr>
            <a:r>
              <a:rPr lang="en-US" sz="1400" dirty="0"/>
              <a:t>Mandatorily Redeemable Preferred Stock (MRPS) does not exhibit a debt-like or equity-like relation with systematic risk or price</a:t>
            </a:r>
            <a:br>
              <a:rPr lang="en-US" sz="1400" dirty="0"/>
            </a:b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Kimmel and Warfield (1995, TAR); </a:t>
            </a: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Cheng, Frischmann, and </a:t>
            </a:r>
            <a:r>
              <a:rPr kumimoji="0" lang="de-DE" sz="1200" b="0" i="0" u="none" strike="noStrike" kern="1200" cap="none" spc="0" normalizeH="0" baseline="0" noProof="0" dirty="0" err="1">
                <a:ln>
                  <a:noFill/>
                </a:ln>
                <a:solidFill>
                  <a:srgbClr val="FFFFFF">
                    <a:lumMod val="65000"/>
                  </a:srgbClr>
                </a:solidFill>
                <a:effectLst/>
                <a:uLnTx/>
                <a:uFillTx/>
                <a:latin typeface="Verdana"/>
                <a:ea typeface="+mn-ea"/>
                <a:cs typeface="+mn-cs"/>
              </a:rPr>
              <a:t>Warfield</a:t>
            </a: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 </a:t>
            </a:r>
            <a:r>
              <a:rPr lang="de-DE" sz="1200" dirty="0">
                <a:solidFill>
                  <a:srgbClr val="FFFFFF">
                    <a:lumMod val="65000"/>
                  </a:srgbClr>
                </a:solidFill>
                <a:latin typeface="Verdana"/>
              </a:rPr>
              <a:t>(</a:t>
            </a: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2003, RAR)</a:t>
            </a:r>
            <a:endPar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endParaRPr>
          </a:p>
          <a:p>
            <a:pPr marL="628650" lvl="1" indent="-233363">
              <a:spcBef>
                <a:spcPts val="1200"/>
              </a:spcBef>
              <a:buClr>
                <a:srgbClr val="0096D3"/>
              </a:buClr>
              <a:defRPr/>
            </a:pPr>
            <a:r>
              <a:rPr lang="en-US" sz="1400" dirty="0"/>
              <a:t>Employee stock options (ESOPs) are negatively correlated to common equity risk and expected returns, suggesting that ESOPs are not priced as liabilities</a:t>
            </a:r>
            <a:br>
              <a:rPr lang="en-US" sz="1400" dirty="0"/>
            </a:br>
            <a:r>
              <a:rPr lang="en-US" sz="1200" dirty="0">
                <a:solidFill>
                  <a:schemeClr val="bg1">
                    <a:lumMod val="65000"/>
                  </a:schemeClr>
                </a:solidFill>
              </a:rPr>
              <a:t>Barth, Hodder, and </a:t>
            </a:r>
            <a:r>
              <a:rPr lang="en-US" sz="1200" dirty="0" err="1">
                <a:solidFill>
                  <a:schemeClr val="bg1">
                    <a:lumMod val="65000"/>
                  </a:schemeClr>
                </a:solidFill>
              </a:rPr>
              <a:t>Stubben</a:t>
            </a:r>
            <a:r>
              <a:rPr lang="en-US" sz="1200" dirty="0">
                <a:solidFill>
                  <a:schemeClr val="bg1">
                    <a:lumMod val="65000"/>
                  </a:schemeClr>
                </a:solidFill>
              </a:rPr>
              <a:t> (2013, RAST)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28650" marR="0" lvl="1" indent="-233363" algn="l" defTabSz="1219044" rtl="0" eaLnBrk="1" fontAlgn="auto" latinLnBrk="0" hangingPunct="1">
              <a:lnSpc>
                <a:spcPct val="120000"/>
              </a:lnSpc>
              <a:spcBef>
                <a:spcPts val="12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Cash and share-put warrants are priced as debt or equity in line with their solvency characteristics and independent of their accounting classification as liabilities (SFAS 150)</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kumimoji="0" lang="en-US" sz="1200" b="0" i="0" u="none" strike="noStrike" kern="1200" cap="none" spc="0" normalizeH="0" baseline="0" noProof="0" dirty="0" err="1">
                <a:ln>
                  <a:noFill/>
                </a:ln>
                <a:solidFill>
                  <a:srgbClr val="FFFFFF">
                    <a:lumMod val="65000"/>
                  </a:srgbClr>
                </a:solidFill>
                <a:effectLst/>
                <a:uLnTx/>
                <a:uFillTx/>
                <a:latin typeface="Verdana"/>
                <a:ea typeface="+mn-ea"/>
                <a:cs typeface="+mn-cs"/>
              </a:rPr>
              <a:t>Terando</a:t>
            </a: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 Shaw, and Smith (2007, RQFA)</a:t>
            </a:r>
          </a:p>
          <a:p>
            <a:pPr marL="628650" lvl="1" indent="-233363">
              <a:spcBef>
                <a:spcPts val="1200"/>
              </a:spcBef>
              <a:buClr>
                <a:srgbClr val="0096D3"/>
              </a:buClr>
              <a:defRPr/>
            </a:pPr>
            <a:r>
              <a:rPr lang="en-US" sz="1400" dirty="0">
                <a:solidFill>
                  <a:srgbClr val="000000"/>
                </a:solidFill>
                <a:latin typeface="Verdana"/>
              </a:rPr>
              <a:t>In an experiment, experienced finance professionals rely on HFIs’ contractual features when evaluating a firm’s creditworthiness and in their lending decisions</a:t>
            </a:r>
            <a:br>
              <a:rPr lang="en-US" sz="1400" dirty="0">
                <a:solidFill>
                  <a:srgbClr val="000000"/>
                </a:solidFill>
                <a:latin typeface="Verdana"/>
              </a:rPr>
            </a:br>
            <a:r>
              <a:rPr kumimoji="0" lang="en-US" sz="1200" b="0" i="0" u="none" strike="noStrike" kern="1200" cap="none" spc="0" normalizeH="0" baseline="0" noProof="0" dirty="0" err="1">
                <a:ln>
                  <a:noFill/>
                </a:ln>
                <a:solidFill>
                  <a:srgbClr val="FFFFFF">
                    <a:lumMod val="65000"/>
                  </a:srgbClr>
                </a:solidFill>
                <a:effectLst/>
                <a:uLnTx/>
                <a:uFillTx/>
                <a:latin typeface="Verdana"/>
                <a:ea typeface="+mn-ea"/>
                <a:cs typeface="+mn-cs"/>
              </a:rPr>
              <a:t>Clor-Proell</a:t>
            </a:r>
            <a:r>
              <a:rPr lang="en-US" sz="1200" dirty="0">
                <a:solidFill>
                  <a:srgbClr val="FFFFFF">
                    <a:lumMod val="65000"/>
                  </a:srgbClr>
                </a:solidFill>
                <a:latin typeface="Verdana"/>
              </a:rPr>
              <a:t>, Koonce, and White (2016, JAR)</a:t>
            </a:r>
          </a:p>
          <a:p>
            <a:pPr marL="0" marR="0" lvl="0" indent="0" algn="l" defTabSz="1219044" rtl="0" eaLnBrk="1" fontAlgn="auto" latinLnBrk="0" hangingPunct="1">
              <a:lnSpc>
                <a:spcPct val="120000"/>
              </a:lnSpc>
              <a:spcBef>
                <a:spcPts val="600"/>
              </a:spcBef>
              <a:spcAft>
                <a:spcPts val="600"/>
              </a:spcAft>
              <a:buClr>
                <a:srgbClr val="0096D3"/>
              </a:buClr>
              <a:buSzTx/>
              <a:buNone/>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395287" lvl="1" indent="0">
              <a:spcBef>
                <a:spcPts val="1200"/>
              </a:spcBef>
              <a:buClr>
                <a:srgbClr val="0096D3"/>
              </a:buClr>
              <a:buNone/>
              <a:defRPr/>
            </a:pPr>
            <a:endPar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3" name="Datumsplatzhalter 2">
            <a:extLst>
              <a:ext uri="{FF2B5EF4-FFF2-40B4-BE49-F238E27FC236}">
                <a16:creationId xmlns:a16="http://schemas.microsoft.com/office/drawing/2014/main" id="{C5158F8D-E5E9-9A14-C1A2-89D190B7F6B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9427526F-4C70-4475-7D3E-261077D1360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1BC154B2-566C-DFA0-306F-402B07D5F9F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0E50AC03-3BA0-7CAF-7CFD-82D11BA87363}"/>
              </a:ext>
            </a:extLst>
          </p:cNvPr>
          <p:cNvSpPr>
            <a:spLocks noGrp="1"/>
          </p:cNvSpPr>
          <p:nvPr>
            <p:ph type="title"/>
          </p:nvPr>
        </p:nvSpPr>
        <p:spPr/>
        <p:txBody>
          <a:bodyPr/>
          <a:lstStyle/>
          <a:p>
            <a:r>
              <a:rPr lang="en-US" dirty="0"/>
              <a:t>Market perception of HFIs: Evidence I</a:t>
            </a:r>
          </a:p>
        </p:txBody>
      </p:sp>
    </p:spTree>
    <p:extLst>
      <p:ext uri="{BB962C8B-B14F-4D97-AF65-F5344CB8AC3E}">
        <p14:creationId xmlns:p14="http://schemas.microsoft.com/office/powerpoint/2010/main" val="93260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840175-60D4-747A-B472-0C7C98286E04}"/>
              </a:ext>
            </a:extLst>
          </p:cNvPr>
          <p:cNvSpPr>
            <a:spLocks noGrp="1"/>
          </p:cNvSpPr>
          <p:nvPr>
            <p:ph idx="1"/>
          </p:nvPr>
        </p:nvSpPr>
        <p:spPr/>
        <p:txBody>
          <a:bodyPr/>
          <a:lstStyle/>
          <a:p>
            <a:pPr marL="342900" marR="0" lvl="0" indent="-342900" algn="l" defTabSz="1219044" rtl="0" eaLnBrk="1" fontAlgn="auto" latinLnBrk="0" hangingPunct="1">
              <a:lnSpc>
                <a:spcPct val="120000"/>
              </a:lnSpc>
              <a:spcBef>
                <a:spcPts val="600"/>
              </a:spcBef>
              <a:spcAft>
                <a:spcPts val="600"/>
              </a:spcAft>
              <a:buClr>
                <a:srgbClr val="0096D3"/>
              </a:buClr>
              <a:buSzTx/>
              <a:buFont typeface="+mj-lt"/>
              <a:buAutoNum type="arabicPeriod" startAt="2"/>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A bit of evidence suggesting users price HFIs in line with their classification</a:t>
            </a:r>
            <a:endPar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endParaRPr>
          </a:p>
          <a:p>
            <a:pPr marL="628650" marR="0" lvl="1" indent="-233363" algn="l" defTabSz="1219044" rtl="0" eaLnBrk="1" fontAlgn="auto" latinLnBrk="0" hangingPunct="1">
              <a:lnSpc>
                <a:spcPct val="120000"/>
              </a:lnSpc>
              <a:spcBef>
                <a:spcPts val="0"/>
              </a:spcBef>
              <a:spcAft>
                <a:spcPts val="0"/>
              </a:spcAft>
              <a:buClr>
                <a:srgbClr val="0096D3"/>
              </a:buClr>
              <a:buSzPct val="100000"/>
              <a:buFont typeface="Wingdings" charset="2"/>
              <a:buChar char="§"/>
              <a:tabLst/>
              <a:defRPr/>
            </a:pPr>
            <a:r>
              <a:rPr lang="en-US" sz="1400" dirty="0">
                <a:solidFill>
                  <a:srgbClr val="000000"/>
                </a:solidFill>
                <a:latin typeface="Verdana"/>
              </a:rPr>
              <a:t>Buy-side analysts price </a:t>
            </a:r>
            <a:r>
              <a:rPr lang="en-US" sz="1400" dirty="0"/>
              <a:t>MRPS in line with their accounting classification</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Hopkins (1996, JAR)</a:t>
            </a:r>
            <a:endParaRPr lang="en-US" dirty="0"/>
          </a:p>
          <a:p>
            <a:pPr marL="681037" lvl="1" indent="-285750">
              <a:spcBef>
                <a:spcPts val="1200"/>
              </a:spcBef>
            </a:pPr>
            <a:r>
              <a:rPr lang="en-US" sz="1400" dirty="0"/>
              <a:t>Markets price perpetual corporate hybrid bonds (PCHBs) as debt around their offering but as equity when presented as equity in F/S</a:t>
            </a:r>
            <a:br>
              <a:rPr lang="en-US" sz="1400" dirty="0"/>
            </a:b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Bornemann and Novotny-Farkas (2024, WP)</a:t>
            </a:r>
            <a:endParaRPr kumimoji="0" lang="en-US" sz="1400" b="0" i="0" u="none" strike="noStrike" kern="1200" cap="none" spc="0" normalizeH="0" baseline="0" noProof="0" dirty="0">
              <a:ln>
                <a:noFill/>
              </a:ln>
              <a:solidFill>
                <a:srgbClr val="FFFFFF">
                  <a:lumMod val="65000"/>
                </a:srgbClr>
              </a:solidFill>
              <a:effectLst/>
              <a:uLnTx/>
              <a:uFillTx/>
              <a:latin typeface="Verdana"/>
              <a:ea typeface="+mn-ea"/>
              <a:cs typeface="+mn-cs"/>
            </a:endParaRPr>
          </a:p>
          <a:p>
            <a:pPr marL="922331" lvl="2" indent="-285750">
              <a:spcBef>
                <a:spcPts val="600"/>
              </a:spcBef>
            </a:pPr>
            <a:r>
              <a:rPr kumimoji="0" lang="en-US" sz="1400" b="0" i="0" u="none" strike="noStrike" kern="1200" cap="none" spc="0" normalizeH="0" baseline="0" noProof="0" dirty="0">
                <a:ln>
                  <a:noFill/>
                </a:ln>
                <a:solidFill>
                  <a:srgbClr val="000000"/>
                </a:solidFill>
                <a:effectLst/>
                <a:uLnTx/>
                <a:uFillTx/>
                <a:latin typeface="Verdana"/>
                <a:ea typeface="+mn-ea"/>
                <a:cs typeface="+mn-cs"/>
              </a:rPr>
              <a:t>Cumulative abnormal returns around PCHB offerings are comparable to straight debt offerings</a:t>
            </a:r>
          </a:p>
          <a:p>
            <a:pPr marL="922331" lvl="2" indent="-285750">
              <a:spcBef>
                <a:spcPts val="600"/>
              </a:spcBef>
            </a:pPr>
            <a:r>
              <a:rPr lang="en-US" dirty="0">
                <a:solidFill>
                  <a:srgbClr val="000000"/>
                </a:solidFill>
                <a:latin typeface="Verdana"/>
              </a:rPr>
              <a:t>However, the value relevance of PCHBs suggests equity-like pricing when presented in F/S</a:t>
            </a:r>
            <a:endParaRPr lang="en-US" sz="1000" dirty="0"/>
          </a:p>
        </p:txBody>
      </p:sp>
      <p:sp>
        <p:nvSpPr>
          <p:cNvPr id="3" name="Datumsplatzhalter 2">
            <a:extLst>
              <a:ext uri="{FF2B5EF4-FFF2-40B4-BE49-F238E27FC236}">
                <a16:creationId xmlns:a16="http://schemas.microsoft.com/office/drawing/2014/main" id="{53468FAC-09E1-8DD7-0CD0-893480A328F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B6DD1E58-0453-F141-7CBE-A158B6F0CC8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23BC5BDC-C5ED-9AE4-8C8D-44D398E3699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E277104C-9A2D-20BA-C485-C94E67C99043}"/>
              </a:ext>
            </a:extLst>
          </p:cNvPr>
          <p:cNvSpPr>
            <a:spLocks noGrp="1"/>
          </p:cNvSpPr>
          <p:nvPr>
            <p:ph type="title"/>
          </p:nvPr>
        </p:nvSpPr>
        <p:spPr/>
        <p:txBody>
          <a:bodyPr/>
          <a:lstStyle/>
          <a:p>
            <a:r>
              <a:rPr lang="en-US" dirty="0"/>
              <a:t>Market perception of HFIs: Evidence II</a:t>
            </a:r>
          </a:p>
        </p:txBody>
      </p:sp>
    </p:spTree>
    <p:extLst>
      <p:ext uri="{BB962C8B-B14F-4D97-AF65-F5344CB8AC3E}">
        <p14:creationId xmlns:p14="http://schemas.microsoft.com/office/powerpoint/2010/main" val="173208706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01A9-58B9-92EF-5E37-36C2E195403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6D8FD750-F61C-58C5-8DC9-AC788C6F5D49}"/>
              </a:ext>
            </a:extLst>
          </p:cNvPr>
          <p:cNvSpPr>
            <a:spLocks noGrp="1"/>
          </p:cNvSpPr>
          <p:nvPr>
            <p:ph idx="1"/>
          </p:nvPr>
        </p:nvSpPr>
        <p:spPr>
          <a:xfrm>
            <a:off x="616024" y="1613537"/>
            <a:ext cx="10222552" cy="4624687"/>
          </a:xfrm>
        </p:spPr>
        <p:txBody>
          <a:bodyPr>
            <a:noAutofit/>
          </a:bodyPr>
          <a:lstStyle/>
          <a:p>
            <a:pPr marL="349249" indent="-342900">
              <a:spcBef>
                <a:spcPts val="1200"/>
              </a:spcBef>
              <a:buClr>
                <a:srgbClr val="0096D3"/>
              </a:buClr>
              <a:buFont typeface="+mj-lt"/>
              <a:buAutoNum type="arabicPeriod" startAt="3"/>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However, the market’s perception is context-specific and likely depends on the attributes of…</a:t>
            </a:r>
            <a:endParaRPr lang="en-US" sz="1400" b="1" dirty="0">
              <a:solidFill>
                <a:srgbClr val="000000"/>
              </a:solidFill>
              <a:latin typeface="Verdana"/>
            </a:endParaRPr>
          </a:p>
          <a:p>
            <a:pPr marL="720725" lvl="1" indent="-342900">
              <a:spcBef>
                <a:spcPts val="600"/>
              </a:spcBef>
              <a:buClr>
                <a:srgbClr val="0096D3"/>
              </a:buClr>
              <a:buFont typeface="+mj-lt"/>
              <a:buAutoNum type="alphaLcParenR"/>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 the security</a:t>
            </a:r>
          </a:p>
          <a:p>
            <a:pPr marL="896938" lvl="2" indent="-171450">
              <a:spcBef>
                <a:spcPts val="600"/>
              </a:spcBef>
              <a:buClr>
                <a:srgbClr val="0096D3"/>
              </a:buClr>
              <a:defRPr/>
            </a:pPr>
            <a:r>
              <a:rPr lang="en-US" dirty="0"/>
              <a:t>Once </a:t>
            </a:r>
            <a:r>
              <a:rPr lang="en-US" sz="1400" dirty="0"/>
              <a:t>MRPS</a:t>
            </a:r>
            <a:r>
              <a:rPr lang="en-US" dirty="0"/>
              <a:t> includes more equity features (esp., conversion features or voting rights), MRPS is priced more equity-like</a:t>
            </a:r>
            <a:br>
              <a:rPr lang="en-US" dirty="0"/>
            </a:b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Kimmel and Warfield (1995, TAR)</a:t>
            </a:r>
            <a:endParaRPr lang="en-US" dirty="0"/>
          </a:p>
          <a:p>
            <a:pPr marL="893763" marR="0" lvl="1" indent="-177800" algn="l" defTabSz="1219044" rtl="0" eaLnBrk="1" fontAlgn="auto" latinLnBrk="0" hangingPunct="1">
              <a:lnSpc>
                <a:spcPct val="120000"/>
              </a:lnSpc>
              <a:spcBef>
                <a:spcPts val="12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Finance professionals rely on five key features to rank HFIs along the debt-equity continuum: </a:t>
            </a:r>
            <a:r>
              <a:rPr kumimoji="0" lang="en-US" sz="1400" b="0" i="1" u="none" strike="noStrike" kern="1200" cap="none" spc="0" normalizeH="0" baseline="0" noProof="0" dirty="0">
                <a:ln>
                  <a:noFill/>
                </a:ln>
                <a:solidFill>
                  <a:srgbClr val="000000"/>
                </a:solidFill>
                <a:effectLst/>
                <a:uLnTx/>
                <a:uFillTx/>
                <a:latin typeface="Verdana"/>
                <a:ea typeface="+mn-ea"/>
                <a:cs typeface="+mn-cs"/>
              </a:rPr>
              <a:t>maturity, priority in liquidation, voting rights, settlement in cash or common stock, dependence on profitability</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lang="en-US" sz="1200" dirty="0">
                <a:solidFill>
                  <a:srgbClr val="FFFFFF">
                    <a:lumMod val="65000"/>
                  </a:srgbClr>
                </a:solidFill>
                <a:latin typeface="Verdana"/>
              </a:rPr>
              <a:t>C</a:t>
            </a: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lor-</a:t>
            </a:r>
            <a:r>
              <a:rPr kumimoji="0" lang="en-US" sz="1200" b="0" i="0" u="none" strike="noStrike" kern="1200" cap="none" spc="0" normalizeH="0" baseline="0" noProof="0" dirty="0" err="1">
                <a:ln>
                  <a:noFill/>
                </a:ln>
                <a:solidFill>
                  <a:srgbClr val="FFFFFF">
                    <a:lumMod val="65000"/>
                  </a:srgbClr>
                </a:solidFill>
                <a:effectLst/>
                <a:uLnTx/>
                <a:uFillTx/>
                <a:latin typeface="Verdana"/>
                <a:ea typeface="+mn-ea"/>
                <a:cs typeface="+mn-cs"/>
              </a:rPr>
              <a:t>Proell</a:t>
            </a: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 Koonce, and White (2016, JAR)</a:t>
            </a: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720725" lvl="1" indent="-342900">
              <a:spcBef>
                <a:spcPts val="1200"/>
              </a:spcBef>
              <a:buClr>
                <a:srgbClr val="0096D3"/>
              </a:buClr>
              <a:buFont typeface="+mj-lt"/>
              <a:buAutoNum type="alphaLcParenR" startAt="2"/>
              <a:defRPr/>
            </a:pPr>
            <a:r>
              <a:rPr lang="en-US" sz="1400" b="1" dirty="0">
                <a:solidFill>
                  <a:srgbClr val="000000"/>
                </a:solidFill>
                <a:latin typeface="Verdana"/>
              </a:rPr>
              <a:t>… the firm</a:t>
            </a:r>
          </a:p>
          <a:p>
            <a:pPr marL="896938" marR="0" lvl="2" indent="-171450" algn="l" defTabSz="1219044" rtl="0" eaLnBrk="1" fontAlgn="auto" latinLnBrk="0" hangingPunct="1">
              <a:lnSpc>
                <a:spcPct val="120000"/>
              </a:lnSpc>
              <a:spcBef>
                <a:spcPts val="600"/>
              </a:spcBef>
              <a:spcAft>
                <a:spcPts val="0"/>
              </a:spcAft>
              <a:buClr>
                <a:srgbClr val="0096D3"/>
              </a:buClr>
              <a:buSzTx/>
              <a:buFont typeface="Wingdings" charset="2"/>
              <a:buChar char="§"/>
              <a:tabLst/>
              <a:defRPr/>
            </a:pPr>
            <a:r>
              <a:rPr lang="en-US" dirty="0">
                <a:solidFill>
                  <a:srgbClr val="000000"/>
                </a:solidFill>
                <a:latin typeface="Verdana"/>
              </a:rPr>
              <a:t>Market perception of MRPS as liabilities or equity depends to some extent on firms’ size</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Cheng, Frischmann, and </a:t>
            </a:r>
            <a:r>
              <a:rPr kumimoji="0" lang="de-DE" sz="1200" b="0" i="0" u="none" strike="noStrike" kern="1200" cap="none" spc="0" normalizeH="0" baseline="0" noProof="0" dirty="0" err="1">
                <a:ln>
                  <a:noFill/>
                </a:ln>
                <a:solidFill>
                  <a:srgbClr val="FFFFFF">
                    <a:lumMod val="65000"/>
                  </a:srgbClr>
                </a:solidFill>
                <a:effectLst/>
                <a:uLnTx/>
                <a:uFillTx/>
                <a:latin typeface="Verdana"/>
                <a:ea typeface="+mn-ea"/>
                <a:cs typeface="+mn-cs"/>
              </a:rPr>
              <a:t>Warfield</a:t>
            </a: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 </a:t>
            </a:r>
            <a:r>
              <a:rPr lang="de-DE" sz="1200" dirty="0">
                <a:solidFill>
                  <a:srgbClr val="FFFFFF">
                    <a:lumMod val="65000"/>
                  </a:srgbClr>
                </a:solidFill>
                <a:latin typeface="Verdana"/>
              </a:rPr>
              <a:t>(</a:t>
            </a:r>
            <a:r>
              <a:rPr kumimoji="0" lang="de-DE" sz="1200" b="0" i="0" u="none" strike="noStrike" kern="1200" cap="none" spc="0" normalizeH="0" baseline="0" noProof="0" dirty="0">
                <a:ln>
                  <a:noFill/>
                </a:ln>
                <a:solidFill>
                  <a:srgbClr val="FFFFFF">
                    <a:lumMod val="65000"/>
                  </a:srgbClr>
                </a:solidFill>
                <a:effectLst/>
                <a:uLnTx/>
                <a:uFillTx/>
                <a:latin typeface="Verdana"/>
                <a:ea typeface="+mn-ea"/>
                <a:cs typeface="+mn-cs"/>
              </a:rPr>
              <a:t>2003, RAR)</a:t>
            </a:r>
            <a:endParaRPr lang="en-US" sz="1400" b="1" dirty="0">
              <a:solidFill>
                <a:srgbClr val="000000"/>
              </a:solidFill>
              <a:latin typeface="Verdana"/>
            </a:endParaRPr>
          </a:p>
          <a:p>
            <a:pPr marL="896938" marR="0" lvl="2" indent="-171450" algn="l" defTabSz="1219044" rtl="0" eaLnBrk="1" fontAlgn="auto" latinLnBrk="0" hangingPunct="1">
              <a:lnSpc>
                <a:spcPct val="120000"/>
              </a:lnSpc>
              <a:spcBef>
                <a:spcPts val="1200"/>
              </a:spcBef>
              <a:spcAft>
                <a:spcPts val="0"/>
              </a:spcAft>
              <a:buClr>
                <a:srgbClr val="0096D3"/>
              </a:buClr>
              <a:buSzTx/>
              <a:buFont typeface="Wingdings" charset="2"/>
              <a:buChar char="§"/>
              <a:tabLst/>
              <a:defRPr/>
            </a:pPr>
            <a:r>
              <a:rPr lang="en-US" dirty="0">
                <a:solidFill>
                  <a:srgbClr val="000000"/>
                </a:solidFill>
                <a:latin typeface="Verdana"/>
              </a:rPr>
              <a:t>Investors price preferred stock as more equity-like (liabilities-like) when the firm is financially distressed (healthy)</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lang="de-DE" sz="1200" dirty="0">
                <a:solidFill>
                  <a:srgbClr val="FFFFFF">
                    <a:lumMod val="65000"/>
                  </a:srgbClr>
                </a:solidFill>
                <a:latin typeface="Verdana"/>
              </a:rPr>
              <a:t>Linsmeier, Partridge, and Shakespeare (2023, WP)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Datumsplatzhalter 2">
            <a:extLst>
              <a:ext uri="{FF2B5EF4-FFF2-40B4-BE49-F238E27FC236}">
                <a16:creationId xmlns:a16="http://schemas.microsoft.com/office/drawing/2014/main" id="{D26F2598-3892-BF75-DCDC-9EFD28E74B0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545F7C30-E5B2-69FB-10B4-22ED2B51B6E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336355FE-D199-6C09-618A-0C3ED62733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079160B4-67AA-66CF-3D73-56B40051E8F0}"/>
              </a:ext>
            </a:extLst>
          </p:cNvPr>
          <p:cNvSpPr>
            <a:spLocks noGrp="1"/>
          </p:cNvSpPr>
          <p:nvPr>
            <p:ph type="title"/>
          </p:nvPr>
        </p:nvSpPr>
        <p:spPr/>
        <p:txBody>
          <a:bodyPr/>
          <a:lstStyle/>
          <a:p>
            <a:r>
              <a:rPr lang="en-US" dirty="0"/>
              <a:t>Market perception of HFIs: Evidence II</a:t>
            </a:r>
          </a:p>
        </p:txBody>
      </p:sp>
    </p:spTree>
    <p:extLst>
      <p:ext uri="{BB962C8B-B14F-4D97-AF65-F5344CB8AC3E}">
        <p14:creationId xmlns:p14="http://schemas.microsoft.com/office/powerpoint/2010/main" val="360921677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D9F9009-385E-571C-7D90-BF12204F2FA9}"/>
              </a:ext>
            </a:extLst>
          </p:cNvPr>
          <p:cNvSpPr>
            <a:spLocks noGrp="1"/>
          </p:cNvSpPr>
          <p:nvPr>
            <p:ph idx="1"/>
          </p:nvPr>
        </p:nvSpPr>
        <p:spPr>
          <a:xfrm>
            <a:off x="616025" y="1613537"/>
            <a:ext cx="10700724" cy="4624687"/>
          </a:xfrm>
        </p:spPr>
        <p:txBody>
          <a:bodyPr>
            <a:noAutofit/>
          </a:bodyPr>
          <a:lstStyle/>
          <a:p>
            <a:pPr marL="342900" indent="-342900">
              <a:spcAft>
                <a:spcPts val="600"/>
              </a:spcAft>
              <a:buClr>
                <a:srgbClr val="0096D3"/>
              </a:buClr>
              <a:buFont typeface="+mj-lt"/>
              <a:buAutoNum type="arabicPeriod"/>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No studies that analyze whether reclassifications of (hybrid) financial instruments provide more useful information to users</a:t>
            </a:r>
          </a:p>
          <a:p>
            <a:pPr marL="342900" marR="0" lvl="0" indent="-342900" algn="l" defTabSz="1219044" rtl="0" eaLnBrk="1" fontAlgn="auto" latinLnBrk="0" hangingPunct="1">
              <a:lnSpc>
                <a:spcPct val="120000"/>
              </a:lnSpc>
              <a:spcBef>
                <a:spcPts val="600"/>
              </a:spcBef>
              <a:spcAft>
                <a:spcPts val="600"/>
              </a:spcAft>
              <a:buClr>
                <a:srgbClr val="0096D3"/>
              </a:buClr>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Literature supports that firms adjust financing or instruments in response to classification changes</a:t>
            </a:r>
          </a:p>
          <a:p>
            <a:pPr marL="720725" marR="0" lvl="1" indent="-342900" algn="l" defTabSz="1219044" rtl="0" eaLnBrk="1" fontAlgn="auto" latinLnBrk="0" hangingPunct="1">
              <a:lnSpc>
                <a:spcPct val="120000"/>
              </a:lnSpc>
              <a:spcBef>
                <a:spcPts val="600"/>
              </a:spcBef>
              <a:spcAft>
                <a:spcPts val="0"/>
              </a:spcAft>
              <a:buClr>
                <a:srgbClr val="0096D3"/>
              </a:buClr>
              <a:buSzPct val="100000"/>
              <a:buFont typeface="+mj-lt"/>
              <a:buAutoNum type="alphaLcParen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FAS 150: reclassified MRPS from mezzanine to liabilities around 2003</a:t>
            </a:r>
          </a:p>
          <a:p>
            <a:pPr marL="896938" lvl="2" indent="-171450">
              <a:spcBef>
                <a:spcPts val="600"/>
              </a:spcBef>
              <a:buClr>
                <a:srgbClr val="0096D3"/>
              </a:buClr>
              <a:defRPr/>
            </a:pPr>
            <a:r>
              <a:rPr kumimoji="0" lang="en-US" b="0" i="0" u="none" strike="noStrike" kern="1200" cap="none" spc="0" normalizeH="0" baseline="0" noProof="0" dirty="0">
                <a:ln>
                  <a:noFill/>
                </a:ln>
                <a:solidFill>
                  <a:srgbClr val="000000"/>
                </a:solidFill>
                <a:effectLst/>
                <a:uLnTx/>
                <a:uFillTx/>
                <a:latin typeface="Verdana"/>
                <a:ea typeface="+mn-ea"/>
                <a:cs typeface="+mn-cs"/>
              </a:rPr>
              <a:t>Firms </a:t>
            </a:r>
            <a:r>
              <a:rPr lang="en-US" dirty="0">
                <a:solidFill>
                  <a:srgbClr val="000000"/>
                </a:solidFill>
                <a:latin typeface="Verdana"/>
              </a:rPr>
              <a:t>redeemed</a:t>
            </a:r>
            <a:r>
              <a:rPr kumimoji="0" lang="en-US" b="0" i="0" u="none" strike="noStrike" kern="1200" cap="none" spc="0" normalizeH="0" baseline="0" noProof="0" dirty="0">
                <a:ln>
                  <a:noFill/>
                </a:ln>
                <a:solidFill>
                  <a:srgbClr val="000000"/>
                </a:solidFill>
                <a:effectLst/>
                <a:uLnTx/>
                <a:uFillTx/>
                <a:latin typeface="Verdana"/>
                <a:ea typeface="+mn-ea"/>
                <a:cs typeface="+mn-cs"/>
              </a:rPr>
              <a:t> </a:t>
            </a:r>
            <a:r>
              <a:rPr kumimoji="0" lang="en-GB" b="0" i="0" u="none" strike="noStrike" kern="1200" cap="none" spc="0" normalizeH="0" baseline="0" noProof="0" dirty="0">
                <a:ln>
                  <a:noFill/>
                </a:ln>
                <a:solidFill>
                  <a:srgbClr val="000000"/>
                </a:solidFill>
                <a:effectLst/>
                <a:uLnTx/>
                <a:uFillTx/>
                <a:latin typeface="Verdana"/>
                <a:ea typeface="+mn-ea"/>
                <a:cs typeface="+mn-cs"/>
              </a:rPr>
              <a:t>MRPS early before the adoption of FAS 150 to avoid negative effects on debt covenants</a:t>
            </a:r>
            <a:br>
              <a:rPr lang="en-US" dirty="0"/>
            </a:b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Moser, Newberry, and Puckett (2011, RAST)</a:t>
            </a:r>
            <a:endParaRPr lang="en-US" dirty="0"/>
          </a:p>
          <a:p>
            <a:pPr marL="893763" marR="0" lvl="1" indent="-177800" algn="l" defTabSz="1219044" rtl="0" eaLnBrk="1" fontAlgn="auto" latinLnBrk="0" hangingPunct="1">
              <a:lnSpc>
                <a:spcPct val="120000"/>
              </a:lnSpc>
              <a:spcBef>
                <a:spcPts val="12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Firms issued fewer MRPS and restructured MRPS after the adoption of FAS 150</a:t>
            </a:r>
            <a:br>
              <a:rPr kumimoji="0" lang="en-US" sz="1400" b="0" i="0" u="none" strike="noStrike" kern="1200" cap="none" spc="0" normalizeH="0" baseline="0" noProof="0" dirty="0">
                <a:ln>
                  <a:noFill/>
                </a:ln>
                <a:solidFill>
                  <a:srgbClr val="000000"/>
                </a:solidFill>
                <a:effectLst/>
                <a:uLnTx/>
                <a:uFillTx/>
                <a:latin typeface="Verdana"/>
                <a:ea typeface="+mn-ea"/>
                <a:cs typeface="+mn-cs"/>
              </a:rPr>
            </a:br>
            <a:r>
              <a:rPr lang="en-US" sz="1200" dirty="0">
                <a:solidFill>
                  <a:srgbClr val="FFFFFF">
                    <a:lumMod val="65000"/>
                  </a:srgbClr>
                </a:solidFill>
                <a:latin typeface="Verdana"/>
              </a:rPr>
              <a:t>Levi and Segal (2015, EAR); Hanlon (2019, AJM)</a:t>
            </a:r>
          </a:p>
          <a:p>
            <a:pPr marL="720725" marR="0" lvl="1" indent="-342900" algn="l" defTabSz="1219044" rtl="0" eaLnBrk="1" fontAlgn="auto" latinLnBrk="0" hangingPunct="1">
              <a:lnSpc>
                <a:spcPct val="120000"/>
              </a:lnSpc>
              <a:spcBef>
                <a:spcPts val="1200"/>
              </a:spcBef>
              <a:spcAft>
                <a:spcPts val="0"/>
              </a:spcAft>
              <a:buClr>
                <a:srgbClr val="0096D3"/>
              </a:buClr>
              <a:buSzPct val="100000"/>
              <a:buFont typeface="+mj-lt"/>
              <a:buAutoNum type="alphaLcParenR" startAt="2"/>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IAS </a:t>
            </a:r>
            <a:r>
              <a:rPr lang="en-US" sz="1400" b="1" dirty="0">
                <a:solidFill>
                  <a:srgbClr val="000000"/>
                </a:solidFill>
                <a:latin typeface="Verdana"/>
              </a:rPr>
              <a:t>32: reclassified most </a:t>
            </a:r>
            <a:r>
              <a:rPr kumimoji="0" lang="en-US" sz="1400" b="1" i="0" u="none" strike="noStrike" kern="1200" cap="none" spc="0" normalizeH="0" baseline="0" noProof="0" dirty="0">
                <a:ln>
                  <a:noFill/>
                </a:ln>
                <a:solidFill>
                  <a:srgbClr val="000000"/>
                </a:solidFill>
                <a:effectLst/>
                <a:uLnTx/>
                <a:uFillTx/>
                <a:latin typeface="Verdana"/>
                <a:ea typeface="+mn-ea"/>
                <a:cs typeface="+mn-cs"/>
              </a:rPr>
              <a:t>preferred shares from equity to liabilities</a:t>
            </a:r>
            <a:endParaRPr lang="en-US" sz="1600" dirty="0"/>
          </a:p>
          <a:p>
            <a:pPr marL="896938" lvl="2" indent="-180975">
              <a:spcBef>
                <a:spcPts val="600"/>
              </a:spcBef>
              <a:buClr>
                <a:srgbClr val="0096D3"/>
              </a:buClr>
              <a:defRPr/>
            </a:pPr>
            <a:r>
              <a:rPr lang="en-US" dirty="0">
                <a:solidFill>
                  <a:srgbClr val="000000"/>
                </a:solidFill>
                <a:latin typeface="Verdana"/>
              </a:rPr>
              <a:t>Majority of affected firms either buy back or restructure preferred shares in response to IAS 32</a:t>
            </a:r>
            <a:br>
              <a:rPr lang="en-US" dirty="0"/>
            </a:b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De Jong, </a:t>
            </a:r>
            <a:r>
              <a:rPr kumimoji="0" lang="en-US" sz="1200" b="0" i="0" u="none" strike="noStrike" kern="1200" cap="none" spc="0" normalizeH="0" baseline="0" noProof="0" dirty="0" err="1">
                <a:ln>
                  <a:noFill/>
                </a:ln>
                <a:solidFill>
                  <a:srgbClr val="FFFFFF">
                    <a:lumMod val="65000"/>
                  </a:srgbClr>
                </a:solidFill>
                <a:effectLst/>
                <a:uLnTx/>
                <a:uFillTx/>
                <a:latin typeface="Verdana"/>
                <a:ea typeface="+mn-ea"/>
                <a:cs typeface="+mn-cs"/>
              </a:rPr>
              <a:t>Rosellón</a:t>
            </a:r>
            <a:r>
              <a:rPr lang="en-US" sz="1200" dirty="0">
                <a:solidFill>
                  <a:srgbClr val="FFFFFF">
                    <a:lumMod val="65000"/>
                  </a:srgbClr>
                </a:solidFill>
                <a:latin typeface="Verdana"/>
              </a:rPr>
              <a:t>, and </a:t>
            </a:r>
            <a:r>
              <a:rPr lang="en-US" sz="1200" dirty="0" err="1">
                <a:solidFill>
                  <a:srgbClr val="FFFFFF">
                    <a:lumMod val="65000"/>
                  </a:srgbClr>
                </a:solidFill>
                <a:latin typeface="Verdana"/>
              </a:rPr>
              <a:t>Verwijmeren</a:t>
            </a:r>
            <a:r>
              <a:rPr lang="en-US" sz="1200" dirty="0">
                <a:solidFill>
                  <a:srgbClr val="FFFFFF">
                    <a:lumMod val="65000"/>
                  </a:srgbClr>
                </a:solidFill>
                <a:latin typeface="Verdana"/>
              </a:rPr>
              <a:t> (2006, </a:t>
            </a:r>
            <a:r>
              <a:rPr lang="en-US" sz="1200" dirty="0" err="1">
                <a:solidFill>
                  <a:srgbClr val="FFFFFF">
                    <a:lumMod val="65000"/>
                  </a:srgbClr>
                </a:solidFill>
                <a:latin typeface="Verdana"/>
              </a:rPr>
              <a:t>AiE</a:t>
            </a:r>
            <a:r>
              <a:rPr lang="en-US" sz="1200" dirty="0">
                <a:solidFill>
                  <a:srgbClr val="FFFFFF">
                    <a:lumMod val="65000"/>
                  </a:srgbClr>
                </a:solidFill>
                <a:latin typeface="Verdana"/>
              </a:rPr>
              <a:t>)</a:t>
            </a:r>
            <a:endParaRPr kumimoji="0" lang="en-US" sz="1200" b="0" i="0" u="none" strike="noStrike" kern="1200" cap="none" spc="0" normalizeH="0" baseline="0" noProof="0" dirty="0">
              <a:ln>
                <a:noFill/>
              </a:ln>
              <a:solidFill>
                <a:srgbClr val="FFFFFF">
                  <a:lumMod val="50000"/>
                </a:srgbClr>
              </a:solidFill>
              <a:effectLst/>
              <a:uLnTx/>
              <a:uFillTx/>
              <a:latin typeface="Verdana"/>
              <a:ea typeface="+mn-ea"/>
              <a:cs typeface="+mn-cs"/>
            </a:endParaRPr>
          </a:p>
          <a:p>
            <a:endParaRPr lang="en-US" dirty="0"/>
          </a:p>
        </p:txBody>
      </p:sp>
      <p:sp>
        <p:nvSpPr>
          <p:cNvPr id="3" name="Datumsplatzhalter 2">
            <a:extLst>
              <a:ext uri="{FF2B5EF4-FFF2-40B4-BE49-F238E27FC236}">
                <a16:creationId xmlns:a16="http://schemas.microsoft.com/office/drawing/2014/main" id="{D7BBFB9D-CBE7-6531-B3E3-AAD08E07503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58D3EC63-34D3-2457-C7CC-4586C2DFA3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72921A36-A5FF-B8AC-7F70-6768BFA16A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39CE9F42-2138-42B2-C757-B155EFCBFA12}"/>
              </a:ext>
            </a:extLst>
          </p:cNvPr>
          <p:cNvSpPr>
            <a:spLocks noGrp="1"/>
          </p:cNvSpPr>
          <p:nvPr>
            <p:ph type="title"/>
          </p:nvPr>
        </p:nvSpPr>
        <p:spPr/>
        <p:txBody>
          <a:bodyPr/>
          <a:lstStyle/>
          <a:p>
            <a:r>
              <a:rPr lang="en-US" dirty="0"/>
              <a:t>Classification changes: Evidence</a:t>
            </a:r>
          </a:p>
        </p:txBody>
      </p:sp>
    </p:spTree>
    <p:extLst>
      <p:ext uri="{BB962C8B-B14F-4D97-AF65-F5344CB8AC3E}">
        <p14:creationId xmlns:p14="http://schemas.microsoft.com/office/powerpoint/2010/main" val="170504255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685BEB-08EE-E11E-17B1-04FB86356CAB}"/>
              </a:ext>
            </a:extLst>
          </p:cNvPr>
          <p:cNvSpPr>
            <a:spLocks noGrp="1"/>
          </p:cNvSpPr>
          <p:nvPr>
            <p:ph idx="1"/>
          </p:nvPr>
        </p:nvSpPr>
        <p:spPr>
          <a:xfrm>
            <a:off x="616025" y="1613537"/>
            <a:ext cx="10404400" cy="4624687"/>
          </a:xfrm>
        </p:spPr>
        <p:txBody>
          <a:bodyPr>
            <a:noAutofit/>
          </a:bodyPr>
          <a:lstStyle/>
          <a:p>
            <a:pPr marL="342900" indent="-342900">
              <a:buFont typeface="+mj-lt"/>
              <a:buAutoNum type="arabicPeriod"/>
            </a:pPr>
            <a:r>
              <a:rPr lang="en-US" sz="1400" b="1" dirty="0"/>
              <a:t>Some evidence that users “look through” the classification of HFIs even in low-disclosure settings </a:t>
            </a:r>
            <a:br>
              <a:rPr lang="en-US" sz="1400" dirty="0"/>
            </a:br>
            <a:r>
              <a:rPr lang="en-US" sz="1400" dirty="0"/>
              <a:t>(e.g., no information on MRPS’ attributes was disclosed in the analyzed U.S. settings)</a:t>
            </a:r>
          </a:p>
          <a:p>
            <a:pPr marL="342900" indent="-342900">
              <a:buFont typeface="+mj-lt"/>
              <a:buAutoNum type="arabicPeriod"/>
            </a:pPr>
            <a:r>
              <a:rPr lang="en-US" sz="1400" b="1" dirty="0"/>
              <a:t>A bit of evidence that users price HFIs in line with their classification</a:t>
            </a:r>
          </a:p>
          <a:p>
            <a:pPr marL="342900" indent="-342900">
              <a:buFont typeface="+mj-lt"/>
              <a:buAutoNum type="arabicPeriod"/>
            </a:pPr>
            <a:r>
              <a:rPr lang="en-US" sz="1400" b="1" dirty="0"/>
              <a:t>The perception of HFIs as debt-like or equity-like is context-specific and depends on </a:t>
            </a:r>
          </a:p>
          <a:p>
            <a:pPr marL="628650" lvl="1" indent="-233363">
              <a:spcBef>
                <a:spcPts val="600"/>
              </a:spcBef>
            </a:pPr>
            <a:r>
              <a:rPr lang="en-US" sz="1400" dirty="0"/>
              <a:t>The features of the instrument</a:t>
            </a:r>
          </a:p>
          <a:p>
            <a:pPr marL="628650" lvl="1" indent="-233363">
              <a:spcBef>
                <a:spcPts val="600"/>
              </a:spcBef>
            </a:pPr>
            <a:r>
              <a:rPr lang="en-US" sz="1400" dirty="0"/>
              <a:t>The economic attributes of the firm</a:t>
            </a:r>
          </a:p>
          <a:p>
            <a:pPr marL="628650" lvl="1" indent="-233363">
              <a:spcBef>
                <a:spcPts val="600"/>
              </a:spcBef>
            </a:pPr>
            <a:r>
              <a:rPr lang="en-US" sz="1400" dirty="0"/>
              <a:t>(The type of user of financial statements)</a:t>
            </a:r>
          </a:p>
          <a:p>
            <a:pPr marL="342900" marR="0" lvl="0" indent="-342900" algn="l" defTabSz="1219044" rtl="0" eaLnBrk="1" fontAlgn="auto" latinLnBrk="0" hangingPunct="1">
              <a:lnSpc>
                <a:spcPct val="120000"/>
              </a:lnSpc>
              <a:spcBef>
                <a:spcPts val="600"/>
              </a:spcBef>
              <a:spcAft>
                <a:spcPts val="0"/>
              </a:spcAft>
              <a:buClr>
                <a:srgbClr val="0096D3"/>
              </a:buClr>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No evidence that reclassification of (certain) HFIs provides more useful information</a:t>
            </a:r>
          </a:p>
          <a:p>
            <a:pPr marL="241294" lvl="1" indent="0">
              <a:buNone/>
            </a:pPr>
            <a:endParaRPr lang="en-US" sz="1400" dirty="0"/>
          </a:p>
          <a:p>
            <a:pPr marL="241294" lvl="1" indent="0">
              <a:buNone/>
            </a:pPr>
            <a:endParaRPr lang="en-US" sz="1400" dirty="0"/>
          </a:p>
          <a:p>
            <a:pPr marL="241294" lvl="1" indent="0">
              <a:buNone/>
            </a:pPr>
            <a:endParaRPr lang="en-US" sz="1400" dirty="0"/>
          </a:p>
          <a:p>
            <a:pPr marL="0" indent="0">
              <a:buNone/>
            </a:pPr>
            <a:endParaRPr lang="en-US" sz="1400" dirty="0">
              <a:sym typeface="Wingdings" panose="05000000000000000000" pitchFamily="2" charset="2"/>
            </a:endParaRPr>
          </a:p>
          <a:p>
            <a:pPr marL="0" indent="0">
              <a:buNone/>
            </a:pPr>
            <a:endParaRPr lang="en-US" sz="1400" dirty="0"/>
          </a:p>
        </p:txBody>
      </p:sp>
      <p:sp>
        <p:nvSpPr>
          <p:cNvPr id="3" name="Datumsplatzhalter 2">
            <a:extLst>
              <a:ext uri="{FF2B5EF4-FFF2-40B4-BE49-F238E27FC236}">
                <a16:creationId xmlns:a16="http://schemas.microsoft.com/office/drawing/2014/main" id="{EC62865D-1F17-E3B9-3E0F-ED7FB7EBC9C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A5C7E1D4-08A2-4967-E9E1-A9EEACA1814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FE0DE808-1003-8A40-5096-8D038B668A5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F13298CA-707F-4126-5DE3-487B68FCBCAD}"/>
              </a:ext>
            </a:extLst>
          </p:cNvPr>
          <p:cNvSpPr>
            <a:spLocks noGrp="1"/>
          </p:cNvSpPr>
          <p:nvPr>
            <p:ph type="title"/>
          </p:nvPr>
        </p:nvSpPr>
        <p:spPr/>
        <p:txBody>
          <a:bodyPr/>
          <a:lstStyle/>
          <a:p>
            <a:r>
              <a:rPr lang="en-US" dirty="0"/>
              <a:t>Classification: Conclusion</a:t>
            </a:r>
          </a:p>
        </p:txBody>
      </p:sp>
    </p:spTree>
    <p:extLst>
      <p:ext uri="{BB962C8B-B14F-4D97-AF65-F5344CB8AC3E}">
        <p14:creationId xmlns:p14="http://schemas.microsoft.com/office/powerpoint/2010/main" val="29915185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E1B1-DBFA-48E9-9496-0F4054CEB31D}"/>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BE3421BB-31F5-D967-C616-245910C4548B}"/>
              </a:ext>
            </a:extLst>
          </p:cNvPr>
          <p:cNvSpPr>
            <a:spLocks noGrp="1"/>
          </p:cNvSpPr>
          <p:nvPr>
            <p:ph type="body" sz="quarter" idx="11"/>
          </p:nvPr>
        </p:nvSpPr>
        <p:spPr>
          <a:xfrm>
            <a:off x="383117" y="3489600"/>
            <a:ext cx="9239055" cy="1159494"/>
          </a:xfrm>
        </p:spPr>
        <p:txBody>
          <a:bodyPr/>
          <a:lstStyle/>
          <a:p>
            <a:r>
              <a:rPr lang="en-US" sz="1600" b="1" dirty="0"/>
              <a:t>Which features are important to users of financial statements?</a:t>
            </a:r>
          </a:p>
          <a:p>
            <a:endParaRPr lang="en-US" dirty="0"/>
          </a:p>
        </p:txBody>
      </p:sp>
      <p:sp>
        <p:nvSpPr>
          <p:cNvPr id="7" name="Titel 6">
            <a:extLst>
              <a:ext uri="{FF2B5EF4-FFF2-40B4-BE49-F238E27FC236}">
                <a16:creationId xmlns:a16="http://schemas.microsoft.com/office/drawing/2014/main" id="{93F4F496-4DDE-09D1-A6C1-43B3910AA0FA}"/>
              </a:ext>
            </a:extLst>
          </p:cNvPr>
          <p:cNvSpPr>
            <a:spLocks noGrp="1"/>
          </p:cNvSpPr>
          <p:nvPr>
            <p:ph type="ctrTitle"/>
          </p:nvPr>
        </p:nvSpPr>
        <p:spPr/>
        <p:txBody>
          <a:bodyPr/>
          <a:lstStyle/>
          <a:p>
            <a:r>
              <a:rPr lang="en-US" sz="2800" dirty="0">
                <a:solidFill>
                  <a:srgbClr val="FFFFFF"/>
                </a:solidFill>
              </a:rPr>
              <a:t>2. Presentation and Disclosure </a:t>
            </a:r>
            <a:endParaRPr lang="en-US" dirty="0"/>
          </a:p>
        </p:txBody>
      </p:sp>
      <p:sp>
        <p:nvSpPr>
          <p:cNvPr id="3" name="Datumsplatzhalter 2">
            <a:extLst>
              <a:ext uri="{FF2B5EF4-FFF2-40B4-BE49-F238E27FC236}">
                <a16:creationId xmlns:a16="http://schemas.microsoft.com/office/drawing/2014/main" id="{5BB3208C-F194-4F70-3D68-E2BB080CF418}"/>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A254F-42BE-40EF-A97F-63554C585852}"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F9B5884E-E97B-543E-A5E4-D4518F2A129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3C29D97D-E274-D4F4-5D94-D8EC18C8CB26}"/>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Tree>
    <p:extLst>
      <p:ext uri="{BB962C8B-B14F-4D97-AF65-F5344CB8AC3E}">
        <p14:creationId xmlns:p14="http://schemas.microsoft.com/office/powerpoint/2010/main" val="327116282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9BB9A3F2-B919-AA67-7735-90FFA415A0C5}"/>
              </a:ext>
            </a:extLst>
          </p:cNvPr>
          <p:cNvSpPr>
            <a:spLocks noGrp="1"/>
          </p:cNvSpPr>
          <p:nvPr>
            <p:ph idx="1"/>
          </p:nvPr>
        </p:nvSpPr>
        <p:spPr/>
        <p:txBody>
          <a:bodyPr/>
          <a:lstStyle/>
          <a:p>
            <a:r>
              <a:rPr lang="en-US" sz="1400" dirty="0"/>
              <a:t>Contractual features of HFIs are typically public information after their offering</a:t>
            </a:r>
          </a:p>
          <a:p>
            <a:r>
              <a:rPr lang="en-US" sz="1400" dirty="0"/>
              <a:t>Nevertheless, disclosure of contractual features in the </a:t>
            </a:r>
            <a:r>
              <a:rPr lang="en-US" sz="1400" i="1" dirty="0"/>
              <a:t>Notes to the Financial Statements </a:t>
            </a:r>
            <a:r>
              <a:rPr lang="en-US" sz="1400" dirty="0"/>
              <a:t>can have two effects:</a:t>
            </a:r>
          </a:p>
          <a:p>
            <a:pPr marL="577845" lvl="1" indent="-342900">
              <a:spcBef>
                <a:spcPts val="600"/>
              </a:spcBef>
              <a:buFont typeface="+mj-lt"/>
              <a:buAutoNum type="arabicPeriod"/>
            </a:pPr>
            <a:r>
              <a:rPr lang="en-US" sz="1400" dirty="0"/>
              <a:t>reduces information asymmetry across different types of users of financial statements </a:t>
            </a:r>
            <a:br>
              <a:rPr lang="en-US" sz="1400" dirty="0"/>
            </a:br>
            <a:r>
              <a:rPr lang="en-US" sz="1400" dirty="0"/>
              <a:t>(“levels the playing field”)</a:t>
            </a:r>
          </a:p>
          <a:p>
            <a:pPr marL="577845" lvl="1" indent="-342900">
              <a:spcBef>
                <a:spcPts val="600"/>
              </a:spcBef>
              <a:buFont typeface="+mj-lt"/>
              <a:buAutoNum type="arabicPeriod"/>
            </a:pPr>
            <a:r>
              <a:rPr lang="en-US" sz="1400" dirty="0"/>
              <a:t>reduces information processing costs of users of financial statements</a:t>
            </a:r>
            <a:br>
              <a:rPr lang="en-US" sz="1400" dirty="0"/>
            </a:br>
            <a:r>
              <a:rPr lang="en-US" sz="1200" dirty="0" err="1">
                <a:solidFill>
                  <a:schemeClr val="bg1">
                    <a:lumMod val="65000"/>
                  </a:schemeClr>
                </a:solidFill>
              </a:rPr>
              <a:t>Blankespoor</a:t>
            </a:r>
            <a:r>
              <a:rPr lang="en-US" sz="1200" dirty="0">
                <a:solidFill>
                  <a:schemeClr val="bg1">
                    <a:lumMod val="65000"/>
                  </a:schemeClr>
                </a:solidFill>
              </a:rPr>
              <a:t>, </a:t>
            </a:r>
            <a:r>
              <a:rPr lang="en-US" sz="1200" dirty="0" err="1">
                <a:solidFill>
                  <a:schemeClr val="bg1">
                    <a:lumMod val="65000"/>
                  </a:schemeClr>
                </a:solidFill>
              </a:rPr>
              <a:t>deHaan</a:t>
            </a:r>
            <a:r>
              <a:rPr lang="en-US" sz="1200" dirty="0">
                <a:solidFill>
                  <a:schemeClr val="bg1">
                    <a:lumMod val="65000"/>
                  </a:schemeClr>
                </a:solidFill>
              </a:rPr>
              <a:t>, and Marinovic (2020, JAE)</a:t>
            </a:r>
          </a:p>
          <a:p>
            <a:endParaRPr lang="en-US" dirty="0"/>
          </a:p>
        </p:txBody>
      </p:sp>
      <p:sp>
        <p:nvSpPr>
          <p:cNvPr id="4" name="Datumsplatzhalter 3">
            <a:extLst>
              <a:ext uri="{FF2B5EF4-FFF2-40B4-BE49-F238E27FC236}">
                <a16:creationId xmlns:a16="http://schemas.microsoft.com/office/drawing/2014/main" id="{B14B2D3B-6908-8C33-EDC8-5223D782C6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C5001-01AA-478E-804A-E5ADBBD87429}"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ußzeilenplatzhalter 4">
            <a:extLst>
              <a:ext uri="{FF2B5EF4-FFF2-40B4-BE49-F238E27FC236}">
                <a16:creationId xmlns:a16="http://schemas.microsoft.com/office/drawing/2014/main" id="{C153C33E-6074-FD93-52E0-DCBDFD39426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Foliennummernplatzhalter 5">
            <a:extLst>
              <a:ext uri="{FF2B5EF4-FFF2-40B4-BE49-F238E27FC236}">
                <a16:creationId xmlns:a16="http://schemas.microsoft.com/office/drawing/2014/main" id="{FDE6FE26-7347-1C06-6C83-2B3F3249532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7" name="Titel 6">
            <a:extLst>
              <a:ext uri="{FF2B5EF4-FFF2-40B4-BE49-F238E27FC236}">
                <a16:creationId xmlns:a16="http://schemas.microsoft.com/office/drawing/2014/main" id="{E84E601C-0EFC-62BA-4AFC-F072FE5F4D7C}"/>
              </a:ext>
            </a:extLst>
          </p:cNvPr>
          <p:cNvSpPr>
            <a:spLocks noGrp="1"/>
          </p:cNvSpPr>
          <p:nvPr>
            <p:ph type="title"/>
          </p:nvPr>
        </p:nvSpPr>
        <p:spPr/>
        <p:txBody>
          <a:bodyPr/>
          <a:lstStyle/>
          <a:p>
            <a:r>
              <a:rPr lang="en-US" dirty="0"/>
              <a:t>Disclosure: Introduction</a:t>
            </a:r>
          </a:p>
        </p:txBody>
      </p:sp>
    </p:spTree>
    <p:extLst>
      <p:ext uri="{BB962C8B-B14F-4D97-AF65-F5344CB8AC3E}">
        <p14:creationId xmlns:p14="http://schemas.microsoft.com/office/powerpoint/2010/main" val="33022057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12E836-0BB0-32F6-37B6-F10DFEE121B7}"/>
              </a:ext>
            </a:extLst>
          </p:cNvPr>
          <p:cNvSpPr>
            <a:spLocks noGrp="1"/>
          </p:cNvSpPr>
          <p:nvPr>
            <p:ph idx="1"/>
          </p:nvPr>
        </p:nvSpPr>
        <p:spPr/>
        <p:txBody>
          <a:bodyPr/>
          <a:lstStyle/>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Transparency on perpetual hybrid bonds varies across firms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endParaRPr lang="en-US" dirty="0"/>
          </a:p>
        </p:txBody>
      </p:sp>
      <p:sp>
        <p:nvSpPr>
          <p:cNvPr id="3" name="Datumsplatzhalter 2">
            <a:extLst>
              <a:ext uri="{FF2B5EF4-FFF2-40B4-BE49-F238E27FC236}">
                <a16:creationId xmlns:a16="http://schemas.microsoft.com/office/drawing/2014/main" id="{D2F6FE2F-D688-AD06-D563-67921E368D5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3B0BF763-E350-D139-DB42-71CFD9A3E2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5F81146B-9386-B4E8-ED66-3A85717826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5B7A5E95-8B15-311B-3936-B0404338B00D}"/>
              </a:ext>
            </a:extLst>
          </p:cNvPr>
          <p:cNvSpPr>
            <a:spLocks noGrp="1"/>
          </p:cNvSpPr>
          <p:nvPr>
            <p:ph type="title"/>
          </p:nvPr>
        </p:nvSpPr>
        <p:spPr/>
        <p:txBody>
          <a:bodyPr/>
          <a:lstStyle/>
          <a:p>
            <a:r>
              <a:rPr lang="en-US" dirty="0"/>
              <a:t>Disclosure: Anecdotal evidence</a:t>
            </a:r>
          </a:p>
        </p:txBody>
      </p:sp>
      <p:pic>
        <p:nvPicPr>
          <p:cNvPr id="8" name="Grafik 7">
            <a:extLst>
              <a:ext uri="{FF2B5EF4-FFF2-40B4-BE49-F238E27FC236}">
                <a16:creationId xmlns:a16="http://schemas.microsoft.com/office/drawing/2014/main" id="{D52140A5-DA75-EEB6-03BE-7C5EF112A4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025" y="2072272"/>
            <a:ext cx="6441114" cy="4294076"/>
          </a:xfrm>
          <a:prstGeom prst="rect">
            <a:avLst/>
          </a:prstGeom>
        </p:spPr>
      </p:pic>
      <p:sp>
        <p:nvSpPr>
          <p:cNvPr id="11" name="Textfeld 10">
            <a:extLst>
              <a:ext uri="{FF2B5EF4-FFF2-40B4-BE49-F238E27FC236}">
                <a16:creationId xmlns:a16="http://schemas.microsoft.com/office/drawing/2014/main" id="{69ED2AB1-72FD-B25D-AD42-E507AD0555FC}"/>
              </a:ext>
            </a:extLst>
          </p:cNvPr>
          <p:cNvSpPr txBox="1"/>
          <p:nvPr/>
        </p:nvSpPr>
        <p:spPr>
          <a:xfrm>
            <a:off x="7727409" y="6167767"/>
            <a:ext cx="4283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Source: Bornemann and Novotny-Farkas (2024, WP)</a:t>
            </a:r>
          </a:p>
        </p:txBody>
      </p:sp>
    </p:spTree>
    <p:extLst>
      <p:ext uri="{BB962C8B-B14F-4D97-AF65-F5344CB8AC3E}">
        <p14:creationId xmlns:p14="http://schemas.microsoft.com/office/powerpoint/2010/main" val="32834417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26A0-9744-F527-9862-B17DFC07A2E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610399-D6AF-A5E9-7529-61F8C6653A37}"/>
              </a:ext>
            </a:extLst>
          </p:cNvPr>
          <p:cNvSpPr>
            <a:spLocks noGrp="1"/>
          </p:cNvSpPr>
          <p:nvPr>
            <p:ph idx="1"/>
          </p:nvPr>
        </p:nvSpPr>
        <p:spPr/>
        <p:txBody>
          <a:bodyPr>
            <a:noAutofit/>
          </a:bodyPr>
          <a:lstStyle/>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Transparency on perpetual corporate hybrid bonds (PCHBs) varies across firms</a:t>
            </a: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lang="en-US" sz="1400" b="1" dirty="0">
              <a:solidFill>
                <a:srgbClr val="000000"/>
              </a:solidFill>
              <a:latin typeface="Verdana"/>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lang="en-US" sz="1400" b="1" dirty="0">
              <a:solidFill>
                <a:srgbClr val="000000"/>
              </a:solidFill>
              <a:latin typeface="Verdana"/>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lang="en-US" sz="1400" b="1" dirty="0">
              <a:solidFill>
                <a:srgbClr val="000000"/>
              </a:solidFill>
              <a:latin typeface="Verdana"/>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lang="en-US" sz="1400" b="1" dirty="0">
              <a:solidFill>
                <a:srgbClr val="000000"/>
              </a:solidFill>
              <a:latin typeface="Verdana"/>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lang="en-US" sz="1400" b="1" dirty="0">
              <a:solidFill>
                <a:srgbClr val="000000"/>
              </a:solidFill>
              <a:latin typeface="Verdana"/>
            </a:endParaRP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1219044" rtl="0" eaLnBrk="1" fontAlgn="auto" latinLnBrk="0" hangingPunct="1">
              <a:lnSpc>
                <a:spcPct val="120000"/>
              </a:lnSpc>
              <a:spcBef>
                <a:spcPts val="600"/>
              </a:spcBef>
              <a:spcAft>
                <a:spcPts val="0"/>
              </a:spcAft>
              <a:buClr>
                <a:srgbClr val="0096D3"/>
              </a:buClr>
              <a:buSzTx/>
              <a:buNone/>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a:p>
            <a:pPr marR="0" lvl="0" algn="l" defTabSz="1219044" rtl="0" eaLnBrk="1" fontAlgn="auto" latinLnBrk="0" hangingPunct="1">
              <a:lnSpc>
                <a:spcPct val="120000"/>
              </a:lnSpc>
              <a:spcBef>
                <a:spcPts val="600"/>
              </a:spcBef>
              <a:spcAft>
                <a:spcPts val="0"/>
              </a:spcAft>
              <a:buClr>
                <a:srgbClr val="0096D3"/>
              </a:buClr>
              <a:buSzTx/>
              <a:buFont typeface="Wingdings" panose="05000000000000000000" pitchFamily="2" charset="2"/>
              <a:buChar char="à"/>
              <a:tabLst/>
              <a:defRPr/>
            </a:pPr>
            <a:r>
              <a:rPr lang="en-US" sz="1400" b="1" dirty="0">
                <a:solidFill>
                  <a:srgbClr val="000000"/>
                </a:solidFill>
                <a:latin typeface="Verdana"/>
                <a:sym typeface="Wingdings" panose="05000000000000000000" pitchFamily="2" charset="2"/>
              </a:rPr>
              <a:t>Lacking disclosures on seniority, voting rights, and dilution effects of PCHBs</a:t>
            </a:r>
          </a:p>
          <a:p>
            <a:pPr marR="0" lvl="0" algn="l" defTabSz="1219044" rtl="0" eaLnBrk="1" fontAlgn="auto" latinLnBrk="0" hangingPunct="1">
              <a:lnSpc>
                <a:spcPct val="120000"/>
              </a:lnSpc>
              <a:spcBef>
                <a:spcPts val="600"/>
              </a:spcBef>
              <a:spcAft>
                <a:spcPts val="0"/>
              </a:spcAft>
              <a:buClr>
                <a:srgbClr val="0096D3"/>
              </a:buClr>
              <a:buSzTx/>
              <a:buFont typeface="Wingdings" panose="05000000000000000000" pitchFamily="2" charset="2"/>
              <a:buChar char="à"/>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endParaRPr lang="en-US" dirty="0"/>
          </a:p>
        </p:txBody>
      </p:sp>
      <p:sp>
        <p:nvSpPr>
          <p:cNvPr id="3" name="Datumsplatzhalter 2">
            <a:extLst>
              <a:ext uri="{FF2B5EF4-FFF2-40B4-BE49-F238E27FC236}">
                <a16:creationId xmlns:a16="http://schemas.microsoft.com/office/drawing/2014/main" id="{F46AC6AB-C87C-06A6-4134-354C137F458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548FC90D-2ECE-E4BD-9512-D5D3614B9A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DF473123-7E66-FEB2-82B3-BD452F3BAD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35ADAEC3-3288-4F6C-5991-B2A9708AA683}"/>
              </a:ext>
            </a:extLst>
          </p:cNvPr>
          <p:cNvSpPr>
            <a:spLocks noGrp="1"/>
          </p:cNvSpPr>
          <p:nvPr>
            <p:ph type="title"/>
          </p:nvPr>
        </p:nvSpPr>
        <p:spPr/>
        <p:txBody>
          <a:bodyPr/>
          <a:lstStyle/>
          <a:p>
            <a:r>
              <a:rPr lang="en-US" dirty="0"/>
              <a:t>Disclosure: Anecdotal evidence</a:t>
            </a:r>
          </a:p>
        </p:txBody>
      </p:sp>
      <p:pic>
        <p:nvPicPr>
          <p:cNvPr id="10" name="Grafik 9">
            <a:extLst>
              <a:ext uri="{FF2B5EF4-FFF2-40B4-BE49-F238E27FC236}">
                <a16:creationId xmlns:a16="http://schemas.microsoft.com/office/drawing/2014/main" id="{A7503B48-296E-9B3F-4A35-B0A51F05D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6084" y="1879135"/>
            <a:ext cx="5672006" cy="3781337"/>
          </a:xfrm>
          <a:prstGeom prst="rect">
            <a:avLst/>
          </a:prstGeom>
        </p:spPr>
      </p:pic>
      <p:pic>
        <p:nvPicPr>
          <p:cNvPr id="9" name="Grafik 8">
            <a:extLst>
              <a:ext uri="{FF2B5EF4-FFF2-40B4-BE49-F238E27FC236}">
                <a16:creationId xmlns:a16="http://schemas.microsoft.com/office/drawing/2014/main" id="{D166A505-971E-4CDB-6FA4-CEFE398D8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9585" y="1879135"/>
            <a:ext cx="5672006" cy="3781337"/>
          </a:xfrm>
          <a:prstGeom prst="rect">
            <a:avLst/>
          </a:prstGeom>
        </p:spPr>
      </p:pic>
      <p:sp>
        <p:nvSpPr>
          <p:cNvPr id="11" name="Textfeld 10">
            <a:extLst>
              <a:ext uri="{FF2B5EF4-FFF2-40B4-BE49-F238E27FC236}">
                <a16:creationId xmlns:a16="http://schemas.microsoft.com/office/drawing/2014/main" id="{6D16C027-47AC-FC33-379A-4D5EC8E5B38C}"/>
              </a:ext>
            </a:extLst>
          </p:cNvPr>
          <p:cNvSpPr txBox="1"/>
          <p:nvPr/>
        </p:nvSpPr>
        <p:spPr>
          <a:xfrm>
            <a:off x="7727409" y="6167767"/>
            <a:ext cx="4283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Source: Bornemann and Novotny-Farkas (2024, WP)</a:t>
            </a:r>
          </a:p>
        </p:txBody>
      </p:sp>
    </p:spTree>
    <p:extLst>
      <p:ext uri="{BB962C8B-B14F-4D97-AF65-F5344CB8AC3E}">
        <p14:creationId xmlns:p14="http://schemas.microsoft.com/office/powerpoint/2010/main" val="5706377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43A03-E47C-B69D-F187-D0EAB8180A89}"/>
              </a:ext>
            </a:extLst>
          </p:cNvPr>
          <p:cNvSpPr>
            <a:spLocks noGrp="1"/>
          </p:cNvSpPr>
          <p:nvPr>
            <p:ph type="body" sz="quarter" idx="10"/>
          </p:nvPr>
        </p:nvSpPr>
        <p:spPr/>
        <p:txBody>
          <a:bodyPr/>
          <a:lstStyle/>
          <a:p>
            <a:r>
              <a:rPr lang="en-US"/>
              <a:t>Background information</a:t>
            </a:r>
          </a:p>
        </p:txBody>
      </p:sp>
    </p:spTree>
    <p:extLst>
      <p:ext uri="{BB962C8B-B14F-4D97-AF65-F5344CB8AC3E}">
        <p14:creationId xmlns:p14="http://schemas.microsoft.com/office/powerpoint/2010/main" val="1299343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2A5303-5145-38BF-67E7-B7702A83B7C3}"/>
              </a:ext>
            </a:extLst>
          </p:cNvPr>
          <p:cNvSpPr>
            <a:spLocks noGrp="1"/>
          </p:cNvSpPr>
          <p:nvPr>
            <p:ph idx="1"/>
          </p:nvPr>
        </p:nvSpPr>
        <p:spPr>
          <a:xfrm>
            <a:off x="616025" y="1613537"/>
            <a:ext cx="10700724" cy="4624687"/>
          </a:xfrm>
        </p:spPr>
        <p:txBody>
          <a:bodyPr>
            <a:normAutofit/>
          </a:bodyPr>
          <a:lstStyle/>
          <a:p>
            <a:r>
              <a:rPr lang="en-US" sz="1400" b="1" dirty="0"/>
              <a:t>Some evidence that HFIs’ features differ in their importance to certain users </a:t>
            </a:r>
            <a:br>
              <a:rPr lang="en-US" sz="1400" b="1" dirty="0"/>
            </a:br>
            <a:r>
              <a:rPr lang="en-US" sz="1400" i="1" dirty="0"/>
              <a:t>(“experienced finance professionals conducting credit-related judgments”)</a:t>
            </a:r>
            <a:br>
              <a:rPr lang="en-US" sz="1400" b="1" dirty="0"/>
            </a:br>
            <a:r>
              <a:rPr lang="en-US" sz="1200" dirty="0">
                <a:solidFill>
                  <a:srgbClr val="FFFFFF">
                    <a:lumMod val="65000"/>
                  </a:srgbClr>
                </a:solidFill>
                <a:latin typeface="Verdana"/>
              </a:rPr>
              <a:t>C</a:t>
            </a: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lor-</a:t>
            </a:r>
            <a:r>
              <a:rPr kumimoji="0" lang="en-US" sz="1200" b="0" i="0" u="none" strike="noStrike" kern="1200" cap="none" spc="0" normalizeH="0" baseline="0" noProof="0" dirty="0" err="1">
                <a:ln>
                  <a:noFill/>
                </a:ln>
                <a:solidFill>
                  <a:srgbClr val="FFFFFF">
                    <a:lumMod val="65000"/>
                  </a:srgbClr>
                </a:solidFill>
                <a:effectLst/>
                <a:uLnTx/>
                <a:uFillTx/>
                <a:latin typeface="Verdana"/>
                <a:ea typeface="+mn-ea"/>
                <a:cs typeface="+mn-cs"/>
              </a:rPr>
              <a:t>Proell</a:t>
            </a: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 Koonce, and White (2016, JAR)</a:t>
            </a:r>
            <a:endParaRPr lang="en-US" sz="1200" b="1" dirty="0">
              <a:solidFill>
                <a:srgbClr val="000000"/>
              </a:solidFill>
              <a:latin typeface="Verdana"/>
            </a:endParaRPr>
          </a:p>
          <a:p>
            <a:pPr marL="628650" lvl="1" indent="-239713">
              <a:spcBef>
                <a:spcPts val="600"/>
              </a:spcBef>
              <a:buClr>
                <a:srgbClr val="0096D3"/>
              </a:buClr>
              <a:buSzTx/>
              <a:defRPr/>
            </a:pPr>
            <a:r>
              <a:rPr kumimoji="0" lang="en-US" sz="1400" i="1" u="none" strike="noStrike" kern="1200" cap="none" spc="0" normalizeH="0" baseline="0" noProof="0" dirty="0">
                <a:ln>
                  <a:noFill/>
                </a:ln>
                <a:solidFill>
                  <a:srgbClr val="000000"/>
                </a:solidFill>
                <a:effectLst/>
                <a:uLnTx/>
                <a:uFillTx/>
                <a:latin typeface="Verdana"/>
                <a:ea typeface="+mn-ea"/>
                <a:cs typeface="+mn-cs"/>
              </a:rPr>
              <a:t>Maturity</a:t>
            </a:r>
            <a:r>
              <a:rPr kumimoji="0" lang="en-US" sz="1400" i="0" u="none" strike="noStrike" kern="1200" cap="none" spc="0" normalizeH="0" baseline="0" noProof="0" dirty="0">
                <a:ln>
                  <a:noFill/>
                </a:ln>
                <a:solidFill>
                  <a:srgbClr val="000000"/>
                </a:solidFill>
                <a:effectLst/>
                <a:uLnTx/>
                <a:uFillTx/>
                <a:latin typeface="Verdana"/>
                <a:ea typeface="+mn-ea"/>
                <a:cs typeface="+mn-cs"/>
              </a:rPr>
              <a:t> and </a:t>
            </a:r>
            <a:r>
              <a:rPr kumimoji="0" lang="en-US" sz="1400" i="1" u="none" strike="noStrike" kern="1200" cap="none" spc="0" normalizeH="0" baseline="0" noProof="0" dirty="0">
                <a:ln>
                  <a:noFill/>
                </a:ln>
                <a:solidFill>
                  <a:srgbClr val="000000"/>
                </a:solidFill>
                <a:effectLst/>
                <a:uLnTx/>
                <a:uFillTx/>
                <a:latin typeface="Verdana"/>
                <a:ea typeface="+mn-ea"/>
                <a:cs typeface="+mn-cs"/>
              </a:rPr>
              <a:t>priority in liquidation </a:t>
            </a:r>
            <a:r>
              <a:rPr kumimoji="0" lang="en-US" sz="1400" i="0" u="none" strike="noStrike" kern="1200" cap="none" spc="0" normalizeH="0" baseline="0" noProof="0" dirty="0">
                <a:ln>
                  <a:noFill/>
                </a:ln>
                <a:solidFill>
                  <a:srgbClr val="000000"/>
                </a:solidFill>
                <a:effectLst/>
                <a:uLnTx/>
                <a:uFillTx/>
                <a:latin typeface="Verdana"/>
                <a:ea typeface="+mn-ea"/>
                <a:cs typeface="+mn-cs"/>
              </a:rPr>
              <a:t>matter most in assessing an HFI as equity-like or debt-like</a:t>
            </a:r>
          </a:p>
          <a:p>
            <a:pPr marL="628650" lvl="1" indent="-239713">
              <a:spcBef>
                <a:spcPts val="600"/>
              </a:spcBef>
              <a:buClr>
                <a:srgbClr val="0096D3"/>
              </a:buClr>
              <a:buSzTx/>
              <a:defRPr/>
            </a:pPr>
            <a:r>
              <a:rPr lang="en-US" sz="1400" i="1" dirty="0">
                <a:solidFill>
                  <a:srgbClr val="000000"/>
                </a:solidFill>
                <a:latin typeface="Verdana"/>
              </a:rPr>
              <a:t>V</a:t>
            </a:r>
            <a:r>
              <a:rPr kumimoji="0" lang="en-US" sz="1400" b="0" i="1" u="none" strike="noStrike" kern="1200" cap="none" spc="0" normalizeH="0" baseline="0" noProof="0" dirty="0" err="1">
                <a:ln>
                  <a:noFill/>
                </a:ln>
                <a:solidFill>
                  <a:srgbClr val="000000"/>
                </a:solidFill>
                <a:effectLst/>
                <a:uLnTx/>
                <a:uFillTx/>
                <a:latin typeface="Verdana"/>
                <a:ea typeface="+mn-ea"/>
                <a:cs typeface="+mn-cs"/>
              </a:rPr>
              <a:t>oting</a:t>
            </a:r>
            <a:r>
              <a:rPr kumimoji="0" lang="en-US" sz="1400" b="0" i="1" u="none" strike="noStrike" kern="1200" cap="none" spc="0" normalizeH="0" baseline="0" noProof="0" dirty="0">
                <a:ln>
                  <a:noFill/>
                </a:ln>
                <a:solidFill>
                  <a:srgbClr val="000000"/>
                </a:solidFill>
                <a:effectLst/>
                <a:uLnTx/>
                <a:uFillTx/>
                <a:latin typeface="Verdana"/>
                <a:ea typeface="+mn-ea"/>
                <a:cs typeface="+mn-cs"/>
              </a:rPr>
              <a:t> rights, settlement in cash or common stock, and dependence on profitability </a:t>
            </a:r>
            <a:r>
              <a:rPr kumimoji="0" lang="en-US" sz="1400" b="0" u="none" strike="noStrike" kern="1200" cap="none" spc="0" normalizeH="0" baseline="0" noProof="0" dirty="0">
                <a:ln>
                  <a:noFill/>
                </a:ln>
                <a:solidFill>
                  <a:srgbClr val="000000"/>
                </a:solidFill>
                <a:effectLst/>
                <a:uLnTx/>
                <a:uFillTx/>
                <a:latin typeface="Verdana"/>
                <a:ea typeface="+mn-ea"/>
                <a:cs typeface="+mn-cs"/>
              </a:rPr>
              <a:t>matter less</a:t>
            </a:r>
            <a:endParaRPr kumimoji="0" lang="en-US" sz="1400" b="1" u="none" strike="noStrike" kern="1200" cap="none" spc="0" normalizeH="0" baseline="0" noProof="0" dirty="0">
              <a:ln>
                <a:noFill/>
              </a:ln>
              <a:solidFill>
                <a:srgbClr val="000000"/>
              </a:solidFill>
              <a:effectLst/>
              <a:uLnTx/>
              <a:uFillTx/>
              <a:latin typeface="Verdana"/>
              <a:ea typeface="+mn-ea"/>
              <a:cs typeface="+mn-cs"/>
            </a:endParaRPr>
          </a:p>
          <a:p>
            <a:pPr marL="628650" lvl="1" indent="-239713">
              <a:spcBef>
                <a:spcPts val="600"/>
              </a:spcBef>
              <a:buClr>
                <a:srgbClr val="0096D3"/>
              </a:buClr>
              <a:buSzTx/>
              <a:defRPr/>
            </a:pPr>
            <a:r>
              <a:rPr lang="en-US" sz="1400" dirty="0">
                <a:solidFill>
                  <a:srgbClr val="000000"/>
                </a:solidFill>
                <a:latin typeface="Verdana"/>
                <a:sym typeface="Wingdings" panose="05000000000000000000" pitchFamily="2" charset="2"/>
              </a:rPr>
              <a:t>However, no broad agreement on the relative importance of features</a:t>
            </a:r>
          </a:p>
          <a:p>
            <a:pPr marL="628650" lvl="1" indent="-285750">
              <a:spcBef>
                <a:spcPts val="600"/>
              </a:spcBef>
              <a:buClr>
                <a:srgbClr val="0096D3"/>
              </a:buClr>
              <a:buSzTx/>
              <a:buFont typeface="Wingdings" panose="05000000000000000000" pitchFamily="2" charset="2"/>
              <a:buChar char="à"/>
              <a:defRPr/>
            </a:pPr>
            <a:r>
              <a:rPr lang="en-US" sz="1400" b="1" dirty="0">
                <a:solidFill>
                  <a:srgbClr val="000000"/>
                </a:solidFill>
                <a:latin typeface="Verdana"/>
                <a:sym typeface="Wingdings" panose="05000000000000000000" pitchFamily="2" charset="2"/>
              </a:rPr>
              <a:t>No evidence that these results generalize to other types of users</a:t>
            </a:r>
          </a:p>
          <a:p>
            <a:pPr marL="285750" indent="-285750">
              <a:spcBef>
                <a:spcPts val="1200"/>
              </a:spcBef>
              <a:buClr>
                <a:srgbClr val="0096D3"/>
              </a:buClr>
              <a:defRPr/>
            </a:pPr>
            <a:r>
              <a:rPr lang="en-US" sz="1400" b="1" dirty="0">
                <a:solidFill>
                  <a:srgbClr val="000000"/>
                </a:solidFill>
                <a:latin typeface="Verdana"/>
                <a:sym typeface="Wingdings" panose="05000000000000000000" pitchFamily="2" charset="2"/>
              </a:rPr>
              <a:t>Some descriptive evidence that disclosure guidance improves disclosure of HFI features</a:t>
            </a:r>
            <a:br>
              <a:rPr lang="en-US" sz="1400" b="1" dirty="0">
                <a:solidFill>
                  <a:srgbClr val="000000"/>
                </a:solidFill>
                <a:latin typeface="Verdana"/>
                <a:sym typeface="Wingdings" panose="05000000000000000000" pitchFamily="2" charset="2"/>
              </a:rPr>
            </a:br>
            <a:r>
              <a:rPr lang="en-US" sz="1200" dirty="0">
                <a:solidFill>
                  <a:schemeClr val="bg1">
                    <a:lumMod val="65000"/>
                  </a:schemeClr>
                </a:solidFill>
              </a:rPr>
              <a:t>Marquardt and </a:t>
            </a:r>
            <a:r>
              <a:rPr lang="en-US" sz="1200" dirty="0" err="1">
                <a:solidFill>
                  <a:schemeClr val="bg1">
                    <a:lumMod val="65000"/>
                  </a:schemeClr>
                </a:solidFill>
              </a:rPr>
              <a:t>Wiedman</a:t>
            </a:r>
            <a:r>
              <a:rPr lang="en-US" sz="1200" dirty="0">
                <a:solidFill>
                  <a:schemeClr val="bg1">
                    <a:lumMod val="65000"/>
                  </a:schemeClr>
                </a:solidFill>
              </a:rPr>
              <a:t> (2007, AH)</a:t>
            </a:r>
            <a:endParaRPr lang="en-US" sz="1400" b="1" dirty="0">
              <a:solidFill>
                <a:srgbClr val="000000"/>
              </a:solidFill>
              <a:latin typeface="Verdana"/>
              <a:sym typeface="Wingdings" panose="05000000000000000000" pitchFamily="2" charset="2"/>
            </a:endParaRPr>
          </a:p>
          <a:p>
            <a:pPr marL="628650" lvl="1" indent="-285750">
              <a:spcBef>
                <a:spcPts val="600"/>
              </a:spcBef>
              <a:buClr>
                <a:srgbClr val="0096D3"/>
              </a:buClr>
              <a:defRPr/>
            </a:pPr>
            <a:r>
              <a:rPr lang="en-US" sz="1400" dirty="0"/>
              <a:t>Disclosure of conversion features and impact on diluted EPS was low pre-2004, esp. for firms with high </a:t>
            </a:r>
          </a:p>
          <a:p>
            <a:pPr marL="628650" lvl="1" indent="-285750">
              <a:spcBef>
                <a:spcPts val="600"/>
              </a:spcBef>
              <a:buClr>
                <a:srgbClr val="0096D3"/>
              </a:buClr>
              <a:defRPr/>
            </a:pPr>
            <a:r>
              <a:rPr lang="en-US" sz="1400" dirty="0"/>
              <a:t>Disclosure of conversion features of COCOs improved after disclosure guidance by FASB in 2004</a:t>
            </a:r>
          </a:p>
          <a:p>
            <a:pPr marL="285750" marR="0" lvl="0" indent="-285750" algn="l" defTabSz="1219044" rtl="0" eaLnBrk="1" fontAlgn="auto" latinLnBrk="0" hangingPunct="1">
              <a:lnSpc>
                <a:spcPct val="120000"/>
              </a:lnSpc>
              <a:spcBef>
                <a:spcPts val="1200"/>
              </a:spcBef>
              <a:spcAft>
                <a:spcPts val="0"/>
              </a:spcAft>
              <a:buClr>
                <a:srgbClr val="0096D3"/>
              </a:buClr>
              <a:buSzTx/>
              <a:buFont typeface="Wingdings" charset="2"/>
              <a:buChar cha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Separate presentation of CHBs </a:t>
            </a:r>
            <a:r>
              <a:rPr lang="en-US" sz="1400" b="1" dirty="0">
                <a:solidFill>
                  <a:srgbClr val="000000"/>
                </a:solidFill>
                <a:latin typeface="Verdana"/>
                <a:sym typeface="Wingdings" panose="05000000000000000000" pitchFamily="2" charset="2"/>
              </a:rPr>
              <a:t>in F/S </a:t>
            </a:r>
            <a:r>
              <a:rPr kumimoji="0" lang="en-US" sz="1400" b="1"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is associated with lower forecast error and dispersion of analysts</a:t>
            </a:r>
            <a:br>
              <a:rPr kumimoji="0" lang="en-US" sz="1400" b="1"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br>
            <a:r>
              <a:rPr kumimoji="0" lang="en-US" sz="1200" b="0" i="0" u="none" strike="noStrike" kern="1200" cap="none" spc="0" normalizeH="0" baseline="0" noProof="0" dirty="0">
                <a:ln>
                  <a:noFill/>
                </a:ln>
                <a:solidFill>
                  <a:srgbClr val="FFFFFF">
                    <a:lumMod val="65000"/>
                  </a:srgbClr>
                </a:solidFill>
                <a:effectLst/>
                <a:uLnTx/>
                <a:uFillTx/>
                <a:latin typeface="Verdana"/>
                <a:ea typeface="+mn-ea"/>
                <a:cs typeface="+mn-cs"/>
              </a:rPr>
              <a:t>Bornemann and Novotny-Farkas (2024, WP)</a:t>
            </a:r>
            <a:endParaRPr kumimoji="0" lang="en-US" sz="1400" b="1"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endParaRPr>
          </a:p>
          <a:p>
            <a:pPr marL="342900" lvl="1" indent="0">
              <a:spcBef>
                <a:spcPts val="600"/>
              </a:spcBef>
              <a:buClr>
                <a:srgbClr val="0096D3"/>
              </a:buClr>
              <a:buNone/>
              <a:defRPr/>
            </a:pPr>
            <a:endParaRPr lang="en-US" sz="1400" b="1" dirty="0">
              <a:solidFill>
                <a:srgbClr val="000000"/>
              </a:solidFill>
              <a:latin typeface="Verdana"/>
              <a:sym typeface="Wingdings" panose="05000000000000000000" pitchFamily="2" charset="2"/>
            </a:endParaRPr>
          </a:p>
        </p:txBody>
      </p:sp>
      <p:sp>
        <p:nvSpPr>
          <p:cNvPr id="3" name="Datumsplatzhalter 2">
            <a:extLst>
              <a:ext uri="{FF2B5EF4-FFF2-40B4-BE49-F238E27FC236}">
                <a16:creationId xmlns:a16="http://schemas.microsoft.com/office/drawing/2014/main" id="{8786FA37-0761-F9FD-BDBE-0EC38611FB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3DDE33C0-4E37-8B27-78CB-38842538E9B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D15CDAD1-FD30-FCF4-7ABC-D733384345E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7F7E17DF-1299-4864-483F-5AEFBE437067}"/>
              </a:ext>
            </a:extLst>
          </p:cNvPr>
          <p:cNvSpPr>
            <a:spLocks noGrp="1"/>
          </p:cNvSpPr>
          <p:nvPr>
            <p:ph type="title"/>
          </p:nvPr>
        </p:nvSpPr>
        <p:spPr/>
        <p:txBody>
          <a:bodyPr/>
          <a:lstStyle/>
          <a:p>
            <a:r>
              <a:rPr lang="en-US" dirty="0"/>
              <a:t>Disclosure: Evidence</a:t>
            </a:r>
          </a:p>
        </p:txBody>
      </p:sp>
    </p:spTree>
    <p:extLst>
      <p:ext uri="{BB962C8B-B14F-4D97-AF65-F5344CB8AC3E}">
        <p14:creationId xmlns:p14="http://schemas.microsoft.com/office/powerpoint/2010/main" val="141377459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yer – Globaler Unternehmensauftritt | Bayer Global">
            <a:extLst>
              <a:ext uri="{FF2B5EF4-FFF2-40B4-BE49-F238E27FC236}">
                <a16:creationId xmlns:a16="http://schemas.microsoft.com/office/drawing/2014/main" id="{740B189B-7A15-CCF4-7122-6E440B011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48" y="2431732"/>
            <a:ext cx="1136097" cy="824509"/>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a:extLst>
              <a:ext uri="{FF2B5EF4-FFF2-40B4-BE49-F238E27FC236}">
                <a16:creationId xmlns:a16="http://schemas.microsoft.com/office/drawing/2014/main" id="{76E9834F-59BA-BE6A-14E4-6C6A34B738CF}"/>
              </a:ext>
            </a:extLst>
          </p:cNvPr>
          <p:cNvSpPr>
            <a:spLocks noGrp="1"/>
          </p:cNvSpPr>
          <p:nvPr>
            <p:ph idx="1"/>
          </p:nvPr>
        </p:nvSpPr>
        <p:spPr/>
        <p:txBody>
          <a:bodyPr>
            <a:normAutofit/>
          </a:bodyPr>
          <a:lstStyle/>
          <a:p>
            <a:r>
              <a:rPr lang="en-US" sz="1400" b="1" dirty="0"/>
              <a:t>Under IFRS 7, no specific disclosures are required for instruments classified as equity</a:t>
            </a:r>
          </a:p>
          <a:p>
            <a:endParaRPr lang="en-US" sz="1400" b="1" dirty="0"/>
          </a:p>
        </p:txBody>
      </p:sp>
      <p:sp>
        <p:nvSpPr>
          <p:cNvPr id="3" name="Datumsplatzhalter 2">
            <a:extLst>
              <a:ext uri="{FF2B5EF4-FFF2-40B4-BE49-F238E27FC236}">
                <a16:creationId xmlns:a16="http://schemas.microsoft.com/office/drawing/2014/main" id="{19A704A9-58A8-FF5C-3158-B9A09654AB5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60D0ACB0-6444-4B02-286B-2C6C349B0A9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707C6CE3-418D-14FC-DD20-3159B739A6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F7AC462B-FAF6-1AD1-0B7A-ECC3076095C8}"/>
              </a:ext>
            </a:extLst>
          </p:cNvPr>
          <p:cNvSpPr>
            <a:spLocks noGrp="1"/>
          </p:cNvSpPr>
          <p:nvPr>
            <p:ph type="title"/>
          </p:nvPr>
        </p:nvSpPr>
        <p:spPr/>
        <p:txBody>
          <a:bodyPr/>
          <a:lstStyle/>
          <a:p>
            <a:r>
              <a:rPr lang="en-US" dirty="0"/>
              <a:t>Differences in disclosure for similar instruments</a:t>
            </a:r>
          </a:p>
        </p:txBody>
      </p:sp>
      <p:pic>
        <p:nvPicPr>
          <p:cNvPr id="8" name="Grafik 7">
            <a:extLst>
              <a:ext uri="{FF2B5EF4-FFF2-40B4-BE49-F238E27FC236}">
                <a16:creationId xmlns:a16="http://schemas.microsoft.com/office/drawing/2014/main" id="{9E2D80FA-8071-E090-CD46-40EADDD93B8C}"/>
              </a:ext>
            </a:extLst>
          </p:cNvPr>
          <p:cNvPicPr>
            <a:picLocks noChangeAspect="1"/>
          </p:cNvPicPr>
          <p:nvPr/>
        </p:nvPicPr>
        <p:blipFill>
          <a:blip r:embed="rId3"/>
          <a:stretch>
            <a:fillRect/>
          </a:stretch>
        </p:blipFill>
        <p:spPr>
          <a:xfrm>
            <a:off x="956211" y="2936510"/>
            <a:ext cx="4916082" cy="1330499"/>
          </a:xfrm>
          <a:prstGeom prst="rect">
            <a:avLst/>
          </a:prstGeom>
        </p:spPr>
      </p:pic>
      <p:pic>
        <p:nvPicPr>
          <p:cNvPr id="10" name="Grafik 9">
            <a:extLst>
              <a:ext uri="{FF2B5EF4-FFF2-40B4-BE49-F238E27FC236}">
                <a16:creationId xmlns:a16="http://schemas.microsoft.com/office/drawing/2014/main" id="{0AF1982A-FA02-40FC-17E8-17825E730D5B}"/>
              </a:ext>
            </a:extLst>
          </p:cNvPr>
          <p:cNvPicPr>
            <a:picLocks noChangeAspect="1"/>
          </p:cNvPicPr>
          <p:nvPr/>
        </p:nvPicPr>
        <p:blipFill>
          <a:blip r:embed="rId4"/>
          <a:stretch>
            <a:fillRect/>
          </a:stretch>
        </p:blipFill>
        <p:spPr>
          <a:xfrm>
            <a:off x="956212" y="4272540"/>
            <a:ext cx="4916082" cy="1157057"/>
          </a:xfrm>
          <a:prstGeom prst="rect">
            <a:avLst/>
          </a:prstGeom>
        </p:spPr>
      </p:pic>
      <p:pic>
        <p:nvPicPr>
          <p:cNvPr id="1032" name="Picture 8" descr="Ein grüneres Erscheinungsbild für RWE – Design Tagebuch">
            <a:extLst>
              <a:ext uri="{FF2B5EF4-FFF2-40B4-BE49-F238E27FC236}">
                <a16:creationId xmlns:a16="http://schemas.microsoft.com/office/drawing/2014/main" id="{031B8B42-1924-D896-7964-F9FBBDC7B3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11" t="30253" r="7536" b="32677"/>
          <a:stretch/>
        </p:blipFill>
        <p:spPr bwMode="auto">
          <a:xfrm>
            <a:off x="10343626" y="2571524"/>
            <a:ext cx="892162" cy="284811"/>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9FB6D1A0-99E0-FF05-FB73-49A267BA9E1B}"/>
              </a:ext>
            </a:extLst>
          </p:cNvPr>
          <p:cNvPicPr>
            <a:picLocks noChangeAspect="1"/>
          </p:cNvPicPr>
          <p:nvPr/>
        </p:nvPicPr>
        <p:blipFill>
          <a:blip r:embed="rId6"/>
          <a:stretch>
            <a:fillRect/>
          </a:stretch>
        </p:blipFill>
        <p:spPr>
          <a:xfrm>
            <a:off x="7472567" y="2936510"/>
            <a:ext cx="3763221" cy="2977729"/>
          </a:xfrm>
          <a:prstGeom prst="rect">
            <a:avLst/>
          </a:prstGeom>
        </p:spPr>
      </p:pic>
    </p:spTree>
    <p:extLst>
      <p:ext uri="{BB962C8B-B14F-4D97-AF65-F5344CB8AC3E}">
        <p14:creationId xmlns:p14="http://schemas.microsoft.com/office/powerpoint/2010/main" val="126984772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407CE8-02A8-7DA2-7317-1914CDEA6888}"/>
              </a:ext>
            </a:extLst>
          </p:cNvPr>
          <p:cNvSpPr>
            <a:spLocks noGrp="1"/>
          </p:cNvSpPr>
          <p:nvPr>
            <p:ph idx="1"/>
          </p:nvPr>
        </p:nvSpPr>
        <p:spPr/>
        <p:txBody>
          <a:bodyPr/>
          <a:lstStyle/>
          <a:p>
            <a:r>
              <a:rPr lang="en-US" sz="1400" dirty="0"/>
              <a:t>The existing disclosure requirements (e.g. IFRS 7 and IFRS 9) and the complexity of the features of HFIs are unlikely to provide sufficient information to allow users to reclassify instruments (e.g. from debt to equity)</a:t>
            </a:r>
            <a:br>
              <a:rPr lang="en-US" dirty="0"/>
            </a:br>
            <a:r>
              <a:rPr lang="en-US" sz="1200" dirty="0" err="1">
                <a:solidFill>
                  <a:schemeClr val="bg1">
                    <a:lumMod val="65000"/>
                  </a:schemeClr>
                </a:solidFill>
              </a:rPr>
              <a:t>Fargher</a:t>
            </a:r>
            <a:r>
              <a:rPr lang="en-US" sz="1200" dirty="0">
                <a:solidFill>
                  <a:schemeClr val="bg1">
                    <a:lumMod val="65000"/>
                  </a:schemeClr>
                </a:solidFill>
              </a:rPr>
              <a:t>, Sidhu, Tarca, and, van Zyl (2019, AF)</a:t>
            </a:r>
          </a:p>
          <a:p>
            <a:r>
              <a:rPr lang="en-US" sz="1400" dirty="0"/>
              <a:t>However, features are important to allow users to assess the financing of the firm and the characteristics of HFIs</a:t>
            </a:r>
          </a:p>
          <a:p>
            <a:pPr>
              <a:spcAft>
                <a:spcPts val="600"/>
              </a:spcAft>
            </a:pPr>
            <a:r>
              <a:rPr lang="en-US" sz="1400" dirty="0"/>
              <a:t>No consensus on which features matter most to characterize HFIs, but users rely on:</a:t>
            </a:r>
          </a:p>
          <a:p>
            <a:pPr lvl="1">
              <a:spcAft>
                <a:spcPts val="600"/>
              </a:spcAft>
            </a:pPr>
            <a:r>
              <a:rPr kumimoji="0" lang="en-US" sz="1400" u="none" strike="noStrike" kern="1200" cap="none" spc="0" normalizeH="0" baseline="0" noProof="0" dirty="0">
                <a:ln>
                  <a:noFill/>
                </a:ln>
                <a:solidFill>
                  <a:srgbClr val="000000"/>
                </a:solidFill>
                <a:effectLst/>
                <a:uLnTx/>
                <a:uFillTx/>
                <a:ea typeface="+mn-ea"/>
                <a:cs typeface="+mn-cs"/>
              </a:rPr>
              <a:t>Maturity </a:t>
            </a:r>
          </a:p>
          <a:p>
            <a:pPr lvl="1">
              <a:spcAft>
                <a:spcPts val="600"/>
              </a:spcAft>
            </a:pPr>
            <a:r>
              <a:rPr lang="en-US" sz="1400" dirty="0">
                <a:solidFill>
                  <a:srgbClr val="000000"/>
                </a:solidFill>
              </a:rPr>
              <a:t>P</a:t>
            </a:r>
            <a:r>
              <a:rPr kumimoji="0" lang="en-US" sz="1400" u="none" strike="noStrike" kern="1200" cap="none" spc="0" normalizeH="0" baseline="0" noProof="0" dirty="0" err="1">
                <a:ln>
                  <a:noFill/>
                </a:ln>
                <a:solidFill>
                  <a:srgbClr val="000000"/>
                </a:solidFill>
                <a:effectLst/>
                <a:uLnTx/>
                <a:uFillTx/>
                <a:ea typeface="+mn-ea"/>
                <a:cs typeface="+mn-cs"/>
              </a:rPr>
              <a:t>riority</a:t>
            </a:r>
            <a:r>
              <a:rPr kumimoji="0" lang="en-US" sz="1400" u="none" strike="noStrike" kern="1200" cap="none" spc="0" normalizeH="0" baseline="0" noProof="0" dirty="0">
                <a:ln>
                  <a:noFill/>
                </a:ln>
                <a:solidFill>
                  <a:srgbClr val="000000"/>
                </a:solidFill>
                <a:effectLst/>
                <a:uLnTx/>
                <a:uFillTx/>
                <a:ea typeface="+mn-ea"/>
                <a:cs typeface="+mn-cs"/>
              </a:rPr>
              <a:t> in liquidation</a:t>
            </a:r>
            <a:endParaRPr lang="en-US" sz="1400" dirty="0"/>
          </a:p>
          <a:p>
            <a:pPr lvl="1">
              <a:spcAft>
                <a:spcPts val="600"/>
              </a:spcAft>
            </a:pPr>
            <a:r>
              <a:rPr lang="en-US" sz="1400" dirty="0">
                <a:solidFill>
                  <a:srgbClr val="000000"/>
                </a:solidFill>
              </a:rPr>
              <a:t>V</a:t>
            </a:r>
            <a:r>
              <a:rPr kumimoji="0" lang="en-US" sz="1400" b="0" u="none" strike="noStrike" kern="1200" cap="none" spc="0" normalizeH="0" baseline="0" noProof="0" dirty="0" err="1">
                <a:ln>
                  <a:noFill/>
                </a:ln>
                <a:solidFill>
                  <a:srgbClr val="000000"/>
                </a:solidFill>
                <a:effectLst/>
                <a:uLnTx/>
                <a:uFillTx/>
                <a:ea typeface="+mn-ea"/>
                <a:cs typeface="+mn-cs"/>
              </a:rPr>
              <a:t>oting</a:t>
            </a:r>
            <a:r>
              <a:rPr kumimoji="0" lang="en-US" sz="1400" b="0" u="none" strike="noStrike" kern="1200" cap="none" spc="0" normalizeH="0" baseline="0" noProof="0" dirty="0">
                <a:ln>
                  <a:noFill/>
                </a:ln>
                <a:solidFill>
                  <a:srgbClr val="000000"/>
                </a:solidFill>
                <a:effectLst/>
                <a:uLnTx/>
                <a:uFillTx/>
                <a:ea typeface="+mn-ea"/>
                <a:cs typeface="+mn-cs"/>
              </a:rPr>
              <a:t> rights</a:t>
            </a:r>
          </a:p>
          <a:p>
            <a:pPr lvl="1">
              <a:spcAft>
                <a:spcPts val="600"/>
              </a:spcAft>
            </a:pPr>
            <a:r>
              <a:rPr lang="en-US" sz="1400" dirty="0">
                <a:solidFill>
                  <a:srgbClr val="000000"/>
                </a:solidFill>
              </a:rPr>
              <a:t>S</a:t>
            </a:r>
            <a:r>
              <a:rPr kumimoji="0" lang="en-US" sz="1400" b="0" u="none" strike="noStrike" kern="1200" cap="none" spc="0" normalizeH="0" baseline="0" noProof="0" dirty="0" err="1">
                <a:ln>
                  <a:noFill/>
                </a:ln>
                <a:solidFill>
                  <a:srgbClr val="000000"/>
                </a:solidFill>
                <a:effectLst/>
                <a:uLnTx/>
                <a:uFillTx/>
                <a:ea typeface="+mn-ea"/>
                <a:cs typeface="+mn-cs"/>
              </a:rPr>
              <a:t>ettlement</a:t>
            </a:r>
            <a:r>
              <a:rPr kumimoji="0" lang="en-US" sz="1400" b="0" u="none" strike="noStrike" kern="1200" cap="none" spc="0" normalizeH="0" baseline="0" noProof="0" dirty="0">
                <a:ln>
                  <a:noFill/>
                </a:ln>
                <a:solidFill>
                  <a:srgbClr val="000000"/>
                </a:solidFill>
                <a:effectLst/>
                <a:uLnTx/>
                <a:uFillTx/>
                <a:ea typeface="+mn-ea"/>
                <a:cs typeface="+mn-cs"/>
              </a:rPr>
              <a:t> in cash or common stock</a:t>
            </a:r>
          </a:p>
          <a:p>
            <a:pPr lvl="1">
              <a:spcAft>
                <a:spcPts val="600"/>
              </a:spcAft>
            </a:pPr>
            <a:r>
              <a:rPr kumimoji="0" lang="en-US" sz="1400" b="0" u="none" strike="noStrike" kern="1200" cap="none" spc="0" normalizeH="0" baseline="0" noProof="0" dirty="0">
                <a:ln>
                  <a:noFill/>
                </a:ln>
                <a:solidFill>
                  <a:srgbClr val="000000"/>
                </a:solidFill>
                <a:effectLst/>
                <a:uLnTx/>
                <a:uFillTx/>
                <a:ea typeface="+mn-ea"/>
                <a:cs typeface="+mn-cs"/>
              </a:rPr>
              <a:t>Dependence on profitability</a:t>
            </a:r>
            <a:endParaRPr lang="en-US" sz="1400" dirty="0"/>
          </a:p>
        </p:txBody>
      </p:sp>
      <p:sp>
        <p:nvSpPr>
          <p:cNvPr id="3" name="Datumsplatzhalter 2">
            <a:extLst>
              <a:ext uri="{FF2B5EF4-FFF2-40B4-BE49-F238E27FC236}">
                <a16:creationId xmlns:a16="http://schemas.microsoft.com/office/drawing/2014/main" id="{31BC6A4D-9BA8-3C46-BDE0-2CDF97BF86C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ADF4B95D-DB11-5E06-C51B-8E7AC4A2E4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725ED5C2-A7D0-6284-B695-32B0D370716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F7521475-1169-38B7-17F5-F9BC36408992}"/>
              </a:ext>
            </a:extLst>
          </p:cNvPr>
          <p:cNvSpPr>
            <a:spLocks noGrp="1"/>
          </p:cNvSpPr>
          <p:nvPr>
            <p:ph type="title"/>
          </p:nvPr>
        </p:nvSpPr>
        <p:spPr/>
        <p:txBody>
          <a:bodyPr/>
          <a:lstStyle/>
          <a:p>
            <a:r>
              <a:rPr lang="en-US" dirty="0"/>
              <a:t>Disclosure: Conclusion</a:t>
            </a:r>
          </a:p>
        </p:txBody>
      </p:sp>
    </p:spTree>
    <p:extLst>
      <p:ext uri="{BB962C8B-B14F-4D97-AF65-F5344CB8AC3E}">
        <p14:creationId xmlns:p14="http://schemas.microsoft.com/office/powerpoint/2010/main" val="285209563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E23A-1C6E-366A-9037-DEA788AFB87C}"/>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E18A9AB6-AFB3-B3DB-56DA-D5EAA7DAE51F}"/>
              </a:ext>
            </a:extLst>
          </p:cNvPr>
          <p:cNvSpPr>
            <a:spLocks noGrp="1"/>
          </p:cNvSpPr>
          <p:nvPr>
            <p:ph type="body" sz="quarter" idx="11"/>
          </p:nvPr>
        </p:nvSpPr>
        <p:spPr/>
        <p:txBody>
          <a:bodyPr/>
          <a:lstStyle/>
          <a:p>
            <a:endParaRPr lang="en-US"/>
          </a:p>
        </p:txBody>
      </p:sp>
      <p:sp>
        <p:nvSpPr>
          <p:cNvPr id="7" name="Titel 6">
            <a:extLst>
              <a:ext uri="{FF2B5EF4-FFF2-40B4-BE49-F238E27FC236}">
                <a16:creationId xmlns:a16="http://schemas.microsoft.com/office/drawing/2014/main" id="{1DD76EB4-CE7E-5435-9F22-2CE353DAA872}"/>
              </a:ext>
            </a:extLst>
          </p:cNvPr>
          <p:cNvSpPr>
            <a:spLocks noGrp="1"/>
          </p:cNvSpPr>
          <p:nvPr>
            <p:ph type="ctrTitle"/>
          </p:nvPr>
        </p:nvSpPr>
        <p:spPr/>
        <p:txBody>
          <a:bodyPr/>
          <a:lstStyle/>
          <a:p>
            <a:r>
              <a:rPr lang="en-US" sz="2800" dirty="0">
                <a:solidFill>
                  <a:srgbClr val="FFFFFF"/>
                </a:solidFill>
              </a:rPr>
              <a:t>3. Conclusion and Outlook</a:t>
            </a:r>
            <a:endParaRPr lang="en-US" dirty="0"/>
          </a:p>
        </p:txBody>
      </p:sp>
      <p:sp>
        <p:nvSpPr>
          <p:cNvPr id="3" name="Datumsplatzhalter 2">
            <a:extLst>
              <a:ext uri="{FF2B5EF4-FFF2-40B4-BE49-F238E27FC236}">
                <a16:creationId xmlns:a16="http://schemas.microsoft.com/office/drawing/2014/main" id="{AF21B315-6ECF-DE94-F1EA-439F70A34EEC}"/>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A254F-42BE-40EF-A97F-63554C585852}"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9AA0072A-01E1-A626-EBE5-1F8BA5B1A15F}"/>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025AF477-70C3-22B0-C49F-0F6CB5D888BB}"/>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Tree>
    <p:extLst>
      <p:ext uri="{BB962C8B-B14F-4D97-AF65-F5344CB8AC3E}">
        <p14:creationId xmlns:p14="http://schemas.microsoft.com/office/powerpoint/2010/main" val="271385655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1A0DE25-6EB2-D5D4-064D-A58EF2C7F960}"/>
              </a:ext>
            </a:extLst>
          </p:cNvPr>
          <p:cNvSpPr>
            <a:spLocks noGrp="1"/>
          </p:cNvSpPr>
          <p:nvPr>
            <p:ph idx="1"/>
          </p:nvPr>
        </p:nvSpPr>
        <p:spPr>
          <a:xfrm>
            <a:off x="616025" y="1613537"/>
            <a:ext cx="9694045" cy="4624687"/>
          </a:xfrm>
        </p:spPr>
        <p:txBody>
          <a:bodyPr>
            <a:normAutofit/>
          </a:bodyPr>
          <a:lstStyle/>
          <a:p>
            <a:pPr marL="342900" indent="-342900">
              <a:spcBef>
                <a:spcPts val="1200"/>
              </a:spcBef>
              <a:buFont typeface="+mj-lt"/>
              <a:buAutoNum type="arabicPeriod"/>
            </a:pPr>
            <a:r>
              <a:rPr lang="en-US" sz="1400" dirty="0"/>
              <a:t>No consistent evidence that the reclassification of certain types of instruments provides more useful information to users</a:t>
            </a:r>
          </a:p>
          <a:p>
            <a:pPr marL="342900" indent="-342900">
              <a:spcBef>
                <a:spcPts val="1200"/>
              </a:spcBef>
              <a:buFont typeface="+mj-lt"/>
              <a:buAutoNum type="arabicPeriod"/>
            </a:pPr>
            <a:r>
              <a:rPr lang="en-US" sz="1400" dirty="0"/>
              <a:t>Some evidence that users do not assess the same type of instrument consistently</a:t>
            </a:r>
          </a:p>
          <a:p>
            <a:pPr marL="342900" indent="-342900">
              <a:spcBef>
                <a:spcPts val="1200"/>
              </a:spcBef>
              <a:buFont typeface="+mj-lt"/>
              <a:buAutoNum type="arabicPeriod"/>
            </a:pPr>
            <a:r>
              <a:rPr lang="en-US" sz="1400" dirty="0"/>
              <a:t>Instead, the assessment of HFIs is likely context-specific and relies on the attributes of the instrument and the firm</a:t>
            </a:r>
          </a:p>
          <a:p>
            <a:pPr marL="360363" indent="-360363">
              <a:spcBef>
                <a:spcPts val="1200"/>
              </a:spcBef>
              <a:buFont typeface="Wingdings" panose="05000000000000000000" pitchFamily="2" charset="2"/>
              <a:buChar char="à"/>
            </a:pPr>
            <a:r>
              <a:rPr lang="en-US" sz="1400" b="1" dirty="0">
                <a:sym typeface="Wingdings" panose="05000000000000000000" pitchFamily="2" charset="2"/>
              </a:rPr>
              <a:t>A dichotomous classification of HFIs does likely not communicate important information relevant to HFIs</a:t>
            </a:r>
          </a:p>
          <a:p>
            <a:pPr marL="360363" indent="-360363">
              <a:spcBef>
                <a:spcPts val="1200"/>
              </a:spcBef>
              <a:buFont typeface="Wingdings" panose="05000000000000000000" pitchFamily="2" charset="2"/>
              <a:buChar char="à"/>
            </a:pPr>
            <a:r>
              <a:rPr lang="en-US" sz="1400" b="1" dirty="0">
                <a:sym typeface="Wingdings" panose="05000000000000000000" pitchFamily="2" charset="2"/>
              </a:rPr>
              <a:t>Disclosure of underlying features allows users to (more cost-effectively) evaluate them</a:t>
            </a:r>
          </a:p>
          <a:p>
            <a:pPr marL="0" indent="0">
              <a:spcBef>
                <a:spcPts val="1200"/>
              </a:spcBef>
              <a:buNone/>
            </a:pPr>
            <a:endParaRPr lang="en-US" sz="1400" b="1" dirty="0">
              <a:sym typeface="Wingdings" panose="05000000000000000000" pitchFamily="2" charset="2"/>
            </a:endParaRPr>
          </a:p>
          <a:p>
            <a:pPr>
              <a:spcBef>
                <a:spcPts val="1200"/>
              </a:spcBef>
              <a:buFont typeface="Wingdings" panose="05000000000000000000" pitchFamily="2" charset="2"/>
              <a:buChar char="à"/>
            </a:pPr>
            <a:endParaRPr lang="en-US" sz="1400" b="1" dirty="0"/>
          </a:p>
          <a:p>
            <a:pPr marL="342900" indent="-342900">
              <a:buFont typeface="+mj-lt"/>
              <a:buAutoNum type="arabicPeriod"/>
            </a:pPr>
            <a:endParaRPr lang="en-US" sz="1400" b="1" dirty="0"/>
          </a:p>
          <a:p>
            <a:pPr lvl="1">
              <a:spcBef>
                <a:spcPts val="600"/>
              </a:spcBef>
            </a:pPr>
            <a:endParaRPr lang="en-US" sz="1400" dirty="0"/>
          </a:p>
        </p:txBody>
      </p:sp>
      <p:sp>
        <p:nvSpPr>
          <p:cNvPr id="3" name="Datumsplatzhalter 2">
            <a:extLst>
              <a:ext uri="{FF2B5EF4-FFF2-40B4-BE49-F238E27FC236}">
                <a16:creationId xmlns:a16="http://schemas.microsoft.com/office/drawing/2014/main" id="{4394136C-3862-0AC9-1EA0-CC2C649217D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F79430A4-2E9F-ECC1-7749-51D8DC9674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00ADFA50-9E74-EF01-1FDC-2C19268002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A5C7A84B-631E-3D5B-672A-5A1FE915E5EA}"/>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35049233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D72F1F7-0465-A1AB-5CF8-641D62A5142F}"/>
              </a:ext>
            </a:extLst>
          </p:cNvPr>
          <p:cNvSpPr>
            <a:spLocks noGrp="1"/>
          </p:cNvSpPr>
          <p:nvPr>
            <p:ph idx="1"/>
          </p:nvPr>
        </p:nvSpPr>
        <p:spPr/>
        <p:txBody>
          <a:bodyPr/>
          <a:lstStyle/>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Existing empirical and experimental evidence is largely limited to</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U.S. settings</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specific types of HFIs (mainly MRPS)</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specific types of users (buy-side analysts, finance professionals making credit-related decisions)</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sample periods before 2000</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equity market effects</a:t>
            </a:r>
          </a:p>
          <a:p>
            <a:pPr marL="241294" marR="0" lvl="0" indent="-241294" algn="l" defTabSz="1219044" rtl="0" eaLnBrk="1" fontAlgn="auto" latinLnBrk="0" hangingPunct="1">
              <a:lnSpc>
                <a:spcPct val="120000"/>
              </a:lnSpc>
              <a:spcBef>
                <a:spcPts val="600"/>
              </a:spcBef>
              <a:spcAft>
                <a:spcPts val="0"/>
              </a:spcAft>
              <a:buClr>
                <a:srgbClr val="0096D3"/>
              </a:buClr>
              <a:buSzTx/>
              <a:buFont typeface="Wingdings" charset="2"/>
              <a:buChar char="§"/>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Avenues for future research</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Differences in perception of HFIs across different types of users, esp. </a:t>
            </a:r>
            <a:r>
              <a:rPr kumimoji="0" lang="en-US" sz="14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less experienced users</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rPr>
              <a:t>Differences in perception of HFIs across debt and equity markets</a:t>
            </a:r>
          </a:p>
          <a:p>
            <a:pPr marL="476239" marR="0" lvl="1" indent="-234945" algn="l" defTabSz="1219044" rtl="0" eaLnBrk="1" fontAlgn="auto" latinLnBrk="0" hangingPunct="1">
              <a:lnSpc>
                <a:spcPct val="120000"/>
              </a:lnSpc>
              <a:spcBef>
                <a:spcPts val="600"/>
              </a:spcBef>
              <a:spcAft>
                <a:spcPts val="0"/>
              </a:spcAft>
              <a:buClr>
                <a:srgbClr val="0096D3"/>
              </a:buClr>
              <a:buSzPct val="100000"/>
              <a:buFont typeface="Wingdings" charset="2"/>
              <a:buChar char="§"/>
              <a:tabLst/>
              <a:defRPr/>
            </a:pPr>
            <a:r>
              <a:rPr lang="en-US" sz="1400" dirty="0">
                <a:solidFill>
                  <a:srgbClr val="000000"/>
                </a:solidFill>
                <a:latin typeface="Verdana"/>
                <a:sym typeface="Wingdings" panose="05000000000000000000" pitchFamily="2" charset="2"/>
              </a:rPr>
              <a:t>Identification of attributes that are important to different users to assess HFIs’ underlying characteristics </a:t>
            </a:r>
            <a:endParaRPr kumimoji="0" lang="en-US" sz="1400" b="0" i="0" u="none" strike="noStrike" kern="1200" cap="none" spc="0" normalizeH="0" baseline="0" noProof="0" dirty="0">
              <a:ln>
                <a:noFill/>
              </a:ln>
              <a:solidFill>
                <a:srgbClr val="000000"/>
              </a:solidFill>
              <a:effectLst/>
              <a:uLnTx/>
              <a:uFillTx/>
              <a:latin typeface="Verdana"/>
              <a:ea typeface="+mn-ea"/>
              <a:cs typeface="+mn-cs"/>
              <a:sym typeface="Wingdings" panose="05000000000000000000" pitchFamily="2" charset="2"/>
            </a:endParaRPr>
          </a:p>
          <a:p>
            <a:endParaRPr lang="en-US" dirty="0"/>
          </a:p>
        </p:txBody>
      </p:sp>
      <p:sp>
        <p:nvSpPr>
          <p:cNvPr id="3" name="Datumsplatzhalter 2">
            <a:extLst>
              <a:ext uri="{FF2B5EF4-FFF2-40B4-BE49-F238E27FC236}">
                <a16:creationId xmlns:a16="http://schemas.microsoft.com/office/drawing/2014/main" id="{D0BEDF62-059D-6778-91BE-881C51CE2D8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447A4-52F5-4EE7-904B-5E63DEB43BC1}" type="datetime1">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11.03.2024</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4" name="Fußzeilenplatzhalter 3">
            <a:extLst>
              <a:ext uri="{FF2B5EF4-FFF2-40B4-BE49-F238E27FC236}">
                <a16:creationId xmlns:a16="http://schemas.microsoft.com/office/drawing/2014/main" id="{C8BC2F45-C0EF-13B8-F5FF-D0DAE2FCE8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67" b="0" i="0" u="none" strike="noStrike" kern="1200" cap="all" spc="0" normalizeH="0" baseline="0" noProof="0">
                <a:ln>
                  <a:noFill/>
                </a:ln>
                <a:solidFill>
                  <a:srgbClr val="000000">
                    <a:tint val="75000"/>
                  </a:srgbClr>
                </a:solidFill>
                <a:effectLst/>
                <a:uLnTx/>
                <a:uFillTx/>
                <a:latin typeface="Verdana"/>
                <a:ea typeface="+mn-ea"/>
                <a:cs typeface="+mn-cs"/>
              </a:rPr>
              <a:t>Tobias Bornemann</a:t>
            </a:r>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5" name="Foliennummernplatzhalter 4">
            <a:extLst>
              <a:ext uri="{FF2B5EF4-FFF2-40B4-BE49-F238E27FC236}">
                <a16:creationId xmlns:a16="http://schemas.microsoft.com/office/drawing/2014/main" id="{06CA1E51-5E1C-6D67-376D-974935DC8EE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3EDF3B-4D76-41FB-A0BA-97A3694012B9}" type="slidenum">
              <a:rPr kumimoji="0" lang="de-DE" sz="1067" b="0" i="0" u="none" strike="noStrike" kern="1200" cap="all" spc="0" normalizeH="0" baseline="0" noProof="0" smtClean="0">
                <a:ln>
                  <a:noFill/>
                </a:ln>
                <a:solidFill>
                  <a:srgbClr val="000000">
                    <a:tint val="75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de-DE" sz="1067" b="0" i="0" u="none" strike="noStrike" kern="1200" cap="all" spc="0" normalizeH="0" baseline="0" noProof="0" dirty="0">
              <a:ln>
                <a:noFill/>
              </a:ln>
              <a:solidFill>
                <a:srgbClr val="000000">
                  <a:tint val="75000"/>
                </a:srgbClr>
              </a:solidFill>
              <a:effectLst/>
              <a:uLnTx/>
              <a:uFillTx/>
              <a:latin typeface="Verdana"/>
              <a:ea typeface="+mn-ea"/>
              <a:cs typeface="+mn-cs"/>
            </a:endParaRPr>
          </a:p>
        </p:txBody>
      </p:sp>
      <p:sp>
        <p:nvSpPr>
          <p:cNvPr id="6" name="Titel 5">
            <a:extLst>
              <a:ext uri="{FF2B5EF4-FFF2-40B4-BE49-F238E27FC236}">
                <a16:creationId xmlns:a16="http://schemas.microsoft.com/office/drawing/2014/main" id="{374092DB-3DC3-7F1E-39F0-337647BA187C}"/>
              </a:ext>
            </a:extLst>
          </p:cNvPr>
          <p:cNvSpPr>
            <a:spLocks noGrp="1"/>
          </p:cNvSpPr>
          <p:nvPr>
            <p:ph type="title"/>
          </p:nvPr>
        </p:nvSpPr>
        <p:spPr/>
        <p:txBody>
          <a:bodyPr/>
          <a:lstStyle/>
          <a:p>
            <a:r>
              <a:rPr lang="en-US" dirty="0"/>
              <a:t>Caveats and outlook</a:t>
            </a:r>
          </a:p>
        </p:txBody>
      </p:sp>
    </p:spTree>
    <p:extLst>
      <p:ext uri="{BB962C8B-B14F-4D97-AF65-F5344CB8AC3E}">
        <p14:creationId xmlns:p14="http://schemas.microsoft.com/office/powerpoint/2010/main" val="16581565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67C542F-351C-601B-B902-5E09732DF057}"/>
              </a:ext>
            </a:extLst>
          </p:cNvPr>
          <p:cNvSpPr txBox="1">
            <a:spLocks/>
          </p:cNvSpPr>
          <p:nvPr/>
        </p:nvSpPr>
        <p:spPr>
          <a:xfrm>
            <a:off x="1061627" y="1207691"/>
            <a:ext cx="10479483" cy="768823"/>
          </a:xfrm>
          <a:prstGeom prst="rect">
            <a:avLst/>
          </a:prstGeom>
        </p:spPr>
        <p:txBody>
          <a:bodyPr/>
          <a:lstStyle>
            <a:lvl1pPr algn="l" rtl="0" eaLnBrk="1" fontAlgn="base" hangingPunct="1">
              <a:lnSpc>
                <a:spcPct val="90000"/>
              </a:lnSpc>
              <a:spcBef>
                <a:spcPct val="0"/>
              </a:spcBef>
              <a:spcAft>
                <a:spcPct val="0"/>
              </a:spcAft>
              <a:defRPr sz="3200" b="1">
                <a:solidFill>
                  <a:schemeClr val="tx1"/>
                </a:solidFill>
                <a:latin typeface="+mj-lt"/>
                <a:ea typeface="+mj-ea"/>
                <a:cs typeface="+mj-cs"/>
                <a:sym typeface="Arial" charset="0"/>
              </a:defRPr>
            </a:lvl1pPr>
            <a:lvl2pPr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2pPr>
            <a:lvl3pPr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3pPr>
            <a:lvl4pPr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4pPr>
            <a:lvl5pPr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5pPr>
            <a:lvl6pPr marL="457200"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6pPr>
            <a:lvl7pPr marL="914400"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7pPr>
            <a:lvl8pPr marL="1371600"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8pPr>
            <a:lvl9pPr marL="1828800" algn="l" rtl="0" eaLnBrk="1" fontAlgn="base" hangingPunct="1">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3300" b="0" i="0" u="none" strike="noStrike" kern="1200" cap="none" spc="0" normalizeH="0" baseline="0" noProof="0">
                <a:ln>
                  <a:noFill/>
                </a:ln>
                <a:solidFill>
                  <a:srgbClr val="5F6061"/>
                </a:solidFill>
                <a:effectLst/>
                <a:uLnTx/>
                <a:uFillTx/>
                <a:latin typeface="Arial" panose="020B0604020202020204" pitchFamily="34" charset="0"/>
                <a:ea typeface="+mj-ea"/>
                <a:cs typeface="Arial" panose="020B0604020202020204" pitchFamily="34" charset="0"/>
                <a:sym typeface="Arial" charset="0"/>
              </a:rPr>
              <a:t>Overview of the project</a:t>
            </a:r>
            <a:endParaRPr kumimoji="0" lang="en-US" sz="3300" b="0" i="0" u="none" strike="noStrike" kern="0" cap="none" spc="0" normalizeH="0" baseline="0" noProof="0">
              <a:ln>
                <a:noFill/>
              </a:ln>
              <a:solidFill>
                <a:srgbClr val="5F6061"/>
              </a:solidFill>
              <a:effectLst/>
              <a:uLnTx/>
              <a:uFillTx/>
              <a:latin typeface="Arial" panose="020B0604020202020204" pitchFamily="34" charset="0"/>
              <a:ea typeface="+mj-ea"/>
              <a:cs typeface="Arial" panose="020B0604020202020204" pitchFamily="34" charset="0"/>
              <a:sym typeface="Arial" charset="0"/>
            </a:endParaRPr>
          </a:p>
        </p:txBody>
      </p:sp>
      <p:sp>
        <p:nvSpPr>
          <p:cNvPr id="25" name="Footer Placeholder 2">
            <a:extLst>
              <a:ext uri="{FF2B5EF4-FFF2-40B4-BE49-F238E27FC236}">
                <a16:creationId xmlns:a16="http://schemas.microsoft.com/office/drawing/2014/main" id="{C80F2298-EFE6-B86F-51A6-D048C352BCEE}"/>
              </a:ext>
            </a:extLst>
          </p:cNvPr>
          <p:cNvSpPr>
            <a:spLocks noGrp="1"/>
          </p:cNvSpPr>
          <p:nvPr>
            <p:ph type="ftr" sz="quarter" idx="3"/>
          </p:nvPr>
        </p:nvSpPr>
        <p:spPr>
          <a:xfrm>
            <a:off x="11207751" y="378132"/>
            <a:ext cx="612773" cy="2618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2" name="Text Placeholder 4">
            <a:extLst>
              <a:ext uri="{FF2B5EF4-FFF2-40B4-BE49-F238E27FC236}">
                <a16:creationId xmlns:a16="http://schemas.microsoft.com/office/drawing/2014/main" id="{63B500D8-A87D-A51B-1CC2-4CD4F9870306}"/>
              </a:ext>
            </a:extLst>
          </p:cNvPr>
          <p:cNvSpPr txBox="1">
            <a:spLocks/>
          </p:cNvSpPr>
          <p:nvPr/>
        </p:nvSpPr>
        <p:spPr>
          <a:xfrm>
            <a:off x="6005463" y="3082970"/>
            <a:ext cx="5030995" cy="43990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72071"/>
              </a:buClr>
              <a:buSzTx/>
              <a:buFont typeface="Arial" panose="020B0604020202020204" pitchFamily="34" charset="0"/>
              <a:buNone/>
              <a:tabLst/>
              <a:defRPr/>
            </a:pPr>
            <a:r>
              <a:rPr kumimoji="0" lang="en-GB" sz="1800" b="1" i="0" u="none" strike="noStrike" kern="1200" cap="none" spc="0" normalizeH="0" baseline="0" noProof="0">
                <a:ln>
                  <a:noFill/>
                </a:ln>
                <a:solidFill>
                  <a:srgbClr val="072071"/>
                </a:solidFill>
                <a:effectLst/>
                <a:uLnTx/>
                <a:uFillTx/>
                <a:latin typeface="Arial"/>
                <a:ea typeface="+mn-ea"/>
                <a:cs typeface="Arial"/>
              </a:rPr>
              <a:t>Address challenges in applying IAS 32:</a:t>
            </a:r>
          </a:p>
        </p:txBody>
      </p:sp>
      <p:sp>
        <p:nvSpPr>
          <p:cNvPr id="6" name="Text Placeholder 4">
            <a:extLst>
              <a:ext uri="{FF2B5EF4-FFF2-40B4-BE49-F238E27FC236}">
                <a16:creationId xmlns:a16="http://schemas.microsoft.com/office/drawing/2014/main" id="{A62D5461-4DDE-6B20-5E4D-AA5480F2AAF8}"/>
              </a:ext>
            </a:extLst>
          </p:cNvPr>
          <p:cNvSpPr txBox="1">
            <a:spLocks/>
          </p:cNvSpPr>
          <p:nvPr/>
        </p:nvSpPr>
        <p:spPr>
          <a:xfrm>
            <a:off x="1061627" y="3125335"/>
            <a:ext cx="4267679" cy="22854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72071"/>
              </a:buClr>
              <a:buSzTx/>
              <a:buFont typeface="Arial" panose="020B0604020202020204" pitchFamily="34" charset="0"/>
              <a:buNone/>
              <a:tabLst/>
              <a:defRPr/>
            </a:pPr>
            <a:r>
              <a:rPr kumimoji="0" lang="en-GB" sz="1800" b="1" i="0" u="none" strike="noStrike" kern="1200" cap="none" spc="0" normalizeH="0" baseline="0" noProof="0">
                <a:ln>
                  <a:noFill/>
                </a:ln>
                <a:solidFill>
                  <a:srgbClr val="5F6061"/>
                </a:solidFill>
                <a:effectLst/>
                <a:uLnTx/>
                <a:uFillTx/>
                <a:latin typeface="Arial"/>
                <a:ea typeface="+mn-ea"/>
                <a:cs typeface="Arial"/>
              </a:rPr>
              <a:t>Approach:</a:t>
            </a:r>
          </a:p>
          <a:p>
            <a:pPr marL="285750" marR="0" lvl="0" indent="-285750" algn="l" defTabSz="914400" rtl="0" eaLnBrk="1" fontAlgn="auto" latinLnBrk="0" hangingPunct="1">
              <a:lnSpc>
                <a:spcPct val="100000"/>
              </a:lnSpc>
              <a:spcBef>
                <a:spcPts val="1000"/>
              </a:spcBef>
              <a:spcAft>
                <a:spcPts val="0"/>
              </a:spcAft>
              <a:buClr>
                <a:srgbClr val="072071"/>
              </a:buClr>
              <a:buSzTx/>
              <a:buFont typeface="Wingdings" panose="05000000000000000000" pitchFamily="2" charset="2"/>
              <a:buChar char="§"/>
              <a:tabLst/>
              <a:defRPr/>
            </a:pPr>
            <a:r>
              <a:rPr kumimoji="0" lang="en-GB" sz="1800" b="0" i="0" u="none" strike="noStrike" kern="1200" cap="none" spc="0" normalizeH="0" baseline="0" noProof="0">
                <a:ln>
                  <a:noFill/>
                </a:ln>
                <a:solidFill>
                  <a:srgbClr val="5F6061"/>
                </a:solidFill>
                <a:effectLst/>
                <a:uLnTx/>
                <a:uFillTx/>
                <a:latin typeface="Arial"/>
                <a:ea typeface="+mn-ea"/>
                <a:cs typeface="Arial"/>
              </a:rPr>
              <a:t>Improve presentation and disclosure </a:t>
            </a:r>
          </a:p>
          <a:p>
            <a:pPr marL="285750" marR="0" lvl="0" indent="-285750" algn="l" defTabSz="914400" rtl="0" eaLnBrk="1" fontAlgn="auto" latinLnBrk="0" hangingPunct="1">
              <a:lnSpc>
                <a:spcPct val="100000"/>
              </a:lnSpc>
              <a:spcBef>
                <a:spcPts val="1000"/>
              </a:spcBef>
              <a:spcAft>
                <a:spcPts val="0"/>
              </a:spcAft>
              <a:buClr>
                <a:srgbClr val="072071"/>
              </a:buClr>
              <a:buSzTx/>
              <a:buFont typeface="Wingdings" panose="05000000000000000000" pitchFamily="2" charset="2"/>
              <a:buChar char="§"/>
              <a:tabLst/>
              <a:defRPr/>
            </a:pPr>
            <a:r>
              <a:rPr kumimoji="0" lang="en-GB" sz="1800" b="0" i="0" u="none" strike="noStrike" kern="1200" cap="none" spc="0" normalizeH="0" baseline="0" noProof="0">
                <a:ln>
                  <a:noFill/>
                </a:ln>
                <a:solidFill>
                  <a:srgbClr val="5F6061"/>
                </a:solidFill>
                <a:effectLst/>
                <a:uLnTx/>
                <a:uFillTx/>
                <a:latin typeface="Arial"/>
                <a:ea typeface="+mn-ea"/>
                <a:cs typeface="Arial"/>
              </a:rPr>
              <a:t>Address practice issues by clarifying underlying classification principles</a:t>
            </a:r>
          </a:p>
          <a:p>
            <a:pPr marL="285750" marR="0" lvl="0" indent="-285750" algn="l" defTabSz="914400" rtl="0" eaLnBrk="1" fontAlgn="auto" latinLnBrk="0" hangingPunct="1">
              <a:lnSpc>
                <a:spcPct val="100000"/>
              </a:lnSpc>
              <a:spcBef>
                <a:spcPts val="1000"/>
              </a:spcBef>
              <a:spcAft>
                <a:spcPts val="0"/>
              </a:spcAft>
              <a:buClr>
                <a:srgbClr val="072071"/>
              </a:buClr>
              <a:buSzTx/>
              <a:buFont typeface="Wingdings" panose="05000000000000000000" pitchFamily="2" charset="2"/>
              <a:buChar char="§"/>
              <a:tabLst/>
              <a:defRPr/>
            </a:pPr>
            <a:r>
              <a:rPr kumimoji="0" lang="en-GB" sz="1800" b="0" i="0" u="none" strike="noStrike" kern="1200" cap="none" spc="0" normalizeH="0" baseline="0" noProof="0">
                <a:ln>
                  <a:noFill/>
                </a:ln>
                <a:solidFill>
                  <a:srgbClr val="5F6061"/>
                </a:solidFill>
                <a:effectLst/>
                <a:uLnTx/>
                <a:uFillTx/>
                <a:latin typeface="Arial"/>
                <a:ea typeface="+mn-ea"/>
                <a:cs typeface="Arial"/>
              </a:rPr>
              <a:t>Provide application guidance and illustrative examples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5F6062"/>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59D5DC00-D682-1389-8160-52B56D9F2090}"/>
              </a:ext>
            </a:extLst>
          </p:cNvPr>
          <p:cNvCxnSpPr>
            <a:cxnSpLocks/>
          </p:cNvCxnSpPr>
          <p:nvPr/>
        </p:nvCxnSpPr>
        <p:spPr>
          <a:xfrm>
            <a:off x="5717216" y="3429000"/>
            <a:ext cx="0" cy="24934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Target with solid fill">
            <a:extLst>
              <a:ext uri="{FF2B5EF4-FFF2-40B4-BE49-F238E27FC236}">
                <a16:creationId xmlns:a16="http://schemas.microsoft.com/office/drawing/2014/main" id="{CA89F93C-4225-D65F-9FE1-520D2BE04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692" y="2021728"/>
            <a:ext cx="914400" cy="914400"/>
          </a:xfrm>
          <a:prstGeom prst="rect">
            <a:avLst/>
          </a:prstGeom>
        </p:spPr>
      </p:pic>
      <p:sp>
        <p:nvSpPr>
          <p:cNvPr id="4" name="TextBox 3">
            <a:extLst>
              <a:ext uri="{FF2B5EF4-FFF2-40B4-BE49-F238E27FC236}">
                <a16:creationId xmlns:a16="http://schemas.microsoft.com/office/drawing/2014/main" id="{3126EE4E-ECA2-48A8-59E3-7C7F767A76FE}"/>
              </a:ext>
            </a:extLst>
          </p:cNvPr>
          <p:cNvSpPr txBox="1"/>
          <p:nvPr/>
        </p:nvSpPr>
        <p:spPr>
          <a:xfrm>
            <a:off x="1867128" y="1976514"/>
            <a:ext cx="4901651" cy="1200329"/>
          </a:xfrm>
          <a:prstGeom prst="rect">
            <a:avLst/>
          </a:prstGeom>
          <a:noFill/>
        </p:spPr>
        <p:txBody>
          <a:bodyPr wrap="square" rtlCol="0">
            <a:spAutoFit/>
          </a:bodyPr>
          <a:lstStyle/>
          <a:p>
            <a:r>
              <a:rPr lang="en-GB" b="1">
                <a:solidFill>
                  <a:srgbClr val="072071"/>
                </a:solidFill>
                <a:latin typeface="Arial"/>
                <a:cs typeface="Arial"/>
              </a:rPr>
              <a:t>Improve information entities provide in their financial statements about financial instruments that they have issued</a:t>
            </a:r>
          </a:p>
          <a:p>
            <a:endParaRPr lang="en-GB"/>
          </a:p>
        </p:txBody>
      </p:sp>
      <p:pic>
        <p:nvPicPr>
          <p:cNvPr id="5" name="Picture 4">
            <a:extLst>
              <a:ext uri="{FF2B5EF4-FFF2-40B4-BE49-F238E27FC236}">
                <a16:creationId xmlns:a16="http://schemas.microsoft.com/office/drawing/2014/main" id="{0DE7C7D2-ABC0-3525-F5C9-0B68A0F08E15}"/>
              </a:ext>
            </a:extLst>
          </p:cNvPr>
          <p:cNvPicPr>
            <a:picLocks noChangeAspect="1"/>
          </p:cNvPicPr>
          <p:nvPr/>
        </p:nvPicPr>
        <p:blipFill>
          <a:blip r:embed="rId5"/>
          <a:stretch>
            <a:fillRect/>
          </a:stretch>
        </p:blipFill>
        <p:spPr>
          <a:xfrm>
            <a:off x="6019279" y="3429000"/>
            <a:ext cx="5718544" cy="2737341"/>
          </a:xfrm>
          <a:prstGeom prst="rect">
            <a:avLst/>
          </a:prstGeom>
        </p:spPr>
      </p:pic>
      <p:sp>
        <p:nvSpPr>
          <p:cNvPr id="11" name="TextBox 10">
            <a:extLst>
              <a:ext uri="{FF2B5EF4-FFF2-40B4-BE49-F238E27FC236}">
                <a16:creationId xmlns:a16="http://schemas.microsoft.com/office/drawing/2014/main" id="{F4D755B8-3AD5-8B59-B29B-61F2FE7ABA34}"/>
              </a:ext>
            </a:extLst>
          </p:cNvPr>
          <p:cNvSpPr txBox="1"/>
          <p:nvPr/>
        </p:nvSpPr>
        <p:spPr>
          <a:xfrm>
            <a:off x="1169735" y="5650309"/>
            <a:ext cx="4353526" cy="646331"/>
          </a:xfrm>
          <a:prstGeom prst="rect">
            <a:avLst/>
          </a:prstGeom>
          <a:noFill/>
        </p:spPr>
        <p:txBody>
          <a:bodyPr wrap="square">
            <a:spAutoFit/>
          </a:bodyPr>
          <a:lstStyle/>
          <a:p>
            <a:r>
              <a:rPr lang="en-GB" sz="1800">
                <a:solidFill>
                  <a:schemeClr val="tx1">
                    <a:lumMod val="75000"/>
                  </a:schemeClr>
                </a:solidFill>
                <a:latin typeface="Arial" panose="020B0604020202020204" pitchFamily="34" charset="0"/>
                <a:cs typeface="Arial" panose="020B0604020202020204" pitchFamily="34" charset="0"/>
              </a:rPr>
              <a:t>A </a:t>
            </a:r>
            <a:r>
              <a:rPr lang="en-GB" sz="1800">
                <a:solidFill>
                  <a:schemeClr val="tx1">
                    <a:lumMod val="75000"/>
                  </a:schemeClr>
                </a:solidFill>
                <a:latin typeface="Arial" panose="020B0604020202020204" pitchFamily="34" charset="0"/>
                <a:cs typeface="Arial" panose="020B0604020202020204" pitchFamily="34" charset="0"/>
                <a:hlinkClick r:id="rId6"/>
              </a:rPr>
              <a:t>snapshot</a:t>
            </a:r>
            <a:r>
              <a:rPr lang="en-GB" sz="1800">
                <a:solidFill>
                  <a:schemeClr val="tx1">
                    <a:lumMod val="75000"/>
                  </a:schemeClr>
                </a:solidFill>
                <a:latin typeface="Arial" panose="020B0604020202020204" pitchFamily="34" charset="0"/>
                <a:cs typeface="Arial" panose="020B0604020202020204" pitchFamily="34" charset="0"/>
              </a:rPr>
              <a:t> and </a:t>
            </a:r>
            <a:r>
              <a:rPr lang="en-GB" sz="1800">
                <a:solidFill>
                  <a:schemeClr val="tx1">
                    <a:lumMod val="75000"/>
                  </a:schemeClr>
                </a:solidFill>
                <a:latin typeface="Arial" panose="020B0604020202020204" pitchFamily="34" charset="0"/>
                <a:cs typeface="Arial" panose="020B0604020202020204" pitchFamily="34" charset="0"/>
                <a:hlinkClick r:id="rId7"/>
              </a:rPr>
              <a:t>webcast series</a:t>
            </a:r>
            <a:r>
              <a:rPr lang="en-GB" sz="1800">
                <a:solidFill>
                  <a:schemeClr val="tx1">
                    <a:lumMod val="75000"/>
                  </a:schemeClr>
                </a:solidFill>
                <a:latin typeface="Arial" panose="020B0604020202020204" pitchFamily="34" charset="0"/>
                <a:cs typeface="Arial" panose="020B0604020202020204" pitchFamily="34" charset="0"/>
              </a:rPr>
              <a:t> is also available on our website</a:t>
            </a:r>
            <a:r>
              <a:rPr lang="en-GB" sz="1800">
                <a:solidFill>
                  <a:schemeClr val="tx1">
                    <a:lumMod val="75000"/>
                  </a:schemeClr>
                </a:solidFill>
              </a:rPr>
              <a:t>.</a:t>
            </a:r>
          </a:p>
        </p:txBody>
      </p:sp>
    </p:spTree>
    <p:extLst>
      <p:ext uri="{BB962C8B-B14F-4D97-AF65-F5344CB8AC3E}">
        <p14:creationId xmlns:p14="http://schemas.microsoft.com/office/powerpoint/2010/main" val="187307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6C4781-BB53-BB30-DF58-E29C43DBBCA8}"/>
              </a:ext>
            </a:extLst>
          </p:cNvPr>
          <p:cNvSpPr>
            <a:spLocks noGrp="1"/>
          </p:cNvSpPr>
          <p:nvPr>
            <p:ph type="body" sz="quarter" idx="14"/>
          </p:nvPr>
        </p:nvSpPr>
        <p:spPr>
          <a:xfrm>
            <a:off x="1073121" y="1393063"/>
            <a:ext cx="7361033" cy="1142194"/>
          </a:xfrm>
        </p:spPr>
        <p:txBody>
          <a:bodyPr vert="horz" lIns="0" tIns="0" rIns="0" bIns="0" rtlCol="0" anchor="t">
            <a:noAutofit/>
          </a:bodyPr>
          <a:lstStyle/>
          <a:p>
            <a:r>
              <a:rPr lang="en-GB" sz="3300">
                <a:latin typeface="Arial"/>
                <a:cs typeface="Arial"/>
              </a:rPr>
              <a:t>Next steps</a:t>
            </a:r>
            <a:endParaRPr lang="en-GB" sz="3300"/>
          </a:p>
        </p:txBody>
      </p:sp>
      <p:sp>
        <p:nvSpPr>
          <p:cNvPr id="3" name="Footer Placeholder 2">
            <a:extLst>
              <a:ext uri="{FF2B5EF4-FFF2-40B4-BE49-F238E27FC236}">
                <a16:creationId xmlns:a16="http://schemas.microsoft.com/office/drawing/2014/main" id="{13A23657-E9FD-E7AA-B551-DE521C5CAD92}"/>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8</a:t>
            </a:fld>
            <a:endParaRPr lang="en-US">
              <a:cs typeface="Arial" panose="020B0604020202020204" pitchFamily="34" charset="0"/>
            </a:endParaRPr>
          </a:p>
        </p:txBody>
      </p:sp>
      <p:grpSp>
        <p:nvGrpSpPr>
          <p:cNvPr id="26" name="Group 25">
            <a:extLst>
              <a:ext uri="{FF2B5EF4-FFF2-40B4-BE49-F238E27FC236}">
                <a16:creationId xmlns:a16="http://schemas.microsoft.com/office/drawing/2014/main" id="{4978B1B1-649C-172D-857D-69650B8E5778}"/>
              </a:ext>
            </a:extLst>
          </p:cNvPr>
          <p:cNvGrpSpPr/>
          <p:nvPr/>
        </p:nvGrpSpPr>
        <p:grpSpPr>
          <a:xfrm>
            <a:off x="618077" y="2185147"/>
            <a:ext cx="11249024" cy="2302747"/>
            <a:chOff x="623392" y="1140279"/>
            <a:chExt cx="11089232" cy="2009151"/>
          </a:xfrm>
        </p:grpSpPr>
        <p:grpSp>
          <p:nvGrpSpPr>
            <p:cNvPr id="5" name="Group 4">
              <a:extLst>
                <a:ext uri="{FF2B5EF4-FFF2-40B4-BE49-F238E27FC236}">
                  <a16:creationId xmlns:a16="http://schemas.microsoft.com/office/drawing/2014/main" id="{DA6E9F90-6115-5D58-F074-14ABB15EB547}"/>
                </a:ext>
              </a:extLst>
            </p:cNvPr>
            <p:cNvGrpSpPr/>
            <p:nvPr/>
          </p:nvGrpSpPr>
          <p:grpSpPr>
            <a:xfrm>
              <a:off x="1288633" y="1783002"/>
              <a:ext cx="1620000" cy="639844"/>
              <a:chOff x="786915" y="2386991"/>
              <a:chExt cx="1367691" cy="639844"/>
            </a:xfrm>
          </p:grpSpPr>
          <p:cxnSp>
            <p:nvCxnSpPr>
              <p:cNvPr id="6" name="Straight Connector 5">
                <a:extLst>
                  <a:ext uri="{FF2B5EF4-FFF2-40B4-BE49-F238E27FC236}">
                    <a16:creationId xmlns:a16="http://schemas.microsoft.com/office/drawing/2014/main" id="{DA26072A-84BF-B047-62AC-9FCD3B2D4E60}"/>
                  </a:ext>
                </a:extLst>
              </p:cNvPr>
              <p:cNvCxnSpPr>
                <a:cxnSpLocks/>
              </p:cNvCxnSpPr>
              <p:nvPr/>
            </p:nvCxnSpPr>
            <p:spPr bwMode="auto">
              <a:xfrm>
                <a:off x="1470760" y="2386991"/>
                <a:ext cx="0" cy="639844"/>
              </a:xfrm>
              <a:prstGeom prst="line">
                <a:avLst/>
              </a:prstGeom>
              <a:solidFill>
                <a:srgbClr val="4184A9"/>
              </a:solidFill>
              <a:ln w="19050" cap="rnd"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B1E38D07-44EC-4C4F-08FD-8D3C038F019B}"/>
                  </a:ext>
                </a:extLst>
              </p:cNvPr>
              <p:cNvCxnSpPr/>
              <p:nvPr/>
            </p:nvCxnSpPr>
            <p:spPr bwMode="auto">
              <a:xfrm>
                <a:off x="786915" y="3026835"/>
                <a:ext cx="1367691" cy="0"/>
              </a:xfrm>
              <a:prstGeom prst="line">
                <a:avLst/>
              </a:prstGeom>
              <a:solidFill>
                <a:srgbClr val="4184A9"/>
              </a:solidFill>
              <a:ln w="190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 name="Right Arrow 4">
              <a:extLst>
                <a:ext uri="{FF2B5EF4-FFF2-40B4-BE49-F238E27FC236}">
                  <a16:creationId xmlns:a16="http://schemas.microsoft.com/office/drawing/2014/main" id="{D6D9C60A-4B60-381D-28CD-071983AE2D19}"/>
                </a:ext>
              </a:extLst>
            </p:cNvPr>
            <p:cNvSpPr/>
            <p:nvPr/>
          </p:nvSpPr>
          <p:spPr>
            <a:xfrm>
              <a:off x="623392" y="1140279"/>
              <a:ext cx="11089232" cy="1333559"/>
            </a:xfrm>
            <a:prstGeom prst="rightArrow">
              <a:avLst>
                <a:gd name="adj1" fmla="val 50000"/>
                <a:gd name="adj2" fmla="val 42362"/>
              </a:avLst>
            </a:prstGeom>
            <a:solidFill>
              <a:schemeClr val="tx1">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TextBox 7">
              <a:extLst>
                <a:ext uri="{FF2B5EF4-FFF2-40B4-BE49-F238E27FC236}">
                  <a16:creationId xmlns:a16="http://schemas.microsoft.com/office/drawing/2014/main" id="{14D1515D-BA69-E4F4-7636-274A86E1064C}"/>
                </a:ext>
              </a:extLst>
            </p:cNvPr>
            <p:cNvSpPr txBox="1"/>
            <p:nvPr/>
          </p:nvSpPr>
          <p:spPr>
            <a:xfrm>
              <a:off x="1226676" y="2494295"/>
              <a:ext cx="1746585" cy="646331"/>
            </a:xfrm>
            <a:prstGeom prst="rect">
              <a:avLst/>
            </a:prstGeom>
            <a:noFill/>
          </p:spPr>
          <p:txBody>
            <a:bodyPr wrap="square" rtlCol="0">
              <a:spAutoFit/>
            </a:bodyPr>
            <a:lstStyle>
              <a:defPPr>
                <a:defRPr lang="en-US"/>
              </a:defPPr>
              <a:lvl1pPr algn="ctr">
                <a:defRPr>
                  <a:solidFill>
                    <a:schemeClr val="accent4">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GB" sz="1800" b="0" i="0" u="none" strike="noStrike" kern="1200" cap="none" spc="0" normalizeH="0" baseline="0" noProof="0">
                  <a:ln>
                    <a:noFill/>
                  </a:ln>
                  <a:solidFill>
                    <a:srgbClr val="5F6062"/>
                  </a:solidFill>
                  <a:effectLst/>
                  <a:uLnTx/>
                  <a:uFillTx/>
                  <a:latin typeface="Arial" charset="0"/>
                  <a:sym typeface="Arial" charset="0"/>
                </a:rPr>
                <a:t>Exposure Draft published</a:t>
              </a:r>
            </a:p>
          </p:txBody>
        </p:sp>
        <p:sp>
          <p:nvSpPr>
            <p:cNvPr id="9" name="TextBox 8">
              <a:extLst>
                <a:ext uri="{FF2B5EF4-FFF2-40B4-BE49-F238E27FC236}">
                  <a16:creationId xmlns:a16="http://schemas.microsoft.com/office/drawing/2014/main" id="{C320A9A3-D6AD-EFDD-4A59-8D57E432B014}"/>
                </a:ext>
              </a:extLst>
            </p:cNvPr>
            <p:cNvSpPr txBox="1"/>
            <p:nvPr/>
          </p:nvSpPr>
          <p:spPr>
            <a:xfrm>
              <a:off x="3904388" y="2503099"/>
              <a:ext cx="1578544" cy="646331"/>
            </a:xfrm>
            <a:prstGeom prst="rect">
              <a:avLst/>
            </a:prstGeom>
            <a:noFill/>
          </p:spPr>
          <p:txBody>
            <a:bodyPr wrap="square" rtlCol="0">
              <a:spAutoFit/>
            </a:bodyPr>
            <a:lstStyle>
              <a:defPPr>
                <a:defRPr lang="en-US"/>
              </a:defPPr>
              <a:lvl1pPr algn="ctr">
                <a:defRPr>
                  <a:solidFill>
                    <a:schemeClr val="accent4">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GB" sz="1800" b="0" i="0" u="none" strike="noStrike" kern="1200" cap="none" spc="0" normalizeH="0" baseline="0" noProof="0">
                  <a:ln>
                    <a:noFill/>
                  </a:ln>
                  <a:solidFill>
                    <a:srgbClr val="5F6062"/>
                  </a:solidFill>
                  <a:effectLst/>
                  <a:uLnTx/>
                  <a:uFillTx/>
                  <a:latin typeface="Arial" charset="0"/>
                  <a:sym typeface="Arial" charset="0"/>
                </a:rPr>
                <a:t>Consultation period</a:t>
              </a:r>
            </a:p>
          </p:txBody>
        </p:sp>
        <p:sp>
          <p:nvSpPr>
            <p:cNvPr id="10" name="TextBox 9">
              <a:extLst>
                <a:ext uri="{FF2B5EF4-FFF2-40B4-BE49-F238E27FC236}">
                  <a16:creationId xmlns:a16="http://schemas.microsoft.com/office/drawing/2014/main" id="{1F722626-515F-E3A8-404D-C3FEAF696A64}"/>
                </a:ext>
              </a:extLst>
            </p:cNvPr>
            <p:cNvSpPr txBox="1"/>
            <p:nvPr/>
          </p:nvSpPr>
          <p:spPr>
            <a:xfrm>
              <a:off x="6370802" y="2503099"/>
              <a:ext cx="2135063" cy="563925"/>
            </a:xfrm>
            <a:prstGeom prst="rect">
              <a:avLst/>
            </a:prstGeom>
            <a:noFill/>
          </p:spPr>
          <p:txBody>
            <a:bodyPr wrap="square" rtlCol="0">
              <a:spAutoFit/>
            </a:bodyPr>
            <a:lstStyle>
              <a:defPPr>
                <a:defRPr lang="en-US"/>
              </a:defPPr>
              <a:lvl1pPr algn="ctr">
                <a:defRPr>
                  <a:solidFill>
                    <a:schemeClr val="accent4">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GB" sz="1800" b="0" i="0" u="none" strike="noStrike" kern="1200" cap="none" spc="0" normalizeH="0" baseline="0" noProof="0">
                  <a:ln>
                    <a:noFill/>
                  </a:ln>
                  <a:solidFill>
                    <a:srgbClr val="5F6062"/>
                  </a:solidFill>
                  <a:effectLst/>
                  <a:uLnTx/>
                  <a:uFillTx/>
                  <a:latin typeface="Arial" charset="0"/>
                  <a:sym typeface="Arial" charset="0"/>
                </a:rPr>
                <a:t>Feedback analysis and </a:t>
              </a:r>
              <a:r>
                <a:rPr kumimoji="0" lang="en-GB" sz="1800" b="0" i="0" u="none" strike="noStrike" kern="1200" cap="none" spc="0" normalizeH="0" baseline="0" noProof="0" err="1">
                  <a:ln>
                    <a:noFill/>
                  </a:ln>
                  <a:solidFill>
                    <a:srgbClr val="5F6062"/>
                  </a:solidFill>
                  <a:effectLst/>
                  <a:uLnTx/>
                  <a:uFillTx/>
                  <a:latin typeface="Arial" charset="0"/>
                  <a:sym typeface="Arial" charset="0"/>
                </a:rPr>
                <a:t>redeliberations</a:t>
              </a:r>
              <a:endParaRPr kumimoji="0" lang="en-GB" sz="1800" b="0" i="0" u="none" strike="noStrike" kern="1200" cap="none" spc="0" normalizeH="0" baseline="0" noProof="0">
                <a:ln>
                  <a:noFill/>
                </a:ln>
                <a:solidFill>
                  <a:srgbClr val="5F6062"/>
                </a:solidFill>
                <a:effectLst/>
                <a:uLnTx/>
                <a:uFillTx/>
                <a:latin typeface="Arial" charset="0"/>
                <a:sym typeface="Arial" charset="0"/>
              </a:endParaRPr>
            </a:p>
          </p:txBody>
        </p:sp>
        <p:sp>
          <p:nvSpPr>
            <p:cNvPr id="11" name="Rectangle 10">
              <a:extLst>
                <a:ext uri="{FF2B5EF4-FFF2-40B4-BE49-F238E27FC236}">
                  <a16:creationId xmlns:a16="http://schemas.microsoft.com/office/drawing/2014/main" id="{B4174948-13F3-BEB0-A06E-40F673044A1C}"/>
                </a:ext>
              </a:extLst>
            </p:cNvPr>
            <p:cNvSpPr/>
            <p:nvPr/>
          </p:nvSpPr>
          <p:spPr bwMode="auto">
            <a:xfrm>
              <a:off x="3765920" y="1458266"/>
              <a:ext cx="1855480" cy="69751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324" tIns="45718" rIns="91324" bIns="45718" numCol="1" rtlCol="0" anchor="ctr" anchorCtr="0" compatLnSpc="1">
              <a:prstTxWarp prst="textNoShape">
                <a:avLst/>
              </a:prstTxWarp>
            </a:bodyPr>
            <a:lstStyle/>
            <a:p>
              <a:pPr algn="ctr" defTabSz="913085">
                <a:defRPr/>
              </a:pPr>
              <a:r>
                <a:rPr lang="it-IT" sz="2000" b="1">
                  <a:solidFill>
                    <a:srgbClr val="FFFFFF"/>
                  </a:solidFill>
                  <a:latin typeface="Arial"/>
                  <a:sym typeface="Arial" charset="0"/>
                </a:rPr>
                <a:t>29 Nov 2023–29 Mar</a:t>
              </a:r>
              <a:r>
                <a:rPr kumimoji="0" lang="it-IT" sz="2000" b="1" i="0" u="none" strike="noStrike" kern="1200" cap="none" spc="0" normalizeH="0" baseline="0" noProof="0">
                  <a:ln>
                    <a:noFill/>
                  </a:ln>
                  <a:solidFill>
                    <a:srgbClr val="FFFFFF"/>
                  </a:solidFill>
                  <a:effectLst/>
                  <a:uLnTx/>
                  <a:uFillTx/>
                  <a:latin typeface="Arial"/>
                  <a:ea typeface="+mn-ea"/>
                  <a:cs typeface="+mn-cs"/>
                  <a:sym typeface="Arial" charset="0"/>
                </a:rPr>
                <a:t> 2024</a:t>
              </a:r>
              <a:endParaRPr kumimoji="0" lang="en-GB" sz="2000" b="1" i="0" u="none" strike="noStrike" kern="1200" cap="none" spc="0" normalizeH="0" baseline="0" noProof="0">
                <a:ln>
                  <a:noFill/>
                </a:ln>
                <a:solidFill>
                  <a:srgbClr val="FFFFFF"/>
                </a:solidFill>
                <a:effectLst/>
                <a:uLnTx/>
                <a:uFillTx/>
                <a:latin typeface="Arial"/>
                <a:ea typeface="+mn-ea"/>
                <a:cs typeface="+mn-cs"/>
                <a:sym typeface="Arial" charset="0"/>
              </a:endParaRPr>
            </a:p>
          </p:txBody>
        </p:sp>
        <p:sp>
          <p:nvSpPr>
            <p:cNvPr id="12" name="Rectangle 11">
              <a:extLst>
                <a:ext uri="{FF2B5EF4-FFF2-40B4-BE49-F238E27FC236}">
                  <a16:creationId xmlns:a16="http://schemas.microsoft.com/office/drawing/2014/main" id="{B20553BA-2777-57FB-13F8-3ECA9709EE46}"/>
                </a:ext>
              </a:extLst>
            </p:cNvPr>
            <p:cNvSpPr/>
            <p:nvPr/>
          </p:nvSpPr>
          <p:spPr bwMode="auto">
            <a:xfrm>
              <a:off x="6481556" y="1471778"/>
              <a:ext cx="1620000" cy="684000"/>
            </a:xfrm>
            <a:prstGeom prst="rect">
              <a:avLst/>
            </a:prstGeom>
            <a:solidFill>
              <a:schemeClr val="tx2"/>
            </a:solidFill>
            <a:ln w="19050" cap="flat" cmpd="sng" algn="ctr">
              <a:solidFill>
                <a:schemeClr val="bg1"/>
              </a:solidFill>
              <a:prstDash val="solid"/>
              <a:round/>
              <a:headEnd type="none" w="med" len="med"/>
              <a:tailEnd type="none" w="med" len="med"/>
            </a:ln>
            <a:effectLst/>
          </p:spPr>
          <p:txBody>
            <a:bodyPr vert="horz" wrap="square" lIns="91324" tIns="45718" rIns="91324" bIns="45718" numCol="1" rtlCol="0" anchor="ctr" anchorCtr="0" compatLnSpc="1">
              <a:prstTxWarp prst="textNoShape">
                <a:avLst/>
              </a:prstTxWarp>
            </a:bodyPr>
            <a:lstStyle/>
            <a:p>
              <a:pPr marL="0" marR="0" lvl="0" indent="0" algn="ctr" defTabSz="913085"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Arial"/>
                  <a:ea typeface="+mn-ea"/>
                  <a:cs typeface="+mn-cs"/>
                  <a:sym typeface="Arial" charset="0"/>
                </a:rPr>
                <a:t>Q2 2024 onwards</a:t>
              </a:r>
              <a:endParaRPr kumimoji="0" lang="en-GB" sz="2000" b="1" i="0" u="none" strike="noStrike" kern="1200" cap="none" spc="0" normalizeH="0" baseline="0" noProof="0">
                <a:ln>
                  <a:noFill/>
                </a:ln>
                <a:solidFill>
                  <a:srgbClr val="FFFFFF"/>
                </a:solidFill>
                <a:effectLst/>
                <a:uLnTx/>
                <a:uFillTx/>
                <a:latin typeface="Arial"/>
                <a:ea typeface="+mn-ea"/>
                <a:cs typeface="+mn-cs"/>
                <a:sym typeface="Arial" charset="0"/>
              </a:endParaRPr>
            </a:p>
          </p:txBody>
        </p:sp>
        <p:sp>
          <p:nvSpPr>
            <p:cNvPr id="15" name="Rectangle 14">
              <a:extLst>
                <a:ext uri="{FF2B5EF4-FFF2-40B4-BE49-F238E27FC236}">
                  <a16:creationId xmlns:a16="http://schemas.microsoft.com/office/drawing/2014/main" id="{81B7A2B3-8732-3FE4-6D84-A0EA030C8A54}"/>
                </a:ext>
              </a:extLst>
            </p:cNvPr>
            <p:cNvSpPr/>
            <p:nvPr/>
          </p:nvSpPr>
          <p:spPr bwMode="auto">
            <a:xfrm>
              <a:off x="1286053" y="1471778"/>
              <a:ext cx="1620000" cy="684000"/>
            </a:xfrm>
            <a:prstGeom prst="rect">
              <a:avLst/>
            </a:prstGeom>
            <a:solidFill>
              <a:schemeClr val="tx2"/>
            </a:solidFill>
            <a:ln w="19050" cap="flat" cmpd="sng" algn="ctr">
              <a:solidFill>
                <a:schemeClr val="bg1"/>
              </a:solidFill>
              <a:prstDash val="solid"/>
              <a:round/>
              <a:headEnd type="none" w="med" len="med"/>
              <a:tailEnd type="none" w="med" len="med"/>
            </a:ln>
            <a:effectLst/>
          </p:spPr>
          <p:txBody>
            <a:bodyPr vert="horz" wrap="square" lIns="91324" tIns="45718" rIns="91324" bIns="45718" numCol="1" rtlCol="0" anchor="ctr" anchorCtr="0" compatLnSpc="1">
              <a:prstTxWarp prst="textNoShape">
                <a:avLst/>
              </a:prstTxWarp>
            </a:bodyPr>
            <a:lstStyle/>
            <a:p>
              <a:pPr marL="0" marR="0" lvl="0" indent="0" algn="ctr" defTabSz="913085"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Arial"/>
                  <a:ea typeface="+mn-ea"/>
                  <a:cs typeface="+mn-cs"/>
                  <a:sym typeface="Arial" charset="0"/>
                </a:rPr>
                <a:t>29 Nov 2023</a:t>
              </a:r>
              <a:endParaRPr kumimoji="0" lang="en-GB" sz="2000" b="1" i="0" u="none" strike="noStrike" kern="1200" cap="none" spc="0" normalizeH="0" baseline="0" noProof="0">
                <a:ln>
                  <a:noFill/>
                </a:ln>
                <a:solidFill>
                  <a:srgbClr val="FFFFFF"/>
                </a:solidFill>
                <a:effectLst/>
                <a:uLnTx/>
                <a:uFillTx/>
                <a:latin typeface="Arial"/>
                <a:ea typeface="+mn-ea"/>
                <a:cs typeface="+mn-cs"/>
                <a:sym typeface="Arial" charset="0"/>
              </a:endParaRPr>
            </a:p>
          </p:txBody>
        </p:sp>
        <p:grpSp>
          <p:nvGrpSpPr>
            <p:cNvPr id="19" name="Group 18">
              <a:extLst>
                <a:ext uri="{FF2B5EF4-FFF2-40B4-BE49-F238E27FC236}">
                  <a16:creationId xmlns:a16="http://schemas.microsoft.com/office/drawing/2014/main" id="{F8503CE9-16F9-E634-D1E1-00EF8C802B5C}"/>
                </a:ext>
              </a:extLst>
            </p:cNvPr>
            <p:cNvGrpSpPr/>
            <p:nvPr/>
          </p:nvGrpSpPr>
          <p:grpSpPr>
            <a:xfrm>
              <a:off x="3905211" y="1783002"/>
              <a:ext cx="1620000" cy="639844"/>
              <a:chOff x="6136783" y="2061791"/>
              <a:chExt cx="1367691" cy="639844"/>
            </a:xfrm>
          </p:grpSpPr>
          <p:cxnSp>
            <p:nvCxnSpPr>
              <p:cNvPr id="20" name="Straight Connector 19">
                <a:extLst>
                  <a:ext uri="{FF2B5EF4-FFF2-40B4-BE49-F238E27FC236}">
                    <a16:creationId xmlns:a16="http://schemas.microsoft.com/office/drawing/2014/main" id="{9CAFB380-21B9-5E30-4AC9-664DD2B997DC}"/>
                  </a:ext>
                </a:extLst>
              </p:cNvPr>
              <p:cNvCxnSpPr>
                <a:cxnSpLocks/>
              </p:cNvCxnSpPr>
              <p:nvPr/>
            </p:nvCxnSpPr>
            <p:spPr bwMode="auto">
              <a:xfrm>
                <a:off x="6802434" y="2061791"/>
                <a:ext cx="0" cy="639844"/>
              </a:xfrm>
              <a:prstGeom prst="line">
                <a:avLst/>
              </a:prstGeom>
              <a:solidFill>
                <a:srgbClr val="4184A9"/>
              </a:solidFill>
              <a:ln w="19050" cap="rnd"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E6E90E93-6A57-1EA2-9806-FDCD0BD8BD1F}"/>
                  </a:ext>
                </a:extLst>
              </p:cNvPr>
              <p:cNvCxnSpPr/>
              <p:nvPr/>
            </p:nvCxnSpPr>
            <p:spPr bwMode="auto">
              <a:xfrm>
                <a:off x="6136783" y="2701635"/>
                <a:ext cx="1367691" cy="0"/>
              </a:xfrm>
              <a:prstGeom prst="line">
                <a:avLst/>
              </a:prstGeom>
              <a:solidFill>
                <a:srgbClr val="4184A9"/>
              </a:solidFill>
              <a:ln w="190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2" name="Group 21">
              <a:extLst>
                <a:ext uri="{FF2B5EF4-FFF2-40B4-BE49-F238E27FC236}">
                  <a16:creationId xmlns:a16="http://schemas.microsoft.com/office/drawing/2014/main" id="{D4A7ACB1-9B6C-F94C-B989-98EF72CCB0AB}"/>
                </a:ext>
              </a:extLst>
            </p:cNvPr>
            <p:cNvGrpSpPr/>
            <p:nvPr/>
          </p:nvGrpSpPr>
          <p:grpSpPr>
            <a:xfrm>
              <a:off x="6526069" y="1783002"/>
              <a:ext cx="1620000" cy="639844"/>
              <a:chOff x="1050445" y="2386991"/>
              <a:chExt cx="1367691" cy="639844"/>
            </a:xfrm>
          </p:grpSpPr>
          <p:cxnSp>
            <p:nvCxnSpPr>
              <p:cNvPr id="23" name="Straight Connector 22">
                <a:extLst>
                  <a:ext uri="{FF2B5EF4-FFF2-40B4-BE49-F238E27FC236}">
                    <a16:creationId xmlns:a16="http://schemas.microsoft.com/office/drawing/2014/main" id="{29875F5B-C7F2-0B85-C637-001C614CB710}"/>
                  </a:ext>
                </a:extLst>
              </p:cNvPr>
              <p:cNvCxnSpPr>
                <a:cxnSpLocks/>
              </p:cNvCxnSpPr>
              <p:nvPr/>
            </p:nvCxnSpPr>
            <p:spPr bwMode="auto">
              <a:xfrm>
                <a:off x="1644227" y="2386991"/>
                <a:ext cx="0" cy="639844"/>
              </a:xfrm>
              <a:prstGeom prst="line">
                <a:avLst/>
              </a:prstGeom>
              <a:solidFill>
                <a:srgbClr val="4184A9"/>
              </a:solidFill>
              <a:ln w="19050" cap="rnd"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a:extLst>
                  <a:ext uri="{FF2B5EF4-FFF2-40B4-BE49-F238E27FC236}">
                    <a16:creationId xmlns:a16="http://schemas.microsoft.com/office/drawing/2014/main" id="{56ACAF33-0575-EC5B-9B46-9C9B8BE03F24}"/>
                  </a:ext>
                </a:extLst>
              </p:cNvPr>
              <p:cNvCxnSpPr/>
              <p:nvPr/>
            </p:nvCxnSpPr>
            <p:spPr bwMode="auto">
              <a:xfrm>
                <a:off x="1050445" y="3026835"/>
                <a:ext cx="1367691" cy="0"/>
              </a:xfrm>
              <a:prstGeom prst="line">
                <a:avLst/>
              </a:prstGeom>
              <a:solidFill>
                <a:srgbClr val="4184A9"/>
              </a:solidFill>
              <a:ln w="190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
        <p:nvSpPr>
          <p:cNvPr id="25" name="TextBox 24">
            <a:extLst>
              <a:ext uri="{FF2B5EF4-FFF2-40B4-BE49-F238E27FC236}">
                <a16:creationId xmlns:a16="http://schemas.microsoft.com/office/drawing/2014/main" id="{EB9B866C-0C9A-75CC-0564-69A9C11DC3D2}"/>
              </a:ext>
            </a:extLst>
          </p:cNvPr>
          <p:cNvSpPr txBox="1"/>
          <p:nvPr/>
        </p:nvSpPr>
        <p:spPr>
          <a:xfrm>
            <a:off x="1141603" y="4987788"/>
            <a:ext cx="3627255" cy="1477328"/>
          </a:xfrm>
          <a:prstGeom prst="rect">
            <a:avLst/>
          </a:prstGeom>
          <a:noFill/>
        </p:spPr>
        <p:txBody>
          <a:bodyPr wrap="square" rtlCol="0">
            <a:spAutoFit/>
          </a:bodyPr>
          <a:lstStyle/>
          <a:p>
            <a:r>
              <a:rPr lang="en-GB" sz="1800" b="1" u="sng" dirty="0">
                <a:solidFill>
                  <a:schemeClr val="tx2"/>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Link to the consultation:</a:t>
            </a:r>
            <a:r>
              <a:rPr lang="en-GB" sz="1800" u="sng" dirty="0">
                <a:solidFill>
                  <a:schemeClr val="tx2"/>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 https://www.ifrs.org/projects/work-plan/financial-instruments-with-characteristics-of-equity/exposure-draft-and-comment-letters/</a:t>
            </a:r>
            <a:endParaRPr lang="en-GB" dirty="0">
              <a:solidFill>
                <a:schemeClr val="tx2"/>
              </a:solidFill>
            </a:endParaRPr>
          </a:p>
        </p:txBody>
      </p:sp>
      <p:pic>
        <p:nvPicPr>
          <p:cNvPr id="27" name="Graphic 26" descr="Chat with solid fill">
            <a:extLst>
              <a:ext uri="{FF2B5EF4-FFF2-40B4-BE49-F238E27FC236}">
                <a16:creationId xmlns:a16="http://schemas.microsoft.com/office/drawing/2014/main" id="{87F70262-4A24-CEC9-BBEC-024CB259F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0589" y="4819112"/>
            <a:ext cx="1964001" cy="1964001"/>
          </a:xfrm>
          <a:prstGeom prst="rect">
            <a:avLst/>
          </a:prstGeom>
        </p:spPr>
      </p:pic>
      <p:sp>
        <p:nvSpPr>
          <p:cNvPr id="28" name="TextBox 27">
            <a:extLst>
              <a:ext uri="{FF2B5EF4-FFF2-40B4-BE49-F238E27FC236}">
                <a16:creationId xmlns:a16="http://schemas.microsoft.com/office/drawing/2014/main" id="{809DFC3B-1BDA-AC66-A068-9317B7F59074}"/>
              </a:ext>
            </a:extLst>
          </p:cNvPr>
          <p:cNvSpPr txBox="1"/>
          <p:nvPr/>
        </p:nvSpPr>
        <p:spPr>
          <a:xfrm>
            <a:off x="7427482" y="5317550"/>
            <a:ext cx="54052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Consultation closes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29 March 2024</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829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77F38C6-CF5F-474C-F54C-BFE8B50701B8}"/>
              </a:ext>
            </a:extLst>
          </p:cNvPr>
          <p:cNvSpPr/>
          <p:nvPr/>
        </p:nvSpPr>
        <p:spPr>
          <a:xfrm>
            <a:off x="1019173" y="4877613"/>
            <a:ext cx="10595166" cy="106115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E7DDA9B-B209-3061-0CA0-C98616EB712B}"/>
              </a:ext>
            </a:extLst>
          </p:cNvPr>
          <p:cNvSpPr/>
          <p:nvPr/>
        </p:nvSpPr>
        <p:spPr>
          <a:xfrm>
            <a:off x="8511426" y="1887696"/>
            <a:ext cx="3102913" cy="28389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AD09F38-47B1-7F48-3D56-70525EB9D036}"/>
              </a:ext>
            </a:extLst>
          </p:cNvPr>
          <p:cNvSpPr/>
          <p:nvPr/>
        </p:nvSpPr>
        <p:spPr>
          <a:xfrm>
            <a:off x="6091085" y="1876918"/>
            <a:ext cx="2196523" cy="28389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F4A0D0-61DB-38EA-BD7C-A2343624CEB6}"/>
              </a:ext>
            </a:extLst>
          </p:cNvPr>
          <p:cNvSpPr/>
          <p:nvPr/>
        </p:nvSpPr>
        <p:spPr>
          <a:xfrm>
            <a:off x="3528758" y="1870948"/>
            <a:ext cx="2319771" cy="287240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B1CE1ED-617D-0FA6-E41A-596D7C07D6B0}"/>
              </a:ext>
            </a:extLst>
          </p:cNvPr>
          <p:cNvSpPr>
            <a:spLocks noGrp="1"/>
          </p:cNvSpPr>
          <p:nvPr>
            <p:ph type="body" sz="quarter" idx="10"/>
          </p:nvPr>
        </p:nvSpPr>
        <p:spPr/>
        <p:txBody>
          <a:bodyPr/>
          <a:lstStyle/>
          <a:p>
            <a:r>
              <a:rPr lang="en-US" sz="3333">
                <a:solidFill>
                  <a:srgbClr val="5F6062"/>
                </a:solidFill>
                <a:ea typeface="Helvetica Neue" panose="02000503000000020004" pitchFamily="2" charset="0"/>
              </a:rPr>
              <a:t>Perpetual instruments</a:t>
            </a:r>
          </a:p>
          <a:p>
            <a:endParaRPr lang="en-US">
              <a:solidFill>
                <a:srgbClr val="5F6062"/>
              </a:solidFill>
            </a:endParaRPr>
          </a:p>
        </p:txBody>
      </p:sp>
      <p:sp>
        <p:nvSpPr>
          <p:cNvPr id="2" name="Footer Placeholder 14">
            <a:extLst>
              <a:ext uri="{FF2B5EF4-FFF2-40B4-BE49-F238E27FC236}">
                <a16:creationId xmlns:a16="http://schemas.microsoft.com/office/drawing/2014/main" id="{5FA1C9C8-8B5E-9796-7DB9-4DA2E62C6670}"/>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5D72055-786B-D5EC-D4D9-E28DBF2EE22C}"/>
              </a:ext>
            </a:extLst>
          </p:cNvPr>
          <p:cNvSpPr txBox="1"/>
          <p:nvPr/>
        </p:nvSpPr>
        <p:spPr>
          <a:xfrm>
            <a:off x="1119989" y="5374041"/>
            <a:ext cx="4199139"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 change in classification</a:t>
            </a:r>
          </a:p>
        </p:txBody>
      </p:sp>
      <p:sp>
        <p:nvSpPr>
          <p:cNvPr id="13" name="TextBox 12">
            <a:extLst>
              <a:ext uri="{FF2B5EF4-FFF2-40B4-BE49-F238E27FC236}">
                <a16:creationId xmlns:a16="http://schemas.microsoft.com/office/drawing/2014/main" id="{BD4B7B2A-CBF0-0E66-5A89-46805538E359}"/>
              </a:ext>
            </a:extLst>
          </p:cNvPr>
          <p:cNvSpPr txBox="1"/>
          <p:nvPr/>
        </p:nvSpPr>
        <p:spPr>
          <a:xfrm>
            <a:off x="5737644" y="5387340"/>
            <a:ext cx="5801197"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Develop presentation and disclosure requirements</a:t>
            </a:r>
          </a:p>
        </p:txBody>
      </p:sp>
      <p:sp>
        <p:nvSpPr>
          <p:cNvPr id="14" name="TextBox 13">
            <a:extLst>
              <a:ext uri="{FF2B5EF4-FFF2-40B4-BE49-F238E27FC236}">
                <a16:creationId xmlns:a16="http://schemas.microsoft.com/office/drawing/2014/main" id="{A0215304-863C-D4BB-1AED-F13A8BD4DC28}"/>
              </a:ext>
            </a:extLst>
          </p:cNvPr>
          <p:cNvSpPr txBox="1"/>
          <p:nvPr/>
        </p:nvSpPr>
        <p:spPr>
          <a:xfrm>
            <a:off x="4043325" y="5025197"/>
            <a:ext cx="55662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What is the IASB proposing?</a:t>
            </a:r>
          </a:p>
        </p:txBody>
      </p:sp>
      <p:sp>
        <p:nvSpPr>
          <p:cNvPr id="18" name="TextBox 17">
            <a:extLst>
              <a:ext uri="{FF2B5EF4-FFF2-40B4-BE49-F238E27FC236}">
                <a16:creationId xmlns:a16="http://schemas.microsoft.com/office/drawing/2014/main" id="{D9D2BEC8-2D4B-EC4D-50E3-BCD377419D99}"/>
              </a:ext>
            </a:extLst>
          </p:cNvPr>
          <p:cNvSpPr txBox="1"/>
          <p:nvPr/>
        </p:nvSpPr>
        <p:spPr>
          <a:xfrm>
            <a:off x="8420252" y="2768316"/>
            <a:ext cx="3194087"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Most equity analysts preferred financial liability classification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If equity classification is retained, separate presentation and additional disclosures in the notes would provide useful information</a:t>
            </a:r>
          </a:p>
        </p:txBody>
      </p:sp>
      <p:sp>
        <p:nvSpPr>
          <p:cNvPr id="19" name="TextBox 18">
            <a:extLst>
              <a:ext uri="{FF2B5EF4-FFF2-40B4-BE49-F238E27FC236}">
                <a16:creationId xmlns:a16="http://schemas.microsoft.com/office/drawing/2014/main" id="{1AE4FEEB-DC39-3D22-63D9-BCE05895D17C}"/>
              </a:ext>
            </a:extLst>
          </p:cNvPr>
          <p:cNvSpPr txBox="1"/>
          <p:nvPr/>
        </p:nvSpPr>
        <p:spPr>
          <a:xfrm>
            <a:off x="8731378" y="2011359"/>
            <a:ext cx="260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Feedback from equity investors</a:t>
            </a:r>
          </a:p>
        </p:txBody>
      </p:sp>
      <p:sp>
        <p:nvSpPr>
          <p:cNvPr id="20" name="TextBox 19">
            <a:extLst>
              <a:ext uri="{FF2B5EF4-FFF2-40B4-BE49-F238E27FC236}">
                <a16:creationId xmlns:a16="http://schemas.microsoft.com/office/drawing/2014/main" id="{1468C79B-F580-EA52-6689-FD4D45D451A9}"/>
              </a:ext>
            </a:extLst>
          </p:cNvPr>
          <p:cNvSpPr txBox="1"/>
          <p:nvPr/>
        </p:nvSpPr>
        <p:spPr>
          <a:xfrm>
            <a:off x="6199097" y="2619049"/>
            <a:ext cx="199826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change in accounting classification is not expected to affect the regulatory capital classification</a:t>
            </a:r>
          </a:p>
        </p:txBody>
      </p:sp>
      <p:sp>
        <p:nvSpPr>
          <p:cNvPr id="21" name="TextBox 20">
            <a:extLst>
              <a:ext uri="{FF2B5EF4-FFF2-40B4-BE49-F238E27FC236}">
                <a16:creationId xmlns:a16="http://schemas.microsoft.com/office/drawing/2014/main" id="{F9A7D7B3-1F94-7754-1CE2-953C15145CFF}"/>
              </a:ext>
            </a:extLst>
          </p:cNvPr>
          <p:cNvSpPr txBox="1"/>
          <p:nvPr/>
        </p:nvSpPr>
        <p:spPr>
          <a:xfrm>
            <a:off x="6038344" y="2044075"/>
            <a:ext cx="23197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Regulatory Environment</a:t>
            </a:r>
          </a:p>
        </p:txBody>
      </p:sp>
      <p:sp>
        <p:nvSpPr>
          <p:cNvPr id="22" name="TextBox 21">
            <a:extLst>
              <a:ext uri="{FF2B5EF4-FFF2-40B4-BE49-F238E27FC236}">
                <a16:creationId xmlns:a16="http://schemas.microsoft.com/office/drawing/2014/main" id="{6CA584AD-326D-EC65-2941-B67B9FEE262F}"/>
              </a:ext>
            </a:extLst>
          </p:cNvPr>
          <p:cNvSpPr txBox="1"/>
          <p:nvPr/>
        </p:nvSpPr>
        <p:spPr>
          <a:xfrm>
            <a:off x="3600412" y="3068476"/>
            <a:ext cx="17577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Corporate Hybrids</a:t>
            </a:r>
          </a:p>
        </p:txBody>
      </p:sp>
      <p:sp>
        <p:nvSpPr>
          <p:cNvPr id="25" name="TextBox 24">
            <a:extLst>
              <a:ext uri="{FF2B5EF4-FFF2-40B4-BE49-F238E27FC236}">
                <a16:creationId xmlns:a16="http://schemas.microsoft.com/office/drawing/2014/main" id="{4424228B-6F1D-3A7A-7069-67E484E9A19C}"/>
              </a:ext>
            </a:extLst>
          </p:cNvPr>
          <p:cNvSpPr txBox="1"/>
          <p:nvPr/>
        </p:nvSpPr>
        <p:spPr>
          <a:xfrm>
            <a:off x="3589962" y="3473999"/>
            <a:ext cx="17291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Utilities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Telecommunication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Oil and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Automobile</a:t>
            </a:r>
          </a:p>
        </p:txBody>
      </p:sp>
      <p:sp>
        <p:nvSpPr>
          <p:cNvPr id="27" name="TextBox 26">
            <a:extLst>
              <a:ext uri="{FF2B5EF4-FFF2-40B4-BE49-F238E27FC236}">
                <a16:creationId xmlns:a16="http://schemas.microsoft.com/office/drawing/2014/main" id="{BD0A33BB-7D85-B8C7-2BE8-1072C6AE9E43}"/>
              </a:ext>
            </a:extLst>
          </p:cNvPr>
          <p:cNvSpPr txBox="1"/>
          <p:nvPr/>
        </p:nvSpPr>
        <p:spPr>
          <a:xfrm>
            <a:off x="3600412" y="1988967"/>
            <a:ext cx="17577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Regulatory Capital</a:t>
            </a:r>
          </a:p>
        </p:txBody>
      </p:sp>
      <p:sp>
        <p:nvSpPr>
          <p:cNvPr id="28" name="TextBox 27">
            <a:extLst>
              <a:ext uri="{FF2B5EF4-FFF2-40B4-BE49-F238E27FC236}">
                <a16:creationId xmlns:a16="http://schemas.microsoft.com/office/drawing/2014/main" id="{AB1A80BE-A255-D21F-7CDD-1D104F24695F}"/>
              </a:ext>
            </a:extLst>
          </p:cNvPr>
          <p:cNvSpPr txBox="1"/>
          <p:nvPr/>
        </p:nvSpPr>
        <p:spPr>
          <a:xfrm>
            <a:off x="3600412" y="2377785"/>
            <a:ext cx="20242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Restricted Tier 1 (RT1)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F6061"/>
                </a:solidFill>
                <a:effectLst/>
                <a:uLnTx/>
                <a:uFillTx/>
                <a:latin typeface="Arial" panose="020B0604020202020204" pitchFamily="34" charset="0"/>
                <a:ea typeface="+mn-ea"/>
                <a:cs typeface="Arial" panose="020B0604020202020204" pitchFamily="34" charset="0"/>
              </a:rPr>
              <a:t>Additional Tier 1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F606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C8A8849-85D4-5C56-2111-F8E3F6FDD208}"/>
              </a:ext>
            </a:extLst>
          </p:cNvPr>
          <p:cNvSpPr/>
          <p:nvPr/>
        </p:nvSpPr>
        <p:spPr>
          <a:xfrm>
            <a:off x="1019173" y="1887696"/>
            <a:ext cx="2223866" cy="28724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sym typeface="Wingdings" panose="05000000000000000000" pitchFamily="2" charset="2"/>
              </a:rPr>
              <a:t>‘In good times, behaves like debt, in bad times, behaves like equity.’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charset="0"/>
              <a:ea typeface="+mn-ea"/>
              <a:cs typeface="+mn-cs"/>
              <a:sym typeface="Wingdings" panose="05000000000000000000" pitchFamily="2" charset="2"/>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charset="0"/>
                <a:ea typeface="ヒラギノ角ゴ ProN W3" charset="0"/>
                <a:cs typeface="ヒラギノ角ゴ ProN W3" charset="0"/>
                <a:sym typeface="Wingdings" panose="05000000000000000000" pitchFamily="2" charset="2"/>
              </a:rPr>
              <a:t>Stated coupon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charset="0"/>
                <a:ea typeface="ヒラギノ角ゴ ProN W3" charset="0"/>
                <a:cs typeface="ヒラギノ角ゴ ProN W3" charset="0"/>
                <a:sym typeface="Wingdings" panose="05000000000000000000" pitchFamily="2" charset="2"/>
              </a:rPr>
              <a:t>Issuer call option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charset="0"/>
                <a:ea typeface="ヒラギノ角ゴ ProN W3" charset="0"/>
                <a:cs typeface="ヒラギノ角ゴ ProN W3" charset="0"/>
                <a:sym typeface="Wingdings" panose="05000000000000000000" pitchFamily="2" charset="2"/>
              </a:rPr>
              <a:t>Coupon and principal can be deferred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charset="0"/>
                <a:ea typeface="ヒラギノ角ゴ ProN W3" charset="0"/>
                <a:cs typeface="ヒラギノ角ゴ ProN W3" charset="0"/>
                <a:sym typeface="Wingdings" panose="05000000000000000000" pitchFamily="2" charset="2"/>
              </a:rPr>
              <a:t>Subordinated/loss absorption</a:t>
            </a:r>
            <a:endParaRPr kumimoji="0" lang="en-GB" sz="1400" b="0" i="0" u="none" strike="noStrike" kern="1200" cap="none" spc="0" normalizeH="0" baseline="0" noProof="0">
              <a:ln>
                <a:noFill/>
              </a:ln>
              <a:solidFill>
                <a:srgbClr val="FFFFFF"/>
              </a:solidFill>
              <a:effectLst/>
              <a:uLnTx/>
              <a:uFillTx/>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3464620377"/>
      </p:ext>
    </p:extLst>
  </p:cSld>
  <p:clrMapOvr>
    <a:masterClrMapping/>
  </p:clrMapOvr>
</p:sld>
</file>

<file path=ppt/theme/theme1.xml><?xml version="1.0" encoding="utf-8"?>
<a:theme xmlns:a="http://schemas.openxmlformats.org/drawingml/2006/main" name="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Accounting-template-Feb2023  -  Read-Only" id="{6003A433-D3E0-46F0-9571-07D0FE9C5609}" vid="{73E1A66C-93B8-435C-9F3D-77458AAEE6EE}"/>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WU 16:9">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9 V1.1.potx" id="{281F7DCE-7086-4250-896C-9DFEEE5512F3}" vid="{C7CC0BB4-48E6-4D0E-B2D2-4BCF5407313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Accounting-template - FICE" id="{B5DBECB0-C1F0-403B-84C6-E7168EF20BBF}" vid="{110E8536-F04B-4EE4-947E-6C07F09EA7C9}"/>
    </a:ext>
  </a:extLst>
</a:theme>
</file>

<file path=ppt/theme/theme3.xml><?xml version="1.0" encoding="utf-8"?>
<a:theme xmlns:a="http://schemas.openxmlformats.org/drawingml/2006/main" name="2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861355-4ACF-F941-AE34-D565BBAF0260}" vid="{4BC0F4B0-1DEE-EC47-B5EB-F1BAF04732CA}"/>
    </a:ext>
  </a:extLst>
</a:theme>
</file>

<file path=ppt/theme/theme4.xml><?xml version="1.0" encoding="utf-8"?>
<a:theme xmlns:a="http://schemas.openxmlformats.org/drawingml/2006/main" name="3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Accounting-template" id="{DE4F50E1-70B1-4FB8-98B1-503D8C41F992}" vid="{A0327AD8-E511-4196-86B0-176802794812}"/>
    </a:ext>
  </a:extLst>
</a:theme>
</file>

<file path=ppt/theme/theme5.xml><?xml version="1.0" encoding="utf-8"?>
<a:theme xmlns:a="http://schemas.openxmlformats.org/drawingml/2006/main" name="4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7EFECF7-500A-6D44-AB04-511FB64D123D}" vid="{44389C29-E5A7-D04E-9669-AFF5222CAF10}"/>
    </a:ext>
  </a:extLst>
</a:theme>
</file>

<file path=ppt/theme/theme6.xml><?xml version="1.0" encoding="utf-8"?>
<a:theme xmlns:a="http://schemas.openxmlformats.org/drawingml/2006/main" name="5_IFRS-Accountancy">
  <a:themeElements>
    <a:clrScheme name="Custom 1">
      <a:dk1>
        <a:srgbClr val="5F6061"/>
      </a:dk1>
      <a:lt1>
        <a:srgbClr val="FFFFFF"/>
      </a:lt1>
      <a:dk2>
        <a:srgbClr val="5F6061"/>
      </a:dk2>
      <a:lt2>
        <a:srgbClr val="FFFFFF"/>
      </a:lt2>
      <a:accent1>
        <a:srgbClr val="B31E3B"/>
      </a:accent1>
      <a:accent2>
        <a:srgbClr val="013475"/>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_Powerpoint_Template-v3" id="{B0733348-808A-6748-BB79-ED5223C226D4}" vid="{D6CC2375-94D8-0649-AC30-E50B5284DFC0}"/>
    </a:ext>
  </a:extLst>
</a:theme>
</file>

<file path=ppt/theme/theme7.xml><?xml version="1.0" encoding="utf-8"?>
<a:theme xmlns:a="http://schemas.openxmlformats.org/drawingml/2006/main" name="6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Accounting-template-Feb2023  -  Read-Only" id="{6003A433-D3E0-46F0-9571-07D0FE9C5609}" vid="{73E1A66C-93B8-435C-9F3D-77458AAEE6EE}"/>
    </a:ext>
  </a:extLst>
</a:theme>
</file>

<file path=ppt/theme/theme8.xml><?xml version="1.0" encoding="utf-8"?>
<a:theme xmlns:a="http://schemas.openxmlformats.org/drawingml/2006/main" name="7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Accounting-template-Feb2023  -  Read-Only" id="{6003A433-D3E0-46F0-9571-07D0FE9C5609}" vid="{73E1A66C-93B8-435C-9F3D-77458AAEE6EE}"/>
    </a:ext>
  </a:extLst>
</a:theme>
</file>

<file path=ppt/theme/theme9.xml><?xml version="1.0" encoding="utf-8"?>
<a:theme xmlns:a="http://schemas.openxmlformats.org/drawingml/2006/main" name="8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82ACD4DB-0811-004E-96F3-5269E7C21DDD}" vid="{DC95EDEF-EB2F-FA46-A991-48169A437A3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1b264de-5d9c-41da-88bf-d3d4dfea6693">
      <UserInfo>
        <DisplayName>Nieto, Fred</DisplayName>
        <AccountId>121</AccountId>
        <AccountType/>
      </UserInfo>
      <UserInfo>
        <DisplayName>Sid Kumar</DisplayName>
        <AccountId>122</AccountId>
        <AccountType/>
      </UserInfo>
      <UserInfo>
        <DisplayName>Wiesner, Riana</DisplayName>
        <AccountId>21</AccountId>
        <AccountType/>
      </UserInfo>
      <UserInfo>
        <DisplayName>Ah Kun, Angie</DisplayName>
        <AccountId>17</AccountId>
        <AccountType/>
      </UserInfo>
    </SharedWithUsers>
    <TaxCatchAll xmlns="e1b264de-5d9c-41da-88bf-d3d4dfea6693" xsi:nil="true"/>
    <lcf76f155ced4ddcb4097134ff3c332f xmlns="dd00f8fd-3af1-4dac-a049-efd365da192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53B74C4E7FDB4EA973A90B11CB0F3A" ma:contentTypeVersion="17" ma:contentTypeDescription="Create a new document." ma:contentTypeScope="" ma:versionID="533e7a566eae0cb31bee86552f7fef8d">
  <xsd:schema xmlns:xsd="http://www.w3.org/2001/XMLSchema" xmlns:xs="http://www.w3.org/2001/XMLSchema" xmlns:p="http://schemas.microsoft.com/office/2006/metadata/properties" xmlns:ns2="dd00f8fd-3af1-4dac-a049-efd365da1926" xmlns:ns3="e1b264de-5d9c-41da-88bf-d3d4dfea6693" targetNamespace="http://schemas.microsoft.com/office/2006/metadata/properties" ma:root="true" ma:fieldsID="43c83c85fa098de80f25a6e0fd639996" ns2:_="" ns3:_="">
    <xsd:import namespace="dd00f8fd-3af1-4dac-a049-efd365da1926"/>
    <xsd:import namespace="e1b264de-5d9c-41da-88bf-d3d4dfea66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00f8fd-3af1-4dac-a049-efd365da1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12f0513-a2ef-49c9-8f64-129a7e784439"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264de-5d9c-41da-88bf-d3d4dfea66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65f1a0b-1238-43f3-b00c-7be6fe68d8b3}" ma:internalName="TaxCatchAll" ma:showField="CatchAllData" ma:web="e1b264de-5d9c-41da-88bf-d3d4dfea66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C50A55-2752-4276-89E7-41111D9314B0}">
  <ds:schemaRefs>
    <ds:schemaRef ds:uri="4755c635-f1c4-4822-96fe-d71f1d24616c"/>
    <ds:schemaRef ds:uri="6bd8d7eb-6062-4232-92da-d77a8cc1beca"/>
    <ds:schemaRef ds:uri="8b706ad2-f4ee-4f00-ae67-b6d3c0ba0585"/>
    <ds:schemaRef ds:uri="b135a933-ed07-41f6-9663-a48e8420fb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1b264de-5d9c-41da-88bf-d3d4dfea6693"/>
    <ds:schemaRef ds:uri="dd00f8fd-3af1-4dac-a049-efd365da1926"/>
  </ds:schemaRefs>
</ds:datastoreItem>
</file>

<file path=customXml/itemProps2.xml><?xml version="1.0" encoding="utf-8"?>
<ds:datastoreItem xmlns:ds="http://schemas.openxmlformats.org/officeDocument/2006/customXml" ds:itemID="{B53C8711-4D00-49E7-947D-0B2D5F9C6C0F}"/>
</file>

<file path=customXml/itemProps3.xml><?xml version="1.0" encoding="utf-8"?>
<ds:datastoreItem xmlns:ds="http://schemas.openxmlformats.org/officeDocument/2006/customXml" ds:itemID="{9FF213F3-3E2B-48DE-900E-16DD9CAB6C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IFRS-Accounting-template-Feb2023</Template>
  <TotalTime>29</TotalTime>
  <Words>5055</Words>
  <Application>Microsoft Office PowerPoint</Application>
  <PresentationFormat>Widescreen</PresentationFormat>
  <Paragraphs>792</Paragraphs>
  <Slides>65</Slides>
  <Notes>31</Notes>
  <HiddenSlides>0</HiddenSlides>
  <MMClips>0</MMClips>
  <ScaleCrop>false</ScaleCrop>
  <HeadingPairs>
    <vt:vector size="8" baseType="variant">
      <vt:variant>
        <vt:lpstr>Fonts Used</vt:lpstr>
      </vt:variant>
      <vt:variant>
        <vt:i4>16</vt:i4>
      </vt:variant>
      <vt:variant>
        <vt:lpstr>Theme</vt:lpstr>
      </vt:variant>
      <vt:variant>
        <vt:i4>12</vt:i4>
      </vt:variant>
      <vt:variant>
        <vt:lpstr>Embedded OLE Servers</vt:lpstr>
      </vt:variant>
      <vt:variant>
        <vt:i4>1</vt:i4>
      </vt:variant>
      <vt:variant>
        <vt:lpstr>Slide Titles</vt:lpstr>
      </vt:variant>
      <vt:variant>
        <vt:i4>65</vt:i4>
      </vt:variant>
    </vt:vector>
  </HeadingPairs>
  <TitlesOfParts>
    <vt:vector size="94" baseType="lpstr">
      <vt:lpstr>Adobe Clean DC</vt:lpstr>
      <vt:lpstr>All Round Gothic Medium</vt:lpstr>
      <vt:lpstr>Arial</vt:lpstr>
      <vt:lpstr>Arial Narrow</vt:lpstr>
      <vt:lpstr>Avenir Next</vt:lpstr>
      <vt:lpstr>Avenir Next Demi Bold</vt:lpstr>
      <vt:lpstr>Avenir Next Medium</vt:lpstr>
      <vt:lpstr>Avenir Next Ultra Light</vt:lpstr>
      <vt:lpstr>Calibri</vt:lpstr>
      <vt:lpstr>Calibri Light</vt:lpstr>
      <vt:lpstr>Georgia</vt:lpstr>
      <vt:lpstr>Helvetica Neue</vt:lpstr>
      <vt:lpstr>Segoe UI</vt:lpstr>
      <vt:lpstr>Times New Roman</vt:lpstr>
      <vt:lpstr>Verdana</vt:lpstr>
      <vt:lpstr>Wingdings</vt:lpstr>
      <vt:lpstr>IFRS-Accountancy</vt:lpstr>
      <vt:lpstr>1_IFRS-Accountancy</vt:lpstr>
      <vt:lpstr>2_IFRS-Accountancy</vt:lpstr>
      <vt:lpstr>3_IFRS-Accountancy</vt:lpstr>
      <vt:lpstr>4_IFRS-Accountancy</vt:lpstr>
      <vt:lpstr>5_IFRS-Accountancy</vt:lpstr>
      <vt:lpstr>6_IFRS-Accountancy</vt:lpstr>
      <vt:lpstr>7_IFRS-Accountancy</vt:lpstr>
      <vt:lpstr>8_IFRS-Accountancy</vt:lpstr>
      <vt:lpstr>1_Office Theme</vt:lpstr>
      <vt:lpstr>WU 16:9</vt:lpstr>
      <vt:lpstr>Office Theme</vt:lpstr>
      <vt:lpstr>Grafico</vt:lpstr>
      <vt:lpstr>European Accounting Association – European Financial Reporting Advisory Group (EFRAG) – International Accounting Standards Board Research (IASB) Workshop  Financial Instruments with Characteristics of Equity (FICE) March 2024</vt:lpstr>
      <vt:lpstr>EAA, EFRAG and IASB participants</vt:lpstr>
      <vt:lpstr>Objective of this workshop</vt:lpstr>
      <vt:lpstr>Financial Instruments with Characteristics of Equity (FICE)    Riana Wiesner (rwiesner@ifrs.org) Angie Ah Kun (aahkun@ifrs.org)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vt:lpstr>
      <vt:lpstr>OVERVIEW</vt:lpstr>
      <vt:lpstr>PowerPoint Presentation</vt:lpstr>
      <vt:lpstr>PRESENTATION PROPOSALS</vt:lpstr>
      <vt:lpstr>IMPACT ON PRESENTATION – WRITTEN PUT OPTIONS ON NCI</vt:lpstr>
      <vt:lpstr>IMPACT ON PRESENTATION – WRITTEN PUT OPTIONS ON NCI</vt:lpstr>
      <vt:lpstr>PowerPoint Presentation</vt:lpstr>
      <vt:lpstr>DISCLOSURE PROPOSALS</vt:lpstr>
      <vt:lpstr>DISCLOSURE PROPOSAL ON RECLASSIFICATION</vt:lpstr>
      <vt:lpstr>PowerPoint Presentation</vt:lpstr>
      <vt:lpstr>IMPACT ON PRESENTATION – WRITTEN PUT OPTIONS ON NCI</vt:lpstr>
      <vt:lpstr>IMPACT ON PRESENTATION – WRITTEN PUT OPTIONS ON NCI</vt:lpstr>
      <vt:lpstr>PowerPoint Presentation</vt:lpstr>
      <vt:lpstr>EAA Reporting Standards Workshop on FICE</vt:lpstr>
      <vt:lpstr>1. Overview</vt:lpstr>
      <vt:lpstr>Overview</vt:lpstr>
      <vt:lpstr>HFIs: CHB market</vt:lpstr>
      <vt:lpstr>2. Classification </vt:lpstr>
      <vt:lpstr>Market perception of HFIs: Introduction</vt:lpstr>
      <vt:lpstr>Market perception of HFIs: Evidence I</vt:lpstr>
      <vt:lpstr>Market perception of HFIs: Evidence II</vt:lpstr>
      <vt:lpstr>Market perception of HFIs: Evidence II</vt:lpstr>
      <vt:lpstr>Classification changes: Evidence</vt:lpstr>
      <vt:lpstr>Classification: Conclusion</vt:lpstr>
      <vt:lpstr>2. Presentation and Disclosure </vt:lpstr>
      <vt:lpstr>Disclosure: Introduction</vt:lpstr>
      <vt:lpstr>Disclosure: Anecdotal evidence</vt:lpstr>
      <vt:lpstr>Disclosure: Anecdotal evidence</vt:lpstr>
      <vt:lpstr>Disclosure: Evidence</vt:lpstr>
      <vt:lpstr>Differences in disclosure for similar instruments</vt:lpstr>
      <vt:lpstr>Disclosure: Conclusion</vt:lpstr>
      <vt:lpstr>3. Conclusion and Outlook</vt:lpstr>
      <vt:lpstr>Conclusion</vt:lpstr>
      <vt:lpstr>Caveats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 Kun, Angie</dc:creator>
  <cp:lastModifiedBy>Simpson, Ana</cp:lastModifiedBy>
  <cp:revision>1</cp:revision>
  <dcterms:created xsi:type="dcterms:W3CDTF">2023-09-07T09:17:03Z</dcterms:created>
  <dcterms:modified xsi:type="dcterms:W3CDTF">2024-03-11T08:39:44Z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0x010100A853B74C4E7FDB4EA973A90B11CB0F3A</vt:lpwstr>
  </property>
  <property fmtid="{D5CDD505-2E9C-101B-9397-08002B2CF9AE}" pid="3" name="MediaServiceImageTags">
    <vt:lpwstr/>
  </property>
  <property fmtid="{D5CDD505-2E9C-101B-9397-08002B2CF9AE}" pid="4" name="Intranet">
    <vt:lpwstr/>
  </property>
</Properties>
</file>