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9" r:id="rId6"/>
    <p:sldMasterId id="2147483719" r:id="rId7"/>
    <p:sldMasterId id="2147483734" r:id="rId8"/>
    <p:sldMasterId id="2147483756" r:id="rId9"/>
    <p:sldMasterId id="2147483771" r:id="rId10"/>
  </p:sldMasterIdLst>
  <p:notesMasterIdLst>
    <p:notesMasterId r:id="rId71"/>
  </p:notesMasterIdLst>
  <p:sldIdLst>
    <p:sldId id="2145707453" r:id="rId11"/>
    <p:sldId id="2145705918" r:id="rId12"/>
    <p:sldId id="2145705920" r:id="rId13"/>
    <p:sldId id="2145705882" r:id="rId14"/>
    <p:sldId id="389" r:id="rId15"/>
    <p:sldId id="2145707449" r:id="rId16"/>
    <p:sldId id="270" r:id="rId17"/>
    <p:sldId id="260" r:id="rId18"/>
    <p:sldId id="283" r:id="rId19"/>
    <p:sldId id="268" r:id="rId20"/>
    <p:sldId id="279" r:id="rId21"/>
    <p:sldId id="286" r:id="rId22"/>
    <p:sldId id="287" r:id="rId23"/>
    <p:sldId id="288" r:id="rId24"/>
    <p:sldId id="289" r:id="rId25"/>
    <p:sldId id="291" r:id="rId26"/>
    <p:sldId id="290" r:id="rId27"/>
    <p:sldId id="265" r:id="rId28"/>
    <p:sldId id="281" r:id="rId29"/>
    <p:sldId id="282" r:id="rId30"/>
    <p:sldId id="280" r:id="rId31"/>
    <p:sldId id="2145707454" r:id="rId32"/>
    <p:sldId id="284" r:id="rId33"/>
    <p:sldId id="285" r:id="rId34"/>
    <p:sldId id="2145707455" r:id="rId35"/>
    <p:sldId id="2145707456" r:id="rId36"/>
    <p:sldId id="2145707457" r:id="rId37"/>
    <p:sldId id="2145707458" r:id="rId38"/>
    <p:sldId id="2145707459" r:id="rId39"/>
    <p:sldId id="2145707460" r:id="rId40"/>
    <p:sldId id="292" r:id="rId41"/>
    <p:sldId id="293" r:id="rId42"/>
    <p:sldId id="294" r:id="rId43"/>
    <p:sldId id="295" r:id="rId44"/>
    <p:sldId id="296" r:id="rId45"/>
    <p:sldId id="263" r:id="rId46"/>
    <p:sldId id="256" r:id="rId47"/>
    <p:sldId id="264" r:id="rId48"/>
    <p:sldId id="2145707461" r:id="rId49"/>
    <p:sldId id="266" r:id="rId50"/>
    <p:sldId id="262" r:id="rId51"/>
    <p:sldId id="261" r:id="rId52"/>
    <p:sldId id="267" r:id="rId53"/>
    <p:sldId id="2145707462" r:id="rId54"/>
    <p:sldId id="269" r:id="rId55"/>
    <p:sldId id="2145707463" r:id="rId56"/>
    <p:sldId id="271" r:id="rId57"/>
    <p:sldId id="272" r:id="rId58"/>
    <p:sldId id="273" r:id="rId59"/>
    <p:sldId id="274" r:id="rId60"/>
    <p:sldId id="275" r:id="rId61"/>
    <p:sldId id="276" r:id="rId62"/>
    <p:sldId id="277" r:id="rId63"/>
    <p:sldId id="278" r:id="rId64"/>
    <p:sldId id="2145707464" r:id="rId65"/>
    <p:sldId id="2145707465" r:id="rId66"/>
    <p:sldId id="257" r:id="rId67"/>
    <p:sldId id="259" r:id="rId68"/>
    <p:sldId id="258" r:id="rId69"/>
    <p:sldId id="214570557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5620A-74D3-906F-78A3-E8A81A2CE773}" name="Barlow, Nick" initials="NB" userId="S::nbarlow@ifrs.org::1119cf87-6896-4a37-b38a-282c8e5d729b" providerId="AD"/>
  <p188:author id="{C5F60C15-AB7C-480C-6B2F-EFD044E14733}" name="Simpson, Ana" initials="AS" userId="S::asimpson@ifrs.org::d43d1bb1-ceca-42da-b64e-6ad72e7c3d85" providerId="AD"/>
  <p188:author id="{BA07D39D-E269-032B-BCF2-34A0AEFAB0FD}" name="Sid Kumar" initials="SK" userId="S::skumar@ifrs.org::73228ba4-fcee-4421-b5bf-7a9c524d036c" providerId="AD"/>
  <p188:author id="{27729CC7-BF24-1DA7-3EF2-13135FAD29B8}" name="Vatrenjak, Aida" initials="AV" userId="S::avatrenjak@ifrs.org::3c698320-8111-4930-a922-f5e2a56eaa7d" providerId="AD"/>
  <p188:author id="{09B9E9CA-D879-DB91-6304-EB7564D14BF3}" name="Thathsara Ramanayake" initials="TR" userId="S::thathsara.ramanayake@ifrs.org::ce5c71ab-ff5d-45b6-9144-ecb6f46321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3ED66-F571-462B-9CED-30413A69637B}" v="9" dt="2024-06-23T19:17:15.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F66CC-1634-4948-8CAF-B3C8B0F2D7FF}"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33909-80BB-4D1D-8A57-7D7107487DB1}" type="slidenum">
              <a:rPr lang="en-GB" smtClean="0"/>
              <a:t>‹#›</a:t>
            </a:fld>
            <a:endParaRPr lang="en-GB"/>
          </a:p>
        </p:txBody>
      </p:sp>
    </p:spTree>
    <p:extLst>
      <p:ext uri="{BB962C8B-B14F-4D97-AF65-F5344CB8AC3E}">
        <p14:creationId xmlns:p14="http://schemas.microsoft.com/office/powerpoint/2010/main" val="135737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also mention that the research might also provide evidence that supports stakeholders’ concerns </a:t>
            </a:r>
          </a:p>
          <a:p>
            <a:r>
              <a:rPr lang="en-GB" dirty="0"/>
              <a:t>For example:</a:t>
            </a:r>
          </a:p>
          <a:p>
            <a:pPr marL="171450" indent="-171450">
              <a:buFont typeface="Arial" panose="020B0604020202020204" pitchFamily="34" charset="0"/>
              <a:buChar char="•"/>
            </a:pPr>
            <a:r>
              <a:rPr lang="en-GB" dirty="0"/>
              <a:t>‘missing’ intangibles </a:t>
            </a:r>
          </a:p>
          <a:p>
            <a:pPr marL="171450" indent="-171450">
              <a:buFont typeface="Arial" panose="020B0604020202020204" pitchFamily="34" charset="0"/>
              <a:buChar char="•"/>
            </a:pPr>
            <a:r>
              <a:rPr lang="en-GB" dirty="0"/>
              <a:t>financial statements do not reflect economic reality</a:t>
            </a:r>
          </a:p>
          <a:p>
            <a:pPr marL="171450" indent="-171450">
              <a:buFont typeface="Arial" panose="020B0604020202020204" pitchFamily="34" charset="0"/>
              <a:buChar char="•"/>
            </a:pPr>
            <a:r>
              <a:rPr lang="en-GB" dirty="0"/>
              <a:t>impedes access to finance</a:t>
            </a:r>
          </a:p>
          <a:p>
            <a:pPr marL="171450" indent="-171450">
              <a:buFont typeface="Arial" panose="020B0604020202020204" pitchFamily="34" charset="0"/>
              <a:buChar char="•"/>
            </a:pPr>
            <a:r>
              <a:rPr lang="en-GB" dirty="0"/>
              <a:t>lack of stewardship over unrecognised intangibles</a:t>
            </a:r>
          </a:p>
          <a:p>
            <a:pPr marL="171450" indent="-171450">
              <a:buFont typeface="Arial" panose="020B0604020202020204" pitchFamily="34" charset="0"/>
              <a:buChar char="•"/>
            </a:pPr>
            <a:r>
              <a:rPr lang="en-GB" dirty="0"/>
              <a:t>distorts performance metrics</a:t>
            </a:r>
          </a:p>
          <a:p>
            <a:pPr marL="171450" indent="-171450">
              <a:buFont typeface="Arial" panose="020B0604020202020204" pitchFamily="34" charset="0"/>
              <a:buChar char="•"/>
            </a:pPr>
            <a:r>
              <a:rPr lang="en-GB" dirty="0"/>
              <a:t>what information investors want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BCABD-9F8C-4461-8DA0-1E4A33FB4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63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46755-BE3E-5846-8051-64D7944F9FFB}" type="slidenum">
              <a:rPr kumimoji="0" lang="en-BE"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46105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6" Type="http://schemas.openxmlformats.org/officeDocument/2006/relationships/hyperlink" Target="mailto:info@efrag.org" TargetMode="External"/><Relationship Id="rId11"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hyperlink" Target="mailto:info@efrag.org" TargetMode="External"/><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2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4.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1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9914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466624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Content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BB984-9F5C-2C99-D7AF-56EC38075D21}"/>
              </a:ext>
            </a:extLst>
          </p:cNvPr>
          <p:cNvPicPr>
            <a:picLocks noChangeAspect="1"/>
          </p:cNvPicPr>
          <p:nvPr userDrawn="1"/>
        </p:nvPicPr>
        <p:blipFill>
          <a:blip r:embed="rId2"/>
          <a:srcRect/>
          <a:stretch/>
        </p:blipFill>
        <p:spPr>
          <a:xfrm>
            <a:off x="10585231" y="417733"/>
            <a:ext cx="1187669" cy="243346"/>
          </a:xfrm>
          <a:prstGeom prst="rect">
            <a:avLst/>
          </a:prstGeom>
        </p:spPr>
      </p:pic>
      <p:sp>
        <p:nvSpPr>
          <p:cNvPr id="5" name="Picture Placeholder 2">
            <a:extLst>
              <a:ext uri="{FF2B5EF4-FFF2-40B4-BE49-F238E27FC236}">
                <a16:creationId xmlns:a16="http://schemas.microsoft.com/office/drawing/2014/main" id="{C2318AE8-DD15-EE75-4D58-762678A366DB}"/>
              </a:ext>
            </a:extLst>
          </p:cNvPr>
          <p:cNvSpPr>
            <a:spLocks noGrp="1"/>
          </p:cNvSpPr>
          <p:nvPr>
            <p:ph type="pic" idx="10" hasCustomPrompt="1"/>
          </p:nvPr>
        </p:nvSpPr>
        <p:spPr>
          <a:xfrm>
            <a:off x="838200" y="1825625"/>
            <a:ext cx="10515600" cy="3714041"/>
          </a:xfrm>
        </p:spPr>
        <p:txBody>
          <a:bodyPr anchor="ctr">
            <a:noAutofit/>
          </a:bodyPr>
          <a:lstStyle>
            <a:lvl1pPr marL="0" indent="0" algn="ctr">
              <a:buNone/>
              <a:defRPr sz="26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a:t>
            </a:r>
            <a:endParaRPr lang="en-BE"/>
          </a:p>
        </p:txBody>
      </p:sp>
      <p:pic>
        <p:nvPicPr>
          <p:cNvPr id="3" name="Graphic 2">
            <a:extLst>
              <a:ext uri="{FF2B5EF4-FFF2-40B4-BE49-F238E27FC236}">
                <a16:creationId xmlns:a16="http://schemas.microsoft.com/office/drawing/2014/main" id="{D9EF0E3B-686B-28D2-9C66-C7A53CC12C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99849C87-C9D1-EDE8-E99C-8FC692123B11}"/>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Tree>
    <p:extLst>
      <p:ext uri="{BB962C8B-B14F-4D97-AF65-F5344CB8AC3E}">
        <p14:creationId xmlns:p14="http://schemas.microsoft.com/office/powerpoint/2010/main" val="2226139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F-Content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BB984-9F5C-2C99-D7AF-56EC38075D21}"/>
              </a:ext>
            </a:extLst>
          </p:cNvPr>
          <p:cNvPicPr>
            <a:picLocks noChangeAspect="1"/>
          </p:cNvPicPr>
          <p:nvPr userDrawn="1"/>
        </p:nvPicPr>
        <p:blipFill>
          <a:blip r:embed="rId2"/>
          <a:srcRect/>
          <a:stretch/>
        </p:blipFill>
        <p:spPr>
          <a:xfrm>
            <a:off x="10585231" y="417733"/>
            <a:ext cx="1187669" cy="243346"/>
          </a:xfrm>
          <a:prstGeom prst="rect">
            <a:avLst/>
          </a:prstGeom>
        </p:spPr>
      </p:pic>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dirty="0" err="1"/>
              <a:t>Color</a:t>
            </a:r>
            <a:r>
              <a:rPr lang="en-GB" dirty="0"/>
              <a:t> use</a:t>
            </a:r>
            <a:endParaRPr lang="en-BE"/>
          </a:p>
        </p:txBody>
      </p:sp>
      <p:pic>
        <p:nvPicPr>
          <p:cNvPr id="3" name="Graphic 2">
            <a:extLst>
              <a:ext uri="{FF2B5EF4-FFF2-40B4-BE49-F238E27FC236}">
                <a16:creationId xmlns:a16="http://schemas.microsoft.com/office/drawing/2014/main" id="{D9EF0E3B-686B-28D2-9C66-C7A53CC12C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99849C87-C9D1-EDE8-E99C-8FC692123B11}"/>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Tree>
    <p:extLst>
      <p:ext uri="{BB962C8B-B14F-4D97-AF65-F5344CB8AC3E}">
        <p14:creationId xmlns:p14="http://schemas.microsoft.com/office/powerpoint/2010/main" val="2734812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F-Content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BB984-9F5C-2C99-D7AF-56EC38075D21}"/>
              </a:ext>
            </a:extLst>
          </p:cNvPr>
          <p:cNvPicPr>
            <a:picLocks noChangeAspect="1"/>
          </p:cNvPicPr>
          <p:nvPr userDrawn="1"/>
        </p:nvPicPr>
        <p:blipFill>
          <a:blip r:embed="rId2"/>
          <a:srcRect/>
          <a:stretch/>
        </p:blipFill>
        <p:spPr>
          <a:xfrm>
            <a:off x="10585231" y="417733"/>
            <a:ext cx="1187669" cy="243346"/>
          </a:xfrm>
          <a:prstGeom prst="rect">
            <a:avLst/>
          </a:prstGeom>
        </p:spPr>
      </p:pic>
      <p:pic>
        <p:nvPicPr>
          <p:cNvPr id="3" name="Graphic 2">
            <a:extLst>
              <a:ext uri="{FF2B5EF4-FFF2-40B4-BE49-F238E27FC236}">
                <a16:creationId xmlns:a16="http://schemas.microsoft.com/office/drawing/2014/main" id="{D9EF0E3B-686B-28D2-9C66-C7A53CC12C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99849C87-C9D1-EDE8-E99C-8FC692123B11}"/>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
        <p:nvSpPr>
          <p:cNvPr id="5" name="Title 1">
            <a:extLst>
              <a:ext uri="{FF2B5EF4-FFF2-40B4-BE49-F238E27FC236}">
                <a16:creationId xmlns:a16="http://schemas.microsoft.com/office/drawing/2014/main" id="{D9C4A68C-D0C6-C922-9ECA-B0C181291B5D}"/>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dirty="0"/>
              <a:t>Agenda</a:t>
            </a:r>
            <a:endParaRPr lang="en-BE"/>
          </a:p>
        </p:txBody>
      </p:sp>
      <p:sp>
        <p:nvSpPr>
          <p:cNvPr id="11" name="Content Placeholder 2">
            <a:extLst>
              <a:ext uri="{FF2B5EF4-FFF2-40B4-BE49-F238E27FC236}">
                <a16:creationId xmlns:a16="http://schemas.microsoft.com/office/drawing/2014/main" id="{7875F288-BD27-6019-DCD5-3E99052ED874}"/>
              </a:ext>
            </a:extLst>
          </p:cNvPr>
          <p:cNvSpPr>
            <a:spLocks noGrp="1"/>
          </p:cNvSpPr>
          <p:nvPr>
            <p:ph idx="10" hasCustomPrompt="1"/>
          </p:nvPr>
        </p:nvSpPr>
        <p:spPr>
          <a:xfrm>
            <a:off x="838200" y="1825625"/>
            <a:ext cx="10515598"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Topic 1</a:t>
            </a:r>
          </a:p>
          <a:p>
            <a:pPr lvl="0"/>
            <a:r>
              <a:rPr lang="en-GB" dirty="0"/>
              <a:t>Topic 2</a:t>
            </a:r>
          </a:p>
          <a:p>
            <a:pPr lvl="0"/>
            <a:r>
              <a:rPr lang="en-GB" dirty="0"/>
              <a:t>Topic 3</a:t>
            </a:r>
          </a:p>
          <a:p>
            <a:pPr lvl="0"/>
            <a:r>
              <a:rPr lang="en-GB" dirty="0"/>
              <a:t>…</a:t>
            </a:r>
          </a:p>
        </p:txBody>
      </p:sp>
    </p:spTree>
    <p:extLst>
      <p:ext uri="{BB962C8B-B14F-4D97-AF65-F5344CB8AC3E}">
        <p14:creationId xmlns:p14="http://schemas.microsoft.com/office/powerpoint/2010/main" val="2732981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Endpag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C25BEF6-53D6-2653-9F1F-CC3A2B2BD3F5}"/>
              </a:ext>
            </a:extLst>
          </p:cNvPr>
          <p:cNvPicPr>
            <a:picLocks noChangeAspect="1"/>
          </p:cNvPicPr>
          <p:nvPr userDrawn="1"/>
        </p:nvPicPr>
        <p:blipFill>
          <a:blip r:embed="rId2"/>
          <a:srcRect/>
          <a:stretch/>
        </p:blipFill>
        <p:spPr>
          <a:xfrm>
            <a:off x="1327983" y="1027840"/>
            <a:ext cx="2055200" cy="2055200"/>
          </a:xfrm>
          <a:prstGeom prst="rect">
            <a:avLst/>
          </a:prstGeom>
        </p:spPr>
      </p:pic>
      <p:pic>
        <p:nvPicPr>
          <p:cNvPr id="3" name="Picture 2" descr="Text&#10;&#10;Description automatically generated">
            <a:extLst>
              <a:ext uri="{FF2B5EF4-FFF2-40B4-BE49-F238E27FC236}">
                <a16:creationId xmlns:a16="http://schemas.microsoft.com/office/drawing/2014/main" id="{A55ADAA1-8F81-2A12-CC89-F6600A9EDEF1}"/>
              </a:ext>
            </a:extLst>
          </p:cNvPr>
          <p:cNvPicPr>
            <a:picLocks noChangeAspect="1"/>
          </p:cNvPicPr>
          <p:nvPr userDrawn="1"/>
        </p:nvPicPr>
        <p:blipFill>
          <a:blip r:embed="rId3"/>
          <a:stretch>
            <a:fillRect/>
          </a:stretch>
        </p:blipFill>
        <p:spPr>
          <a:xfrm>
            <a:off x="9417608" y="5919581"/>
            <a:ext cx="2055200" cy="493248"/>
          </a:xfrm>
          <a:prstGeom prst="rect">
            <a:avLst/>
          </a:prstGeom>
        </p:spPr>
      </p:pic>
      <p:pic>
        <p:nvPicPr>
          <p:cNvPr id="5" name="Graphic 4">
            <a:extLst>
              <a:ext uri="{FF2B5EF4-FFF2-40B4-BE49-F238E27FC236}">
                <a16:creationId xmlns:a16="http://schemas.microsoft.com/office/drawing/2014/main" id="{C65B8E6D-4C1D-B4A9-A743-0986E05FF3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71450" y="1179697"/>
            <a:ext cx="4537350" cy="4537350"/>
          </a:xfrm>
          <a:prstGeom prst="rect">
            <a:avLst/>
          </a:prstGeom>
        </p:spPr>
      </p:pic>
      <p:sp>
        <p:nvSpPr>
          <p:cNvPr id="2" name="TextBox 1">
            <a:extLst>
              <a:ext uri="{FF2B5EF4-FFF2-40B4-BE49-F238E27FC236}">
                <a16:creationId xmlns:a16="http://schemas.microsoft.com/office/drawing/2014/main" id="{6B75C3EE-6CFD-723C-5090-FCE47D635173}"/>
              </a:ext>
            </a:extLst>
          </p:cNvPr>
          <p:cNvSpPr txBox="1"/>
          <p:nvPr userDrawn="1"/>
        </p:nvSpPr>
        <p:spPr>
          <a:xfrm>
            <a:off x="1265197" y="3710511"/>
            <a:ext cx="2793016" cy="400110"/>
          </a:xfrm>
          <a:prstGeom prst="rect">
            <a:avLst/>
          </a:prstGeom>
          <a:noFill/>
        </p:spPr>
        <p:txBody>
          <a:bodyPr wrap="square" rtlCol="0">
            <a:noAutofit/>
          </a:bodyPr>
          <a:lstStyle/>
          <a:p>
            <a:r>
              <a:rPr lang="en-GB" sz="1000" b="0" i="0" dirty="0">
                <a:solidFill>
                  <a:srgbClr val="737374"/>
                </a:solidFill>
                <a:effectLst/>
                <a:latin typeface="Avenir Next Ultra Light" panose="020B0203020202020204" pitchFamily="34" charset="77"/>
              </a:rPr>
              <a:t>35 Square de </a:t>
            </a:r>
            <a:r>
              <a:rPr lang="en-GB" sz="1000" b="0" i="0" dirty="0" err="1">
                <a:solidFill>
                  <a:srgbClr val="737374"/>
                </a:solidFill>
                <a:effectLst/>
                <a:latin typeface="Avenir Next Ultra Light" panose="020B0203020202020204" pitchFamily="34" charset="77"/>
              </a:rPr>
              <a:t>Meeûs</a:t>
            </a:r>
            <a:r>
              <a:rPr lang="en-GB" sz="1000" b="0" i="0" dirty="0">
                <a:solidFill>
                  <a:srgbClr val="737374"/>
                </a:solidFill>
                <a:effectLst/>
                <a:latin typeface="Avenir Next Ultra Light" panose="020B0203020202020204" pitchFamily="34" charset="77"/>
              </a:rPr>
              <a:t>, B-1000 Brussels</a:t>
            </a:r>
          </a:p>
          <a:p>
            <a:r>
              <a:rPr lang="en-GB" sz="1000" b="0" i="0" dirty="0">
                <a:solidFill>
                  <a:srgbClr val="737374"/>
                </a:solidFill>
                <a:effectLst/>
                <a:latin typeface="Avenir Next Ultra Light" panose="020B0203020202020204" pitchFamily="34" charset="77"/>
                <a:hlinkClick r:id="rId6"/>
              </a:rPr>
              <a:t>info@efrag.org</a:t>
            </a:r>
            <a:r>
              <a:rPr lang="en-GB" sz="1000" b="0" i="0" dirty="0">
                <a:solidFill>
                  <a:srgbClr val="737374"/>
                </a:solidFill>
                <a:effectLst/>
                <a:latin typeface="Avenir Next Ultra Light" panose="020B0203020202020204" pitchFamily="34" charset="77"/>
              </a:rPr>
              <a:t> - </a:t>
            </a:r>
            <a:r>
              <a:rPr lang="en-GB" sz="1000" b="0" i="0" dirty="0" err="1">
                <a:solidFill>
                  <a:srgbClr val="737374"/>
                </a:solidFill>
                <a:effectLst/>
                <a:latin typeface="Avenir Next" panose="020B0503020202020204" pitchFamily="34" charset="0"/>
              </a:rPr>
              <a:t>www.efrag.org</a:t>
            </a:r>
            <a:endParaRPr lang="en-GB" sz="1000" b="0" i="0" dirty="0">
              <a:solidFill>
                <a:srgbClr val="737374"/>
              </a:solidFill>
              <a:effectLst/>
              <a:latin typeface="Avenir Next Ultra Light" panose="020B0203020202020204" pitchFamily="34" charset="77"/>
            </a:endParaRPr>
          </a:p>
        </p:txBody>
      </p:sp>
      <p:pic>
        <p:nvPicPr>
          <p:cNvPr id="6" name="Picture 3" descr="Normal reproduction in colour">
            <a:extLst>
              <a:ext uri="{FF2B5EF4-FFF2-40B4-BE49-F238E27FC236}">
                <a16:creationId xmlns:a16="http://schemas.microsoft.com/office/drawing/2014/main" id="{CD5AE87A-E6C8-4731-0F20-1F8CD680178A}"/>
              </a:ext>
            </a:extLst>
          </p:cNvPr>
          <p:cNvPicPr>
            <a:picLocks noChangeAspect="1" noChangeArrowheads="1"/>
          </p:cNvPicPr>
          <p:nvPr userDrawn="1"/>
        </p:nvPicPr>
        <p:blipFill>
          <a:blip r:embed="rId7"/>
          <a:srcRect/>
          <a:stretch>
            <a:fillRect/>
          </a:stretch>
        </p:blipFill>
        <p:spPr bwMode="auto">
          <a:xfrm>
            <a:off x="1327983" y="4448153"/>
            <a:ext cx="619125" cy="400050"/>
          </a:xfrm>
          <a:prstGeom prst="rect">
            <a:avLst/>
          </a:prstGeom>
          <a:noFill/>
          <a:ln w="9525">
            <a:noFill/>
            <a:miter lim="800000"/>
            <a:headEnd/>
            <a:tailEnd/>
          </a:ln>
        </p:spPr>
      </p:pic>
      <p:sp>
        <p:nvSpPr>
          <p:cNvPr id="7" name="TextBox 6">
            <a:extLst>
              <a:ext uri="{FF2B5EF4-FFF2-40B4-BE49-F238E27FC236}">
                <a16:creationId xmlns:a16="http://schemas.microsoft.com/office/drawing/2014/main" id="{7FE14B6F-CCD1-297B-86B1-72F0076441FC}"/>
              </a:ext>
            </a:extLst>
          </p:cNvPr>
          <p:cNvSpPr txBox="1"/>
          <p:nvPr userDrawn="1"/>
        </p:nvSpPr>
        <p:spPr>
          <a:xfrm>
            <a:off x="1265199" y="4848203"/>
            <a:ext cx="2686016" cy="1615827"/>
          </a:xfrm>
          <a:prstGeom prst="rect">
            <a:avLst/>
          </a:prstGeom>
          <a:noFill/>
        </p:spPr>
        <p:txBody>
          <a:bodyPr wrap="square" rtlCol="0">
            <a:noAutofit/>
          </a:bodyPr>
          <a:lstStyle/>
          <a:p>
            <a:pPr algn="just"/>
            <a:r>
              <a:rPr lang="en-GB" sz="900" b="0" i="0" dirty="0">
                <a:solidFill>
                  <a:srgbClr val="737374"/>
                </a:solidFill>
                <a:latin typeface="Avenir Next" panose="020B0503020202020204" pitchFamily="34" charset="0"/>
              </a:rPr>
              <a:t>EFRAG is co-</a:t>
            </a:r>
            <a:r>
              <a:rPr lang="en-US" sz="900" b="0" i="0" dirty="0">
                <a:solidFill>
                  <a:srgbClr val="737374"/>
                </a:solidFill>
                <a:latin typeface="Avenir Next" panose="020B0503020202020204" pitchFamily="34" charset="0"/>
              </a:rPr>
              <a:t>funded by the European Union through the Single Market </a:t>
            </a:r>
            <a:r>
              <a:rPr lang="en-US" sz="900" b="0" i="0" dirty="0" err="1">
                <a:solidFill>
                  <a:srgbClr val="737374"/>
                </a:solidFill>
                <a:latin typeface="Avenir Next" panose="020B0503020202020204" pitchFamily="34" charset="0"/>
              </a:rPr>
              <a:t>Programme</a:t>
            </a:r>
            <a:r>
              <a:rPr lang="en-US" sz="900" b="0" i="0" dirty="0">
                <a:solidFill>
                  <a:srgbClr val="737374"/>
                </a:solidFill>
                <a:latin typeface="Avenir Next" panose="020B0503020202020204" pitchFamily="34" charset="0"/>
              </a:rPr>
              <a:t> in which the EEA-EFTA countries (Norway, Iceland and Liechtenstein), as well as Kosovo participate. Any views and opinions expressed are however those of the presenter only and do not necessarily reflect those of the European Union, the European Commission or of countries that participate in the Single Market </a:t>
            </a:r>
            <a:r>
              <a:rPr lang="en-US" sz="900" b="0" i="0" dirty="0" err="1">
                <a:solidFill>
                  <a:srgbClr val="737374"/>
                </a:solidFill>
                <a:latin typeface="Avenir Next" panose="020B0503020202020204" pitchFamily="34" charset="0"/>
              </a:rPr>
              <a:t>Programme</a:t>
            </a:r>
            <a:r>
              <a:rPr lang="en-US" sz="900" b="0" i="0" dirty="0">
                <a:solidFill>
                  <a:srgbClr val="737374"/>
                </a:solidFill>
                <a:latin typeface="Avenir Next" panose="020B0503020202020204" pitchFamily="34" charset="0"/>
              </a:rPr>
              <a:t>. Neither the European Union, the European Commission nor countries participating in the Single market </a:t>
            </a:r>
            <a:r>
              <a:rPr lang="en-US" sz="900" b="0" i="0" dirty="0" err="1">
                <a:solidFill>
                  <a:srgbClr val="737374"/>
                </a:solidFill>
                <a:latin typeface="Avenir Next" panose="020B0503020202020204" pitchFamily="34" charset="0"/>
              </a:rPr>
              <a:t>Programme</a:t>
            </a:r>
            <a:r>
              <a:rPr lang="en-US" sz="900" b="0" i="0" dirty="0">
                <a:solidFill>
                  <a:srgbClr val="737374"/>
                </a:solidFill>
                <a:latin typeface="Avenir Next" panose="020B0503020202020204" pitchFamily="34" charset="0"/>
              </a:rPr>
              <a:t> can be held responsible for them</a:t>
            </a:r>
            <a:r>
              <a:rPr lang="en-GB" sz="900" b="0" i="0" dirty="0">
                <a:solidFill>
                  <a:srgbClr val="737374"/>
                </a:solidFill>
                <a:latin typeface="Avenir Next" panose="020B0503020202020204" pitchFamily="34" charset="0"/>
              </a:rPr>
              <a:t>.</a:t>
            </a:r>
          </a:p>
        </p:txBody>
      </p:sp>
      <p:pic>
        <p:nvPicPr>
          <p:cNvPr id="14" name="Picture 13">
            <a:extLst>
              <a:ext uri="{FF2B5EF4-FFF2-40B4-BE49-F238E27FC236}">
                <a16:creationId xmlns:a16="http://schemas.microsoft.com/office/drawing/2014/main" id="{714CF2A2-0ABE-C600-A907-EE5BD4E4371B}"/>
              </a:ext>
            </a:extLst>
          </p:cNvPr>
          <p:cNvPicPr>
            <a:picLocks noChangeAspect="1"/>
          </p:cNvPicPr>
          <p:nvPr userDrawn="1"/>
        </p:nvPicPr>
        <p:blipFill>
          <a:blip r:embed="rId8"/>
          <a:stretch>
            <a:fillRect/>
          </a:stretch>
        </p:blipFill>
        <p:spPr>
          <a:xfrm>
            <a:off x="1327983" y="3198295"/>
            <a:ext cx="301075" cy="301075"/>
          </a:xfrm>
          <a:prstGeom prst="rect">
            <a:avLst/>
          </a:prstGeom>
        </p:spPr>
      </p:pic>
      <p:pic>
        <p:nvPicPr>
          <p:cNvPr id="15" name="Picture 14">
            <a:extLst>
              <a:ext uri="{FF2B5EF4-FFF2-40B4-BE49-F238E27FC236}">
                <a16:creationId xmlns:a16="http://schemas.microsoft.com/office/drawing/2014/main" id="{45A5F489-520D-8BA7-9642-17323E5DE374}"/>
              </a:ext>
            </a:extLst>
          </p:cNvPr>
          <p:cNvPicPr>
            <a:picLocks noChangeAspect="1"/>
          </p:cNvPicPr>
          <p:nvPr userDrawn="1"/>
        </p:nvPicPr>
        <p:blipFill>
          <a:blip r:embed="rId9"/>
          <a:stretch>
            <a:fillRect/>
          </a:stretch>
        </p:blipFill>
        <p:spPr>
          <a:xfrm>
            <a:off x="2205045" y="3231680"/>
            <a:ext cx="301076" cy="301076"/>
          </a:xfrm>
          <a:prstGeom prst="rect">
            <a:avLst/>
          </a:prstGeom>
        </p:spPr>
      </p:pic>
      <p:pic>
        <p:nvPicPr>
          <p:cNvPr id="16" name="Picture 15">
            <a:extLst>
              <a:ext uri="{FF2B5EF4-FFF2-40B4-BE49-F238E27FC236}">
                <a16:creationId xmlns:a16="http://schemas.microsoft.com/office/drawing/2014/main" id="{F1A437AF-535F-C9B0-2948-7668D70C2511}"/>
              </a:ext>
            </a:extLst>
          </p:cNvPr>
          <p:cNvPicPr>
            <a:picLocks noChangeAspect="1"/>
          </p:cNvPicPr>
          <p:nvPr userDrawn="1"/>
        </p:nvPicPr>
        <p:blipFill>
          <a:blip r:embed="rId10"/>
          <a:stretch>
            <a:fillRect/>
          </a:stretch>
        </p:blipFill>
        <p:spPr>
          <a:xfrm>
            <a:off x="3076106" y="3225679"/>
            <a:ext cx="307077" cy="307077"/>
          </a:xfrm>
          <a:prstGeom prst="rect">
            <a:avLst/>
          </a:prstGeom>
        </p:spPr>
      </p:pic>
      <p:sp>
        <p:nvSpPr>
          <p:cNvPr id="4" name="TextBox 3">
            <a:extLst>
              <a:ext uri="{FF2B5EF4-FFF2-40B4-BE49-F238E27FC236}">
                <a16:creationId xmlns:a16="http://schemas.microsoft.com/office/drawing/2014/main" id="{03F27C65-5F40-BBD5-2D68-D6E2CC12BA0A}"/>
              </a:ext>
            </a:extLst>
          </p:cNvPr>
          <p:cNvSpPr txBox="1"/>
          <p:nvPr userDrawn="1"/>
        </p:nvSpPr>
        <p:spPr>
          <a:xfrm>
            <a:off x="1327983" y="570478"/>
            <a:ext cx="982711" cy="246221"/>
          </a:xfrm>
          <a:prstGeom prst="rect">
            <a:avLst/>
          </a:prstGeom>
          <a:noFill/>
        </p:spPr>
        <p:txBody>
          <a:bodyPr wrap="square" rtlCol="0">
            <a:noAutofit/>
          </a:bodyPr>
          <a:lstStyle/>
          <a:p>
            <a:pPr algn="ctr"/>
            <a:r>
              <a:rPr lang="en-GB" sz="1000" b="0" i="0" dirty="0">
                <a:solidFill>
                  <a:srgbClr val="737374"/>
                </a:solidFill>
                <a:effectLst/>
                <a:latin typeface="Avenir Next Ultra Light" panose="020B0203020202020204" pitchFamily="34" charset="77"/>
              </a:rPr>
              <a:t>Follow us </a:t>
            </a:r>
          </a:p>
        </p:txBody>
      </p:sp>
      <p:sp>
        <p:nvSpPr>
          <p:cNvPr id="9" name="Rectangle: Diagonal Corners Rounded 8">
            <a:extLst>
              <a:ext uri="{FF2B5EF4-FFF2-40B4-BE49-F238E27FC236}">
                <a16:creationId xmlns:a16="http://schemas.microsoft.com/office/drawing/2014/main" id="{12B762CC-5EDE-FAAA-8030-0A6995AC4F7F}"/>
              </a:ext>
            </a:extLst>
          </p:cNvPr>
          <p:cNvSpPr/>
          <p:nvPr userDrawn="1"/>
        </p:nvSpPr>
        <p:spPr>
          <a:xfrm>
            <a:off x="1327983" y="551604"/>
            <a:ext cx="982711" cy="273596"/>
          </a:xfrm>
          <a:prstGeom prst="round2DiagRect">
            <a:avLst>
              <a:gd name="adj1" fmla="val 50000"/>
              <a:gd name="adj2" fmla="val 0"/>
            </a:avLst>
          </a:prstGeom>
          <a:noFill/>
          <a:ln w="28575">
            <a:solidFill>
              <a:srgbClr val="00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BE" b="0" i="0">
              <a:latin typeface="Avenir Next" panose="020B0503020202020204" pitchFamily="34" charset="0"/>
            </a:endParaRPr>
          </a:p>
        </p:txBody>
      </p:sp>
      <p:pic>
        <p:nvPicPr>
          <p:cNvPr id="8" name="Picture 7">
            <a:extLst>
              <a:ext uri="{FF2B5EF4-FFF2-40B4-BE49-F238E27FC236}">
                <a16:creationId xmlns:a16="http://schemas.microsoft.com/office/drawing/2014/main" id="{A2C039E5-0E59-D49B-2952-A29900B252CB}"/>
              </a:ext>
            </a:extLst>
          </p:cNvPr>
          <p:cNvPicPr>
            <a:picLocks noChangeAspect="1"/>
          </p:cNvPicPr>
          <p:nvPr userDrawn="1"/>
        </p:nvPicPr>
        <p:blipFill>
          <a:blip r:embed="rId11"/>
          <a:stretch>
            <a:fillRect/>
          </a:stretch>
        </p:blipFill>
        <p:spPr>
          <a:xfrm rot="10800000">
            <a:off x="8792409" y="-2103914"/>
            <a:ext cx="5603283" cy="5603283"/>
          </a:xfrm>
          <a:prstGeom prst="rect">
            <a:avLst/>
          </a:prstGeom>
        </p:spPr>
      </p:pic>
    </p:spTree>
    <p:extLst>
      <p:ext uri="{BB962C8B-B14F-4D97-AF65-F5344CB8AC3E}">
        <p14:creationId xmlns:p14="http://schemas.microsoft.com/office/powerpoint/2010/main" val="2397770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Endpag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E071080-93EE-7DA9-C3A6-3D69A30D99F4}"/>
              </a:ext>
            </a:extLst>
          </p:cNvPr>
          <p:cNvSpPr txBox="1"/>
          <p:nvPr userDrawn="1"/>
        </p:nvSpPr>
        <p:spPr>
          <a:xfrm>
            <a:off x="1258855" y="3998716"/>
            <a:ext cx="2793016" cy="400110"/>
          </a:xfrm>
          <a:prstGeom prst="rect">
            <a:avLst/>
          </a:prstGeom>
          <a:noFill/>
        </p:spPr>
        <p:txBody>
          <a:bodyPr wrap="square" rtlCol="0">
            <a:noAutofit/>
          </a:bodyPr>
          <a:lstStyle/>
          <a:p>
            <a:r>
              <a:rPr lang="en-GB" sz="1000" b="0" i="0" dirty="0">
                <a:solidFill>
                  <a:srgbClr val="737374"/>
                </a:solidFill>
                <a:effectLst/>
                <a:latin typeface="Avenir Next Ultra Light" panose="020B0203020202020204" pitchFamily="34" charset="77"/>
              </a:rPr>
              <a:t>35 Square de </a:t>
            </a:r>
            <a:r>
              <a:rPr lang="en-GB" sz="1000" b="0" i="0" dirty="0" err="1">
                <a:solidFill>
                  <a:srgbClr val="737374"/>
                </a:solidFill>
                <a:effectLst/>
                <a:latin typeface="Avenir Next Ultra Light" panose="020B0203020202020204" pitchFamily="34" charset="77"/>
              </a:rPr>
              <a:t>Meeûs</a:t>
            </a:r>
            <a:r>
              <a:rPr lang="en-GB" sz="1000" b="0" i="0" dirty="0">
                <a:solidFill>
                  <a:srgbClr val="737374"/>
                </a:solidFill>
                <a:effectLst/>
                <a:latin typeface="Avenir Next Ultra Light" panose="020B0203020202020204" pitchFamily="34" charset="77"/>
              </a:rPr>
              <a:t>, B-1000 Brussels</a:t>
            </a:r>
          </a:p>
          <a:p>
            <a:r>
              <a:rPr lang="en-GB" sz="1000" b="0" i="0" dirty="0">
                <a:solidFill>
                  <a:srgbClr val="737374"/>
                </a:solidFill>
                <a:effectLst/>
                <a:latin typeface="Avenir Next Ultra Light" panose="020B0203020202020204" pitchFamily="34" charset="77"/>
                <a:hlinkClick r:id="rId2"/>
              </a:rPr>
              <a:t>info@efrag.org</a:t>
            </a:r>
            <a:r>
              <a:rPr lang="en-GB" sz="1000" b="0" i="0" dirty="0">
                <a:solidFill>
                  <a:srgbClr val="737374"/>
                </a:solidFill>
                <a:effectLst/>
                <a:latin typeface="Avenir Next Ultra Light" panose="020B0203020202020204" pitchFamily="34" charset="77"/>
              </a:rPr>
              <a:t> - </a:t>
            </a:r>
            <a:r>
              <a:rPr lang="en-GB" sz="1000" b="0" i="0" dirty="0" err="1">
                <a:solidFill>
                  <a:srgbClr val="737374"/>
                </a:solidFill>
                <a:effectLst/>
                <a:latin typeface="Avenir Next" panose="020B0503020202020204" pitchFamily="34" charset="0"/>
              </a:rPr>
              <a:t>www.efrag.org</a:t>
            </a:r>
            <a:endParaRPr lang="en-GB" sz="1000" b="0" i="0" dirty="0">
              <a:solidFill>
                <a:srgbClr val="737374"/>
              </a:solidFill>
              <a:effectLst/>
              <a:latin typeface="Avenir Next Ultra Light" panose="020B0203020202020204" pitchFamily="34" charset="77"/>
            </a:endParaRPr>
          </a:p>
        </p:txBody>
      </p:sp>
      <p:pic>
        <p:nvPicPr>
          <p:cNvPr id="15" name="Picture 3" descr="Normal reproduction in colour">
            <a:extLst>
              <a:ext uri="{FF2B5EF4-FFF2-40B4-BE49-F238E27FC236}">
                <a16:creationId xmlns:a16="http://schemas.microsoft.com/office/drawing/2014/main" id="{889486D3-F3C7-7588-5EEA-D5720F1B0A0C}"/>
              </a:ext>
            </a:extLst>
          </p:cNvPr>
          <p:cNvPicPr>
            <a:picLocks noChangeAspect="1" noChangeArrowheads="1"/>
          </p:cNvPicPr>
          <p:nvPr userDrawn="1"/>
        </p:nvPicPr>
        <p:blipFill>
          <a:blip r:embed="rId3"/>
          <a:srcRect/>
          <a:stretch>
            <a:fillRect/>
          </a:stretch>
        </p:blipFill>
        <p:spPr bwMode="auto">
          <a:xfrm>
            <a:off x="1325243" y="4721873"/>
            <a:ext cx="619125" cy="400050"/>
          </a:xfrm>
          <a:prstGeom prst="rect">
            <a:avLst/>
          </a:prstGeom>
          <a:noFill/>
          <a:ln w="9525">
            <a:noFill/>
            <a:miter lim="800000"/>
            <a:headEnd/>
            <a:tailEnd/>
          </a:ln>
        </p:spPr>
      </p:pic>
      <p:sp>
        <p:nvSpPr>
          <p:cNvPr id="16" name="TextBox 15">
            <a:extLst>
              <a:ext uri="{FF2B5EF4-FFF2-40B4-BE49-F238E27FC236}">
                <a16:creationId xmlns:a16="http://schemas.microsoft.com/office/drawing/2014/main" id="{F32C2493-5C67-639D-34D8-5B215AAC9FAA}"/>
              </a:ext>
            </a:extLst>
          </p:cNvPr>
          <p:cNvSpPr txBox="1"/>
          <p:nvPr userDrawn="1"/>
        </p:nvSpPr>
        <p:spPr>
          <a:xfrm>
            <a:off x="1242847" y="5185735"/>
            <a:ext cx="2199159" cy="1200329"/>
          </a:xfrm>
          <a:prstGeom prst="rect">
            <a:avLst/>
          </a:prstGeom>
          <a:noFill/>
        </p:spPr>
        <p:txBody>
          <a:bodyPr wrap="square" rtlCol="0">
            <a:noAutofit/>
          </a:bodyPr>
          <a:lstStyle/>
          <a:p>
            <a:pPr algn="just"/>
            <a:r>
              <a:rPr lang="en-GB" sz="800" b="0" i="1" dirty="0">
                <a:solidFill>
                  <a:srgbClr val="737374"/>
                </a:solidFill>
                <a:latin typeface="Avenir Next" panose="020B0503020202020204" pitchFamily="34" charset="0"/>
              </a:rPr>
              <a:t>EFRAG is co-funded by the European Union and EEA and EFTA countries. The contents of EFRAG’s work and the views and positions expressed are however the sole responsibility of EFRAG and do not necessarily reflect those of the European Union or the Directorate-General for Financial Stability, Financial Services and Capital Markets Union (DG FISMA). Neither the European Union nor DG FISMA can be held responsible for them.</a:t>
            </a:r>
          </a:p>
        </p:txBody>
      </p:sp>
      <p:pic>
        <p:nvPicPr>
          <p:cNvPr id="20" name="Picture 19" descr="Qr code&#10;&#10;Description automatically generated">
            <a:extLst>
              <a:ext uri="{FF2B5EF4-FFF2-40B4-BE49-F238E27FC236}">
                <a16:creationId xmlns:a16="http://schemas.microsoft.com/office/drawing/2014/main" id="{D78705FA-D786-F254-5E02-554E11519254}"/>
              </a:ext>
            </a:extLst>
          </p:cNvPr>
          <p:cNvPicPr>
            <a:picLocks noChangeAspect="1"/>
          </p:cNvPicPr>
          <p:nvPr userDrawn="1"/>
        </p:nvPicPr>
        <p:blipFill>
          <a:blip r:embed="rId4"/>
          <a:stretch>
            <a:fillRect/>
          </a:stretch>
        </p:blipFill>
        <p:spPr>
          <a:xfrm>
            <a:off x="1341870" y="1401312"/>
            <a:ext cx="2047060" cy="2047060"/>
          </a:xfrm>
          <a:prstGeom prst="rect">
            <a:avLst/>
          </a:prstGeom>
        </p:spPr>
      </p:pic>
      <p:pic>
        <p:nvPicPr>
          <p:cNvPr id="3" name="Picture 2" descr="Text, logo&#10;&#10;Description automatically generated">
            <a:extLst>
              <a:ext uri="{FF2B5EF4-FFF2-40B4-BE49-F238E27FC236}">
                <a16:creationId xmlns:a16="http://schemas.microsoft.com/office/drawing/2014/main" id="{22FACEC4-D2B8-E734-7248-C2736D3D79B8}"/>
              </a:ext>
            </a:extLst>
          </p:cNvPr>
          <p:cNvPicPr>
            <a:picLocks noChangeAspect="1"/>
          </p:cNvPicPr>
          <p:nvPr userDrawn="1"/>
        </p:nvPicPr>
        <p:blipFill>
          <a:blip r:embed="rId5"/>
          <a:stretch>
            <a:fillRect/>
          </a:stretch>
        </p:blipFill>
        <p:spPr>
          <a:xfrm>
            <a:off x="1333730" y="359314"/>
            <a:ext cx="2047060" cy="491294"/>
          </a:xfrm>
          <a:prstGeom prst="rect">
            <a:avLst/>
          </a:prstGeom>
        </p:spPr>
      </p:pic>
      <p:pic>
        <p:nvPicPr>
          <p:cNvPr id="10" name="Picture 9">
            <a:extLst>
              <a:ext uri="{FF2B5EF4-FFF2-40B4-BE49-F238E27FC236}">
                <a16:creationId xmlns:a16="http://schemas.microsoft.com/office/drawing/2014/main" id="{DC0D8BC0-6729-333D-24B4-DEDFD0467F95}"/>
              </a:ext>
            </a:extLst>
          </p:cNvPr>
          <p:cNvPicPr>
            <a:picLocks noChangeAspect="1"/>
          </p:cNvPicPr>
          <p:nvPr userDrawn="1"/>
        </p:nvPicPr>
        <p:blipFill>
          <a:blip r:embed="rId6"/>
          <a:stretch>
            <a:fillRect/>
          </a:stretch>
        </p:blipFill>
        <p:spPr>
          <a:xfrm rot="10800000">
            <a:off x="8792409" y="-2103914"/>
            <a:ext cx="5603283" cy="5603283"/>
          </a:xfrm>
          <a:prstGeom prst="rect">
            <a:avLst/>
          </a:prstGeom>
        </p:spPr>
      </p:pic>
      <p:pic>
        <p:nvPicPr>
          <p:cNvPr id="12" name="Picture 11" descr="Shape&#10;&#10;Description automatically generated">
            <a:extLst>
              <a:ext uri="{FF2B5EF4-FFF2-40B4-BE49-F238E27FC236}">
                <a16:creationId xmlns:a16="http://schemas.microsoft.com/office/drawing/2014/main" id="{596927FC-544D-5459-32EC-F4ED377BCFEC}"/>
              </a:ext>
            </a:extLst>
          </p:cNvPr>
          <p:cNvPicPr>
            <a:picLocks noChangeAspect="1"/>
          </p:cNvPicPr>
          <p:nvPr userDrawn="1"/>
        </p:nvPicPr>
        <p:blipFill>
          <a:blip r:embed="rId7">
            <a:alphaModFix amt="10000"/>
          </a:blip>
          <a:stretch>
            <a:fillRect/>
          </a:stretch>
        </p:blipFill>
        <p:spPr>
          <a:xfrm>
            <a:off x="6860895" y="1169142"/>
            <a:ext cx="4558460" cy="4558460"/>
          </a:xfrm>
          <a:prstGeom prst="rect">
            <a:avLst/>
          </a:prstGeom>
        </p:spPr>
      </p:pic>
      <p:sp>
        <p:nvSpPr>
          <p:cNvPr id="4" name="TextBox 3">
            <a:extLst>
              <a:ext uri="{FF2B5EF4-FFF2-40B4-BE49-F238E27FC236}">
                <a16:creationId xmlns:a16="http://schemas.microsoft.com/office/drawing/2014/main" id="{A0647185-A6EE-F825-8EED-D909A8C2FC4B}"/>
              </a:ext>
            </a:extLst>
          </p:cNvPr>
          <p:cNvSpPr txBox="1"/>
          <p:nvPr userDrawn="1"/>
        </p:nvSpPr>
        <p:spPr>
          <a:xfrm>
            <a:off x="1341870" y="998930"/>
            <a:ext cx="982711" cy="246221"/>
          </a:xfrm>
          <a:prstGeom prst="rect">
            <a:avLst/>
          </a:prstGeom>
          <a:noFill/>
        </p:spPr>
        <p:txBody>
          <a:bodyPr wrap="square" rtlCol="0">
            <a:noAutofit/>
          </a:bodyPr>
          <a:lstStyle/>
          <a:p>
            <a:pPr algn="ctr"/>
            <a:r>
              <a:rPr lang="en-GB" sz="1000" b="0" i="0" dirty="0">
                <a:solidFill>
                  <a:srgbClr val="737374"/>
                </a:solidFill>
                <a:effectLst/>
                <a:latin typeface="Avenir Next Ultra Light" panose="020B0203020202020204" pitchFamily="34" charset="77"/>
              </a:rPr>
              <a:t>Follow us </a:t>
            </a:r>
          </a:p>
        </p:txBody>
      </p:sp>
      <p:pic>
        <p:nvPicPr>
          <p:cNvPr id="9" name="Picture 8">
            <a:extLst>
              <a:ext uri="{FF2B5EF4-FFF2-40B4-BE49-F238E27FC236}">
                <a16:creationId xmlns:a16="http://schemas.microsoft.com/office/drawing/2014/main" id="{179654C5-41D4-38E8-FA81-427FF69F6EBC}"/>
              </a:ext>
            </a:extLst>
          </p:cNvPr>
          <p:cNvPicPr>
            <a:picLocks noChangeAspect="1"/>
          </p:cNvPicPr>
          <p:nvPr userDrawn="1"/>
        </p:nvPicPr>
        <p:blipFill>
          <a:blip r:embed="rId8"/>
          <a:stretch>
            <a:fillRect/>
          </a:stretch>
        </p:blipFill>
        <p:spPr>
          <a:xfrm>
            <a:off x="1333730" y="3531428"/>
            <a:ext cx="301075" cy="301075"/>
          </a:xfrm>
          <a:prstGeom prst="rect">
            <a:avLst/>
          </a:prstGeom>
        </p:spPr>
      </p:pic>
      <p:pic>
        <p:nvPicPr>
          <p:cNvPr id="13" name="Picture 12">
            <a:extLst>
              <a:ext uri="{FF2B5EF4-FFF2-40B4-BE49-F238E27FC236}">
                <a16:creationId xmlns:a16="http://schemas.microsoft.com/office/drawing/2014/main" id="{424D05A4-97FA-4234-D8E8-FB04C2A2EC20}"/>
              </a:ext>
            </a:extLst>
          </p:cNvPr>
          <p:cNvPicPr>
            <a:picLocks noChangeAspect="1"/>
          </p:cNvPicPr>
          <p:nvPr userDrawn="1"/>
        </p:nvPicPr>
        <p:blipFill>
          <a:blip r:embed="rId9"/>
          <a:stretch>
            <a:fillRect/>
          </a:stretch>
        </p:blipFill>
        <p:spPr>
          <a:xfrm>
            <a:off x="2214862" y="3541479"/>
            <a:ext cx="301076" cy="301076"/>
          </a:xfrm>
          <a:prstGeom prst="rect">
            <a:avLst/>
          </a:prstGeom>
        </p:spPr>
      </p:pic>
      <p:pic>
        <p:nvPicPr>
          <p:cNvPr id="14" name="Picture 13">
            <a:extLst>
              <a:ext uri="{FF2B5EF4-FFF2-40B4-BE49-F238E27FC236}">
                <a16:creationId xmlns:a16="http://schemas.microsoft.com/office/drawing/2014/main" id="{CB81DD0B-481C-790A-321C-94F7DE266276}"/>
              </a:ext>
            </a:extLst>
          </p:cNvPr>
          <p:cNvPicPr>
            <a:picLocks noChangeAspect="1"/>
          </p:cNvPicPr>
          <p:nvPr userDrawn="1"/>
        </p:nvPicPr>
        <p:blipFill>
          <a:blip r:embed="rId10"/>
          <a:stretch>
            <a:fillRect/>
          </a:stretch>
        </p:blipFill>
        <p:spPr>
          <a:xfrm>
            <a:off x="3081853" y="3535478"/>
            <a:ext cx="307077" cy="307077"/>
          </a:xfrm>
          <a:prstGeom prst="rect">
            <a:avLst/>
          </a:prstGeom>
        </p:spPr>
      </p:pic>
      <p:sp>
        <p:nvSpPr>
          <p:cNvPr id="2" name="Rectangle: Diagonal Corners Rounded 1">
            <a:extLst>
              <a:ext uri="{FF2B5EF4-FFF2-40B4-BE49-F238E27FC236}">
                <a16:creationId xmlns:a16="http://schemas.microsoft.com/office/drawing/2014/main" id="{07DCD022-6F91-9CB9-931B-A3163A81857C}"/>
              </a:ext>
            </a:extLst>
          </p:cNvPr>
          <p:cNvSpPr/>
          <p:nvPr userDrawn="1"/>
        </p:nvSpPr>
        <p:spPr>
          <a:xfrm flipH="1">
            <a:off x="1341870" y="980056"/>
            <a:ext cx="982711" cy="273596"/>
          </a:xfrm>
          <a:prstGeom prst="round2DiagRect">
            <a:avLst>
              <a:gd name="adj1" fmla="val 50000"/>
              <a:gd name="adj2" fmla="val 0"/>
            </a:avLst>
          </a:prstGeom>
          <a:noFill/>
          <a:ln w="28575">
            <a:solidFill>
              <a:srgbClr val="F5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BE" b="0" i="0">
              <a:latin typeface="Avenir Next" panose="020B0503020202020204" pitchFamily="34" charset="0"/>
            </a:endParaRPr>
          </a:p>
        </p:txBody>
      </p:sp>
    </p:spTree>
    <p:extLst>
      <p:ext uri="{BB962C8B-B14F-4D97-AF65-F5344CB8AC3E}">
        <p14:creationId xmlns:p14="http://schemas.microsoft.com/office/powerpoint/2010/main" val="10164619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101A9-7FD2-9490-7EDF-E0DA7C3AC4C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989A57-C27D-A14B-6CDB-CF1FC6479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9F3D806-4084-2991-93D2-1AE50ED05705}"/>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AF732E79-1392-F22E-871D-B03468D242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3766E7-5A4D-1FB2-255E-4B4CD4BE8713}"/>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3558447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6B445-495B-37FF-FB3D-AB860D5555B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166B14-0CB3-5583-D271-B1A505325EF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93A8F3-9F15-6139-6F5B-92A1788F4236}"/>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A051483E-3946-71E7-3289-6C839601C8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653A0A-1683-F876-9B38-93A49755FD2E}"/>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6280873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8D50E-C292-84F6-4274-0A5DC14E29B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F99C0F-47BB-130E-941F-06CAB1D5FD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C1E2B8-C26C-E89D-E467-80F6AB36E769}"/>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3A0D86C3-4FB2-62F5-A455-D34AD42253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6FCB38-DE2E-88ED-2ED2-7CC1B378D826}"/>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7317109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AAD5D-02AA-3F07-D1DC-DFC0EFB46B1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66A2C9-40F5-6DAC-CBA1-22A27848731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52ECA2-69CD-6301-03EB-49B80920AF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792953F-9C7E-1685-4E80-95DC60F142A1}"/>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6" name="Tijdelijke aanduiding voor voettekst 5">
            <a:extLst>
              <a:ext uri="{FF2B5EF4-FFF2-40B4-BE49-F238E27FC236}">
                <a16:creationId xmlns:a16="http://schemas.microsoft.com/office/drawing/2014/main" id="{5AB36327-14E0-863E-38FE-7A07C92E218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47D20B-DC33-AB6B-B508-A466BBE7F792}"/>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346502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D3ABD-CB3D-4928-484A-87CB60201A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56776F-20CB-2EBB-F1EE-B213B7598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6D223F9-B1F5-2885-1E74-885BAF65E34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1238704-CC22-F5D4-5B5A-44B372027B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F010383-1977-0651-5276-36288677DE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1D4CB0C-800A-5668-27D6-CC7904FB7804}"/>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8" name="Tijdelijke aanduiding voor voettekst 7">
            <a:extLst>
              <a:ext uri="{FF2B5EF4-FFF2-40B4-BE49-F238E27FC236}">
                <a16:creationId xmlns:a16="http://schemas.microsoft.com/office/drawing/2014/main" id="{26D80111-3437-2FE0-8A65-9D8DFC5292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A9B676-04B5-1C83-7426-C6D13E7961F0}"/>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767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445356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64BA6-DA3B-9D16-D26C-2AAB8B7E0A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C49F9E1-003F-5C58-9C58-8B6483C31E5E}"/>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4" name="Tijdelijke aanduiding voor voettekst 3">
            <a:extLst>
              <a:ext uri="{FF2B5EF4-FFF2-40B4-BE49-F238E27FC236}">
                <a16:creationId xmlns:a16="http://schemas.microsoft.com/office/drawing/2014/main" id="{0E8A1817-6D45-90F5-EE33-3CAF0A3CD05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9D839DC-6796-0FAC-6C24-C9FC7D686C49}"/>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0199926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7B528EB-C193-65C2-FBAD-8144B645517D}"/>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3" name="Tijdelijke aanduiding voor voettekst 2">
            <a:extLst>
              <a:ext uri="{FF2B5EF4-FFF2-40B4-BE49-F238E27FC236}">
                <a16:creationId xmlns:a16="http://schemas.microsoft.com/office/drawing/2014/main" id="{4754B600-12A8-6B95-53FF-6AAAF9FB78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C9F6A6-F459-51FD-3DC7-A1BBF59FC5C0}"/>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9298210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81D99-64DD-1278-6F79-6291C24DEB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4B06E06-B34B-953B-80F8-EA17D745F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26E6E85-0BCF-88E1-00AE-C85725399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5692514-5D22-D171-9173-694AE2A8F189}"/>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6" name="Tijdelijke aanduiding voor voettekst 5">
            <a:extLst>
              <a:ext uri="{FF2B5EF4-FFF2-40B4-BE49-F238E27FC236}">
                <a16:creationId xmlns:a16="http://schemas.microsoft.com/office/drawing/2014/main" id="{D4E81B08-9D8E-CEB0-2D7B-1B60AD1C17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89B792-C6BB-6A39-D2F2-C438449F0A09}"/>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11159571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C434A-5D8A-DF81-E498-39B3275B8D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9EAD6E-ED47-7E2B-4B85-CE9F0FA8A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49662DE-4D54-ED38-B531-94BBA52E3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AC3831-160E-6155-A04F-551D5BB2460B}"/>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6" name="Tijdelijke aanduiding voor voettekst 5">
            <a:extLst>
              <a:ext uri="{FF2B5EF4-FFF2-40B4-BE49-F238E27FC236}">
                <a16:creationId xmlns:a16="http://schemas.microsoft.com/office/drawing/2014/main" id="{0DCB803D-08A0-E732-F1DF-99F408FC6B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93B9F8-0CDD-DF0B-ED93-109ADBC727FE}"/>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31249152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7D222-B5A4-CE06-4321-D230F33EAAB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42A1CA7-3393-F812-CD10-08854F952F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8554C6-7999-C90E-3EE7-5F0359364E82}"/>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6CB15CCE-2889-1CD9-2EBB-308F5F9346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FACF20-5C0D-D109-0A94-A3DC4D15242C}"/>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2328335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E99960-E303-2C73-F49B-142921AA911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F9F1098-4337-D00B-0B8D-A33ABC339EC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934B6C-C09A-6F9E-2B5C-50E326466124}"/>
              </a:ext>
            </a:extLst>
          </p:cNvPr>
          <p:cNvSpPr>
            <a:spLocks noGrp="1"/>
          </p:cNvSpPr>
          <p:nvPr>
            <p:ph type="dt" sz="half" idx="10"/>
          </p:nvPr>
        </p:nvSpPr>
        <p:spPr/>
        <p:txBody>
          <a:body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47442D08-8F96-3A65-865B-C18ACE81F0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A656C1-CFB9-F576-C6DA-B40981BFBD8E}"/>
              </a:ext>
            </a:extLst>
          </p:cNvPr>
          <p:cNvSpPr>
            <a:spLocks noGrp="1"/>
          </p:cNvSpPr>
          <p:nvPr>
            <p:ph type="sldNum" sz="quarter" idx="12"/>
          </p:nvPr>
        </p:nvSpPr>
        <p:spPr/>
        <p:txBody>
          <a:bodyPr/>
          <a:lstStyle/>
          <a:p>
            <a:fld id="{F8AFEFE2-1423-4F63-8BFD-E2BDBFAF9B70}" type="slidenum">
              <a:rPr lang="nl-NL" smtClean="0"/>
              <a:t>‹#›</a:t>
            </a:fld>
            <a:endParaRPr lang="nl-NL"/>
          </a:p>
        </p:txBody>
      </p:sp>
    </p:spTree>
    <p:extLst>
      <p:ext uri="{BB962C8B-B14F-4D97-AF65-F5344CB8AC3E}">
        <p14:creationId xmlns:p14="http://schemas.microsoft.com/office/powerpoint/2010/main" val="238116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93845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endParaRPr lang="en-US"/>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20066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561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9577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388C985A-21D1-3544-9A1B-B282A62D65CF}"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52267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2593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ndation-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92955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50590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045342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5724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23196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480724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51633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9966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00910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88722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709265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1786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2137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171726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26018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772326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44271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02904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595607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01721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953568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54154594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46577369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201251045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chemeClr val="accent2"/>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98448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48095966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848153456"/>
      </p:ext>
    </p:extLst>
  </p:cSld>
  <p:clrMapOvr>
    <a:overrideClrMapping bg1="lt1" tx1="dk1" bg2="lt2" tx2="dk2" accent1="accent1" accent2="accent2" accent3="accent3" accent4="accent4" accent5="accent5" accent6="accent6" hlink="hlink" folHlink="folHlink"/>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182082587"/>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34471214"/>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43785074"/>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26584444"/>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83775067"/>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4085180672"/>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43438381"/>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72248224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333849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817141391"/>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4215720976"/>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117623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4140182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46725353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3" name="Rectangle 2">
            <a:extLst>
              <a:ext uri="{FF2B5EF4-FFF2-40B4-BE49-F238E27FC236}">
                <a16:creationId xmlns:a16="http://schemas.microsoft.com/office/drawing/2014/main" id="{DFB0AF4B-B630-8207-6BB6-9D251618A9CB}"/>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E9FE51A9-C751-8B14-8E02-C36DE9A99ABF}"/>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66154F3-C135-3B94-2672-A03986C1EE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6" name="Picture 5">
            <a:extLst>
              <a:ext uri="{FF2B5EF4-FFF2-40B4-BE49-F238E27FC236}">
                <a16:creationId xmlns:a16="http://schemas.microsoft.com/office/drawing/2014/main" id="{184B4B90-E377-97CE-9BC5-8DB12A8920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052933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429A-7685-9079-47EB-7C4B54204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046ACA-DE07-6695-3276-3BC67B9AB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BCB1A-F2FA-72ED-408C-DEC83E241A0C}"/>
              </a:ext>
            </a:extLst>
          </p:cNvPr>
          <p:cNvSpPr>
            <a:spLocks noGrp="1"/>
          </p:cNvSpPr>
          <p:nvPr>
            <p:ph type="dt" sz="half" idx="10"/>
          </p:nvPr>
        </p:nvSpPr>
        <p:spPr/>
        <p:txBody>
          <a:bodyPr/>
          <a:lstStyle/>
          <a:p>
            <a:fld id="{74F87F7E-B01D-465A-B829-09626E989006}" type="datetime1">
              <a:rPr lang="en-GB" smtClean="0"/>
              <a:t>24/06/2024</a:t>
            </a:fld>
            <a:endParaRPr lang="en-GB"/>
          </a:p>
        </p:txBody>
      </p:sp>
      <p:sp>
        <p:nvSpPr>
          <p:cNvPr id="5" name="Footer Placeholder 4">
            <a:extLst>
              <a:ext uri="{FF2B5EF4-FFF2-40B4-BE49-F238E27FC236}">
                <a16:creationId xmlns:a16="http://schemas.microsoft.com/office/drawing/2014/main" id="{D089BAE2-23B8-0C1D-72A4-6421E74CBADE}"/>
              </a:ext>
            </a:extLst>
          </p:cNvPr>
          <p:cNvSpPr>
            <a:spLocks noGrp="1"/>
          </p:cNvSpPr>
          <p:nvPr>
            <p:ph type="ftr" sz="quarter" idx="11"/>
          </p:nvPr>
        </p:nvSpPr>
        <p:spPr/>
        <p:txBody>
          <a:bodyPr/>
          <a:lstStyle/>
          <a:p>
            <a:r>
              <a:rPr lang="en-GB"/>
              <a:t>EAA Intangibles Research Group</a:t>
            </a:r>
          </a:p>
        </p:txBody>
      </p:sp>
      <p:sp>
        <p:nvSpPr>
          <p:cNvPr id="6" name="Slide Number Placeholder 5">
            <a:extLst>
              <a:ext uri="{FF2B5EF4-FFF2-40B4-BE49-F238E27FC236}">
                <a16:creationId xmlns:a16="http://schemas.microsoft.com/office/drawing/2014/main" id="{98D62CEB-25E4-12E6-91C4-E49856377972}"/>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3298699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91-B301-919E-ED27-7744A6FBD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09EECD-3752-C42E-1E14-A8D9E6DFE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2F3A7-48D2-5DFB-ECCC-A0314866F2FC}"/>
              </a:ext>
            </a:extLst>
          </p:cNvPr>
          <p:cNvSpPr>
            <a:spLocks noGrp="1"/>
          </p:cNvSpPr>
          <p:nvPr>
            <p:ph type="dt" sz="half" idx="10"/>
          </p:nvPr>
        </p:nvSpPr>
        <p:spPr/>
        <p:txBody>
          <a:bodyPr/>
          <a:lstStyle/>
          <a:p>
            <a:fld id="{D255961D-8CFF-4008-851B-4F0B801D785F}" type="datetime1">
              <a:rPr lang="en-GB" smtClean="0"/>
              <a:t>24/06/2024</a:t>
            </a:fld>
            <a:endParaRPr lang="en-GB"/>
          </a:p>
        </p:txBody>
      </p:sp>
      <p:sp>
        <p:nvSpPr>
          <p:cNvPr id="5" name="Footer Placeholder 4">
            <a:extLst>
              <a:ext uri="{FF2B5EF4-FFF2-40B4-BE49-F238E27FC236}">
                <a16:creationId xmlns:a16="http://schemas.microsoft.com/office/drawing/2014/main" id="{11399773-B6E9-9B75-6801-56DE2E6825F0}"/>
              </a:ext>
            </a:extLst>
          </p:cNvPr>
          <p:cNvSpPr>
            <a:spLocks noGrp="1"/>
          </p:cNvSpPr>
          <p:nvPr>
            <p:ph type="ftr" sz="quarter" idx="11"/>
          </p:nvPr>
        </p:nvSpPr>
        <p:spPr/>
        <p:txBody>
          <a:bodyPr/>
          <a:lstStyle/>
          <a:p>
            <a:r>
              <a:rPr lang="en-GB"/>
              <a:t>EAA Intangibles Research Group</a:t>
            </a:r>
          </a:p>
        </p:txBody>
      </p:sp>
      <p:sp>
        <p:nvSpPr>
          <p:cNvPr id="6" name="Slide Number Placeholder 5">
            <a:extLst>
              <a:ext uri="{FF2B5EF4-FFF2-40B4-BE49-F238E27FC236}">
                <a16:creationId xmlns:a16="http://schemas.microsoft.com/office/drawing/2014/main" id="{8B9248E9-F88E-774E-6277-04764715D702}"/>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212553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838B-8AB5-5354-8358-B9A7DF859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24C4AE-9849-F4DD-8A02-477B86DF2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976DF-8A23-7D4B-DDC5-2C9EF44233FB}"/>
              </a:ext>
            </a:extLst>
          </p:cNvPr>
          <p:cNvSpPr>
            <a:spLocks noGrp="1"/>
          </p:cNvSpPr>
          <p:nvPr>
            <p:ph type="dt" sz="half" idx="10"/>
          </p:nvPr>
        </p:nvSpPr>
        <p:spPr/>
        <p:txBody>
          <a:bodyPr/>
          <a:lstStyle/>
          <a:p>
            <a:fld id="{97BC7B92-3CAF-4485-909B-81DA4866669C}" type="datetime1">
              <a:rPr lang="en-GB" smtClean="0"/>
              <a:t>24/06/2024</a:t>
            </a:fld>
            <a:endParaRPr lang="en-GB"/>
          </a:p>
        </p:txBody>
      </p:sp>
      <p:sp>
        <p:nvSpPr>
          <p:cNvPr id="5" name="Footer Placeholder 4">
            <a:extLst>
              <a:ext uri="{FF2B5EF4-FFF2-40B4-BE49-F238E27FC236}">
                <a16:creationId xmlns:a16="http://schemas.microsoft.com/office/drawing/2014/main" id="{712C9FAD-6E7E-3A7E-9B01-29DD9CE29467}"/>
              </a:ext>
            </a:extLst>
          </p:cNvPr>
          <p:cNvSpPr>
            <a:spLocks noGrp="1"/>
          </p:cNvSpPr>
          <p:nvPr>
            <p:ph type="ftr" sz="quarter" idx="11"/>
          </p:nvPr>
        </p:nvSpPr>
        <p:spPr/>
        <p:txBody>
          <a:bodyPr/>
          <a:lstStyle/>
          <a:p>
            <a:r>
              <a:rPr lang="en-GB"/>
              <a:t>EAA Intangibles Research Group</a:t>
            </a:r>
          </a:p>
        </p:txBody>
      </p:sp>
      <p:sp>
        <p:nvSpPr>
          <p:cNvPr id="6" name="Slide Number Placeholder 5">
            <a:extLst>
              <a:ext uri="{FF2B5EF4-FFF2-40B4-BE49-F238E27FC236}">
                <a16:creationId xmlns:a16="http://schemas.microsoft.com/office/drawing/2014/main" id="{D15C936E-0EB1-55E2-296B-1D3CBE1F339A}"/>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903353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E2F3-75B4-02A0-E609-590D019C9F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0471F6-570F-5BAB-BD70-EB7621A00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D049BC-0555-58A1-EDDD-A97D0059A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1F1440-3921-A383-0A52-8CAF85A64741}"/>
              </a:ext>
            </a:extLst>
          </p:cNvPr>
          <p:cNvSpPr>
            <a:spLocks noGrp="1"/>
          </p:cNvSpPr>
          <p:nvPr>
            <p:ph type="dt" sz="half" idx="10"/>
          </p:nvPr>
        </p:nvSpPr>
        <p:spPr/>
        <p:txBody>
          <a:bodyPr/>
          <a:lstStyle/>
          <a:p>
            <a:fld id="{34C5CE45-6ED2-4131-83F8-A07B6FB0852A}" type="datetime1">
              <a:rPr lang="en-GB" smtClean="0"/>
              <a:t>24/06/2024</a:t>
            </a:fld>
            <a:endParaRPr lang="en-GB"/>
          </a:p>
        </p:txBody>
      </p:sp>
      <p:sp>
        <p:nvSpPr>
          <p:cNvPr id="6" name="Footer Placeholder 5">
            <a:extLst>
              <a:ext uri="{FF2B5EF4-FFF2-40B4-BE49-F238E27FC236}">
                <a16:creationId xmlns:a16="http://schemas.microsoft.com/office/drawing/2014/main" id="{B380983F-412E-5AB1-7B16-1ADCD06AD257}"/>
              </a:ext>
            </a:extLst>
          </p:cNvPr>
          <p:cNvSpPr>
            <a:spLocks noGrp="1"/>
          </p:cNvSpPr>
          <p:nvPr>
            <p:ph type="ftr" sz="quarter" idx="11"/>
          </p:nvPr>
        </p:nvSpPr>
        <p:spPr/>
        <p:txBody>
          <a:bodyPr/>
          <a:lstStyle/>
          <a:p>
            <a:r>
              <a:rPr lang="en-GB"/>
              <a:t>EAA Intangibles Research Group</a:t>
            </a:r>
          </a:p>
        </p:txBody>
      </p:sp>
      <p:sp>
        <p:nvSpPr>
          <p:cNvPr id="7" name="Slide Number Placeholder 6">
            <a:extLst>
              <a:ext uri="{FF2B5EF4-FFF2-40B4-BE49-F238E27FC236}">
                <a16:creationId xmlns:a16="http://schemas.microsoft.com/office/drawing/2014/main" id="{0DC2F075-E1A4-0FE3-2F55-B22C2287FC34}"/>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408001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66899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8FDB-C736-D518-A24B-9CB1ACB6D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3D15C4-BAE0-F4D2-82E6-2BFE2D449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2C3BE-2B3F-FEF1-C5FD-D9350A121B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14DF4F-57FE-9747-41F2-EA38C346B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0CBC9-AE43-CA6D-4617-D1892DE882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4D70A9-C057-B75C-E79B-84EC90DB665D}"/>
              </a:ext>
            </a:extLst>
          </p:cNvPr>
          <p:cNvSpPr>
            <a:spLocks noGrp="1"/>
          </p:cNvSpPr>
          <p:nvPr>
            <p:ph type="dt" sz="half" idx="10"/>
          </p:nvPr>
        </p:nvSpPr>
        <p:spPr/>
        <p:txBody>
          <a:bodyPr/>
          <a:lstStyle/>
          <a:p>
            <a:fld id="{CA5A01E1-5BDA-414D-8012-2B40CCDA261A}" type="datetime1">
              <a:rPr lang="en-GB" smtClean="0"/>
              <a:t>24/06/2024</a:t>
            </a:fld>
            <a:endParaRPr lang="en-GB"/>
          </a:p>
        </p:txBody>
      </p:sp>
      <p:sp>
        <p:nvSpPr>
          <p:cNvPr id="8" name="Footer Placeholder 7">
            <a:extLst>
              <a:ext uri="{FF2B5EF4-FFF2-40B4-BE49-F238E27FC236}">
                <a16:creationId xmlns:a16="http://schemas.microsoft.com/office/drawing/2014/main" id="{81FC15F6-C26B-EF75-A9F5-B00F611B35A7}"/>
              </a:ext>
            </a:extLst>
          </p:cNvPr>
          <p:cNvSpPr>
            <a:spLocks noGrp="1"/>
          </p:cNvSpPr>
          <p:nvPr>
            <p:ph type="ftr" sz="quarter" idx="11"/>
          </p:nvPr>
        </p:nvSpPr>
        <p:spPr/>
        <p:txBody>
          <a:bodyPr/>
          <a:lstStyle/>
          <a:p>
            <a:r>
              <a:rPr lang="en-GB"/>
              <a:t>EAA Intangibles Research Group</a:t>
            </a:r>
          </a:p>
        </p:txBody>
      </p:sp>
      <p:sp>
        <p:nvSpPr>
          <p:cNvPr id="9" name="Slide Number Placeholder 8">
            <a:extLst>
              <a:ext uri="{FF2B5EF4-FFF2-40B4-BE49-F238E27FC236}">
                <a16:creationId xmlns:a16="http://schemas.microsoft.com/office/drawing/2014/main" id="{15958153-48C5-9313-7946-5F0547FFCD71}"/>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2694141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68B7-3DB3-9088-5CE2-5DA4DE61DA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2FDE1-EEAD-C5F8-ACD4-85B4A2EEBC8F}"/>
              </a:ext>
            </a:extLst>
          </p:cNvPr>
          <p:cNvSpPr>
            <a:spLocks noGrp="1"/>
          </p:cNvSpPr>
          <p:nvPr>
            <p:ph type="dt" sz="half" idx="10"/>
          </p:nvPr>
        </p:nvSpPr>
        <p:spPr/>
        <p:txBody>
          <a:bodyPr/>
          <a:lstStyle/>
          <a:p>
            <a:fld id="{545363D5-E275-4A5E-876E-88F0B97BDF59}" type="datetime1">
              <a:rPr lang="en-GB" smtClean="0"/>
              <a:t>24/06/2024</a:t>
            </a:fld>
            <a:endParaRPr lang="en-GB"/>
          </a:p>
        </p:txBody>
      </p:sp>
      <p:sp>
        <p:nvSpPr>
          <p:cNvPr id="4" name="Footer Placeholder 3">
            <a:extLst>
              <a:ext uri="{FF2B5EF4-FFF2-40B4-BE49-F238E27FC236}">
                <a16:creationId xmlns:a16="http://schemas.microsoft.com/office/drawing/2014/main" id="{0CC845CC-3D7C-E683-8B94-BF7008AE027C}"/>
              </a:ext>
            </a:extLst>
          </p:cNvPr>
          <p:cNvSpPr>
            <a:spLocks noGrp="1"/>
          </p:cNvSpPr>
          <p:nvPr>
            <p:ph type="ftr" sz="quarter" idx="11"/>
          </p:nvPr>
        </p:nvSpPr>
        <p:spPr/>
        <p:txBody>
          <a:bodyPr/>
          <a:lstStyle/>
          <a:p>
            <a:r>
              <a:rPr lang="en-GB"/>
              <a:t>EAA Intangibles Research Group</a:t>
            </a:r>
          </a:p>
        </p:txBody>
      </p:sp>
      <p:sp>
        <p:nvSpPr>
          <p:cNvPr id="5" name="Slide Number Placeholder 4">
            <a:extLst>
              <a:ext uri="{FF2B5EF4-FFF2-40B4-BE49-F238E27FC236}">
                <a16:creationId xmlns:a16="http://schemas.microsoft.com/office/drawing/2014/main" id="{C855CC1F-3DE7-C56B-49FF-D3A6D245A46E}"/>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2921780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6A433-8B03-0E00-B30B-A33C444C8E73}"/>
              </a:ext>
            </a:extLst>
          </p:cNvPr>
          <p:cNvSpPr>
            <a:spLocks noGrp="1"/>
          </p:cNvSpPr>
          <p:nvPr>
            <p:ph type="dt" sz="half" idx="10"/>
          </p:nvPr>
        </p:nvSpPr>
        <p:spPr/>
        <p:txBody>
          <a:bodyPr/>
          <a:lstStyle/>
          <a:p>
            <a:fld id="{D2E19506-26A8-4DE5-8444-A8B9A88C1A76}" type="datetime1">
              <a:rPr lang="en-GB" smtClean="0"/>
              <a:t>24/06/2024</a:t>
            </a:fld>
            <a:endParaRPr lang="en-GB"/>
          </a:p>
        </p:txBody>
      </p:sp>
      <p:sp>
        <p:nvSpPr>
          <p:cNvPr id="3" name="Footer Placeholder 2">
            <a:extLst>
              <a:ext uri="{FF2B5EF4-FFF2-40B4-BE49-F238E27FC236}">
                <a16:creationId xmlns:a16="http://schemas.microsoft.com/office/drawing/2014/main" id="{38DDA3E9-820A-694D-EE6C-052CBCBE99A6}"/>
              </a:ext>
            </a:extLst>
          </p:cNvPr>
          <p:cNvSpPr>
            <a:spLocks noGrp="1"/>
          </p:cNvSpPr>
          <p:nvPr>
            <p:ph type="ftr" sz="quarter" idx="11"/>
          </p:nvPr>
        </p:nvSpPr>
        <p:spPr/>
        <p:txBody>
          <a:bodyPr/>
          <a:lstStyle/>
          <a:p>
            <a:r>
              <a:rPr lang="en-GB"/>
              <a:t>EAA Intangibles Research Group</a:t>
            </a:r>
          </a:p>
        </p:txBody>
      </p:sp>
      <p:sp>
        <p:nvSpPr>
          <p:cNvPr id="4" name="Slide Number Placeholder 3">
            <a:extLst>
              <a:ext uri="{FF2B5EF4-FFF2-40B4-BE49-F238E27FC236}">
                <a16:creationId xmlns:a16="http://schemas.microsoft.com/office/drawing/2014/main" id="{BF5A1C2E-FF34-14DA-5DC8-98E851E9B3A6}"/>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1984090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52F5-4FB0-2C99-8FF4-2ADA973D7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180D13-82CB-4024-CA4D-FB1CAA771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E1E596-98C3-A1BB-D34B-F587F2D89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2F7C2-15ED-3A06-6D1A-E677F3A85908}"/>
              </a:ext>
            </a:extLst>
          </p:cNvPr>
          <p:cNvSpPr>
            <a:spLocks noGrp="1"/>
          </p:cNvSpPr>
          <p:nvPr>
            <p:ph type="dt" sz="half" idx="10"/>
          </p:nvPr>
        </p:nvSpPr>
        <p:spPr/>
        <p:txBody>
          <a:bodyPr/>
          <a:lstStyle/>
          <a:p>
            <a:fld id="{3DF67779-D9E6-4EED-9802-431D3F3B3BD7}" type="datetime1">
              <a:rPr lang="en-GB" smtClean="0"/>
              <a:t>24/06/2024</a:t>
            </a:fld>
            <a:endParaRPr lang="en-GB"/>
          </a:p>
        </p:txBody>
      </p:sp>
      <p:sp>
        <p:nvSpPr>
          <p:cNvPr id="6" name="Footer Placeholder 5">
            <a:extLst>
              <a:ext uri="{FF2B5EF4-FFF2-40B4-BE49-F238E27FC236}">
                <a16:creationId xmlns:a16="http://schemas.microsoft.com/office/drawing/2014/main" id="{83CD7A9B-7EE6-D0E4-36D0-1D7A2BF6B666}"/>
              </a:ext>
            </a:extLst>
          </p:cNvPr>
          <p:cNvSpPr>
            <a:spLocks noGrp="1"/>
          </p:cNvSpPr>
          <p:nvPr>
            <p:ph type="ftr" sz="quarter" idx="11"/>
          </p:nvPr>
        </p:nvSpPr>
        <p:spPr/>
        <p:txBody>
          <a:bodyPr/>
          <a:lstStyle/>
          <a:p>
            <a:r>
              <a:rPr lang="en-GB"/>
              <a:t>EAA Intangibles Research Group</a:t>
            </a:r>
          </a:p>
        </p:txBody>
      </p:sp>
      <p:sp>
        <p:nvSpPr>
          <p:cNvPr id="7" name="Slide Number Placeholder 6">
            <a:extLst>
              <a:ext uri="{FF2B5EF4-FFF2-40B4-BE49-F238E27FC236}">
                <a16:creationId xmlns:a16="http://schemas.microsoft.com/office/drawing/2014/main" id="{B50E665A-F806-A9C4-75BC-C490A88B57F2}"/>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2462822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626C-4B78-8EA6-1231-1964A34D7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4401B7-D5DF-CA8F-6141-620C98287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216F5F-6295-7735-A703-95730B48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F8F8B-7A8C-ED76-50F8-EEA918CE7305}"/>
              </a:ext>
            </a:extLst>
          </p:cNvPr>
          <p:cNvSpPr>
            <a:spLocks noGrp="1"/>
          </p:cNvSpPr>
          <p:nvPr>
            <p:ph type="dt" sz="half" idx="10"/>
          </p:nvPr>
        </p:nvSpPr>
        <p:spPr/>
        <p:txBody>
          <a:bodyPr/>
          <a:lstStyle/>
          <a:p>
            <a:fld id="{D49697BF-330A-4EB0-A8D5-F215F297B3B5}" type="datetime1">
              <a:rPr lang="en-GB" smtClean="0"/>
              <a:t>24/06/2024</a:t>
            </a:fld>
            <a:endParaRPr lang="en-GB"/>
          </a:p>
        </p:txBody>
      </p:sp>
      <p:sp>
        <p:nvSpPr>
          <p:cNvPr id="6" name="Footer Placeholder 5">
            <a:extLst>
              <a:ext uri="{FF2B5EF4-FFF2-40B4-BE49-F238E27FC236}">
                <a16:creationId xmlns:a16="http://schemas.microsoft.com/office/drawing/2014/main" id="{F4F23EFE-6E5F-66F1-AEE3-FCCB8BDB2015}"/>
              </a:ext>
            </a:extLst>
          </p:cNvPr>
          <p:cNvSpPr>
            <a:spLocks noGrp="1"/>
          </p:cNvSpPr>
          <p:nvPr>
            <p:ph type="ftr" sz="quarter" idx="11"/>
          </p:nvPr>
        </p:nvSpPr>
        <p:spPr/>
        <p:txBody>
          <a:bodyPr/>
          <a:lstStyle/>
          <a:p>
            <a:r>
              <a:rPr lang="en-GB"/>
              <a:t>EAA Intangibles Research Group</a:t>
            </a:r>
          </a:p>
        </p:txBody>
      </p:sp>
      <p:sp>
        <p:nvSpPr>
          <p:cNvPr id="7" name="Slide Number Placeholder 6">
            <a:extLst>
              <a:ext uri="{FF2B5EF4-FFF2-40B4-BE49-F238E27FC236}">
                <a16:creationId xmlns:a16="http://schemas.microsoft.com/office/drawing/2014/main" id="{088F159C-9574-051D-D6B2-2FC8AF471216}"/>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3844513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BBF3-78E6-7166-C96F-379C12B7A0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B3762-8745-99E9-F5DA-0FD824DAA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0375C-C552-2222-8F7C-973A04D56086}"/>
              </a:ext>
            </a:extLst>
          </p:cNvPr>
          <p:cNvSpPr>
            <a:spLocks noGrp="1"/>
          </p:cNvSpPr>
          <p:nvPr>
            <p:ph type="dt" sz="half" idx="10"/>
          </p:nvPr>
        </p:nvSpPr>
        <p:spPr/>
        <p:txBody>
          <a:bodyPr/>
          <a:lstStyle/>
          <a:p>
            <a:fld id="{DF9708F8-083E-46D5-8AC8-1342532408EC}" type="datetime1">
              <a:rPr lang="en-GB" smtClean="0"/>
              <a:t>24/06/2024</a:t>
            </a:fld>
            <a:endParaRPr lang="en-GB"/>
          </a:p>
        </p:txBody>
      </p:sp>
      <p:sp>
        <p:nvSpPr>
          <p:cNvPr id="5" name="Footer Placeholder 4">
            <a:extLst>
              <a:ext uri="{FF2B5EF4-FFF2-40B4-BE49-F238E27FC236}">
                <a16:creationId xmlns:a16="http://schemas.microsoft.com/office/drawing/2014/main" id="{3969528E-2B79-05E0-95B1-F110C0D92678}"/>
              </a:ext>
            </a:extLst>
          </p:cNvPr>
          <p:cNvSpPr>
            <a:spLocks noGrp="1"/>
          </p:cNvSpPr>
          <p:nvPr>
            <p:ph type="ftr" sz="quarter" idx="11"/>
          </p:nvPr>
        </p:nvSpPr>
        <p:spPr/>
        <p:txBody>
          <a:bodyPr/>
          <a:lstStyle/>
          <a:p>
            <a:r>
              <a:rPr lang="en-GB"/>
              <a:t>EAA Intangibles Research Group</a:t>
            </a:r>
          </a:p>
        </p:txBody>
      </p:sp>
      <p:sp>
        <p:nvSpPr>
          <p:cNvPr id="6" name="Slide Number Placeholder 5">
            <a:extLst>
              <a:ext uri="{FF2B5EF4-FFF2-40B4-BE49-F238E27FC236}">
                <a16:creationId xmlns:a16="http://schemas.microsoft.com/office/drawing/2014/main" id="{A55DE0B2-5064-8DAA-CA8E-7D913C1D35A8}"/>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427029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64A17-7CB0-E240-E1B3-912E3EDEAD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786B3-FD78-FD26-6AE7-47E641C6C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18B5C1-88BD-0ACB-4C79-5D7D5B216D62}"/>
              </a:ext>
            </a:extLst>
          </p:cNvPr>
          <p:cNvSpPr>
            <a:spLocks noGrp="1"/>
          </p:cNvSpPr>
          <p:nvPr>
            <p:ph type="dt" sz="half" idx="10"/>
          </p:nvPr>
        </p:nvSpPr>
        <p:spPr/>
        <p:txBody>
          <a:bodyPr/>
          <a:lstStyle/>
          <a:p>
            <a:fld id="{59B03ABD-8AFB-4E9D-B0E4-B662139CA6BE}" type="datetime1">
              <a:rPr lang="en-GB" smtClean="0"/>
              <a:t>24/06/2024</a:t>
            </a:fld>
            <a:endParaRPr lang="en-GB"/>
          </a:p>
        </p:txBody>
      </p:sp>
      <p:sp>
        <p:nvSpPr>
          <p:cNvPr id="5" name="Footer Placeholder 4">
            <a:extLst>
              <a:ext uri="{FF2B5EF4-FFF2-40B4-BE49-F238E27FC236}">
                <a16:creationId xmlns:a16="http://schemas.microsoft.com/office/drawing/2014/main" id="{BAB1F754-4195-D84F-64E7-A8648930B370}"/>
              </a:ext>
            </a:extLst>
          </p:cNvPr>
          <p:cNvSpPr>
            <a:spLocks noGrp="1"/>
          </p:cNvSpPr>
          <p:nvPr>
            <p:ph type="ftr" sz="quarter" idx="11"/>
          </p:nvPr>
        </p:nvSpPr>
        <p:spPr/>
        <p:txBody>
          <a:bodyPr/>
          <a:lstStyle/>
          <a:p>
            <a:r>
              <a:rPr lang="en-GB"/>
              <a:t>EAA Intangibles Research Group</a:t>
            </a:r>
          </a:p>
        </p:txBody>
      </p:sp>
      <p:sp>
        <p:nvSpPr>
          <p:cNvPr id="6" name="Slide Number Placeholder 5">
            <a:extLst>
              <a:ext uri="{FF2B5EF4-FFF2-40B4-BE49-F238E27FC236}">
                <a16:creationId xmlns:a16="http://schemas.microsoft.com/office/drawing/2014/main" id="{E27C27CB-E376-FCA2-748D-CAFBFBEE05E2}"/>
              </a:ext>
            </a:extLst>
          </p:cNvPr>
          <p:cNvSpPr>
            <a:spLocks noGrp="1"/>
          </p:cNvSpPr>
          <p:nvPr>
            <p:ph type="sldNum" sz="quarter" idx="12"/>
          </p:nvPr>
        </p:nvSpPr>
        <p:spPr/>
        <p:txBody>
          <a:bodyPr/>
          <a:lstStyle/>
          <a:p>
            <a:fld id="{E837F236-C6E5-4EEF-836F-F04ADE1E595F}" type="slidenum">
              <a:rPr lang="en-GB" smtClean="0"/>
              <a:t>‹#›</a:t>
            </a:fld>
            <a:endParaRPr lang="en-GB"/>
          </a:p>
        </p:txBody>
      </p:sp>
    </p:spTree>
    <p:extLst>
      <p:ext uri="{BB962C8B-B14F-4D97-AF65-F5344CB8AC3E}">
        <p14:creationId xmlns:p14="http://schemas.microsoft.com/office/powerpoint/2010/main" val="595726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4" name="Rectangle 39"/>
          <p:cNvSpPr>
            <a:spLocks noChangeArrowheads="1"/>
          </p:cNvSpPr>
          <p:nvPr/>
        </p:nvSpPr>
        <p:spPr bwMode="auto">
          <a:xfrm>
            <a:off x="220785" y="3830639"/>
            <a:ext cx="1090050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a:solidFill>
                  <a:srgbClr val="00279F"/>
                </a:solidFill>
                <a:latin typeface="Arial" pitchFamily="34" charset="0"/>
                <a:cs typeface="Arial" pitchFamily="34" charset="0"/>
              </a:defRPr>
            </a:lvl1pPr>
            <a:lvl2pPr marL="742950" indent="-285750" eaLnBrk="0" hangingPunct="0">
              <a:defRPr sz="700">
                <a:solidFill>
                  <a:srgbClr val="00279F"/>
                </a:solidFill>
                <a:latin typeface="Arial" pitchFamily="34" charset="0"/>
                <a:cs typeface="Arial" pitchFamily="34" charset="0"/>
              </a:defRPr>
            </a:lvl2pPr>
            <a:lvl3pPr marL="1143000" indent="-228600" eaLnBrk="0" hangingPunct="0">
              <a:defRPr sz="700">
                <a:solidFill>
                  <a:srgbClr val="00279F"/>
                </a:solidFill>
                <a:latin typeface="Arial" pitchFamily="34" charset="0"/>
                <a:cs typeface="Arial" pitchFamily="34" charset="0"/>
              </a:defRPr>
            </a:lvl3pPr>
            <a:lvl4pPr marL="1600200" indent="-228600" eaLnBrk="0" hangingPunct="0">
              <a:defRPr sz="700">
                <a:solidFill>
                  <a:srgbClr val="00279F"/>
                </a:solidFill>
                <a:latin typeface="Arial" pitchFamily="34" charset="0"/>
                <a:cs typeface="Arial" pitchFamily="34" charset="0"/>
              </a:defRPr>
            </a:lvl4pPr>
            <a:lvl5pPr marL="2057400" indent="-228600" eaLnBrk="0" hangingPunct="0">
              <a:defRPr sz="700">
                <a:solidFill>
                  <a:srgbClr val="00279F"/>
                </a:solidFill>
                <a:latin typeface="Arial" pitchFamily="34" charset="0"/>
                <a:cs typeface="Arial" pitchFamily="34" charset="0"/>
              </a:defRPr>
            </a:lvl5pPr>
            <a:lvl6pPr marL="2514600" indent="-228600" eaLnBrk="0" fontAlgn="base" hangingPunct="0">
              <a:spcBef>
                <a:spcPct val="0"/>
              </a:spcBef>
              <a:spcAft>
                <a:spcPct val="0"/>
              </a:spcAft>
              <a:defRPr sz="700">
                <a:solidFill>
                  <a:srgbClr val="00279F"/>
                </a:solidFill>
                <a:latin typeface="Arial" pitchFamily="34" charset="0"/>
                <a:cs typeface="Arial" pitchFamily="34" charset="0"/>
              </a:defRPr>
            </a:lvl6pPr>
            <a:lvl7pPr marL="2971800" indent="-228600" eaLnBrk="0" fontAlgn="base" hangingPunct="0">
              <a:spcBef>
                <a:spcPct val="0"/>
              </a:spcBef>
              <a:spcAft>
                <a:spcPct val="0"/>
              </a:spcAft>
              <a:defRPr sz="700">
                <a:solidFill>
                  <a:srgbClr val="00279F"/>
                </a:solidFill>
                <a:latin typeface="Arial" pitchFamily="34" charset="0"/>
                <a:cs typeface="Arial" pitchFamily="34" charset="0"/>
              </a:defRPr>
            </a:lvl7pPr>
            <a:lvl8pPr marL="3429000" indent="-228600" eaLnBrk="0" fontAlgn="base" hangingPunct="0">
              <a:spcBef>
                <a:spcPct val="0"/>
              </a:spcBef>
              <a:spcAft>
                <a:spcPct val="0"/>
              </a:spcAft>
              <a:defRPr sz="700">
                <a:solidFill>
                  <a:srgbClr val="00279F"/>
                </a:solidFill>
                <a:latin typeface="Arial" pitchFamily="34" charset="0"/>
                <a:cs typeface="Arial" pitchFamily="34" charset="0"/>
              </a:defRPr>
            </a:lvl8pPr>
            <a:lvl9pPr marL="3886200" indent="-228600" eaLnBrk="0" fontAlgn="base" hangingPunct="0">
              <a:spcBef>
                <a:spcPct val="0"/>
              </a:spcBef>
              <a:spcAft>
                <a:spcPct val="0"/>
              </a:spcAft>
              <a:defRPr sz="700">
                <a:solidFill>
                  <a:srgbClr val="00279F"/>
                </a:solidFill>
                <a:latin typeface="Arial" pitchFamily="34" charset="0"/>
                <a:cs typeface="Arial" pitchFamily="34" charset="0"/>
              </a:defRPr>
            </a:lvl9pPr>
          </a:lstStyle>
          <a:p>
            <a:pPr eaLnBrk="1" hangingPunct="1">
              <a:defRPr/>
            </a:pPr>
            <a:endParaRPr lang="it-IT" altLang="it-IT" sz="2800">
              <a:solidFill>
                <a:schemeClr val="tx1"/>
              </a:solidFill>
              <a:latin typeface="Calibri" pitchFamily="34" charset="0"/>
            </a:endParaRPr>
          </a:p>
        </p:txBody>
      </p:sp>
      <p:sp>
        <p:nvSpPr>
          <p:cNvPr id="5" name="Rectangle 40"/>
          <p:cNvSpPr>
            <a:spLocks noChangeArrowheads="1"/>
          </p:cNvSpPr>
          <p:nvPr/>
        </p:nvSpPr>
        <p:spPr bwMode="auto">
          <a:xfrm>
            <a:off x="1727200" y="5445126"/>
            <a:ext cx="7877908"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6400800" algn="r"/>
                <a:tab pos="8636000" algn="r"/>
              </a:tabLst>
              <a:defRPr sz="700">
                <a:solidFill>
                  <a:srgbClr val="00279F"/>
                </a:solidFill>
                <a:latin typeface="Arial" pitchFamily="34" charset="0"/>
                <a:cs typeface="Arial" pitchFamily="34" charset="0"/>
              </a:defRPr>
            </a:lvl1pPr>
            <a:lvl2pPr marL="742950" indent="-285750" eaLnBrk="0" hangingPunct="0">
              <a:tabLst>
                <a:tab pos="6400800" algn="r"/>
                <a:tab pos="8636000" algn="r"/>
              </a:tabLst>
              <a:defRPr sz="700">
                <a:solidFill>
                  <a:srgbClr val="00279F"/>
                </a:solidFill>
                <a:latin typeface="Arial" pitchFamily="34" charset="0"/>
                <a:cs typeface="Arial" pitchFamily="34" charset="0"/>
              </a:defRPr>
            </a:lvl2pPr>
            <a:lvl3pPr marL="1143000" indent="-228600" eaLnBrk="0" hangingPunct="0">
              <a:tabLst>
                <a:tab pos="6400800" algn="r"/>
                <a:tab pos="8636000" algn="r"/>
              </a:tabLst>
              <a:defRPr sz="700">
                <a:solidFill>
                  <a:srgbClr val="00279F"/>
                </a:solidFill>
                <a:latin typeface="Arial" pitchFamily="34" charset="0"/>
                <a:cs typeface="Arial" pitchFamily="34" charset="0"/>
              </a:defRPr>
            </a:lvl3pPr>
            <a:lvl4pPr marL="1600200" indent="-228600" eaLnBrk="0" hangingPunct="0">
              <a:tabLst>
                <a:tab pos="6400800" algn="r"/>
                <a:tab pos="8636000" algn="r"/>
              </a:tabLst>
              <a:defRPr sz="700">
                <a:solidFill>
                  <a:srgbClr val="00279F"/>
                </a:solidFill>
                <a:latin typeface="Arial" pitchFamily="34" charset="0"/>
                <a:cs typeface="Arial" pitchFamily="34" charset="0"/>
              </a:defRPr>
            </a:lvl4pPr>
            <a:lvl5pPr marL="2057400" indent="-228600" eaLnBrk="0" hangingPunct="0">
              <a:tabLst>
                <a:tab pos="6400800" algn="r"/>
                <a:tab pos="8636000" algn="r"/>
              </a:tabLst>
              <a:defRPr sz="700">
                <a:solidFill>
                  <a:srgbClr val="00279F"/>
                </a:solidFill>
                <a:latin typeface="Arial" pitchFamily="34" charset="0"/>
                <a:cs typeface="Arial" pitchFamily="34" charset="0"/>
              </a:defRPr>
            </a:lvl5pPr>
            <a:lvl6pPr marL="2514600" indent="-228600" eaLnBrk="0" fontAlgn="base" hangingPunct="0">
              <a:spcBef>
                <a:spcPct val="0"/>
              </a:spcBef>
              <a:spcAft>
                <a:spcPct val="0"/>
              </a:spcAft>
              <a:tabLst>
                <a:tab pos="6400800" algn="r"/>
                <a:tab pos="8636000" algn="r"/>
              </a:tabLst>
              <a:defRPr sz="700">
                <a:solidFill>
                  <a:srgbClr val="00279F"/>
                </a:solidFill>
                <a:latin typeface="Arial" pitchFamily="34" charset="0"/>
                <a:cs typeface="Arial" pitchFamily="34" charset="0"/>
              </a:defRPr>
            </a:lvl6pPr>
            <a:lvl7pPr marL="2971800" indent="-228600" eaLnBrk="0" fontAlgn="base" hangingPunct="0">
              <a:spcBef>
                <a:spcPct val="0"/>
              </a:spcBef>
              <a:spcAft>
                <a:spcPct val="0"/>
              </a:spcAft>
              <a:tabLst>
                <a:tab pos="6400800" algn="r"/>
                <a:tab pos="8636000" algn="r"/>
              </a:tabLst>
              <a:defRPr sz="700">
                <a:solidFill>
                  <a:srgbClr val="00279F"/>
                </a:solidFill>
                <a:latin typeface="Arial" pitchFamily="34" charset="0"/>
                <a:cs typeface="Arial" pitchFamily="34" charset="0"/>
              </a:defRPr>
            </a:lvl7pPr>
            <a:lvl8pPr marL="3429000" indent="-228600" eaLnBrk="0" fontAlgn="base" hangingPunct="0">
              <a:spcBef>
                <a:spcPct val="0"/>
              </a:spcBef>
              <a:spcAft>
                <a:spcPct val="0"/>
              </a:spcAft>
              <a:tabLst>
                <a:tab pos="6400800" algn="r"/>
                <a:tab pos="8636000" algn="r"/>
              </a:tabLst>
              <a:defRPr sz="700">
                <a:solidFill>
                  <a:srgbClr val="00279F"/>
                </a:solidFill>
                <a:latin typeface="Arial" pitchFamily="34" charset="0"/>
                <a:cs typeface="Arial" pitchFamily="34" charset="0"/>
              </a:defRPr>
            </a:lvl8pPr>
            <a:lvl9pPr marL="3886200" indent="-228600" eaLnBrk="0" fontAlgn="base" hangingPunct="0">
              <a:spcBef>
                <a:spcPct val="0"/>
              </a:spcBef>
              <a:spcAft>
                <a:spcPct val="0"/>
              </a:spcAft>
              <a:tabLst>
                <a:tab pos="6400800" algn="r"/>
                <a:tab pos="8636000" algn="r"/>
              </a:tabLst>
              <a:defRPr sz="700">
                <a:solidFill>
                  <a:srgbClr val="00279F"/>
                </a:solidFill>
                <a:latin typeface="Arial" pitchFamily="34" charset="0"/>
                <a:cs typeface="Arial" pitchFamily="34" charset="0"/>
              </a:defRPr>
            </a:lvl9pPr>
          </a:lstStyle>
          <a:p>
            <a:pPr eaLnBrk="1" hangingPunct="1">
              <a:lnSpc>
                <a:spcPct val="90000"/>
              </a:lnSpc>
              <a:spcBef>
                <a:spcPct val="50000"/>
              </a:spcBef>
              <a:buClr>
                <a:srgbClr val="CC0000"/>
              </a:buClr>
              <a:buFont typeface="Wingdings" pitchFamily="2" charset="2"/>
              <a:buChar char="ü"/>
              <a:defRPr/>
            </a:pPr>
            <a:endParaRPr lang="it-IT" altLang="it-IT" sz="2000">
              <a:solidFill>
                <a:schemeClr val="tx1"/>
              </a:solidFill>
              <a:latin typeface="Verdana" pitchFamily="34" charset="0"/>
            </a:endParaRPr>
          </a:p>
        </p:txBody>
      </p:sp>
      <p:graphicFrame>
        <p:nvGraphicFramePr>
          <p:cNvPr id="6" name="Object 41"/>
          <p:cNvGraphicFramePr>
            <a:graphicFrameLocks noChangeAspect="1"/>
          </p:cNvGraphicFramePr>
          <p:nvPr/>
        </p:nvGraphicFramePr>
        <p:xfrm>
          <a:off x="0" y="2020889"/>
          <a:ext cx="994508" cy="471487"/>
        </p:xfrm>
        <a:graphic>
          <a:graphicData uri="http://schemas.openxmlformats.org/presentationml/2006/ole">
            <mc:AlternateContent xmlns:mc="http://schemas.openxmlformats.org/markup-compatibility/2006">
              <mc:Choice xmlns:v="urn:schemas-microsoft-com:vml" Requires="v">
                <p:oleObj name="Grafico" r:id="rId2" imgW="1752779" imgH="914310" progId="MSGraph.Chart.8">
                  <p:embed followColorScheme="full"/>
                </p:oleObj>
              </mc:Choice>
              <mc:Fallback>
                <p:oleObj name="Grafico" r:id="rId2" imgW="1752779" imgH="914310" progId="MSGraph.Chart.8">
                  <p:embed followColorScheme="full"/>
                  <p:pic>
                    <p:nvPicPr>
                      <p:cNvPr id="6"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0889"/>
                        <a:ext cx="99450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p:cNvSpPr>
            <a:spLocks noChangeArrowheads="1"/>
          </p:cNvSpPr>
          <p:nvPr userDrawn="1"/>
        </p:nvSpPr>
        <p:spPr bwMode="auto">
          <a:xfrm>
            <a:off x="543170" y="2635251"/>
            <a:ext cx="1090050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a:solidFill>
                  <a:srgbClr val="00279F"/>
                </a:solidFill>
                <a:latin typeface="Arial" pitchFamily="34" charset="0"/>
                <a:cs typeface="Arial" pitchFamily="34" charset="0"/>
              </a:defRPr>
            </a:lvl1pPr>
            <a:lvl2pPr marL="742950" indent="-285750" eaLnBrk="0" hangingPunct="0">
              <a:defRPr sz="700">
                <a:solidFill>
                  <a:srgbClr val="00279F"/>
                </a:solidFill>
                <a:latin typeface="Arial" pitchFamily="34" charset="0"/>
                <a:cs typeface="Arial" pitchFamily="34" charset="0"/>
              </a:defRPr>
            </a:lvl2pPr>
            <a:lvl3pPr marL="1143000" indent="-228600" eaLnBrk="0" hangingPunct="0">
              <a:defRPr sz="700">
                <a:solidFill>
                  <a:srgbClr val="00279F"/>
                </a:solidFill>
                <a:latin typeface="Arial" pitchFamily="34" charset="0"/>
                <a:cs typeface="Arial" pitchFamily="34" charset="0"/>
              </a:defRPr>
            </a:lvl3pPr>
            <a:lvl4pPr marL="1600200" indent="-228600" eaLnBrk="0" hangingPunct="0">
              <a:defRPr sz="700">
                <a:solidFill>
                  <a:srgbClr val="00279F"/>
                </a:solidFill>
                <a:latin typeface="Arial" pitchFamily="34" charset="0"/>
                <a:cs typeface="Arial" pitchFamily="34" charset="0"/>
              </a:defRPr>
            </a:lvl4pPr>
            <a:lvl5pPr marL="2057400" indent="-228600" eaLnBrk="0" hangingPunct="0">
              <a:defRPr sz="700">
                <a:solidFill>
                  <a:srgbClr val="00279F"/>
                </a:solidFill>
                <a:latin typeface="Arial" pitchFamily="34" charset="0"/>
                <a:cs typeface="Arial" pitchFamily="34" charset="0"/>
              </a:defRPr>
            </a:lvl5pPr>
            <a:lvl6pPr marL="2514600" indent="-228600" eaLnBrk="0" fontAlgn="base" hangingPunct="0">
              <a:spcBef>
                <a:spcPct val="0"/>
              </a:spcBef>
              <a:spcAft>
                <a:spcPct val="0"/>
              </a:spcAft>
              <a:defRPr sz="700">
                <a:solidFill>
                  <a:srgbClr val="00279F"/>
                </a:solidFill>
                <a:latin typeface="Arial" pitchFamily="34" charset="0"/>
                <a:cs typeface="Arial" pitchFamily="34" charset="0"/>
              </a:defRPr>
            </a:lvl6pPr>
            <a:lvl7pPr marL="2971800" indent="-228600" eaLnBrk="0" fontAlgn="base" hangingPunct="0">
              <a:spcBef>
                <a:spcPct val="0"/>
              </a:spcBef>
              <a:spcAft>
                <a:spcPct val="0"/>
              </a:spcAft>
              <a:defRPr sz="700">
                <a:solidFill>
                  <a:srgbClr val="00279F"/>
                </a:solidFill>
                <a:latin typeface="Arial" pitchFamily="34" charset="0"/>
                <a:cs typeface="Arial" pitchFamily="34" charset="0"/>
              </a:defRPr>
            </a:lvl7pPr>
            <a:lvl8pPr marL="3429000" indent="-228600" eaLnBrk="0" fontAlgn="base" hangingPunct="0">
              <a:spcBef>
                <a:spcPct val="0"/>
              </a:spcBef>
              <a:spcAft>
                <a:spcPct val="0"/>
              </a:spcAft>
              <a:defRPr sz="700">
                <a:solidFill>
                  <a:srgbClr val="00279F"/>
                </a:solidFill>
                <a:latin typeface="Arial" pitchFamily="34" charset="0"/>
                <a:cs typeface="Arial" pitchFamily="34" charset="0"/>
              </a:defRPr>
            </a:lvl8pPr>
            <a:lvl9pPr marL="3886200" indent="-228600" eaLnBrk="0" fontAlgn="base" hangingPunct="0">
              <a:spcBef>
                <a:spcPct val="0"/>
              </a:spcBef>
              <a:spcAft>
                <a:spcPct val="0"/>
              </a:spcAft>
              <a:defRPr sz="700">
                <a:solidFill>
                  <a:srgbClr val="00279F"/>
                </a:solidFill>
                <a:latin typeface="Arial" pitchFamily="34" charset="0"/>
                <a:cs typeface="Arial" pitchFamily="34" charset="0"/>
              </a:defRPr>
            </a:lvl9pPr>
          </a:lstStyle>
          <a:p>
            <a:pPr>
              <a:defRPr/>
            </a:pPr>
            <a:endParaRPr lang="it-IT" altLang="it-IT" sz="2800">
              <a:solidFill>
                <a:schemeClr val="tx1"/>
              </a:solidFill>
              <a:latin typeface="Times New Roman" pitchFamily="18" charset="0"/>
            </a:endParaRPr>
          </a:p>
        </p:txBody>
      </p:sp>
      <p:sp>
        <p:nvSpPr>
          <p:cNvPr id="8" name="Rectangle 4"/>
          <p:cNvSpPr>
            <a:spLocks noChangeArrowheads="1"/>
          </p:cNvSpPr>
          <p:nvPr userDrawn="1"/>
        </p:nvSpPr>
        <p:spPr bwMode="auto">
          <a:xfrm>
            <a:off x="4079631" y="4641851"/>
            <a:ext cx="7877908"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a:solidFill>
                  <a:srgbClr val="00279F"/>
                </a:solidFill>
                <a:latin typeface="Arial" pitchFamily="34" charset="0"/>
                <a:cs typeface="Arial" pitchFamily="34" charset="0"/>
              </a:defRPr>
            </a:lvl1pPr>
            <a:lvl2pPr marL="742950" indent="-285750" eaLnBrk="0" hangingPunct="0">
              <a:defRPr sz="700">
                <a:solidFill>
                  <a:srgbClr val="00279F"/>
                </a:solidFill>
                <a:latin typeface="Arial" pitchFamily="34" charset="0"/>
                <a:cs typeface="Arial" pitchFamily="34" charset="0"/>
              </a:defRPr>
            </a:lvl2pPr>
            <a:lvl3pPr marL="1143000" indent="-228600" eaLnBrk="0" hangingPunct="0">
              <a:defRPr sz="700">
                <a:solidFill>
                  <a:srgbClr val="00279F"/>
                </a:solidFill>
                <a:latin typeface="Arial" pitchFamily="34" charset="0"/>
                <a:cs typeface="Arial" pitchFamily="34" charset="0"/>
              </a:defRPr>
            </a:lvl3pPr>
            <a:lvl4pPr marL="1600200" indent="-228600" eaLnBrk="0" hangingPunct="0">
              <a:defRPr sz="700">
                <a:solidFill>
                  <a:srgbClr val="00279F"/>
                </a:solidFill>
                <a:latin typeface="Arial" pitchFamily="34" charset="0"/>
                <a:cs typeface="Arial" pitchFamily="34" charset="0"/>
              </a:defRPr>
            </a:lvl4pPr>
            <a:lvl5pPr marL="2057400" indent="-228600" eaLnBrk="0" hangingPunct="0">
              <a:defRPr sz="700">
                <a:solidFill>
                  <a:srgbClr val="00279F"/>
                </a:solidFill>
                <a:latin typeface="Arial" pitchFamily="34" charset="0"/>
                <a:cs typeface="Arial" pitchFamily="34" charset="0"/>
              </a:defRPr>
            </a:lvl5pPr>
            <a:lvl6pPr marL="2514600" indent="-228600" eaLnBrk="0" fontAlgn="base" hangingPunct="0">
              <a:spcBef>
                <a:spcPct val="0"/>
              </a:spcBef>
              <a:spcAft>
                <a:spcPct val="0"/>
              </a:spcAft>
              <a:defRPr sz="700">
                <a:solidFill>
                  <a:srgbClr val="00279F"/>
                </a:solidFill>
                <a:latin typeface="Arial" pitchFamily="34" charset="0"/>
                <a:cs typeface="Arial" pitchFamily="34" charset="0"/>
              </a:defRPr>
            </a:lvl6pPr>
            <a:lvl7pPr marL="2971800" indent="-228600" eaLnBrk="0" fontAlgn="base" hangingPunct="0">
              <a:spcBef>
                <a:spcPct val="0"/>
              </a:spcBef>
              <a:spcAft>
                <a:spcPct val="0"/>
              </a:spcAft>
              <a:defRPr sz="700">
                <a:solidFill>
                  <a:srgbClr val="00279F"/>
                </a:solidFill>
                <a:latin typeface="Arial" pitchFamily="34" charset="0"/>
                <a:cs typeface="Arial" pitchFamily="34" charset="0"/>
              </a:defRPr>
            </a:lvl7pPr>
            <a:lvl8pPr marL="3429000" indent="-228600" eaLnBrk="0" fontAlgn="base" hangingPunct="0">
              <a:spcBef>
                <a:spcPct val="0"/>
              </a:spcBef>
              <a:spcAft>
                <a:spcPct val="0"/>
              </a:spcAft>
              <a:defRPr sz="700">
                <a:solidFill>
                  <a:srgbClr val="00279F"/>
                </a:solidFill>
                <a:latin typeface="Arial" pitchFamily="34" charset="0"/>
                <a:cs typeface="Arial" pitchFamily="34" charset="0"/>
              </a:defRPr>
            </a:lvl8pPr>
            <a:lvl9pPr marL="3886200" indent="-228600" eaLnBrk="0" fontAlgn="base" hangingPunct="0">
              <a:spcBef>
                <a:spcPct val="0"/>
              </a:spcBef>
              <a:spcAft>
                <a:spcPct val="0"/>
              </a:spcAft>
              <a:defRPr sz="700">
                <a:solidFill>
                  <a:srgbClr val="00279F"/>
                </a:solidFill>
                <a:latin typeface="Arial" pitchFamily="34" charset="0"/>
                <a:cs typeface="Arial" pitchFamily="34" charset="0"/>
              </a:defRPr>
            </a:lvl9pPr>
          </a:lstStyle>
          <a:p>
            <a:pPr>
              <a:defRPr/>
            </a:pPr>
            <a:endParaRPr lang="it-IT" altLang="it-IT" sz="1600">
              <a:solidFill>
                <a:schemeClr val="tx1"/>
              </a:solidFill>
            </a:endParaRPr>
          </a:p>
        </p:txBody>
      </p:sp>
      <p:pic>
        <p:nvPicPr>
          <p:cNvPr id="13"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8462" y="4438650"/>
            <a:ext cx="104335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6031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24/06/2024</a:t>
            </a:fld>
            <a:endParaRPr lang="en-US" dirty="0"/>
          </a:p>
        </p:txBody>
      </p:sp>
    </p:spTree>
    <p:extLst>
      <p:ext uri="{BB962C8B-B14F-4D97-AF65-F5344CB8AC3E}">
        <p14:creationId xmlns:p14="http://schemas.microsoft.com/office/powerpoint/2010/main" val="264422590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08183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99568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91178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6448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dirty="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dirty="0">
                <a:solidFill>
                  <a:schemeClr val="tx1"/>
                </a:solidFill>
                <a:latin typeface="Arial" panose="020B0604020202020204" pitchFamily="34" charset="0"/>
                <a:cs typeface="Arial" panose="020B0604020202020204" pitchFamily="34" charset="0"/>
              </a:rPr>
              <a:t>®</a:t>
            </a:r>
            <a:r>
              <a:rPr lang="en-GB" sz="800" noProof="0" dirty="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dirty="0">
                <a:solidFill>
                  <a:schemeClr val="tx1"/>
                </a:solidFill>
                <a:latin typeface="Arial" panose="020B0604020202020204" pitchFamily="34" charset="0"/>
                <a:cs typeface="Arial" panose="020B0604020202020204" pitchFamily="34" charset="0"/>
              </a:rPr>
              <a:t>Update</a:t>
            </a:r>
            <a:r>
              <a:rPr lang="en-GB" sz="800" baseline="30000" noProof="0" dirty="0">
                <a:solidFill>
                  <a:schemeClr val="tx1"/>
                </a:solidFill>
                <a:latin typeface="Arial" panose="020B0604020202020204" pitchFamily="34" charset="0"/>
                <a:cs typeface="Arial" panose="020B0604020202020204" pitchFamily="34" charset="0"/>
              </a:rPr>
              <a:t> ®</a:t>
            </a:r>
            <a:r>
              <a:rPr lang="en-GB" sz="800" noProof="0" dirty="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992114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755451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dirty="0"/>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89991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152861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86913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41318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13933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dirty="0"/>
              <a:t>Click icon to add picture</a:t>
            </a:r>
            <a:endParaRPr lang="en-GB" noProof="0" dirty="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7325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6431460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dirty="0"/>
              <a:t>Click icon to add picture</a:t>
            </a:r>
            <a:endParaRPr lang="en-GB" noProof="0" dirty="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dirty="0"/>
              <a:t>Click icon to add picture</a:t>
            </a:r>
            <a:endParaRPr lang="en-GB" noProof="0" dirty="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dirty="0"/>
              <a:t>Click icon to add picture</a:t>
            </a:r>
            <a:endParaRPr lang="en-GB" noProof="0" dirty="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dirty="0"/>
              <a:t>Click icon to add picture</a:t>
            </a:r>
            <a:endParaRPr lang="en-GB" noProof="0" dirty="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968466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675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dirty="0"/>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000157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99600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dirty="0"/>
              <a:t>Click icon to add picture</a:t>
            </a:r>
            <a:endParaRPr lang="en-GB" noProof="0" dirty="0"/>
          </a:p>
        </p:txBody>
      </p:sp>
    </p:spTree>
    <p:extLst>
      <p:ext uri="{BB962C8B-B14F-4D97-AF65-F5344CB8AC3E}">
        <p14:creationId xmlns:p14="http://schemas.microsoft.com/office/powerpoint/2010/main" val="12206795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5257813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35985707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Tree>
    <p:extLst>
      <p:ext uri="{BB962C8B-B14F-4D97-AF65-F5344CB8AC3E}">
        <p14:creationId xmlns:p14="http://schemas.microsoft.com/office/powerpoint/2010/main" val="2733684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1690822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429A-7685-9079-47EB-7C4B54204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046ACA-DE07-6695-3276-3BC67B9AB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BCB1A-F2FA-72ED-408C-DEC83E241A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F87F7E-B01D-465A-B829-09626E989006}" type="datetime1">
              <a:rPr kumimoji="0" lang="en-GB" sz="1200" b="0" i="0" u="none" strike="noStrike" kern="1200" cap="none" spc="0" normalizeH="0" baseline="0" noProof="0" smtClean="0">
                <a:ln>
                  <a:noFill/>
                </a:ln>
                <a:solidFill>
                  <a:srgbClr val="5F606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24/06/2024</a:t>
            </a:fld>
            <a:endParaRPr kumimoji="0" lang="en-GB" sz="1200" b="0" i="0" u="none" strike="noStrike" kern="1200" cap="none" spc="0" normalizeH="0" baseline="0" noProof="0">
              <a:ln>
                <a:noFill/>
              </a:ln>
              <a:solidFill>
                <a:srgbClr val="5F606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89BAE2-23B8-0C1D-72A4-6421E74CBA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F6061">
                    <a:tint val="75000"/>
                  </a:srgbClr>
                </a:solidFill>
                <a:effectLst/>
                <a:uLnTx/>
                <a:uFillTx/>
                <a:latin typeface="Calibri" panose="020F0502020204030204"/>
                <a:ea typeface="+mn-ea"/>
                <a:cs typeface="+mn-cs"/>
              </a:rPr>
              <a:t>EAA Intangibles Research Group</a:t>
            </a:r>
          </a:p>
        </p:txBody>
      </p:sp>
      <p:sp>
        <p:nvSpPr>
          <p:cNvPr id="6" name="Slide Number Placeholder 5">
            <a:extLst>
              <a:ext uri="{FF2B5EF4-FFF2-40B4-BE49-F238E27FC236}">
                <a16:creationId xmlns:a16="http://schemas.microsoft.com/office/drawing/2014/main" id="{98D62CEB-25E4-12E6-91C4-E498563779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37F236-C6E5-4EEF-836F-F04ADE1E595F}"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0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4737043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tart A vhite backgroun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latin typeface="Arial Narrow" panose="020B0606020202030204" pitchFamily="34" charset="0"/>
              </a:defRPr>
            </a:lvl1pPr>
          </a:lstStyle>
          <a:p>
            <a:r>
              <a:rPr lang="en-GB" noProof="0" dirty="0">
                <a:effectLst/>
              </a:rPr>
              <a:t>Add presentation title </a:t>
            </a:r>
            <a:br>
              <a:rPr lang="en-GB" noProof="0" dirty="0">
                <a:effectLst/>
              </a:rPr>
            </a:br>
            <a:r>
              <a:rPr lang="en-GB" noProof="0" dirty="0">
                <a:effectLst/>
              </a:rPr>
              <a:t>(white background)</a:t>
            </a:r>
            <a:endParaRPr lang="sv-SE" noProof="0" dirty="0"/>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en-US" noProof="0" dirty="0"/>
              <a:t>Click to add name and title</a:t>
            </a:r>
          </a:p>
        </p:txBody>
      </p:sp>
      <p:sp>
        <p:nvSpPr>
          <p:cNvPr id="12" name="Platshållare för sidfot 5">
            <a:extLst>
              <a:ext uri="{FF2B5EF4-FFF2-40B4-BE49-F238E27FC236}">
                <a16:creationId xmlns:a16="http://schemas.microsoft.com/office/drawing/2014/main" id="{5840AD75-D8E4-0F40-B7AF-421D06E57966}"/>
              </a:ext>
            </a:extLst>
          </p:cNvPr>
          <p:cNvSpPr>
            <a:spLocks noGrp="1"/>
          </p:cNvSpPr>
          <p:nvPr>
            <p:ph type="ftr" sz="quarter" idx="3"/>
          </p:nvPr>
        </p:nvSpPr>
        <p:spPr>
          <a:xfrm>
            <a:off x="5888379" y="6607008"/>
            <a:ext cx="5088379" cy="143696"/>
          </a:xfrm>
          <a:prstGeom prst="rect">
            <a:avLst/>
          </a:prstGeom>
        </p:spPr>
        <p:txBody>
          <a:bodyPr lIns="0" tIns="0" rIns="0" bIns="0" anchor="t" anchorCtr="0">
            <a:noAutofit/>
          </a:bodyPr>
          <a:lstStyle>
            <a:lvl1pPr algn="l">
              <a:lnSpc>
                <a:spcPct val="100000"/>
              </a:lnSpc>
              <a:defRPr lang="en" sz="800" smtClean="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00" b="1" i="0" u="none" strike="noStrike" kern="1200" cap="none" spc="67" normalizeH="0" baseline="0" noProof="0" dirty="0">
                <a:ln>
                  <a:noFill/>
                </a:ln>
                <a:solidFill>
                  <a:srgbClr val="FFFFFF">
                    <a:lumMod val="75000"/>
                  </a:srgbClr>
                </a:solidFill>
                <a:effectLst/>
                <a:uLnTx/>
                <a:uFillTx/>
                <a:latin typeface="Arial" panose="020B0604020202020204" pitchFamily="34" charset="0"/>
                <a:ea typeface="ＭＳ Ｐゴシック" pitchFamily="-65" charset="-128"/>
                <a:cs typeface="Arial" panose="020B0604020202020204" pitchFamily="34" charset="0"/>
              </a:rPr>
              <a:t>|   ORGANISATION NAME – CHANGE HEADER/FOOTER </a:t>
            </a:r>
          </a:p>
        </p:txBody>
      </p:sp>
      <p:sp>
        <p:nvSpPr>
          <p:cNvPr id="14" name="Date Placeholder 1">
            <a:extLst>
              <a:ext uri="{FF2B5EF4-FFF2-40B4-BE49-F238E27FC236}">
                <a16:creationId xmlns:a16="http://schemas.microsoft.com/office/drawing/2014/main" id="{08E4FB21-12C4-FB45-B75A-6AD56813898B}"/>
              </a:ext>
            </a:extLst>
          </p:cNvPr>
          <p:cNvSpPr>
            <a:spLocks noGrp="1"/>
          </p:cNvSpPr>
          <p:nvPr>
            <p:ph type="dt" sz="half" idx="2"/>
          </p:nvPr>
        </p:nvSpPr>
        <p:spPr>
          <a:xfrm>
            <a:off x="10320469" y="6501342"/>
            <a:ext cx="1305600" cy="338364"/>
          </a:xfrm>
          <a:prstGeom prst="rect">
            <a:avLst/>
          </a:prstGeom>
        </p:spPr>
        <p:txBody>
          <a:bodyPr vert="horz" lIns="91440" tIns="45720" rIns="91440" bIns="45720" rtlCol="0" anchor="ctr"/>
          <a:lstStyle>
            <a:lvl1pPr algn="l">
              <a:defRPr sz="800">
                <a:solidFill>
                  <a:schemeClr val="bg1">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55A007-36AB-8544-B389-9E6E91C7CB63}" type="datetime1">
              <a:rPr kumimoji="0" lang="sv-SE" sz="800" b="0" i="0" u="none" strike="noStrike" kern="1200" cap="none" spc="0" normalizeH="0" baseline="0" noProof="0" smtClean="0">
                <a:ln>
                  <a:noFill/>
                </a:ln>
                <a:solidFill>
                  <a:srgbClr val="FFFFFF">
                    <a:lumMod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2024-06-24</a:t>
            </a:fld>
            <a:endParaRPr kumimoji="0" lang="sv-SE" sz="800" b="0"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15" name="Platshållare för bildnummer 2">
            <a:extLst>
              <a:ext uri="{FF2B5EF4-FFF2-40B4-BE49-F238E27FC236}">
                <a16:creationId xmlns:a16="http://schemas.microsoft.com/office/drawing/2014/main" id="{4D0E1CF7-29E6-554D-8565-26651FF745F5}"/>
              </a:ext>
            </a:extLst>
          </p:cNvPr>
          <p:cNvSpPr>
            <a:spLocks noGrp="1"/>
          </p:cNvSpPr>
          <p:nvPr>
            <p:ph type="sldNum" sz="quarter" idx="4"/>
          </p:nvPr>
        </p:nvSpPr>
        <p:spPr>
          <a:xfrm>
            <a:off x="11694997"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26A61E-93B8-384D-8975-0A89DB09A550}" type="slidenum">
              <a:rPr kumimoji="0" lang="sv-SE" sz="933" b="0" i="0" u="none" strike="noStrike" kern="1200" cap="none" spc="0" normalizeH="0" baseline="0" noProof="0" smtClean="0">
                <a:ln>
                  <a:noFill/>
                </a:ln>
                <a:solidFill>
                  <a:srgbClr val="FFFFFF">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933" b="0"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pic>
        <p:nvPicPr>
          <p:cNvPr id="16" name="Bildobjekt 15">
            <a:extLst>
              <a:ext uri="{FF2B5EF4-FFF2-40B4-BE49-F238E27FC236}">
                <a16:creationId xmlns:a16="http://schemas.microsoft.com/office/drawing/2014/main" id="{0DD2F8FC-8A19-C94A-AB61-3000AB2F4A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9631" y="591151"/>
            <a:ext cx="2755040" cy="1013647"/>
          </a:xfrm>
          <a:prstGeom prst="rect">
            <a:avLst/>
          </a:prstGeom>
        </p:spPr>
      </p:pic>
      <p:pic>
        <p:nvPicPr>
          <p:cNvPr id="21" name="Bildobjekt 20">
            <a:extLst>
              <a:ext uri="{FF2B5EF4-FFF2-40B4-BE49-F238E27FC236}">
                <a16:creationId xmlns:a16="http://schemas.microsoft.com/office/drawing/2014/main" id="{9F050016-C70E-6051-A104-AB8CF5787323}"/>
              </a:ext>
            </a:extLst>
          </p:cNvPr>
          <p:cNvPicPr>
            <a:picLocks noChangeAspect="1"/>
          </p:cNvPicPr>
          <p:nvPr userDrawn="1"/>
        </p:nvPicPr>
        <p:blipFill>
          <a:blip r:embed="rId3"/>
          <a:stretch>
            <a:fillRect/>
          </a:stretch>
        </p:blipFill>
        <p:spPr>
          <a:xfrm>
            <a:off x="8846660" y="5705227"/>
            <a:ext cx="3234597" cy="710787"/>
          </a:xfrm>
          <a:prstGeom prst="rect">
            <a:avLst/>
          </a:prstGeom>
        </p:spPr>
      </p:pic>
    </p:spTree>
    <p:extLst>
      <p:ext uri="{BB962C8B-B14F-4D97-AF65-F5344CB8AC3E}">
        <p14:creationId xmlns:p14="http://schemas.microsoft.com/office/powerpoint/2010/main" val="2742599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xmlns:a16="http://schemas.microsoft.com/office/drawing/2014/main" xmlns:adec="http://schemas.microsoft.com/office/drawing/2017/decorative">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Logo+picture">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BAC1CC94-E349-3186-5F2A-79A479770DEB}"/>
              </a:ext>
            </a:extLst>
          </p:cNvPr>
          <p:cNvPicPr>
            <a:picLocks noChangeAspect="1"/>
          </p:cNvPicPr>
          <p:nvPr userDrawn="1"/>
        </p:nvPicPr>
        <p:blipFill>
          <a:blip r:embed="rId2"/>
          <a:stretch>
            <a:fillRect/>
          </a:stretch>
        </p:blipFill>
        <p:spPr>
          <a:xfrm>
            <a:off x="2153456" y="4581268"/>
            <a:ext cx="2189263" cy="525423"/>
          </a:xfrm>
          <a:prstGeom prst="rect">
            <a:avLst/>
          </a:prstGeom>
        </p:spPr>
      </p:pic>
      <p:sp>
        <p:nvSpPr>
          <p:cNvPr id="11" name="Picture Placeholder 24">
            <a:extLst>
              <a:ext uri="{FF2B5EF4-FFF2-40B4-BE49-F238E27FC236}">
                <a16:creationId xmlns:a16="http://schemas.microsoft.com/office/drawing/2014/main" id="{D2C871F1-3BB6-C1AB-B5C2-7AF765A55590}"/>
              </a:ext>
            </a:extLst>
          </p:cNvPr>
          <p:cNvSpPr>
            <a:spLocks noGrp="1"/>
          </p:cNvSpPr>
          <p:nvPr>
            <p:ph type="pic" sz="quarter" idx="10"/>
          </p:nvPr>
        </p:nvSpPr>
        <p:spPr>
          <a:xfrm>
            <a:off x="7477932" y="1790054"/>
            <a:ext cx="3324387" cy="3316637"/>
          </a:xfrm>
          <a:custGeom>
            <a:avLst/>
            <a:gdLst>
              <a:gd name="connsiteX0" fmla="*/ 0 w 2963120"/>
              <a:gd name="connsiteY0" fmla="*/ 0 h 2975075"/>
              <a:gd name="connsiteX1" fmla="*/ 2469257 w 2963120"/>
              <a:gd name="connsiteY1" fmla="*/ 0 h 2975075"/>
              <a:gd name="connsiteX2" fmla="*/ 2963120 w 2963120"/>
              <a:gd name="connsiteY2" fmla="*/ 493863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493863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0 w 2963120"/>
              <a:gd name="connsiteY4" fmla="*/ 2975075 h 2975075"/>
              <a:gd name="connsiteX5" fmla="*/ 0 w 2963120"/>
              <a:gd name="connsiteY5" fmla="*/ 0 h 2975075"/>
              <a:gd name="connsiteX0" fmla="*/ 345 w 2963465"/>
              <a:gd name="connsiteY0" fmla="*/ 0 h 2975075"/>
              <a:gd name="connsiteX1" fmla="*/ 1937974 w 2963465"/>
              <a:gd name="connsiteY1" fmla="*/ 0 h 2975075"/>
              <a:gd name="connsiteX2" fmla="*/ 2963465 w 2963465"/>
              <a:gd name="connsiteY2" fmla="*/ 1060932 h 2975075"/>
              <a:gd name="connsiteX3" fmla="*/ 2963465 w 2963465"/>
              <a:gd name="connsiteY3" fmla="*/ 2975075 h 2975075"/>
              <a:gd name="connsiteX4" fmla="*/ 345 w 2963465"/>
              <a:gd name="connsiteY4" fmla="*/ 2975075 h 2975075"/>
              <a:gd name="connsiteX5" fmla="*/ 12457 w 2963465"/>
              <a:gd name="connsiteY5" fmla="*/ 2011057 h 2975075"/>
              <a:gd name="connsiteX6" fmla="*/ 345 w 2963465"/>
              <a:gd name="connsiteY6"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1020725 w 2963120"/>
              <a:gd name="connsiteY4" fmla="*/ 2975075 h 2975075"/>
              <a:gd name="connsiteX5" fmla="*/ 12112 w 2963120"/>
              <a:gd name="connsiteY5" fmla="*/ 2011057 h 2975075"/>
              <a:gd name="connsiteX6" fmla="*/ 0 w 2963120"/>
              <a:gd name="connsiteY6" fmla="*/ 0 h 2975075"/>
              <a:gd name="connsiteX0" fmla="*/ 0 w 2963120"/>
              <a:gd name="connsiteY0" fmla="*/ 0 h 2981375"/>
              <a:gd name="connsiteX1" fmla="*/ 1937629 w 2963120"/>
              <a:gd name="connsiteY1" fmla="*/ 0 h 2981375"/>
              <a:gd name="connsiteX2" fmla="*/ 2963120 w 2963120"/>
              <a:gd name="connsiteY2" fmla="*/ 1060932 h 2981375"/>
              <a:gd name="connsiteX3" fmla="*/ 2963120 w 2963120"/>
              <a:gd name="connsiteY3" fmla="*/ 2975075 h 2981375"/>
              <a:gd name="connsiteX4" fmla="*/ 1020725 w 2963120"/>
              <a:gd name="connsiteY4" fmla="*/ 2975075 h 2981375"/>
              <a:gd name="connsiteX5" fmla="*/ 12112 w 2963120"/>
              <a:gd name="connsiteY5" fmla="*/ 2011057 h 2981375"/>
              <a:gd name="connsiteX6" fmla="*/ 0 w 2963120"/>
              <a:gd name="connsiteY6" fmla="*/ 0 h 29813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1020725 w 2963120"/>
              <a:gd name="connsiteY4" fmla="*/ 2975075 h 2975075"/>
              <a:gd name="connsiteX5" fmla="*/ 12112 w 2963120"/>
              <a:gd name="connsiteY5" fmla="*/ 2011057 h 2975075"/>
              <a:gd name="connsiteX6" fmla="*/ 0 w 2963120"/>
              <a:gd name="connsiteY6" fmla="*/ 0 h 297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120" h="2975075">
                <a:moveTo>
                  <a:pt x="0" y="0"/>
                </a:moveTo>
                <a:lnTo>
                  <a:pt x="1937629" y="0"/>
                </a:lnTo>
                <a:cubicBezTo>
                  <a:pt x="2210382" y="0"/>
                  <a:pt x="2963120" y="15546"/>
                  <a:pt x="2963120" y="1060932"/>
                </a:cubicBezTo>
                <a:lnTo>
                  <a:pt x="2963120" y="2975075"/>
                </a:lnTo>
                <a:lnTo>
                  <a:pt x="1020725" y="2975075"/>
                </a:lnTo>
                <a:cubicBezTo>
                  <a:pt x="110363" y="2975075"/>
                  <a:pt x="15163" y="2294592"/>
                  <a:pt x="12112" y="2011057"/>
                </a:cubicBezTo>
                <a:cubicBezTo>
                  <a:pt x="8075" y="1340705"/>
                  <a:pt x="4037" y="670352"/>
                  <a:pt x="0" y="0"/>
                </a:cubicBezTo>
                <a:close/>
              </a:path>
            </a:pathLst>
          </a:custGeom>
        </p:spPr>
        <p:txBody>
          <a:bodyPr anchor="ctr">
            <a:noAutofit/>
          </a:bodyPr>
          <a:lstStyle>
            <a:lvl1pPr algn="ctr">
              <a:defRPr sz="2000" b="1" i="0">
                <a:solidFill>
                  <a:srgbClr val="000000"/>
                </a:solidFill>
                <a:latin typeface="Avenir Next" panose="020B0503020202020204" pitchFamily="34" charset="0"/>
              </a:defRPr>
            </a:lvl1pPr>
          </a:lstStyle>
          <a:p>
            <a:endParaRPr lang="en-GB" dirty="0"/>
          </a:p>
        </p:txBody>
      </p:sp>
      <p:sp>
        <p:nvSpPr>
          <p:cNvPr id="13" name="Content Placeholder 2">
            <a:extLst>
              <a:ext uri="{FF2B5EF4-FFF2-40B4-BE49-F238E27FC236}">
                <a16:creationId xmlns:a16="http://schemas.microsoft.com/office/drawing/2014/main" id="{E0DA9315-8925-026D-41CD-4314AF3332FC}"/>
              </a:ext>
            </a:extLst>
          </p:cNvPr>
          <p:cNvSpPr>
            <a:spLocks noGrp="1"/>
          </p:cNvSpPr>
          <p:nvPr>
            <p:ph idx="11" hasCustomPrompt="1"/>
          </p:nvPr>
        </p:nvSpPr>
        <p:spPr>
          <a:xfrm>
            <a:off x="0" y="1639312"/>
            <a:ext cx="6095999" cy="433179"/>
          </a:xfrm>
        </p:spPr>
        <p:txBody>
          <a:bodyPr>
            <a:noAutofit/>
          </a:bodyPr>
          <a:lstStyle>
            <a:lvl1pPr marL="0" indent="0" algn="ctr">
              <a:buClr>
                <a:srgbClr val="F4834D"/>
              </a:buClr>
              <a:buFontTx/>
              <a:buNone/>
              <a:defRPr sz="4000" b="0" i="0">
                <a:solidFill>
                  <a:srgbClr val="02A0CE"/>
                </a:solidFill>
                <a:latin typeface="All Round Gothic Medium" panose="020B0603020202020104" pitchFamily="34" charset="77"/>
                <a:cs typeface="Arial" panose="020B0604020202020204" pitchFamily="34" charset="0"/>
              </a:defRPr>
            </a:lvl1pPr>
            <a:lvl2pPr marL="457200" indent="0" algn="ctr">
              <a:buClr>
                <a:srgbClr val="F4834D"/>
              </a:buClr>
              <a:buFontTx/>
              <a:buNone/>
              <a:defRPr sz="2200" b="0" i="0">
                <a:solidFill>
                  <a:srgbClr val="737374"/>
                </a:solidFill>
                <a:latin typeface="Avenir Next" panose="020B0503020202020204" pitchFamily="34" charset="0"/>
                <a:cs typeface="Arial" panose="020B0604020202020204" pitchFamily="34" charset="0"/>
              </a:defRPr>
            </a:lvl2pPr>
            <a:lvl3pPr marL="914400" indent="0" algn="ctr">
              <a:buClr>
                <a:srgbClr val="F4834D"/>
              </a:buClr>
              <a:buFontTx/>
              <a:buNone/>
              <a:defRPr sz="2000" b="0" i="0">
                <a:solidFill>
                  <a:srgbClr val="737374"/>
                </a:solidFill>
                <a:latin typeface="Avenir Next" panose="020B0503020202020204" pitchFamily="34" charset="0"/>
                <a:cs typeface="Arial" panose="020B0604020202020204" pitchFamily="34" charset="0"/>
              </a:defRPr>
            </a:lvl3pPr>
            <a:lvl4pPr marL="13716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4pPr>
            <a:lvl5pPr marL="18288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5pPr>
          </a:lstStyle>
          <a:p>
            <a:r>
              <a:rPr lang="en-GB" dirty="0"/>
              <a:t>Title event</a:t>
            </a:r>
            <a:endParaRPr lang="en-BE" dirty="0"/>
          </a:p>
        </p:txBody>
      </p:sp>
      <p:sp>
        <p:nvSpPr>
          <p:cNvPr id="14" name="Content Placeholder 2">
            <a:extLst>
              <a:ext uri="{FF2B5EF4-FFF2-40B4-BE49-F238E27FC236}">
                <a16:creationId xmlns:a16="http://schemas.microsoft.com/office/drawing/2014/main" id="{1853933C-FC09-4B0B-AD17-053DE17C4EDB}"/>
              </a:ext>
            </a:extLst>
          </p:cNvPr>
          <p:cNvSpPr>
            <a:spLocks noGrp="1"/>
          </p:cNvSpPr>
          <p:nvPr>
            <p:ph idx="14" hasCustomPrompt="1"/>
          </p:nvPr>
        </p:nvSpPr>
        <p:spPr>
          <a:xfrm>
            <a:off x="-2" y="2434292"/>
            <a:ext cx="6095999" cy="433179"/>
          </a:xfrm>
        </p:spPr>
        <p:txBody>
          <a:bodyPr>
            <a:normAutofit/>
          </a:bodyPr>
          <a:lstStyle>
            <a:lvl1pPr marL="0" indent="0" algn="ctr">
              <a:buClr>
                <a:srgbClr val="F4834D"/>
              </a:buClr>
              <a:buFontTx/>
              <a:buNone/>
              <a:defRPr sz="2000" b="0" i="0">
                <a:solidFill>
                  <a:srgbClr val="737374"/>
                </a:solidFill>
                <a:latin typeface="Avenir Next Demi Bold" panose="020B0503020202020204" pitchFamily="34" charset="0"/>
                <a:cs typeface="Arial" panose="020B0604020202020204" pitchFamily="34" charset="0"/>
              </a:defRPr>
            </a:lvl1pPr>
            <a:lvl2pPr marL="457200" indent="0" algn="ctr">
              <a:buClr>
                <a:srgbClr val="F4834D"/>
              </a:buClr>
              <a:buFontTx/>
              <a:buNone/>
              <a:defRPr sz="2200" b="0" i="0">
                <a:solidFill>
                  <a:srgbClr val="737374"/>
                </a:solidFill>
                <a:latin typeface="Avenir Next" panose="020B0503020202020204" pitchFamily="34" charset="0"/>
                <a:cs typeface="Arial" panose="020B0604020202020204" pitchFamily="34" charset="0"/>
              </a:defRPr>
            </a:lvl2pPr>
            <a:lvl3pPr marL="914400" indent="0" algn="ctr">
              <a:buClr>
                <a:srgbClr val="F4834D"/>
              </a:buClr>
              <a:buFontTx/>
              <a:buNone/>
              <a:defRPr sz="2000" b="0" i="0">
                <a:solidFill>
                  <a:srgbClr val="737374"/>
                </a:solidFill>
                <a:latin typeface="Avenir Next" panose="020B0503020202020204" pitchFamily="34" charset="0"/>
                <a:cs typeface="Arial" panose="020B0604020202020204" pitchFamily="34" charset="0"/>
              </a:defRPr>
            </a:lvl3pPr>
            <a:lvl4pPr marL="13716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4pPr>
            <a:lvl5pPr marL="18288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5pPr>
          </a:lstStyle>
          <a:p>
            <a:pPr lvl="0"/>
            <a:r>
              <a:rPr lang="en-GB" dirty="0"/>
              <a:t>Date + city</a:t>
            </a:r>
            <a:endParaRPr lang="en-BE"/>
          </a:p>
        </p:txBody>
      </p:sp>
      <p:sp>
        <p:nvSpPr>
          <p:cNvPr id="17" name="Picture Placeholder 2">
            <a:extLst>
              <a:ext uri="{FF2B5EF4-FFF2-40B4-BE49-F238E27FC236}">
                <a16:creationId xmlns:a16="http://schemas.microsoft.com/office/drawing/2014/main" id="{FD2F3A52-A7D3-459A-7F69-A7F0EB89289C}"/>
              </a:ext>
            </a:extLst>
          </p:cNvPr>
          <p:cNvSpPr>
            <a:spLocks noGrp="1"/>
          </p:cNvSpPr>
          <p:nvPr>
            <p:ph type="pic" idx="17" hasCustomPrompt="1"/>
          </p:nvPr>
        </p:nvSpPr>
        <p:spPr>
          <a:xfrm>
            <a:off x="1099794" y="5359428"/>
            <a:ext cx="1053662" cy="1052004"/>
          </a:xfrm>
        </p:spPr>
        <p:txBody>
          <a:bodyPr anchor="ctr">
            <a:noAutofit/>
          </a:bodyPr>
          <a:lstStyle>
            <a:lvl1pPr marL="0" indent="0" algn="ctr">
              <a:buNone/>
              <a:defRPr sz="18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Logo</a:t>
            </a:r>
            <a:endParaRPr lang="en-BE"/>
          </a:p>
        </p:txBody>
      </p:sp>
      <p:sp>
        <p:nvSpPr>
          <p:cNvPr id="18" name="Picture Placeholder 2">
            <a:extLst>
              <a:ext uri="{FF2B5EF4-FFF2-40B4-BE49-F238E27FC236}">
                <a16:creationId xmlns:a16="http://schemas.microsoft.com/office/drawing/2014/main" id="{DBFE4D6C-36DD-7DBF-6348-9DC3E9DCB0A8}"/>
              </a:ext>
            </a:extLst>
          </p:cNvPr>
          <p:cNvSpPr>
            <a:spLocks noGrp="1"/>
          </p:cNvSpPr>
          <p:nvPr>
            <p:ph type="pic" idx="18" hasCustomPrompt="1"/>
          </p:nvPr>
        </p:nvSpPr>
        <p:spPr>
          <a:xfrm>
            <a:off x="2613283" y="5359428"/>
            <a:ext cx="1053662" cy="1052004"/>
          </a:xfrm>
        </p:spPr>
        <p:txBody>
          <a:bodyPr anchor="ctr">
            <a:noAutofit/>
          </a:bodyPr>
          <a:lstStyle>
            <a:lvl1pPr marL="0" indent="0" algn="ctr">
              <a:buNone/>
              <a:defRPr sz="18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Logo</a:t>
            </a:r>
            <a:endParaRPr lang="en-BE"/>
          </a:p>
        </p:txBody>
      </p:sp>
      <p:sp>
        <p:nvSpPr>
          <p:cNvPr id="19" name="Picture Placeholder 2">
            <a:extLst>
              <a:ext uri="{FF2B5EF4-FFF2-40B4-BE49-F238E27FC236}">
                <a16:creationId xmlns:a16="http://schemas.microsoft.com/office/drawing/2014/main" id="{624049E2-15EB-8675-7E8F-1566872AA454}"/>
              </a:ext>
            </a:extLst>
          </p:cNvPr>
          <p:cNvSpPr>
            <a:spLocks noGrp="1"/>
          </p:cNvSpPr>
          <p:nvPr>
            <p:ph type="pic" idx="19" hasCustomPrompt="1"/>
          </p:nvPr>
        </p:nvSpPr>
        <p:spPr>
          <a:xfrm>
            <a:off x="4200345" y="5359428"/>
            <a:ext cx="1053662" cy="1052004"/>
          </a:xfrm>
        </p:spPr>
        <p:txBody>
          <a:bodyPr anchor="ctr">
            <a:noAutofit/>
          </a:bodyPr>
          <a:lstStyle>
            <a:lvl1pPr marL="0" indent="0" algn="ctr">
              <a:buNone/>
              <a:defRPr sz="18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Logo</a:t>
            </a:r>
            <a:endParaRPr lang="en-BE"/>
          </a:p>
        </p:txBody>
      </p:sp>
      <p:sp>
        <p:nvSpPr>
          <p:cNvPr id="20" name="Content Placeholder 2">
            <a:extLst>
              <a:ext uri="{FF2B5EF4-FFF2-40B4-BE49-F238E27FC236}">
                <a16:creationId xmlns:a16="http://schemas.microsoft.com/office/drawing/2014/main" id="{2818DD88-D877-EF78-1828-CD8DA4A0A7BE}"/>
              </a:ext>
            </a:extLst>
          </p:cNvPr>
          <p:cNvSpPr>
            <a:spLocks noGrp="1"/>
          </p:cNvSpPr>
          <p:nvPr>
            <p:ph idx="20" hasCustomPrompt="1"/>
          </p:nvPr>
        </p:nvSpPr>
        <p:spPr>
          <a:xfrm>
            <a:off x="-5" y="3116532"/>
            <a:ext cx="6095999" cy="433179"/>
          </a:xfrm>
        </p:spPr>
        <p:txBody>
          <a:bodyPr>
            <a:noAutofit/>
          </a:bodyPr>
          <a:lstStyle>
            <a:lvl1pPr marL="0" indent="0" algn="ctr">
              <a:buClr>
                <a:srgbClr val="F4834D"/>
              </a:buClr>
              <a:buFontTx/>
              <a:buNone/>
              <a:defRPr sz="2000" b="0" i="0">
                <a:solidFill>
                  <a:srgbClr val="737374"/>
                </a:solidFill>
                <a:latin typeface="Avenir Next" panose="020B0503020202020204" pitchFamily="34" charset="0"/>
                <a:cs typeface="Arial" panose="020B0604020202020204" pitchFamily="34" charset="0"/>
              </a:defRPr>
            </a:lvl1pPr>
            <a:lvl2pPr marL="457200" indent="0" algn="ctr">
              <a:buClr>
                <a:srgbClr val="F4834D"/>
              </a:buClr>
              <a:buFontTx/>
              <a:buNone/>
              <a:defRPr sz="2200" b="0" i="0">
                <a:solidFill>
                  <a:srgbClr val="737374"/>
                </a:solidFill>
                <a:latin typeface="Avenir Next" panose="020B0503020202020204" pitchFamily="34" charset="0"/>
                <a:cs typeface="Arial" panose="020B0604020202020204" pitchFamily="34" charset="0"/>
              </a:defRPr>
            </a:lvl2pPr>
            <a:lvl3pPr marL="914400" indent="0" algn="ctr">
              <a:buClr>
                <a:srgbClr val="F4834D"/>
              </a:buClr>
              <a:buFontTx/>
              <a:buNone/>
              <a:defRPr sz="2000" b="0" i="0">
                <a:solidFill>
                  <a:srgbClr val="737374"/>
                </a:solidFill>
                <a:latin typeface="Avenir Next" panose="020B0503020202020204" pitchFamily="34" charset="0"/>
                <a:cs typeface="Arial" panose="020B0604020202020204" pitchFamily="34" charset="0"/>
              </a:defRPr>
            </a:lvl3pPr>
            <a:lvl4pPr marL="13716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4pPr>
            <a:lvl5pPr marL="18288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5pPr>
          </a:lstStyle>
          <a:p>
            <a:r>
              <a:rPr lang="en-GB" dirty="0"/>
              <a:t>Name presenter</a:t>
            </a:r>
            <a:endParaRPr lang="en-BE"/>
          </a:p>
        </p:txBody>
      </p:sp>
      <p:sp>
        <p:nvSpPr>
          <p:cNvPr id="21" name="Content Placeholder 2">
            <a:extLst>
              <a:ext uri="{FF2B5EF4-FFF2-40B4-BE49-F238E27FC236}">
                <a16:creationId xmlns:a16="http://schemas.microsoft.com/office/drawing/2014/main" id="{B634A8A1-AA99-BDE3-5B38-824DDF7C0D71}"/>
              </a:ext>
            </a:extLst>
          </p:cNvPr>
          <p:cNvSpPr>
            <a:spLocks noGrp="1"/>
          </p:cNvSpPr>
          <p:nvPr>
            <p:ph idx="21" hasCustomPrompt="1"/>
          </p:nvPr>
        </p:nvSpPr>
        <p:spPr>
          <a:xfrm>
            <a:off x="-5" y="3499370"/>
            <a:ext cx="6095999" cy="433179"/>
          </a:xfrm>
        </p:spPr>
        <p:txBody>
          <a:bodyPr>
            <a:noAutofit/>
          </a:bodyPr>
          <a:lstStyle>
            <a:lvl1pPr marL="0" indent="0" algn="ctr">
              <a:buClr>
                <a:srgbClr val="F4834D"/>
              </a:buClr>
              <a:buFontTx/>
              <a:buNone/>
              <a:defRPr sz="1700" b="0" i="0">
                <a:solidFill>
                  <a:srgbClr val="737374"/>
                </a:solidFill>
                <a:latin typeface="Avenir Next" panose="020B0503020202020204" pitchFamily="34" charset="0"/>
                <a:cs typeface="Arial" panose="020B0604020202020204" pitchFamily="34" charset="0"/>
              </a:defRPr>
            </a:lvl1pPr>
            <a:lvl2pPr marL="457200" indent="0" algn="ctr">
              <a:buClr>
                <a:srgbClr val="F4834D"/>
              </a:buClr>
              <a:buFontTx/>
              <a:buNone/>
              <a:defRPr sz="2200" b="0" i="0">
                <a:solidFill>
                  <a:srgbClr val="737374"/>
                </a:solidFill>
                <a:latin typeface="Avenir Next" panose="020B0503020202020204" pitchFamily="34" charset="0"/>
                <a:cs typeface="Arial" panose="020B0604020202020204" pitchFamily="34" charset="0"/>
              </a:defRPr>
            </a:lvl2pPr>
            <a:lvl3pPr marL="914400" indent="0" algn="ctr">
              <a:buClr>
                <a:srgbClr val="F4834D"/>
              </a:buClr>
              <a:buFontTx/>
              <a:buNone/>
              <a:defRPr sz="2000" b="0" i="0">
                <a:solidFill>
                  <a:srgbClr val="737374"/>
                </a:solidFill>
                <a:latin typeface="Avenir Next" panose="020B0503020202020204" pitchFamily="34" charset="0"/>
                <a:cs typeface="Arial" panose="020B0604020202020204" pitchFamily="34" charset="0"/>
              </a:defRPr>
            </a:lvl3pPr>
            <a:lvl4pPr marL="13716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4pPr>
            <a:lvl5pPr marL="1828800" indent="0" algn="ctr">
              <a:buClr>
                <a:srgbClr val="F4834D"/>
              </a:buClr>
              <a:buFontTx/>
              <a:buNone/>
              <a:defRPr b="0" i="0">
                <a:solidFill>
                  <a:srgbClr val="737374"/>
                </a:solidFill>
                <a:latin typeface="Avenir Next" panose="020B0503020202020204" pitchFamily="34" charset="0"/>
                <a:cs typeface="Arial" panose="020B0604020202020204" pitchFamily="34" charset="0"/>
              </a:defRPr>
            </a:lvl5pPr>
          </a:lstStyle>
          <a:p>
            <a:r>
              <a:rPr lang="en-GB" dirty="0"/>
              <a:t>Title presenter</a:t>
            </a:r>
            <a:endParaRPr lang="en-BE"/>
          </a:p>
        </p:txBody>
      </p:sp>
      <p:pic>
        <p:nvPicPr>
          <p:cNvPr id="25" name="Graphic 24">
            <a:extLst>
              <a:ext uri="{FF2B5EF4-FFF2-40B4-BE49-F238E27FC236}">
                <a16:creationId xmlns:a16="http://schemas.microsoft.com/office/drawing/2014/main" id="{D0AC32B2-3F23-D372-FAF9-85DF4BE802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71450" y="1179697"/>
            <a:ext cx="4537350" cy="4537350"/>
          </a:xfrm>
          <a:prstGeom prst="rect">
            <a:avLst/>
          </a:prstGeom>
        </p:spPr>
      </p:pic>
      <p:pic>
        <p:nvPicPr>
          <p:cNvPr id="2" name="Picture 1">
            <a:extLst>
              <a:ext uri="{FF2B5EF4-FFF2-40B4-BE49-F238E27FC236}">
                <a16:creationId xmlns:a16="http://schemas.microsoft.com/office/drawing/2014/main" id="{67B3720A-5749-3230-8716-126FBC318E2E}"/>
              </a:ext>
            </a:extLst>
          </p:cNvPr>
          <p:cNvPicPr>
            <a:picLocks noChangeAspect="1"/>
          </p:cNvPicPr>
          <p:nvPr userDrawn="1"/>
        </p:nvPicPr>
        <p:blipFill>
          <a:blip r:embed="rId5"/>
          <a:stretch>
            <a:fillRect/>
          </a:stretch>
        </p:blipFill>
        <p:spPr>
          <a:xfrm rot="10800000">
            <a:off x="8792409" y="-2103914"/>
            <a:ext cx="5603283" cy="5603283"/>
          </a:xfrm>
          <a:prstGeom prst="rect">
            <a:avLst/>
          </a:prstGeom>
        </p:spPr>
      </p:pic>
    </p:spTree>
    <p:extLst>
      <p:ext uri="{BB962C8B-B14F-4D97-AF65-F5344CB8AC3E}">
        <p14:creationId xmlns:p14="http://schemas.microsoft.com/office/powerpoint/2010/main" val="10250938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Title page">
    <p:spTree>
      <p:nvGrpSpPr>
        <p:cNvPr id="1" name=""/>
        <p:cNvGrpSpPr/>
        <p:nvPr/>
      </p:nvGrpSpPr>
      <p:grpSpPr>
        <a:xfrm>
          <a:off x="0" y="0"/>
          <a:ext cx="0" cy="0"/>
          <a:chOff x="0" y="0"/>
          <a:chExt cx="0" cy="0"/>
        </a:xfrm>
      </p:grpSpPr>
      <p:sp>
        <p:nvSpPr>
          <p:cNvPr id="10" name="Rectangle: Diagonal Corners Rounded 2">
            <a:extLst>
              <a:ext uri="{FF2B5EF4-FFF2-40B4-BE49-F238E27FC236}">
                <a16:creationId xmlns:a16="http://schemas.microsoft.com/office/drawing/2014/main" id="{E336ABCA-C1DA-9246-8B7B-ABABCBD2F65A}"/>
              </a:ext>
            </a:extLst>
          </p:cNvPr>
          <p:cNvSpPr/>
          <p:nvPr userDrawn="1"/>
        </p:nvSpPr>
        <p:spPr>
          <a:xfrm>
            <a:off x="1043977" y="1996521"/>
            <a:ext cx="2489200" cy="2484550"/>
          </a:xfrm>
          <a:prstGeom prst="round2DiagRect">
            <a:avLst>
              <a:gd name="adj1" fmla="val 16667"/>
              <a:gd name="adj2" fmla="val 0"/>
            </a:avLst>
          </a:prstGeom>
          <a:solidFill>
            <a:srgbClr val="02A0C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b="0" i="0">
              <a:latin typeface="Avenir Next" panose="020B0503020202020204" pitchFamily="34" charset="0"/>
            </a:endParaRPr>
          </a:p>
        </p:txBody>
      </p:sp>
      <p:sp>
        <p:nvSpPr>
          <p:cNvPr id="3" name="Subtitle 2">
            <a:extLst>
              <a:ext uri="{FF2B5EF4-FFF2-40B4-BE49-F238E27FC236}">
                <a16:creationId xmlns:a16="http://schemas.microsoft.com/office/drawing/2014/main" id="{41D41387-5ADA-2DCF-B7D8-57011C1C3783}"/>
              </a:ext>
            </a:extLst>
          </p:cNvPr>
          <p:cNvSpPr>
            <a:spLocks noGrp="1"/>
          </p:cNvSpPr>
          <p:nvPr>
            <p:ph type="subTitle" idx="1" hasCustomPrompt="1"/>
          </p:nvPr>
        </p:nvSpPr>
        <p:spPr>
          <a:xfrm>
            <a:off x="3955774" y="2957967"/>
            <a:ext cx="4241982" cy="942063"/>
          </a:xfrm>
        </p:spPr>
        <p:txBody>
          <a:bodyPr anchor="ctr">
            <a:noAutofit/>
          </a:bodyPr>
          <a:lstStyle>
            <a:lvl1pPr marL="0" indent="0" algn="ctr">
              <a:lnSpc>
                <a:spcPct val="100000"/>
              </a:lnSpc>
              <a:spcBef>
                <a:spcPts val="0"/>
              </a:spcBef>
              <a:buNone/>
              <a:defRPr sz="2800">
                <a:solidFill>
                  <a:srgbClr val="02A0CE"/>
                </a:solidFill>
                <a:latin typeface="All Round Gothic Medium" panose="020B060302020202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Title</a:t>
            </a:r>
            <a:endParaRPr lang="en-BE"/>
          </a:p>
        </p:txBody>
      </p:sp>
      <p:pic>
        <p:nvPicPr>
          <p:cNvPr id="8" name="Picture 7">
            <a:extLst>
              <a:ext uri="{FF2B5EF4-FFF2-40B4-BE49-F238E27FC236}">
                <a16:creationId xmlns:a16="http://schemas.microsoft.com/office/drawing/2014/main" id="{0025B775-AF3F-4E12-BB55-53037C253D63}"/>
              </a:ext>
            </a:extLst>
          </p:cNvPr>
          <p:cNvPicPr>
            <a:picLocks noChangeAspect="1"/>
          </p:cNvPicPr>
          <p:nvPr userDrawn="1"/>
        </p:nvPicPr>
        <p:blipFill>
          <a:blip r:embed="rId2"/>
          <a:srcRect/>
          <a:stretch/>
        </p:blipFill>
        <p:spPr>
          <a:xfrm>
            <a:off x="10585230" y="417732"/>
            <a:ext cx="1187673" cy="243346"/>
          </a:xfrm>
          <a:prstGeom prst="rect">
            <a:avLst/>
          </a:prstGeom>
        </p:spPr>
      </p:pic>
      <p:pic>
        <p:nvPicPr>
          <p:cNvPr id="9" name="Picture 8" descr="Logo&#10;&#10;Description automatically generated">
            <a:extLst>
              <a:ext uri="{FF2B5EF4-FFF2-40B4-BE49-F238E27FC236}">
                <a16:creationId xmlns:a16="http://schemas.microsoft.com/office/drawing/2014/main" id="{834EC2BC-DA02-34E0-D971-640FC8282B80}"/>
              </a:ext>
            </a:extLst>
          </p:cNvPr>
          <p:cNvPicPr>
            <a:picLocks noChangeAspect="1"/>
          </p:cNvPicPr>
          <p:nvPr userDrawn="1"/>
        </p:nvPicPr>
        <p:blipFill>
          <a:blip r:embed="rId3"/>
          <a:stretch>
            <a:fillRect/>
          </a:stretch>
        </p:blipFill>
        <p:spPr>
          <a:xfrm>
            <a:off x="1780192" y="1736346"/>
            <a:ext cx="2010919" cy="2010919"/>
          </a:xfrm>
          <a:prstGeom prst="rect">
            <a:avLst/>
          </a:prstGeom>
        </p:spPr>
      </p:pic>
      <p:pic>
        <p:nvPicPr>
          <p:cNvPr id="13" name="Graphic 12">
            <a:extLst>
              <a:ext uri="{FF2B5EF4-FFF2-40B4-BE49-F238E27FC236}">
                <a16:creationId xmlns:a16="http://schemas.microsoft.com/office/drawing/2014/main" id="{262DA905-986F-4C53-970E-B44E78464E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68121" y="539404"/>
            <a:ext cx="5817287" cy="5817287"/>
          </a:xfrm>
          <a:prstGeom prst="rect">
            <a:avLst/>
          </a:prstGeom>
        </p:spPr>
      </p:pic>
    </p:spTree>
    <p:extLst>
      <p:ext uri="{BB962C8B-B14F-4D97-AF65-F5344CB8AC3E}">
        <p14:creationId xmlns:p14="http://schemas.microsoft.com/office/powerpoint/2010/main" val="3193770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Content 1">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BF4E5B-4774-083C-8553-4560D0347452}"/>
              </a:ext>
            </a:extLst>
          </p:cNvPr>
          <p:cNvSpPr>
            <a:spLocks noGrp="1"/>
          </p:cNvSpPr>
          <p:nvPr>
            <p:ph idx="10" hasCustomPrompt="1"/>
          </p:nvPr>
        </p:nvSpPr>
        <p:spPr>
          <a:xfrm>
            <a:off x="838200" y="1825625"/>
            <a:ext cx="5012184"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sp>
        <p:nvSpPr>
          <p:cNvPr id="6" name="Title 1">
            <a:extLst>
              <a:ext uri="{FF2B5EF4-FFF2-40B4-BE49-F238E27FC236}">
                <a16:creationId xmlns:a16="http://schemas.microsoft.com/office/drawing/2014/main" id="{5C318095-D4F9-AD54-622B-47F3C84F0715}"/>
              </a:ext>
            </a:extLst>
          </p:cNvPr>
          <p:cNvSpPr>
            <a:spLocks noGrp="1"/>
          </p:cNvSpPr>
          <p:nvPr>
            <p:ph type="title" hasCustomPrompt="1"/>
          </p:nvPr>
        </p:nvSpPr>
        <p:spPr>
          <a:xfrm>
            <a:off x="838200" y="341975"/>
            <a:ext cx="5012184"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pic>
        <p:nvPicPr>
          <p:cNvPr id="2" name="Picture 1">
            <a:extLst>
              <a:ext uri="{FF2B5EF4-FFF2-40B4-BE49-F238E27FC236}">
                <a16:creationId xmlns:a16="http://schemas.microsoft.com/office/drawing/2014/main" id="{C428AD75-4557-F630-3050-49379B868CC3}"/>
              </a:ext>
            </a:extLst>
          </p:cNvPr>
          <p:cNvPicPr>
            <a:picLocks noChangeAspect="1"/>
          </p:cNvPicPr>
          <p:nvPr userDrawn="1"/>
        </p:nvPicPr>
        <p:blipFill>
          <a:blip r:embed="rId2"/>
          <a:srcRect/>
          <a:stretch/>
        </p:blipFill>
        <p:spPr>
          <a:xfrm>
            <a:off x="10585230" y="417732"/>
            <a:ext cx="1187673" cy="243346"/>
          </a:xfrm>
          <a:prstGeom prst="rect">
            <a:avLst/>
          </a:prstGeom>
        </p:spPr>
      </p:pic>
      <p:pic>
        <p:nvPicPr>
          <p:cNvPr id="7" name="Picture 6">
            <a:extLst>
              <a:ext uri="{FF2B5EF4-FFF2-40B4-BE49-F238E27FC236}">
                <a16:creationId xmlns:a16="http://schemas.microsoft.com/office/drawing/2014/main" id="{4BF896EC-64DE-93F0-AF49-C354D0A5D9E1}"/>
              </a:ext>
            </a:extLst>
          </p:cNvPr>
          <p:cNvPicPr>
            <a:picLocks noChangeAspect="1"/>
          </p:cNvPicPr>
          <p:nvPr userDrawn="1"/>
        </p:nvPicPr>
        <p:blipFill>
          <a:blip r:embed="rId3"/>
          <a:stretch>
            <a:fillRect/>
          </a:stretch>
        </p:blipFill>
        <p:spPr>
          <a:xfrm>
            <a:off x="7411574" y="-2132012"/>
            <a:ext cx="5802776" cy="5802776"/>
          </a:xfrm>
          <a:prstGeom prst="rect">
            <a:avLst/>
          </a:prstGeom>
        </p:spPr>
      </p:pic>
      <p:pic>
        <p:nvPicPr>
          <p:cNvPr id="11" name="Picture 10">
            <a:extLst>
              <a:ext uri="{FF2B5EF4-FFF2-40B4-BE49-F238E27FC236}">
                <a16:creationId xmlns:a16="http://schemas.microsoft.com/office/drawing/2014/main" id="{6BE97DA8-1BA3-6399-9A51-6BDCE0AE4226}"/>
              </a:ext>
            </a:extLst>
          </p:cNvPr>
          <p:cNvPicPr>
            <a:picLocks noChangeAspect="1"/>
          </p:cNvPicPr>
          <p:nvPr userDrawn="1"/>
        </p:nvPicPr>
        <p:blipFill>
          <a:blip r:embed="rId4"/>
          <a:srcRect/>
          <a:stretch/>
        </p:blipFill>
        <p:spPr>
          <a:xfrm>
            <a:off x="10585231" y="417733"/>
            <a:ext cx="1187669" cy="243346"/>
          </a:xfrm>
          <a:prstGeom prst="rect">
            <a:avLst/>
          </a:prstGeom>
        </p:spPr>
      </p:pic>
    </p:spTree>
    <p:extLst>
      <p:ext uri="{BB962C8B-B14F-4D97-AF65-F5344CB8AC3E}">
        <p14:creationId xmlns:p14="http://schemas.microsoft.com/office/powerpoint/2010/main" val="1481737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Content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BB6CF5D-A549-A85C-A9BF-81B39FB609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72616" y="1347175"/>
            <a:ext cx="5510826" cy="5510826"/>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F587ADF3-A2C9-AFD5-932A-EA68E254F2E2}"/>
              </a:ext>
            </a:extLst>
          </p:cNvPr>
          <p:cNvPicPr>
            <a:picLocks noChangeAspect="1"/>
          </p:cNvPicPr>
          <p:nvPr userDrawn="1"/>
        </p:nvPicPr>
        <p:blipFill>
          <a:blip r:embed="rId4">
            <a:alphaModFix amt="5000"/>
          </a:blip>
          <a:stretch>
            <a:fillRect/>
          </a:stretch>
        </p:blipFill>
        <p:spPr>
          <a:xfrm>
            <a:off x="7565279" y="-1534263"/>
            <a:ext cx="5342691" cy="5342691"/>
          </a:xfrm>
          <a:prstGeom prst="rect">
            <a:avLst/>
          </a:prstGeom>
        </p:spPr>
      </p:pic>
      <p:sp>
        <p:nvSpPr>
          <p:cNvPr id="4" name="Content Placeholder 2">
            <a:extLst>
              <a:ext uri="{FF2B5EF4-FFF2-40B4-BE49-F238E27FC236}">
                <a16:creationId xmlns:a16="http://schemas.microsoft.com/office/drawing/2014/main" id="{DEBF4E5B-4774-083C-8553-4560D0347452}"/>
              </a:ext>
            </a:extLst>
          </p:cNvPr>
          <p:cNvSpPr>
            <a:spLocks noGrp="1"/>
          </p:cNvSpPr>
          <p:nvPr>
            <p:ph idx="10" hasCustomPrompt="1"/>
          </p:nvPr>
        </p:nvSpPr>
        <p:spPr>
          <a:xfrm>
            <a:off x="6341616" y="1825625"/>
            <a:ext cx="5012184" cy="4351338"/>
          </a:xfrm>
        </p:spPr>
        <p:txBody>
          <a:bodyPr>
            <a:noAutofit/>
          </a:bodyPr>
          <a:lstStyle>
            <a:lvl1pPr>
              <a:buClr>
                <a:srgbClr val="7D6F6D"/>
              </a:buClr>
              <a:defRPr sz="2200" b="0" i="0">
                <a:solidFill>
                  <a:srgbClr val="737374"/>
                </a:solidFill>
                <a:latin typeface="Avenir Next Demi Bold" panose="020B0503020202020204" pitchFamily="34" charset="0"/>
                <a:cs typeface="Arial" panose="020B0604020202020204" pitchFamily="34" charset="0"/>
              </a:defRPr>
            </a:lvl1pPr>
            <a:lvl2pPr>
              <a:buClr>
                <a:srgbClr val="7D6F6D"/>
              </a:buClr>
              <a:defRPr sz="2200" b="0" i="0">
                <a:solidFill>
                  <a:srgbClr val="737374"/>
                </a:solidFill>
                <a:latin typeface="Avenir Next" panose="020B0503020202020204" pitchFamily="34" charset="0"/>
                <a:cs typeface="Arial" panose="020B0604020202020204" pitchFamily="34" charset="0"/>
              </a:defRPr>
            </a:lvl2pPr>
            <a:lvl3pPr>
              <a:buClr>
                <a:srgbClr val="7D6F6D"/>
              </a:buClr>
              <a:defRPr sz="2000" b="0" i="0">
                <a:solidFill>
                  <a:srgbClr val="737374"/>
                </a:solidFill>
                <a:latin typeface="Avenir Next" panose="020B0503020202020204" pitchFamily="34" charset="0"/>
                <a:cs typeface="Arial" panose="020B0604020202020204" pitchFamily="34" charset="0"/>
              </a:defRPr>
            </a:lvl3pPr>
            <a:lvl4pPr>
              <a:buClr>
                <a:srgbClr val="7D6F6D"/>
              </a:buClr>
              <a:defRPr b="0" i="0">
                <a:solidFill>
                  <a:srgbClr val="737374"/>
                </a:solidFill>
                <a:latin typeface="Avenir Next" panose="020B0503020202020204" pitchFamily="34" charset="0"/>
                <a:cs typeface="Arial" panose="020B0604020202020204" pitchFamily="34" charset="0"/>
              </a:defRPr>
            </a:lvl4pPr>
            <a:lvl5pPr>
              <a:buClr>
                <a:srgbClr val="7D6F6D"/>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sp>
        <p:nvSpPr>
          <p:cNvPr id="6" name="Title 1">
            <a:extLst>
              <a:ext uri="{FF2B5EF4-FFF2-40B4-BE49-F238E27FC236}">
                <a16:creationId xmlns:a16="http://schemas.microsoft.com/office/drawing/2014/main" id="{5C318095-D4F9-AD54-622B-47F3C84F0715}"/>
              </a:ext>
            </a:extLst>
          </p:cNvPr>
          <p:cNvSpPr>
            <a:spLocks noGrp="1"/>
          </p:cNvSpPr>
          <p:nvPr>
            <p:ph type="title" hasCustomPrompt="1"/>
          </p:nvPr>
        </p:nvSpPr>
        <p:spPr>
          <a:xfrm>
            <a:off x="838199" y="365125"/>
            <a:ext cx="4665217"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sp>
        <p:nvSpPr>
          <p:cNvPr id="3" name="Picture Placeholder 2">
            <a:extLst>
              <a:ext uri="{FF2B5EF4-FFF2-40B4-BE49-F238E27FC236}">
                <a16:creationId xmlns:a16="http://schemas.microsoft.com/office/drawing/2014/main" id="{6A61C84D-ED74-99BD-37AF-415BF7FEFFE6}"/>
              </a:ext>
            </a:extLst>
          </p:cNvPr>
          <p:cNvSpPr>
            <a:spLocks noGrp="1"/>
          </p:cNvSpPr>
          <p:nvPr>
            <p:ph type="pic" idx="11" hasCustomPrompt="1"/>
          </p:nvPr>
        </p:nvSpPr>
        <p:spPr>
          <a:xfrm>
            <a:off x="838199" y="1825625"/>
            <a:ext cx="4665217" cy="4351338"/>
          </a:xfrm>
        </p:spPr>
        <p:txBody>
          <a:bodyPr anchor="ctr">
            <a:noAutofit/>
          </a:bodyPr>
          <a:lstStyle>
            <a:lvl1pPr marL="0" indent="0" algn="ctr">
              <a:buNone/>
              <a:defRPr sz="26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a:t>
            </a:r>
            <a:endParaRPr lang="en-BE"/>
          </a:p>
        </p:txBody>
      </p:sp>
      <p:pic>
        <p:nvPicPr>
          <p:cNvPr id="5" name="Picture 4">
            <a:extLst>
              <a:ext uri="{FF2B5EF4-FFF2-40B4-BE49-F238E27FC236}">
                <a16:creationId xmlns:a16="http://schemas.microsoft.com/office/drawing/2014/main" id="{7CBB7242-7D55-0870-DCA5-63934F96CF9A}"/>
              </a:ext>
            </a:extLst>
          </p:cNvPr>
          <p:cNvPicPr>
            <a:picLocks noChangeAspect="1"/>
          </p:cNvPicPr>
          <p:nvPr userDrawn="1"/>
        </p:nvPicPr>
        <p:blipFill>
          <a:blip r:embed="rId5"/>
          <a:srcRect/>
          <a:stretch/>
        </p:blipFill>
        <p:spPr>
          <a:xfrm>
            <a:off x="10585230" y="417732"/>
            <a:ext cx="1187673" cy="243346"/>
          </a:xfrm>
          <a:prstGeom prst="rect">
            <a:avLst/>
          </a:prstGeom>
        </p:spPr>
      </p:pic>
      <p:pic>
        <p:nvPicPr>
          <p:cNvPr id="12" name="Picture 11">
            <a:extLst>
              <a:ext uri="{FF2B5EF4-FFF2-40B4-BE49-F238E27FC236}">
                <a16:creationId xmlns:a16="http://schemas.microsoft.com/office/drawing/2014/main" id="{69D0140A-9B2E-4A75-56D9-15CF45F5B8B0}"/>
              </a:ext>
            </a:extLst>
          </p:cNvPr>
          <p:cNvPicPr>
            <a:picLocks noChangeAspect="1"/>
          </p:cNvPicPr>
          <p:nvPr userDrawn="1"/>
        </p:nvPicPr>
        <p:blipFill>
          <a:blip r:embed="rId6"/>
          <a:srcRect/>
          <a:stretch/>
        </p:blipFill>
        <p:spPr>
          <a:xfrm>
            <a:off x="10585231" y="417733"/>
            <a:ext cx="1187669" cy="243346"/>
          </a:xfrm>
          <a:prstGeom prst="rect">
            <a:avLst/>
          </a:prstGeom>
        </p:spPr>
      </p:pic>
    </p:spTree>
    <p:extLst>
      <p:ext uri="{BB962C8B-B14F-4D97-AF65-F5344CB8AC3E}">
        <p14:creationId xmlns:p14="http://schemas.microsoft.com/office/powerpoint/2010/main" val="9043469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sp>
        <p:nvSpPr>
          <p:cNvPr id="3" name="Content Placeholder 2">
            <a:extLst>
              <a:ext uri="{FF2B5EF4-FFF2-40B4-BE49-F238E27FC236}">
                <a16:creationId xmlns:a16="http://schemas.microsoft.com/office/drawing/2014/main" id="{A55D5656-5E4F-BB5B-5A4B-7CA5FD47CC33}"/>
              </a:ext>
            </a:extLst>
          </p:cNvPr>
          <p:cNvSpPr>
            <a:spLocks noGrp="1"/>
          </p:cNvSpPr>
          <p:nvPr>
            <p:ph idx="1" hasCustomPrompt="1"/>
          </p:nvPr>
        </p:nvSpPr>
        <p:spPr>
          <a:xfrm>
            <a:off x="838200" y="1690688"/>
            <a:ext cx="10515600" cy="4351338"/>
          </a:xfrm>
        </p:spPr>
        <p:txBody>
          <a:bodyPr>
            <a:noAutofit/>
          </a:bodyPr>
          <a:lstStyle>
            <a:lvl1pPr>
              <a:buClr>
                <a:srgbClr val="02A0CE"/>
              </a:buClr>
              <a:defRPr sz="26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pic>
        <p:nvPicPr>
          <p:cNvPr id="9" name="Picture 8">
            <a:extLst>
              <a:ext uri="{FF2B5EF4-FFF2-40B4-BE49-F238E27FC236}">
                <a16:creationId xmlns:a16="http://schemas.microsoft.com/office/drawing/2014/main" id="{9D591CB8-6649-17D2-7BC4-5A6147D42F85}"/>
              </a:ext>
            </a:extLst>
          </p:cNvPr>
          <p:cNvPicPr>
            <a:picLocks noChangeAspect="1"/>
          </p:cNvPicPr>
          <p:nvPr userDrawn="1"/>
        </p:nvPicPr>
        <p:blipFill>
          <a:blip r:embed="rId2"/>
          <a:srcRect/>
          <a:stretch/>
        </p:blipFill>
        <p:spPr>
          <a:xfrm>
            <a:off x="10585231" y="417733"/>
            <a:ext cx="1187669" cy="243346"/>
          </a:xfrm>
          <a:prstGeom prst="rect">
            <a:avLst/>
          </a:prstGeom>
        </p:spPr>
      </p:pic>
    </p:spTree>
    <p:extLst>
      <p:ext uri="{BB962C8B-B14F-4D97-AF65-F5344CB8AC3E}">
        <p14:creationId xmlns:p14="http://schemas.microsoft.com/office/powerpoint/2010/main" val="1919510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F-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dirty="0"/>
              <a:t>Title</a:t>
            </a:r>
            <a:endParaRPr lang="en-BE"/>
          </a:p>
        </p:txBody>
      </p:sp>
      <p:sp>
        <p:nvSpPr>
          <p:cNvPr id="3" name="Content Placeholder 2">
            <a:extLst>
              <a:ext uri="{FF2B5EF4-FFF2-40B4-BE49-F238E27FC236}">
                <a16:creationId xmlns:a16="http://schemas.microsoft.com/office/drawing/2014/main" id="{A55D5656-5E4F-BB5B-5A4B-7CA5FD47CC33}"/>
              </a:ext>
            </a:extLst>
          </p:cNvPr>
          <p:cNvSpPr>
            <a:spLocks noGrp="1"/>
          </p:cNvSpPr>
          <p:nvPr>
            <p:ph idx="1" hasCustomPrompt="1"/>
          </p:nvPr>
        </p:nvSpPr>
        <p:spPr>
          <a:xfrm>
            <a:off x="838200" y="1825625"/>
            <a:ext cx="5257800" cy="4351338"/>
          </a:xfrm>
        </p:spPr>
        <p:txBody>
          <a:bodyPr>
            <a:noAutofit/>
          </a:bodyPr>
          <a:lstStyle>
            <a:lvl1pPr>
              <a:buClr>
                <a:srgbClr val="02A0CE"/>
              </a:buClr>
              <a:defRPr sz="26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pic>
        <p:nvPicPr>
          <p:cNvPr id="9" name="Picture 8">
            <a:extLst>
              <a:ext uri="{FF2B5EF4-FFF2-40B4-BE49-F238E27FC236}">
                <a16:creationId xmlns:a16="http://schemas.microsoft.com/office/drawing/2014/main" id="{9D591CB8-6649-17D2-7BC4-5A6147D42F85}"/>
              </a:ext>
            </a:extLst>
          </p:cNvPr>
          <p:cNvPicPr>
            <a:picLocks noChangeAspect="1"/>
          </p:cNvPicPr>
          <p:nvPr userDrawn="1"/>
        </p:nvPicPr>
        <p:blipFill>
          <a:blip r:embed="rId2"/>
          <a:srcRect/>
          <a:stretch/>
        </p:blipFill>
        <p:spPr>
          <a:xfrm>
            <a:off x="10585231" y="417733"/>
            <a:ext cx="1187669" cy="243346"/>
          </a:xfrm>
          <a:prstGeom prst="rect">
            <a:avLst/>
          </a:prstGeom>
        </p:spPr>
      </p:pic>
      <p:sp>
        <p:nvSpPr>
          <p:cNvPr id="16" name="Picture Placeholder 24">
            <a:extLst>
              <a:ext uri="{FF2B5EF4-FFF2-40B4-BE49-F238E27FC236}">
                <a16:creationId xmlns:a16="http://schemas.microsoft.com/office/drawing/2014/main" id="{92E646D8-2BAE-EBBD-A7DA-354985092711}"/>
              </a:ext>
            </a:extLst>
          </p:cNvPr>
          <p:cNvSpPr>
            <a:spLocks noGrp="1"/>
          </p:cNvSpPr>
          <p:nvPr>
            <p:ph type="pic" sz="quarter" idx="10"/>
          </p:nvPr>
        </p:nvSpPr>
        <p:spPr>
          <a:xfrm>
            <a:off x="7477932" y="1790054"/>
            <a:ext cx="3324387" cy="3316637"/>
          </a:xfrm>
          <a:custGeom>
            <a:avLst/>
            <a:gdLst>
              <a:gd name="connsiteX0" fmla="*/ 0 w 2963120"/>
              <a:gd name="connsiteY0" fmla="*/ 0 h 2975075"/>
              <a:gd name="connsiteX1" fmla="*/ 2469257 w 2963120"/>
              <a:gd name="connsiteY1" fmla="*/ 0 h 2975075"/>
              <a:gd name="connsiteX2" fmla="*/ 2963120 w 2963120"/>
              <a:gd name="connsiteY2" fmla="*/ 493863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493863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0 w 2963120"/>
              <a:gd name="connsiteY4" fmla="*/ 2975075 h 2975075"/>
              <a:gd name="connsiteX5" fmla="*/ 0 w 2963120"/>
              <a:gd name="connsiteY5"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0 w 2963120"/>
              <a:gd name="connsiteY4" fmla="*/ 2975075 h 2975075"/>
              <a:gd name="connsiteX5" fmla="*/ 0 w 2963120"/>
              <a:gd name="connsiteY5" fmla="*/ 0 h 2975075"/>
              <a:gd name="connsiteX0" fmla="*/ 345 w 2963465"/>
              <a:gd name="connsiteY0" fmla="*/ 0 h 2975075"/>
              <a:gd name="connsiteX1" fmla="*/ 1937974 w 2963465"/>
              <a:gd name="connsiteY1" fmla="*/ 0 h 2975075"/>
              <a:gd name="connsiteX2" fmla="*/ 2963465 w 2963465"/>
              <a:gd name="connsiteY2" fmla="*/ 1060932 h 2975075"/>
              <a:gd name="connsiteX3" fmla="*/ 2963465 w 2963465"/>
              <a:gd name="connsiteY3" fmla="*/ 2975075 h 2975075"/>
              <a:gd name="connsiteX4" fmla="*/ 345 w 2963465"/>
              <a:gd name="connsiteY4" fmla="*/ 2975075 h 2975075"/>
              <a:gd name="connsiteX5" fmla="*/ 12457 w 2963465"/>
              <a:gd name="connsiteY5" fmla="*/ 2011057 h 2975075"/>
              <a:gd name="connsiteX6" fmla="*/ 345 w 2963465"/>
              <a:gd name="connsiteY6" fmla="*/ 0 h 29750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1020725 w 2963120"/>
              <a:gd name="connsiteY4" fmla="*/ 2975075 h 2975075"/>
              <a:gd name="connsiteX5" fmla="*/ 12112 w 2963120"/>
              <a:gd name="connsiteY5" fmla="*/ 2011057 h 2975075"/>
              <a:gd name="connsiteX6" fmla="*/ 0 w 2963120"/>
              <a:gd name="connsiteY6" fmla="*/ 0 h 2975075"/>
              <a:gd name="connsiteX0" fmla="*/ 0 w 2963120"/>
              <a:gd name="connsiteY0" fmla="*/ 0 h 2981375"/>
              <a:gd name="connsiteX1" fmla="*/ 1937629 w 2963120"/>
              <a:gd name="connsiteY1" fmla="*/ 0 h 2981375"/>
              <a:gd name="connsiteX2" fmla="*/ 2963120 w 2963120"/>
              <a:gd name="connsiteY2" fmla="*/ 1060932 h 2981375"/>
              <a:gd name="connsiteX3" fmla="*/ 2963120 w 2963120"/>
              <a:gd name="connsiteY3" fmla="*/ 2975075 h 2981375"/>
              <a:gd name="connsiteX4" fmla="*/ 1020725 w 2963120"/>
              <a:gd name="connsiteY4" fmla="*/ 2975075 h 2981375"/>
              <a:gd name="connsiteX5" fmla="*/ 12112 w 2963120"/>
              <a:gd name="connsiteY5" fmla="*/ 2011057 h 2981375"/>
              <a:gd name="connsiteX6" fmla="*/ 0 w 2963120"/>
              <a:gd name="connsiteY6" fmla="*/ 0 h 2981375"/>
              <a:gd name="connsiteX0" fmla="*/ 0 w 2963120"/>
              <a:gd name="connsiteY0" fmla="*/ 0 h 2975075"/>
              <a:gd name="connsiteX1" fmla="*/ 1937629 w 2963120"/>
              <a:gd name="connsiteY1" fmla="*/ 0 h 2975075"/>
              <a:gd name="connsiteX2" fmla="*/ 2963120 w 2963120"/>
              <a:gd name="connsiteY2" fmla="*/ 1060932 h 2975075"/>
              <a:gd name="connsiteX3" fmla="*/ 2963120 w 2963120"/>
              <a:gd name="connsiteY3" fmla="*/ 2975075 h 2975075"/>
              <a:gd name="connsiteX4" fmla="*/ 1020725 w 2963120"/>
              <a:gd name="connsiteY4" fmla="*/ 2975075 h 2975075"/>
              <a:gd name="connsiteX5" fmla="*/ 12112 w 2963120"/>
              <a:gd name="connsiteY5" fmla="*/ 2011057 h 2975075"/>
              <a:gd name="connsiteX6" fmla="*/ 0 w 2963120"/>
              <a:gd name="connsiteY6" fmla="*/ 0 h 297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120" h="2975075">
                <a:moveTo>
                  <a:pt x="0" y="0"/>
                </a:moveTo>
                <a:lnTo>
                  <a:pt x="1937629" y="0"/>
                </a:lnTo>
                <a:cubicBezTo>
                  <a:pt x="2210382" y="0"/>
                  <a:pt x="2963120" y="15546"/>
                  <a:pt x="2963120" y="1060932"/>
                </a:cubicBezTo>
                <a:lnTo>
                  <a:pt x="2963120" y="2975075"/>
                </a:lnTo>
                <a:lnTo>
                  <a:pt x="1020725" y="2975075"/>
                </a:lnTo>
                <a:cubicBezTo>
                  <a:pt x="110363" y="2975075"/>
                  <a:pt x="15163" y="2294592"/>
                  <a:pt x="12112" y="2011057"/>
                </a:cubicBezTo>
                <a:cubicBezTo>
                  <a:pt x="8075" y="1340705"/>
                  <a:pt x="4037" y="670352"/>
                  <a:pt x="0" y="0"/>
                </a:cubicBezTo>
                <a:close/>
              </a:path>
            </a:pathLst>
          </a:custGeom>
        </p:spPr>
        <p:txBody>
          <a:bodyPr anchor="ctr">
            <a:noAutofit/>
          </a:bodyPr>
          <a:lstStyle>
            <a:lvl1pPr algn="ctr">
              <a:defRPr sz="2000" b="1" i="0">
                <a:solidFill>
                  <a:srgbClr val="000000"/>
                </a:solidFill>
                <a:latin typeface="Avenir Next" panose="020B0503020202020204" pitchFamily="34" charset="0"/>
              </a:defRPr>
            </a:lvl1pPr>
          </a:lstStyle>
          <a:p>
            <a:endParaRPr lang="en-GB" dirty="0"/>
          </a:p>
        </p:txBody>
      </p:sp>
      <p:pic>
        <p:nvPicPr>
          <p:cNvPr id="4" name="Picture 3">
            <a:extLst>
              <a:ext uri="{FF2B5EF4-FFF2-40B4-BE49-F238E27FC236}">
                <a16:creationId xmlns:a16="http://schemas.microsoft.com/office/drawing/2014/main" id="{3BBB4E55-4230-2BE3-D267-2F2FB0B3A351}"/>
              </a:ext>
            </a:extLst>
          </p:cNvPr>
          <p:cNvPicPr>
            <a:picLocks noChangeAspect="1"/>
          </p:cNvPicPr>
          <p:nvPr userDrawn="1"/>
        </p:nvPicPr>
        <p:blipFill>
          <a:blip r:embed="rId3"/>
          <a:stretch>
            <a:fillRect/>
          </a:stretch>
        </p:blipFill>
        <p:spPr>
          <a:xfrm rot="10800000">
            <a:off x="8792409" y="-2103914"/>
            <a:ext cx="5603283" cy="5603283"/>
          </a:xfrm>
          <a:prstGeom prst="rect">
            <a:avLst/>
          </a:prstGeom>
        </p:spPr>
      </p:pic>
      <p:pic>
        <p:nvPicPr>
          <p:cNvPr id="5" name="Graphic 4">
            <a:extLst>
              <a:ext uri="{FF2B5EF4-FFF2-40B4-BE49-F238E27FC236}">
                <a16:creationId xmlns:a16="http://schemas.microsoft.com/office/drawing/2014/main" id="{E5F77493-AFAC-76E7-8B80-566DC8ED0F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71450" y="1179697"/>
            <a:ext cx="4537350" cy="4537350"/>
          </a:xfrm>
          <a:prstGeom prst="rect">
            <a:avLst/>
          </a:prstGeom>
        </p:spPr>
      </p:pic>
    </p:spTree>
    <p:extLst>
      <p:ext uri="{BB962C8B-B14F-4D97-AF65-F5344CB8AC3E}">
        <p14:creationId xmlns:p14="http://schemas.microsoft.com/office/powerpoint/2010/main" val="844555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F-Content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0D1A22-16BF-C7D1-6F9D-7C1F7016F421}"/>
              </a:ext>
            </a:extLst>
          </p:cNvPr>
          <p:cNvPicPr>
            <a:picLocks noChangeAspect="1"/>
          </p:cNvPicPr>
          <p:nvPr userDrawn="1"/>
        </p:nvPicPr>
        <p:blipFill>
          <a:blip r:embed="rId2"/>
          <a:srcRect/>
          <a:stretch/>
        </p:blipFill>
        <p:spPr>
          <a:xfrm>
            <a:off x="10585231" y="417733"/>
            <a:ext cx="1187669" cy="243346"/>
          </a:xfrm>
          <a:prstGeom prst="rect">
            <a:avLst/>
          </a:prstGeom>
        </p:spPr>
      </p:pic>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sp>
        <p:nvSpPr>
          <p:cNvPr id="3" name="Content Placeholder 2">
            <a:extLst>
              <a:ext uri="{FF2B5EF4-FFF2-40B4-BE49-F238E27FC236}">
                <a16:creationId xmlns:a16="http://schemas.microsoft.com/office/drawing/2014/main" id="{A55D5656-5E4F-BB5B-5A4B-7CA5FD47CC33}"/>
              </a:ext>
            </a:extLst>
          </p:cNvPr>
          <p:cNvSpPr>
            <a:spLocks noGrp="1"/>
          </p:cNvSpPr>
          <p:nvPr>
            <p:ph idx="1" hasCustomPrompt="1"/>
          </p:nvPr>
        </p:nvSpPr>
        <p:spPr>
          <a:xfrm>
            <a:off x="838200" y="1825625"/>
            <a:ext cx="5012184"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sp>
        <p:nvSpPr>
          <p:cNvPr id="4" name="Content Placeholder 2">
            <a:extLst>
              <a:ext uri="{FF2B5EF4-FFF2-40B4-BE49-F238E27FC236}">
                <a16:creationId xmlns:a16="http://schemas.microsoft.com/office/drawing/2014/main" id="{77E50BC8-5678-12D4-9702-5EC0521F3870}"/>
              </a:ext>
            </a:extLst>
          </p:cNvPr>
          <p:cNvSpPr>
            <a:spLocks noGrp="1"/>
          </p:cNvSpPr>
          <p:nvPr>
            <p:ph idx="10" hasCustomPrompt="1"/>
          </p:nvPr>
        </p:nvSpPr>
        <p:spPr>
          <a:xfrm>
            <a:off x="6360110" y="1825625"/>
            <a:ext cx="5012184"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pic>
        <p:nvPicPr>
          <p:cNvPr id="5" name="Graphic 4">
            <a:extLst>
              <a:ext uri="{FF2B5EF4-FFF2-40B4-BE49-F238E27FC236}">
                <a16:creationId xmlns:a16="http://schemas.microsoft.com/office/drawing/2014/main" id="{EAF6F798-7BE7-C37C-827F-F11761D119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49C00654-C2FA-1658-372E-2154F3CB1FEC}"/>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Tree>
    <p:extLst>
      <p:ext uri="{BB962C8B-B14F-4D97-AF65-F5344CB8AC3E}">
        <p14:creationId xmlns:p14="http://schemas.microsoft.com/office/powerpoint/2010/main" val="1641404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Content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8C94CA-B567-008F-BED7-C0C6A4F02BDB}"/>
              </a:ext>
            </a:extLst>
          </p:cNvPr>
          <p:cNvPicPr>
            <a:picLocks noChangeAspect="1"/>
          </p:cNvPicPr>
          <p:nvPr userDrawn="1"/>
        </p:nvPicPr>
        <p:blipFill>
          <a:blip r:embed="rId2"/>
          <a:srcRect/>
          <a:stretch/>
        </p:blipFill>
        <p:spPr>
          <a:xfrm>
            <a:off x="10585231" y="417733"/>
            <a:ext cx="1187669" cy="243346"/>
          </a:xfrm>
          <a:prstGeom prst="rect">
            <a:avLst/>
          </a:prstGeom>
        </p:spPr>
      </p:pic>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10515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sp>
        <p:nvSpPr>
          <p:cNvPr id="3" name="Content Placeholder 2">
            <a:extLst>
              <a:ext uri="{FF2B5EF4-FFF2-40B4-BE49-F238E27FC236}">
                <a16:creationId xmlns:a16="http://schemas.microsoft.com/office/drawing/2014/main" id="{A55D5656-5E4F-BB5B-5A4B-7CA5FD47CC33}"/>
              </a:ext>
            </a:extLst>
          </p:cNvPr>
          <p:cNvSpPr>
            <a:spLocks noGrp="1"/>
          </p:cNvSpPr>
          <p:nvPr>
            <p:ph idx="1" hasCustomPrompt="1"/>
          </p:nvPr>
        </p:nvSpPr>
        <p:spPr>
          <a:xfrm>
            <a:off x="838200" y="1825625"/>
            <a:ext cx="5562600"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sp>
        <p:nvSpPr>
          <p:cNvPr id="5" name="Picture Placeholder 2">
            <a:extLst>
              <a:ext uri="{FF2B5EF4-FFF2-40B4-BE49-F238E27FC236}">
                <a16:creationId xmlns:a16="http://schemas.microsoft.com/office/drawing/2014/main" id="{C2318AE8-DD15-EE75-4D58-762678A366DB}"/>
              </a:ext>
            </a:extLst>
          </p:cNvPr>
          <p:cNvSpPr>
            <a:spLocks noGrp="1"/>
          </p:cNvSpPr>
          <p:nvPr>
            <p:ph type="pic" idx="10" hasCustomPrompt="1"/>
          </p:nvPr>
        </p:nvSpPr>
        <p:spPr>
          <a:xfrm>
            <a:off x="6995604" y="1825625"/>
            <a:ext cx="4358196" cy="3705163"/>
          </a:xfrm>
        </p:spPr>
        <p:txBody>
          <a:bodyPr anchor="ctr">
            <a:noAutofit/>
          </a:bodyPr>
          <a:lstStyle>
            <a:lvl1pPr marL="0" indent="0" algn="ctr">
              <a:buNone/>
              <a:defRPr sz="26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a:t>
            </a:r>
            <a:endParaRPr lang="en-BE"/>
          </a:p>
        </p:txBody>
      </p:sp>
      <p:pic>
        <p:nvPicPr>
          <p:cNvPr id="4" name="Graphic 3">
            <a:extLst>
              <a:ext uri="{FF2B5EF4-FFF2-40B4-BE49-F238E27FC236}">
                <a16:creationId xmlns:a16="http://schemas.microsoft.com/office/drawing/2014/main" id="{1B7DC3DA-A772-78DA-BFFA-BEB8DCB445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A15154A5-24D2-0EB6-B31C-D1D9F57ED553}"/>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Tree>
    <p:extLst>
      <p:ext uri="{BB962C8B-B14F-4D97-AF65-F5344CB8AC3E}">
        <p14:creationId xmlns:p14="http://schemas.microsoft.com/office/powerpoint/2010/main" val="14990820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Content 6">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2318AE8-DD15-EE75-4D58-762678A366DB}"/>
              </a:ext>
            </a:extLst>
          </p:cNvPr>
          <p:cNvSpPr>
            <a:spLocks noGrp="1"/>
          </p:cNvSpPr>
          <p:nvPr>
            <p:ph type="pic" idx="10" hasCustomPrompt="1"/>
          </p:nvPr>
        </p:nvSpPr>
        <p:spPr>
          <a:xfrm>
            <a:off x="6995604" y="1"/>
            <a:ext cx="5196396" cy="6258756"/>
          </a:xfrm>
        </p:spPr>
        <p:txBody>
          <a:bodyPr anchor="ctr">
            <a:noAutofit/>
          </a:bodyPr>
          <a:lstStyle>
            <a:lvl1pPr marL="0" indent="0" algn="ctr">
              <a:buNone/>
              <a:defRPr sz="2600" b="1" i="0">
                <a:solidFill>
                  <a:srgbClr val="7D6F6D"/>
                </a:solidFill>
                <a:latin typeface="Avenir Next Demi Bold"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a:t>
            </a:r>
            <a:endParaRPr lang="en-BE"/>
          </a:p>
        </p:txBody>
      </p:sp>
      <p:sp>
        <p:nvSpPr>
          <p:cNvPr id="2" name="Title 1">
            <a:extLst>
              <a:ext uri="{FF2B5EF4-FFF2-40B4-BE49-F238E27FC236}">
                <a16:creationId xmlns:a16="http://schemas.microsoft.com/office/drawing/2014/main" id="{DD3D67F9-E1AD-F0F7-6B3E-5E53CD3557F7}"/>
              </a:ext>
            </a:extLst>
          </p:cNvPr>
          <p:cNvSpPr>
            <a:spLocks noGrp="1"/>
          </p:cNvSpPr>
          <p:nvPr>
            <p:ph type="title" hasCustomPrompt="1"/>
          </p:nvPr>
        </p:nvSpPr>
        <p:spPr>
          <a:xfrm>
            <a:off x="838200" y="365125"/>
            <a:ext cx="5562600" cy="1325563"/>
          </a:xfrm>
          <a:prstGeom prst="rect">
            <a:avLst/>
          </a:prstGeom>
        </p:spPr>
        <p:txBody>
          <a:bodyPr>
            <a:noAutofit/>
          </a:bodyPr>
          <a:lstStyle>
            <a:lvl1pPr>
              <a:defRPr sz="2800">
                <a:solidFill>
                  <a:srgbClr val="02A0CE"/>
                </a:solidFill>
                <a:latin typeface="All Round Gothic Medium" panose="020B0603020202020104" pitchFamily="34" charset="77"/>
              </a:defRPr>
            </a:lvl1pPr>
          </a:lstStyle>
          <a:p>
            <a:r>
              <a:rPr lang="en-GB"/>
              <a:t>Title</a:t>
            </a:r>
            <a:endParaRPr lang="en-BE"/>
          </a:p>
        </p:txBody>
      </p:sp>
      <p:sp>
        <p:nvSpPr>
          <p:cNvPr id="3" name="Content Placeholder 2">
            <a:extLst>
              <a:ext uri="{FF2B5EF4-FFF2-40B4-BE49-F238E27FC236}">
                <a16:creationId xmlns:a16="http://schemas.microsoft.com/office/drawing/2014/main" id="{A55D5656-5E4F-BB5B-5A4B-7CA5FD47CC33}"/>
              </a:ext>
            </a:extLst>
          </p:cNvPr>
          <p:cNvSpPr>
            <a:spLocks noGrp="1"/>
          </p:cNvSpPr>
          <p:nvPr>
            <p:ph idx="1" hasCustomPrompt="1"/>
          </p:nvPr>
        </p:nvSpPr>
        <p:spPr>
          <a:xfrm>
            <a:off x="838200" y="1825860"/>
            <a:ext cx="5562600" cy="4351338"/>
          </a:xfrm>
        </p:spPr>
        <p:txBody>
          <a:bodyPr>
            <a:noAutofit/>
          </a:bodyPr>
          <a:lstStyle>
            <a:lvl1pPr>
              <a:buClr>
                <a:srgbClr val="02A0CE"/>
              </a:buClr>
              <a:defRPr sz="2200" b="0" i="0">
                <a:solidFill>
                  <a:srgbClr val="737374"/>
                </a:solidFill>
                <a:latin typeface="Avenir Next Demi Bold" panose="020B0503020202020204" pitchFamily="34" charset="0"/>
                <a:cs typeface="Arial" panose="020B0604020202020204" pitchFamily="34" charset="0"/>
              </a:defRPr>
            </a:lvl1pPr>
            <a:lvl2pPr>
              <a:buClr>
                <a:srgbClr val="02A0CE"/>
              </a:buClr>
              <a:defRPr sz="2200" b="0" i="0">
                <a:solidFill>
                  <a:srgbClr val="737374"/>
                </a:solidFill>
                <a:latin typeface="Avenir Next" panose="020B0503020202020204" pitchFamily="34" charset="0"/>
                <a:cs typeface="Arial" panose="020B0604020202020204" pitchFamily="34" charset="0"/>
              </a:defRPr>
            </a:lvl2pPr>
            <a:lvl3pPr>
              <a:buClr>
                <a:srgbClr val="02A0CE"/>
              </a:buClr>
              <a:defRPr sz="2000" b="0" i="0">
                <a:solidFill>
                  <a:srgbClr val="737374"/>
                </a:solidFill>
                <a:latin typeface="Avenir Next" panose="020B0503020202020204" pitchFamily="34" charset="0"/>
                <a:cs typeface="Arial" panose="020B0604020202020204" pitchFamily="34" charset="0"/>
              </a:defRPr>
            </a:lvl3pPr>
            <a:lvl4pPr>
              <a:buClr>
                <a:srgbClr val="02A0CE"/>
              </a:buClr>
              <a:defRPr b="0" i="0">
                <a:solidFill>
                  <a:srgbClr val="737374"/>
                </a:solidFill>
                <a:latin typeface="Avenir Next" panose="020B0503020202020204" pitchFamily="34" charset="0"/>
                <a:cs typeface="Arial" panose="020B0604020202020204" pitchFamily="34" charset="0"/>
              </a:defRPr>
            </a:lvl4pPr>
            <a:lvl5pPr>
              <a:buClr>
                <a:srgbClr val="02A0CE"/>
              </a:buClr>
              <a:defRPr b="0" i="0">
                <a:solidFill>
                  <a:srgbClr val="737374"/>
                </a:solidFill>
                <a:latin typeface="Avenir Next" panose="020B0503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a:p>
        </p:txBody>
      </p:sp>
      <p:pic>
        <p:nvPicPr>
          <p:cNvPr id="12" name="Picture 11">
            <a:extLst>
              <a:ext uri="{FF2B5EF4-FFF2-40B4-BE49-F238E27FC236}">
                <a16:creationId xmlns:a16="http://schemas.microsoft.com/office/drawing/2014/main" id="{295D4432-F560-14A0-E8F0-21EEC6173584}"/>
              </a:ext>
            </a:extLst>
          </p:cNvPr>
          <p:cNvPicPr>
            <a:picLocks noChangeAspect="1"/>
          </p:cNvPicPr>
          <p:nvPr userDrawn="1"/>
        </p:nvPicPr>
        <p:blipFill>
          <a:blip r:embed="rId2"/>
          <a:srcRect/>
          <a:stretch/>
        </p:blipFill>
        <p:spPr>
          <a:xfrm>
            <a:off x="10585231" y="417733"/>
            <a:ext cx="1187669" cy="243346"/>
          </a:xfrm>
          <a:prstGeom prst="rect">
            <a:avLst/>
          </a:prstGeom>
        </p:spPr>
      </p:pic>
      <p:pic>
        <p:nvPicPr>
          <p:cNvPr id="4" name="Graphic 3">
            <a:extLst>
              <a:ext uri="{FF2B5EF4-FFF2-40B4-BE49-F238E27FC236}">
                <a16:creationId xmlns:a16="http://schemas.microsoft.com/office/drawing/2014/main" id="{4BE0060F-2997-B892-9BBC-F1974B26D3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266411" y="5353648"/>
            <a:ext cx="1332114" cy="1332114"/>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F3FBB57-E38C-0C23-5E13-11C32F298ED3}"/>
              </a:ext>
            </a:extLst>
          </p:cNvPr>
          <p:cNvPicPr>
            <a:picLocks noChangeAspect="1"/>
          </p:cNvPicPr>
          <p:nvPr userDrawn="1"/>
        </p:nvPicPr>
        <p:blipFill>
          <a:blip r:embed="rId5">
            <a:alphaModFix amt="5000"/>
          </a:blip>
          <a:stretch>
            <a:fillRect/>
          </a:stretch>
        </p:blipFill>
        <p:spPr>
          <a:xfrm>
            <a:off x="-454461" y="6042026"/>
            <a:ext cx="1471512" cy="1471512"/>
          </a:xfrm>
          <a:prstGeom prst="rect">
            <a:avLst/>
          </a:prstGeom>
        </p:spPr>
      </p:pic>
    </p:spTree>
    <p:extLst>
      <p:ext uri="{BB962C8B-B14F-4D97-AF65-F5344CB8AC3E}">
        <p14:creationId xmlns:p14="http://schemas.microsoft.com/office/powerpoint/2010/main" val="267532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e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image" Target="../media/image1.emf"/><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6.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33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63057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24/06/2024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7192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6024C-8700-7BE5-3EE6-7D375B784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9BA43-78EF-9A90-C7DB-09E100981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BA0459-59A0-FEB0-2785-A1413D1D6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D1D2B-3AE3-4257-84B3-F13BDB7D7E6B}" type="datetime1">
              <a:rPr lang="en-GB" smtClean="0"/>
              <a:t>24/06/2024</a:t>
            </a:fld>
            <a:endParaRPr lang="en-GB"/>
          </a:p>
        </p:txBody>
      </p:sp>
      <p:sp>
        <p:nvSpPr>
          <p:cNvPr id="5" name="Footer Placeholder 4">
            <a:extLst>
              <a:ext uri="{FF2B5EF4-FFF2-40B4-BE49-F238E27FC236}">
                <a16:creationId xmlns:a16="http://schemas.microsoft.com/office/drawing/2014/main" id="{5E8EAB16-7C34-2CB6-46D7-377A67460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EAA Intangibles Research Group</a:t>
            </a:r>
          </a:p>
        </p:txBody>
      </p:sp>
      <p:sp>
        <p:nvSpPr>
          <p:cNvPr id="6" name="Slide Number Placeholder 5">
            <a:extLst>
              <a:ext uri="{FF2B5EF4-FFF2-40B4-BE49-F238E27FC236}">
                <a16:creationId xmlns:a16="http://schemas.microsoft.com/office/drawing/2014/main" id="{EFCC0987-8566-BA8D-A403-6F0AFEE3F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7F236-C6E5-4EEF-836F-F04ADE1E595F}" type="slidenum">
              <a:rPr lang="en-GB" smtClean="0"/>
              <a:t>‹#›</a:t>
            </a:fld>
            <a:endParaRPr lang="en-GB"/>
          </a:p>
        </p:txBody>
      </p:sp>
    </p:spTree>
    <p:extLst>
      <p:ext uri="{BB962C8B-B14F-4D97-AF65-F5344CB8AC3E}">
        <p14:creationId xmlns:p14="http://schemas.microsoft.com/office/powerpoint/2010/main" val="301845596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dirty="0"/>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24/06/2024</a:t>
            </a:fld>
            <a:endParaRPr lang="en-GB" dirty="0"/>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5584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1F053F-9DDB-B826-A945-78C0A0335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jdelijke aanduiding voor titel 6">
            <a:extLst>
              <a:ext uri="{FF2B5EF4-FFF2-40B4-BE49-F238E27FC236}">
                <a16:creationId xmlns:a16="http://schemas.microsoft.com/office/drawing/2014/main" id="{3B2B97F7-D4AA-783F-8A7C-382839AED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9" name="Footer Placeholder 3">
            <a:extLst>
              <a:ext uri="{FF2B5EF4-FFF2-40B4-BE49-F238E27FC236}">
                <a16:creationId xmlns:a16="http://schemas.microsoft.com/office/drawing/2014/main" id="{11810412-679B-C79A-EA00-01371C84438D}"/>
              </a:ext>
            </a:extLst>
          </p:cNvPr>
          <p:cNvSpPr txBox="1">
            <a:spLocks/>
          </p:cNvSpPr>
          <p:nvPr userDrawn="1"/>
        </p:nvSpPr>
        <p:spPr>
          <a:xfrm>
            <a:off x="6738151" y="6356350"/>
            <a:ext cx="4275934" cy="365125"/>
          </a:xfrm>
          <a:prstGeom prst="rect">
            <a:avLst/>
          </a:prstGeom>
        </p:spPr>
        <p:txBody>
          <a:bodyPr vert="horz" lIns="91440" tIns="45720" rIns="91440" bIns="45720" rtlCol="0" anchor="ctr">
            <a:noAutofit/>
          </a:bodyPr>
          <a:lstStyle>
            <a:defPPr>
              <a:defRPr lang="en-BE"/>
            </a:defPPr>
            <a:lvl1pPr marL="0" algn="r" defTabSz="914400" rtl="0" eaLnBrk="1" latinLnBrk="0" hangingPunct="1">
              <a:defRPr sz="1100" b="0" i="0" kern="1200" baseline="0">
                <a:solidFill>
                  <a:srgbClr val="02A0CE"/>
                </a:solidFill>
                <a:latin typeface="Avenir Next Medium"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aseline="0" dirty="0">
                <a:solidFill>
                  <a:srgbClr val="02A0CE"/>
                </a:solidFill>
              </a:rPr>
              <a:t>24 June 2024  - EAA/EFRAG/IASB research workshop - www.efrag.org</a:t>
            </a:r>
          </a:p>
        </p:txBody>
      </p:sp>
      <p:sp>
        <p:nvSpPr>
          <p:cNvPr id="10" name="Slide Number Placeholder 4">
            <a:extLst>
              <a:ext uri="{FF2B5EF4-FFF2-40B4-BE49-F238E27FC236}">
                <a16:creationId xmlns:a16="http://schemas.microsoft.com/office/drawing/2014/main" id="{6AC7FB11-6FB3-1F3C-CA79-078443C26E40}"/>
              </a:ext>
            </a:extLst>
          </p:cNvPr>
          <p:cNvSpPr txBox="1">
            <a:spLocks/>
          </p:cNvSpPr>
          <p:nvPr userDrawn="1"/>
        </p:nvSpPr>
        <p:spPr>
          <a:xfrm>
            <a:off x="11150443" y="6356350"/>
            <a:ext cx="609949" cy="365125"/>
          </a:xfrm>
          <a:prstGeom prst="rect">
            <a:avLst/>
          </a:prstGeom>
        </p:spPr>
        <p:txBody>
          <a:bodyPr vert="horz" lIns="91440" tIns="45720" rIns="91440" bIns="45720" rtlCol="0" anchor="ctr">
            <a:noAutofit/>
          </a:bodyPr>
          <a:lstStyle>
            <a:defPPr>
              <a:defRPr lang="en-BE"/>
            </a:defPPr>
            <a:lvl1pPr marL="0" algn="r" defTabSz="914400" rtl="0" eaLnBrk="1" latinLnBrk="0" hangingPunct="1">
              <a:defRPr sz="1000" b="0" i="0" kern="1200" baseline="0">
                <a:solidFill>
                  <a:srgbClr val="02A0CE"/>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DA3293-30E5-5142-ABC6-1B360DBA7011}" type="slidenum">
              <a:rPr lang="en-BE" baseline="0" smtClean="0">
                <a:solidFill>
                  <a:srgbClr val="00A0CE"/>
                </a:solidFill>
                <a:latin typeface="Avenir Next Demi Bold" panose="020B0503020202020204" pitchFamily="34" charset="0"/>
              </a:rPr>
              <a:pPr/>
              <a:t>‹#›</a:t>
            </a:fld>
            <a:endParaRPr lang="en-BE" baseline="0">
              <a:solidFill>
                <a:srgbClr val="00A0CE"/>
              </a:solidFill>
              <a:latin typeface="Avenir Next Demi Bold" panose="020B0503020202020204" pitchFamily="34" charset="0"/>
            </a:endParaRPr>
          </a:p>
        </p:txBody>
      </p:sp>
    </p:spTree>
    <p:extLst>
      <p:ext uri="{BB962C8B-B14F-4D97-AF65-F5344CB8AC3E}">
        <p14:creationId xmlns:p14="http://schemas.microsoft.com/office/powerpoint/2010/main" val="42566275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dt="0"/>
  <p:txStyles>
    <p:titleStyle>
      <a:lvl1pPr algn="l" defTabSz="914400" rtl="0" eaLnBrk="1" latinLnBrk="0" hangingPunct="1">
        <a:lnSpc>
          <a:spcPct val="90000"/>
        </a:lnSpc>
        <a:spcBef>
          <a:spcPct val="0"/>
        </a:spcBef>
        <a:buNone/>
        <a:defRPr sz="2800" b="0" i="0" kern="1200">
          <a:solidFill>
            <a:schemeClr val="tx1"/>
          </a:solidFill>
          <a:latin typeface="All Round Gothic Medium" panose="020B0603020202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D11CA9-C122-0957-C7BF-9C934381E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945C186-E990-4371-9950-AC0EF5F09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30A489-3371-2923-1645-892BC7506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97A0A8-0538-4BA2-AA7E-9078AA493E66}" type="datetimeFigureOut">
              <a:rPr lang="nl-NL" smtClean="0"/>
              <a:t>24-6-2024</a:t>
            </a:fld>
            <a:endParaRPr lang="nl-NL"/>
          </a:p>
        </p:txBody>
      </p:sp>
      <p:sp>
        <p:nvSpPr>
          <p:cNvPr id="5" name="Tijdelijke aanduiding voor voettekst 4">
            <a:extLst>
              <a:ext uri="{FF2B5EF4-FFF2-40B4-BE49-F238E27FC236}">
                <a16:creationId xmlns:a16="http://schemas.microsoft.com/office/drawing/2014/main" id="{2FB29A45-A97D-1459-C02C-B0A75731D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BE1A9FAC-38D1-FC10-636C-B4C34B21A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AFEFE2-1423-4F63-8BFD-E2BDBFAF9B70}" type="slidenum">
              <a:rPr lang="nl-NL" smtClean="0"/>
              <a:t>‹#›</a:t>
            </a:fld>
            <a:endParaRPr lang="nl-NL"/>
          </a:p>
        </p:txBody>
      </p:sp>
    </p:spTree>
    <p:extLst>
      <p:ext uri="{BB962C8B-B14F-4D97-AF65-F5344CB8AC3E}">
        <p14:creationId xmlns:p14="http://schemas.microsoft.com/office/powerpoint/2010/main" val="36384230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8" Type="http://schemas.openxmlformats.org/officeDocument/2006/relationships/hyperlink" Target="https://doi.org/10.1111/abac.12010" TargetMode="External"/><Relationship Id="rId3" Type="http://schemas.openxmlformats.org/officeDocument/2006/relationships/hyperlink" Target="https://doi.org/10.1016/j.jacceco.2021.101430" TargetMode="External"/><Relationship Id="rId7" Type="http://schemas.openxmlformats.org/officeDocument/2006/relationships/hyperlink" Target="https://www.cfainstitute.org/-/media/documents/article/position-paper/comprehensive-business-reporting-model.ashx" TargetMode="External"/><Relationship Id="rId2" Type="http://schemas.openxmlformats.org/officeDocument/2006/relationships/hyperlink" Target="https://doi.org/10.1111/j.1467-629X.2009.00316.x" TargetMode="External"/><Relationship Id="rId1" Type="http://schemas.openxmlformats.org/officeDocument/2006/relationships/slideLayout" Target="../slideLayouts/slideLayout106.xml"/><Relationship Id="rId6" Type="http://schemas.openxmlformats.org/officeDocument/2006/relationships/hyperlink" Target="https://doi.org/10.1111/j.1835-2561.2011.00130.x" TargetMode="External"/><Relationship Id="rId5" Type="http://schemas.openxmlformats.org/officeDocument/2006/relationships/hyperlink" Target="https://doi.org/10.1111/j.1911-3846.1995.tb00478.x" TargetMode="External"/><Relationship Id="rId10" Type="http://schemas.openxmlformats.org/officeDocument/2006/relationships/hyperlink" Target="https://doi.org/10.1016/S0165-4101(98)00020-2" TargetMode="External"/><Relationship Id="rId4" Type="http://schemas.openxmlformats.org/officeDocument/2006/relationships/hyperlink" Target="https://doi.org/10.2308/accr.2001.76.1.27" TargetMode="External"/><Relationship Id="rId9" Type="http://schemas.openxmlformats.org/officeDocument/2006/relationships/hyperlink" Target="https://doi.org/10.1023/A:102075951146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mb.cision.com/Public/18027/3916081/93bad74756a8bad9.pdf" TargetMode="External"/><Relationship Id="rId13" Type="http://schemas.openxmlformats.org/officeDocument/2006/relationships/hyperlink" Target="https://doi.org/10.1111/abac.12238" TargetMode="External"/><Relationship Id="rId3" Type="http://schemas.openxmlformats.org/officeDocument/2006/relationships/hyperlink" Target="https://fasb.org/page/document?pdf=fas95.pdf&amp;title=FAS%2095%20(AS%20ISSUED)" TargetMode="External"/><Relationship Id="rId7" Type="http://schemas.openxmlformats.org/officeDocument/2006/relationships/hyperlink" Target="https://doi.org/10.1108/JAL-01-2023-0016" TargetMode="External"/><Relationship Id="rId12" Type="http://schemas.openxmlformats.org/officeDocument/2006/relationships/hyperlink" Target="https://doi.org/10.1287/mnsc.2022.4406" TargetMode="External"/><Relationship Id="rId2" Type="http://schemas.openxmlformats.org/officeDocument/2006/relationships/hyperlink" Target="https://doi.org/10.1016/j.intacc.2012.12.001" TargetMode="External"/><Relationship Id="rId1" Type="http://schemas.openxmlformats.org/officeDocument/2006/relationships/slideLayout" Target="../slideLayouts/slideLayout106.xml"/><Relationship Id="rId6" Type="http://schemas.openxmlformats.org/officeDocument/2006/relationships/hyperlink" Target="https://doi.org/10.1111/acfi.12382" TargetMode="External"/><Relationship Id="rId11" Type="http://schemas.openxmlformats.org/officeDocument/2006/relationships/hyperlink" Target="https://doi.org/10.2308/accr.2009.84.3.893" TargetMode="External"/><Relationship Id="rId5" Type="http://schemas.openxmlformats.org/officeDocument/2006/relationships/hyperlink" Target="https://doi.org/10.1111/1475-679X.00041" TargetMode="External"/><Relationship Id="rId10" Type="http://schemas.openxmlformats.org/officeDocument/2006/relationships/hyperlink" Target="https://doi.org/10.1016/0165-4101(90)90066-D" TargetMode="External"/><Relationship Id="rId4" Type="http://schemas.openxmlformats.org/officeDocument/2006/relationships/hyperlink" Target="http://dx.doi.org/10.2139/ssrn.2747921" TargetMode="External"/><Relationship Id="rId9" Type="http://schemas.openxmlformats.org/officeDocument/2006/relationships/hyperlink" Target="https://doi.org/10.1111/1468-5957.0031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5E191-26D0-6399-0175-E05A1F6A7ECA}"/>
              </a:ext>
            </a:extLst>
          </p:cNvPr>
          <p:cNvSpPr>
            <a:spLocks noGrp="1"/>
          </p:cNvSpPr>
          <p:nvPr>
            <p:ph type="body" sz="quarter" idx="10"/>
          </p:nvPr>
        </p:nvSpPr>
        <p:spPr/>
        <p:txBody>
          <a:bodyPr lIns="0" tIns="0" rIns="0" bIns="0" anchor="t"/>
          <a:lstStyle/>
          <a:p>
            <a:r>
              <a:rPr lang="en-GB" sz="2000" dirty="0"/>
              <a:t>European Accounting Association – European Financial Reporting Advisory Group (EFRAG) – International Accounting Standards Board Research (IASB) Workshop </a:t>
            </a:r>
          </a:p>
          <a:p>
            <a:endParaRPr lang="en-GB" sz="2000" dirty="0">
              <a:latin typeface="Arial"/>
              <a:cs typeface="Arial"/>
            </a:endParaRPr>
          </a:p>
          <a:p>
            <a:r>
              <a:rPr lang="en-GB" sz="2000" dirty="0">
                <a:latin typeface="Arial"/>
                <a:cs typeface="Arial"/>
              </a:rPr>
              <a:t>Statement of Cash Flows and related matters</a:t>
            </a:r>
          </a:p>
          <a:p>
            <a:r>
              <a:rPr lang="en-GB" sz="2000" dirty="0">
                <a:latin typeface="Arial"/>
                <a:cs typeface="Arial"/>
              </a:rPr>
              <a:t>June 2024</a:t>
            </a:r>
            <a:endParaRPr lang="en-GB" sz="2000" dirty="0"/>
          </a:p>
        </p:txBody>
      </p:sp>
      <p:sp>
        <p:nvSpPr>
          <p:cNvPr id="3" name="Text Placeholder 2">
            <a:extLst>
              <a:ext uri="{FF2B5EF4-FFF2-40B4-BE49-F238E27FC236}">
                <a16:creationId xmlns:a16="http://schemas.microsoft.com/office/drawing/2014/main" id="{A7F22341-3056-BE7E-A836-527F07FA5F3B}"/>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76012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061F323-03AC-D559-1DCE-1FA58B91E627}"/>
              </a:ext>
            </a:extLst>
          </p:cNvPr>
          <p:cNvSpPr>
            <a:spLocks noGrp="1"/>
          </p:cNvSpPr>
          <p:nvPr>
            <p:ph type="subTitle" idx="1"/>
          </p:nvPr>
        </p:nvSpPr>
        <p:spPr>
          <a:xfrm>
            <a:off x="3934690" y="2957967"/>
            <a:ext cx="4304145" cy="942063"/>
          </a:xfrm>
        </p:spPr>
        <p:txBody>
          <a:bodyPr/>
          <a:lstStyle/>
          <a:p>
            <a:r>
              <a:rPr lang="en-GB" dirty="0"/>
              <a:t>Objectives</a:t>
            </a:r>
            <a:endParaRPr lang="en-BE" dirty="0"/>
          </a:p>
        </p:txBody>
      </p:sp>
    </p:spTree>
    <p:extLst>
      <p:ext uri="{BB962C8B-B14F-4D97-AF65-F5344CB8AC3E}">
        <p14:creationId xmlns:p14="http://schemas.microsoft.com/office/powerpoint/2010/main" val="283766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BE66F-0620-199B-FC98-252F7B4D7305}"/>
              </a:ext>
            </a:extLst>
          </p:cNvPr>
          <p:cNvSpPr>
            <a:spLocks noGrp="1"/>
          </p:cNvSpPr>
          <p:nvPr>
            <p:ph type="title"/>
          </p:nvPr>
        </p:nvSpPr>
        <p:spPr/>
        <p:txBody>
          <a:bodyPr>
            <a:noAutofit/>
          </a:bodyPr>
          <a:lstStyle/>
          <a:p>
            <a:r>
              <a:rPr lang="en-US" dirty="0"/>
              <a:t>Possible objectives</a:t>
            </a:r>
            <a:endParaRPr lang="en-BE" dirty="0"/>
          </a:p>
        </p:txBody>
      </p:sp>
      <p:sp>
        <p:nvSpPr>
          <p:cNvPr id="5" name="Content Placeholder 4">
            <a:extLst>
              <a:ext uri="{FF2B5EF4-FFF2-40B4-BE49-F238E27FC236}">
                <a16:creationId xmlns:a16="http://schemas.microsoft.com/office/drawing/2014/main" id="{CBD201ED-7E7A-FE29-9399-209560534ED3}"/>
              </a:ext>
            </a:extLst>
          </p:cNvPr>
          <p:cNvSpPr>
            <a:spLocks noGrp="1"/>
          </p:cNvSpPr>
          <p:nvPr>
            <p:ph idx="1"/>
          </p:nvPr>
        </p:nvSpPr>
        <p:spPr/>
        <p:txBody>
          <a:bodyPr>
            <a:noAutofit/>
          </a:bodyPr>
          <a:lstStyle/>
          <a:p>
            <a:pPr marL="0" indent="0">
              <a:spcBef>
                <a:spcPts val="600"/>
              </a:spcBef>
              <a:spcAft>
                <a:spcPts val="600"/>
              </a:spcAft>
              <a:buNone/>
            </a:pPr>
            <a:r>
              <a:rPr lang="en-GB" sz="2000" dirty="0"/>
              <a:t>Clarifying the objectives of the statement of cash flows is important as the objectives as providing more relevant information for one objective might result in less relevant information for another objective.</a:t>
            </a:r>
          </a:p>
          <a:p>
            <a:pPr marL="0" indent="0">
              <a:spcBef>
                <a:spcPts val="600"/>
              </a:spcBef>
              <a:spcAft>
                <a:spcPts val="600"/>
              </a:spcAft>
              <a:buNone/>
            </a:pPr>
            <a:r>
              <a:rPr lang="en-GB" sz="2000" dirty="0"/>
              <a:t>The benefits of the statement of cash flows presented in the Conceptual Framework and IAS 7 could be categorised as follows:</a:t>
            </a:r>
          </a:p>
          <a:p>
            <a:pPr>
              <a:spcBef>
                <a:spcPts val="600"/>
              </a:spcBef>
              <a:spcAft>
                <a:spcPts val="600"/>
              </a:spcAft>
            </a:pPr>
            <a:r>
              <a:rPr lang="en-US" sz="2000" dirty="0"/>
              <a:t>Evaluating the changes in net assets</a:t>
            </a:r>
          </a:p>
          <a:p>
            <a:pPr>
              <a:spcBef>
                <a:spcPts val="600"/>
              </a:spcBef>
              <a:spcAft>
                <a:spcPts val="600"/>
              </a:spcAft>
            </a:pPr>
            <a:r>
              <a:rPr lang="en-US" sz="2000" dirty="0"/>
              <a:t>Assessing the entity’s financial structure</a:t>
            </a:r>
          </a:p>
          <a:p>
            <a:pPr>
              <a:spcBef>
                <a:spcPts val="600"/>
              </a:spcBef>
              <a:spcAft>
                <a:spcPts val="600"/>
              </a:spcAft>
            </a:pPr>
            <a:r>
              <a:rPr lang="en-US" sz="2000" dirty="0"/>
              <a:t>Assessing the entity’s ability to affect the amounts and timing of cash flows in order to adapt to changing circumstances and opportunities</a:t>
            </a:r>
          </a:p>
          <a:p>
            <a:pPr>
              <a:spcBef>
                <a:spcPts val="600"/>
              </a:spcBef>
              <a:spcAft>
                <a:spcPts val="600"/>
              </a:spcAft>
            </a:pPr>
            <a:r>
              <a:rPr lang="en-US" sz="2000" dirty="0"/>
              <a:t>Assessing the ability of the entity to generate cash and cash equivalents</a:t>
            </a:r>
          </a:p>
          <a:p>
            <a:pPr>
              <a:spcBef>
                <a:spcPts val="600"/>
              </a:spcBef>
              <a:spcAft>
                <a:spcPts val="600"/>
              </a:spcAft>
            </a:pPr>
            <a:r>
              <a:rPr lang="en-US" sz="2000" dirty="0"/>
              <a:t>Comparing entities as it eliminates the effects of using different accounting treatments for the same transactions and events</a:t>
            </a:r>
          </a:p>
          <a:p>
            <a:pPr marL="0" indent="0">
              <a:spcBef>
                <a:spcPts val="600"/>
              </a:spcBef>
              <a:spcAft>
                <a:spcPts val="600"/>
              </a:spcAft>
              <a:buNone/>
            </a:pPr>
            <a:endParaRPr lang="en-GB" sz="2000" dirty="0"/>
          </a:p>
          <a:p>
            <a:pPr>
              <a:spcBef>
                <a:spcPts val="600"/>
              </a:spcBef>
              <a:spcAft>
                <a:spcPts val="600"/>
              </a:spcAft>
            </a:pPr>
            <a:endParaRPr lang="en-BE" dirty="0"/>
          </a:p>
        </p:txBody>
      </p:sp>
    </p:spTree>
    <p:extLst>
      <p:ext uri="{BB962C8B-B14F-4D97-AF65-F5344CB8AC3E}">
        <p14:creationId xmlns:p14="http://schemas.microsoft.com/office/powerpoint/2010/main" val="7429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061F323-03AC-D559-1DCE-1FA58B91E627}"/>
              </a:ext>
            </a:extLst>
          </p:cNvPr>
          <p:cNvSpPr>
            <a:spLocks noGrp="1"/>
          </p:cNvSpPr>
          <p:nvPr>
            <p:ph type="subTitle" idx="1"/>
          </p:nvPr>
        </p:nvSpPr>
        <p:spPr>
          <a:xfrm>
            <a:off x="3934690" y="2957967"/>
            <a:ext cx="4304145" cy="942063"/>
          </a:xfrm>
        </p:spPr>
        <p:txBody>
          <a:bodyPr/>
          <a:lstStyle/>
          <a:p>
            <a:r>
              <a:rPr lang="en-GB" dirty="0"/>
              <a:t>Usages</a:t>
            </a:r>
            <a:endParaRPr lang="en-BE" dirty="0"/>
          </a:p>
        </p:txBody>
      </p:sp>
    </p:spTree>
    <p:extLst>
      <p:ext uri="{BB962C8B-B14F-4D97-AF65-F5344CB8AC3E}">
        <p14:creationId xmlns:p14="http://schemas.microsoft.com/office/powerpoint/2010/main" val="302105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BE66F-0620-199B-FC98-252F7B4D7305}"/>
              </a:ext>
            </a:extLst>
          </p:cNvPr>
          <p:cNvSpPr>
            <a:spLocks noGrp="1"/>
          </p:cNvSpPr>
          <p:nvPr>
            <p:ph type="title"/>
          </p:nvPr>
        </p:nvSpPr>
        <p:spPr/>
        <p:txBody>
          <a:bodyPr>
            <a:noAutofit/>
          </a:bodyPr>
          <a:lstStyle/>
          <a:p>
            <a:r>
              <a:rPr lang="en-US" dirty="0"/>
              <a:t>Usages (1/2)</a:t>
            </a:r>
            <a:endParaRPr lang="en-BE" dirty="0"/>
          </a:p>
        </p:txBody>
      </p:sp>
      <p:sp>
        <p:nvSpPr>
          <p:cNvPr id="5" name="Content Placeholder 4">
            <a:extLst>
              <a:ext uri="{FF2B5EF4-FFF2-40B4-BE49-F238E27FC236}">
                <a16:creationId xmlns:a16="http://schemas.microsoft.com/office/drawing/2014/main" id="{CBD201ED-7E7A-FE29-9399-209560534ED3}"/>
              </a:ext>
            </a:extLst>
          </p:cNvPr>
          <p:cNvSpPr>
            <a:spLocks noGrp="1"/>
          </p:cNvSpPr>
          <p:nvPr>
            <p:ph idx="1"/>
          </p:nvPr>
        </p:nvSpPr>
        <p:spPr>
          <a:xfrm>
            <a:off x="838200" y="1462088"/>
            <a:ext cx="10515600" cy="4351338"/>
          </a:xfrm>
        </p:spPr>
        <p:txBody>
          <a:bodyPr>
            <a:noAutofit/>
          </a:bodyPr>
          <a:lstStyle/>
          <a:p>
            <a:pPr>
              <a:spcBef>
                <a:spcPts val="600"/>
              </a:spcBef>
              <a:spcAft>
                <a:spcPts val="600"/>
              </a:spcAft>
            </a:pPr>
            <a:r>
              <a:rPr lang="en-GB" sz="2000" dirty="0"/>
              <a:t>Input from input from users and academic literature. Note: EFRAG does not have a representative sample of users!</a:t>
            </a:r>
          </a:p>
          <a:p>
            <a:pPr>
              <a:spcBef>
                <a:spcPts val="600"/>
              </a:spcBef>
              <a:spcAft>
                <a:spcPts val="600"/>
              </a:spcAft>
            </a:pPr>
            <a:r>
              <a:rPr lang="en-GB" sz="2000" dirty="0"/>
              <a:t>Academic literature and input from users of financial statements indicate that the statement of cash flows is used (together with other information) for the stated objectives—but the usage of the statement of cash flows depends on the individual user.</a:t>
            </a:r>
          </a:p>
          <a:p>
            <a:pPr>
              <a:spcBef>
                <a:spcPts val="600"/>
              </a:spcBef>
              <a:spcAft>
                <a:spcPts val="600"/>
              </a:spcAft>
            </a:pPr>
            <a:r>
              <a:rPr lang="en-GB" sz="2000" dirty="0"/>
              <a:t>The statement of cash flows is used to:</a:t>
            </a:r>
          </a:p>
          <a:p>
            <a:pPr lvl="1">
              <a:spcBef>
                <a:spcPts val="600"/>
              </a:spcBef>
              <a:spcAft>
                <a:spcPts val="600"/>
              </a:spcAft>
            </a:pPr>
            <a:r>
              <a:rPr lang="en-GB" sz="1600" dirty="0"/>
              <a:t>Understand the business</a:t>
            </a:r>
          </a:p>
          <a:p>
            <a:pPr lvl="1">
              <a:spcBef>
                <a:spcPts val="600"/>
              </a:spcBef>
              <a:spcAft>
                <a:spcPts val="600"/>
              </a:spcAft>
            </a:pPr>
            <a:r>
              <a:rPr lang="en-GB" sz="1600" dirty="0"/>
              <a:t>Assess management’s stewardship (general performance and cash management)</a:t>
            </a:r>
          </a:p>
          <a:p>
            <a:pPr lvl="1">
              <a:spcBef>
                <a:spcPts val="600"/>
              </a:spcBef>
              <a:spcAft>
                <a:spcPts val="600"/>
              </a:spcAft>
            </a:pPr>
            <a:r>
              <a:rPr lang="en-GB" sz="1600" dirty="0"/>
              <a:t>Assess accruals (closeness to cash and evaluation of changes)</a:t>
            </a:r>
          </a:p>
          <a:p>
            <a:pPr lvl="2">
              <a:spcBef>
                <a:spcPts val="600"/>
              </a:spcBef>
              <a:spcAft>
                <a:spcPts val="600"/>
              </a:spcAft>
            </a:pPr>
            <a:r>
              <a:rPr lang="en-GB" sz="1400" dirty="0"/>
              <a:t>Although the statement of cash flow is used by some to assess the ‘quality of earnings’ academic studies indicate that a trading strategy with a long position in low accrual firms and a short position in high accrual firms generates significant abnormal returns in the subsequent years and that high levels of accruals are not reflected in sell-side analysts’ earnings forecasts</a:t>
            </a:r>
          </a:p>
          <a:p>
            <a:pPr lvl="1">
              <a:spcBef>
                <a:spcPts val="600"/>
              </a:spcBef>
              <a:spcAft>
                <a:spcPts val="600"/>
              </a:spcAft>
            </a:pPr>
            <a:r>
              <a:rPr lang="en-GB" sz="1600" dirty="0"/>
              <a:t>Assess ability to service debt</a:t>
            </a:r>
          </a:p>
          <a:p>
            <a:pPr lvl="2">
              <a:spcBef>
                <a:spcPts val="600"/>
              </a:spcBef>
              <a:spcAft>
                <a:spcPts val="600"/>
              </a:spcAft>
            </a:pPr>
            <a:r>
              <a:rPr lang="en-GB" sz="1400" dirty="0"/>
              <a:t>But academic literature states that EBIT and EBITDA is often used as an ‘easier’ alternative (but not by all)</a:t>
            </a:r>
          </a:p>
          <a:p>
            <a:pPr lvl="1">
              <a:spcBef>
                <a:spcPts val="600"/>
              </a:spcBef>
              <a:spcAft>
                <a:spcPts val="600"/>
              </a:spcAft>
            </a:pPr>
            <a:endParaRPr lang="en-GB" sz="1600" dirty="0"/>
          </a:p>
          <a:p>
            <a:pPr>
              <a:spcBef>
                <a:spcPts val="600"/>
              </a:spcBef>
              <a:spcAft>
                <a:spcPts val="600"/>
              </a:spcAft>
            </a:pPr>
            <a:endParaRPr lang="en-GB" sz="2000" dirty="0"/>
          </a:p>
          <a:p>
            <a:pPr>
              <a:spcBef>
                <a:spcPts val="600"/>
              </a:spcBef>
              <a:spcAft>
                <a:spcPts val="600"/>
              </a:spcAft>
            </a:pPr>
            <a:endParaRPr lang="en-GB" sz="2000" dirty="0"/>
          </a:p>
          <a:p>
            <a:pPr marL="0" indent="0">
              <a:spcBef>
                <a:spcPts val="600"/>
              </a:spcBef>
              <a:spcAft>
                <a:spcPts val="600"/>
              </a:spcAft>
              <a:buNone/>
            </a:pPr>
            <a:r>
              <a:rPr lang="en-GB" sz="2000" dirty="0"/>
              <a:t>The benefits of the statement of cash flows presented in the Conceptual Framework might be categorised as follows:</a:t>
            </a:r>
          </a:p>
          <a:p>
            <a:pPr>
              <a:spcBef>
                <a:spcPts val="600"/>
              </a:spcBef>
              <a:spcAft>
                <a:spcPts val="600"/>
              </a:spcAft>
            </a:pPr>
            <a:r>
              <a:rPr lang="en-US" sz="2000" dirty="0"/>
              <a:t>Evaluating the changes in net assets</a:t>
            </a:r>
          </a:p>
          <a:p>
            <a:pPr>
              <a:spcBef>
                <a:spcPts val="600"/>
              </a:spcBef>
              <a:spcAft>
                <a:spcPts val="600"/>
              </a:spcAft>
            </a:pPr>
            <a:r>
              <a:rPr lang="en-US" sz="2000" dirty="0"/>
              <a:t>Assessing the entity’s financial structure</a:t>
            </a:r>
          </a:p>
          <a:p>
            <a:pPr>
              <a:spcBef>
                <a:spcPts val="600"/>
              </a:spcBef>
              <a:spcAft>
                <a:spcPts val="600"/>
              </a:spcAft>
            </a:pPr>
            <a:r>
              <a:rPr lang="en-US" sz="2000" dirty="0"/>
              <a:t>Assessing the entity’s ability to affect the amounts and timing of cash flows in order to adapt to changing circumstances and opportunities</a:t>
            </a:r>
          </a:p>
          <a:p>
            <a:pPr>
              <a:spcBef>
                <a:spcPts val="600"/>
              </a:spcBef>
              <a:spcAft>
                <a:spcPts val="600"/>
              </a:spcAft>
            </a:pPr>
            <a:r>
              <a:rPr lang="en-US" sz="2000" dirty="0"/>
              <a:t>Assessing the ability of the entity to generate cash and cash equivalents</a:t>
            </a:r>
          </a:p>
          <a:p>
            <a:pPr>
              <a:spcBef>
                <a:spcPts val="600"/>
              </a:spcBef>
              <a:spcAft>
                <a:spcPts val="600"/>
              </a:spcAft>
            </a:pPr>
            <a:r>
              <a:rPr lang="en-US" sz="2000" dirty="0"/>
              <a:t>Comparing entities as it eliminates the effects of using different accounting treatments for the same transactions and events</a:t>
            </a:r>
          </a:p>
          <a:p>
            <a:pPr marL="0" indent="0">
              <a:spcBef>
                <a:spcPts val="600"/>
              </a:spcBef>
              <a:spcAft>
                <a:spcPts val="600"/>
              </a:spcAft>
              <a:buNone/>
            </a:pPr>
            <a:endParaRPr lang="en-GB" sz="2000" dirty="0"/>
          </a:p>
          <a:p>
            <a:pPr>
              <a:spcBef>
                <a:spcPts val="600"/>
              </a:spcBef>
              <a:spcAft>
                <a:spcPts val="600"/>
              </a:spcAft>
            </a:pPr>
            <a:endParaRPr lang="en-BE" dirty="0"/>
          </a:p>
        </p:txBody>
      </p:sp>
    </p:spTree>
    <p:extLst>
      <p:ext uri="{BB962C8B-B14F-4D97-AF65-F5344CB8AC3E}">
        <p14:creationId xmlns:p14="http://schemas.microsoft.com/office/powerpoint/2010/main" val="314281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BE66F-0620-199B-FC98-252F7B4D7305}"/>
              </a:ext>
            </a:extLst>
          </p:cNvPr>
          <p:cNvSpPr>
            <a:spLocks noGrp="1"/>
          </p:cNvSpPr>
          <p:nvPr>
            <p:ph type="title"/>
          </p:nvPr>
        </p:nvSpPr>
        <p:spPr/>
        <p:txBody>
          <a:bodyPr>
            <a:noAutofit/>
          </a:bodyPr>
          <a:lstStyle/>
          <a:p>
            <a:r>
              <a:rPr lang="en-US" dirty="0"/>
              <a:t>Usages (2/2)</a:t>
            </a:r>
            <a:endParaRPr lang="en-BE" dirty="0"/>
          </a:p>
        </p:txBody>
      </p:sp>
      <p:sp>
        <p:nvSpPr>
          <p:cNvPr id="5" name="Content Placeholder 4">
            <a:extLst>
              <a:ext uri="{FF2B5EF4-FFF2-40B4-BE49-F238E27FC236}">
                <a16:creationId xmlns:a16="http://schemas.microsoft.com/office/drawing/2014/main" id="{CBD201ED-7E7A-FE29-9399-209560534ED3}"/>
              </a:ext>
            </a:extLst>
          </p:cNvPr>
          <p:cNvSpPr>
            <a:spLocks noGrp="1"/>
          </p:cNvSpPr>
          <p:nvPr>
            <p:ph idx="1"/>
          </p:nvPr>
        </p:nvSpPr>
        <p:spPr>
          <a:xfrm>
            <a:off x="838200" y="1462088"/>
            <a:ext cx="10515600" cy="4351338"/>
          </a:xfrm>
        </p:spPr>
        <p:txBody>
          <a:bodyPr>
            <a:noAutofit/>
          </a:bodyPr>
          <a:lstStyle/>
          <a:p>
            <a:pPr lvl="1">
              <a:spcBef>
                <a:spcPts val="600"/>
              </a:spcBef>
              <a:spcAft>
                <a:spcPts val="600"/>
              </a:spcAft>
            </a:pPr>
            <a:r>
              <a:rPr lang="en-GB" sz="1600" dirty="0"/>
              <a:t>Assessing the agility adaptability of the entity </a:t>
            </a:r>
          </a:p>
          <a:p>
            <a:pPr lvl="2">
              <a:spcBef>
                <a:spcPts val="600"/>
              </a:spcBef>
              <a:spcAft>
                <a:spcPts val="600"/>
              </a:spcAft>
            </a:pPr>
            <a:r>
              <a:rPr lang="en-GB" sz="1400" dirty="0"/>
              <a:t>Not often mentioned by users providing input to EFRAG. Only mentioned in relation to DCF analysis (to assess whether entities would need additional financing in the future)</a:t>
            </a:r>
          </a:p>
          <a:p>
            <a:pPr lvl="1">
              <a:spcBef>
                <a:spcPts val="600"/>
              </a:spcBef>
              <a:spcAft>
                <a:spcPts val="600"/>
              </a:spcAft>
            </a:pPr>
            <a:r>
              <a:rPr lang="en-GB" sz="1600" dirty="0"/>
              <a:t>Assessing the ability of an entity to generate cash and cash equivalents</a:t>
            </a:r>
          </a:p>
          <a:p>
            <a:pPr lvl="2">
              <a:spcBef>
                <a:spcPts val="600"/>
              </a:spcBef>
              <a:spcAft>
                <a:spcPts val="600"/>
              </a:spcAft>
            </a:pPr>
            <a:r>
              <a:rPr lang="en-GB" sz="1400" dirty="0"/>
              <a:t>Academic research points in different directions on whether cash flows or earnings figures are best for predicting future cash flows (FASB and IASB: earnings figures are best). Most (not all) academic literature shows that the statement of cash flows includes additional (in addition to the statement </a:t>
            </a:r>
            <a:r>
              <a:rPr lang="en-GB" sz="1400"/>
              <a:t>of profit or loss) </a:t>
            </a:r>
            <a:r>
              <a:rPr lang="en-GB" sz="1400" dirty="0"/>
              <a:t>useful information for this</a:t>
            </a:r>
          </a:p>
          <a:p>
            <a:pPr lvl="2">
              <a:spcBef>
                <a:spcPts val="600"/>
              </a:spcBef>
              <a:spcAft>
                <a:spcPts val="600"/>
              </a:spcAft>
            </a:pPr>
            <a:r>
              <a:rPr lang="en-GB" sz="1400" dirty="0"/>
              <a:t>Input received from EFRAG indicates that many/some users only use the </a:t>
            </a:r>
            <a:r>
              <a:rPr lang="en-GB" sz="1400" dirty="0" err="1"/>
              <a:t>CapEx</a:t>
            </a:r>
            <a:r>
              <a:rPr lang="en-GB" sz="1400" dirty="0"/>
              <a:t> figures from the statement of cash flows. They estimate cash flows based on the statement of profit or loss. Academic literature indicates that there is additional information in the statements prepared by entities and preparers consider that they can do it better than analysts as they have access to additional information</a:t>
            </a:r>
          </a:p>
          <a:p>
            <a:pPr lvl="1">
              <a:spcBef>
                <a:spcPts val="600"/>
              </a:spcBef>
              <a:spcAft>
                <a:spcPts val="600"/>
              </a:spcAft>
            </a:pPr>
            <a:r>
              <a:rPr lang="en-GB" sz="1600" dirty="0"/>
              <a:t>Assessing the effects of different accrual accounting practices</a:t>
            </a:r>
          </a:p>
          <a:p>
            <a:pPr lvl="2">
              <a:spcBef>
                <a:spcPts val="600"/>
              </a:spcBef>
              <a:spcAft>
                <a:spcPts val="600"/>
              </a:spcAft>
            </a:pPr>
            <a:r>
              <a:rPr lang="en-GB" sz="1400" dirty="0"/>
              <a:t>Not a point of focus amongst users providing input to EFRAG</a:t>
            </a:r>
          </a:p>
          <a:p>
            <a:pPr>
              <a:spcBef>
                <a:spcPts val="600"/>
              </a:spcBef>
              <a:spcAft>
                <a:spcPts val="600"/>
              </a:spcAft>
            </a:pPr>
            <a:endParaRPr lang="en-GB" sz="2000" dirty="0"/>
          </a:p>
          <a:p>
            <a:pPr marL="0" indent="0">
              <a:spcBef>
                <a:spcPts val="600"/>
              </a:spcBef>
              <a:spcAft>
                <a:spcPts val="600"/>
              </a:spcAft>
              <a:buNone/>
            </a:pPr>
            <a:endParaRPr lang="en-GB" sz="2000" dirty="0"/>
          </a:p>
          <a:p>
            <a:pPr>
              <a:spcBef>
                <a:spcPts val="600"/>
              </a:spcBef>
              <a:spcAft>
                <a:spcPts val="600"/>
              </a:spcAft>
            </a:pPr>
            <a:endParaRPr lang="en-BE" dirty="0"/>
          </a:p>
        </p:txBody>
      </p:sp>
    </p:spTree>
    <p:extLst>
      <p:ext uri="{BB962C8B-B14F-4D97-AF65-F5344CB8AC3E}">
        <p14:creationId xmlns:p14="http://schemas.microsoft.com/office/powerpoint/2010/main" val="225577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061F323-03AC-D559-1DCE-1FA58B91E627}"/>
              </a:ext>
            </a:extLst>
          </p:cNvPr>
          <p:cNvSpPr>
            <a:spLocks noGrp="1"/>
          </p:cNvSpPr>
          <p:nvPr>
            <p:ph type="subTitle" idx="1"/>
          </p:nvPr>
        </p:nvSpPr>
        <p:spPr>
          <a:xfrm>
            <a:off x="3934690" y="2957967"/>
            <a:ext cx="4304145" cy="942063"/>
          </a:xfrm>
        </p:spPr>
        <p:txBody>
          <a:bodyPr/>
          <a:lstStyle/>
          <a:p>
            <a:r>
              <a:rPr lang="en-GB" dirty="0"/>
              <a:t>Issues</a:t>
            </a:r>
            <a:endParaRPr lang="en-BE" dirty="0"/>
          </a:p>
        </p:txBody>
      </p:sp>
    </p:spTree>
    <p:extLst>
      <p:ext uri="{BB962C8B-B14F-4D97-AF65-F5344CB8AC3E}">
        <p14:creationId xmlns:p14="http://schemas.microsoft.com/office/powerpoint/2010/main" val="180186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BE66F-0620-199B-FC98-252F7B4D7305}"/>
              </a:ext>
            </a:extLst>
          </p:cNvPr>
          <p:cNvSpPr>
            <a:spLocks noGrp="1"/>
          </p:cNvSpPr>
          <p:nvPr>
            <p:ph type="title"/>
          </p:nvPr>
        </p:nvSpPr>
        <p:spPr/>
        <p:txBody>
          <a:bodyPr>
            <a:noAutofit/>
          </a:bodyPr>
          <a:lstStyle/>
          <a:p>
            <a:r>
              <a:rPr lang="en-US" dirty="0"/>
              <a:t>Issues (1/2)</a:t>
            </a:r>
            <a:endParaRPr lang="en-BE" dirty="0"/>
          </a:p>
        </p:txBody>
      </p:sp>
      <p:sp>
        <p:nvSpPr>
          <p:cNvPr id="5" name="Content Placeholder 4">
            <a:extLst>
              <a:ext uri="{FF2B5EF4-FFF2-40B4-BE49-F238E27FC236}">
                <a16:creationId xmlns:a16="http://schemas.microsoft.com/office/drawing/2014/main" id="{CBD201ED-7E7A-FE29-9399-209560534ED3}"/>
              </a:ext>
            </a:extLst>
          </p:cNvPr>
          <p:cNvSpPr>
            <a:spLocks noGrp="1"/>
          </p:cNvSpPr>
          <p:nvPr>
            <p:ph idx="1"/>
          </p:nvPr>
        </p:nvSpPr>
        <p:spPr>
          <a:xfrm>
            <a:off x="838200" y="1462088"/>
            <a:ext cx="10515600" cy="4351338"/>
          </a:xfrm>
        </p:spPr>
        <p:txBody>
          <a:bodyPr>
            <a:noAutofit/>
          </a:bodyPr>
          <a:lstStyle/>
          <a:p>
            <a:pPr>
              <a:spcBef>
                <a:spcPts val="600"/>
              </a:spcBef>
              <a:spcAft>
                <a:spcPts val="600"/>
              </a:spcAft>
            </a:pPr>
            <a:r>
              <a:rPr lang="en-GB" sz="2000" dirty="0"/>
              <a:t>Included/excluded transactions</a:t>
            </a:r>
          </a:p>
          <a:p>
            <a:pPr lvl="1">
              <a:spcBef>
                <a:spcPts val="600"/>
              </a:spcBef>
              <a:spcAft>
                <a:spcPts val="600"/>
              </a:spcAft>
            </a:pPr>
            <a:r>
              <a:rPr lang="en-GB" sz="1600" dirty="0"/>
              <a:t>Uncertainty about what is included in ‘cash and cash equivalents’</a:t>
            </a:r>
          </a:p>
          <a:p>
            <a:pPr lvl="1">
              <a:spcBef>
                <a:spcPts val="600"/>
              </a:spcBef>
              <a:spcAft>
                <a:spcPts val="600"/>
              </a:spcAft>
            </a:pPr>
            <a:r>
              <a:rPr lang="en-GB" sz="1600" dirty="0"/>
              <a:t>What is considered ‘cash and cash equivalents’ is not considered to result in the most relevant information for all objectives</a:t>
            </a:r>
          </a:p>
          <a:p>
            <a:pPr lvl="1">
              <a:spcBef>
                <a:spcPts val="600"/>
              </a:spcBef>
              <a:spcAft>
                <a:spcPts val="600"/>
              </a:spcAft>
            </a:pPr>
            <a:r>
              <a:rPr lang="en-GB" sz="1600" dirty="0"/>
              <a:t>Excluding certain non-cash transactions does not result in comparable information</a:t>
            </a:r>
          </a:p>
          <a:p>
            <a:pPr lvl="1">
              <a:spcBef>
                <a:spcPts val="600"/>
              </a:spcBef>
              <a:spcAft>
                <a:spcPts val="600"/>
              </a:spcAft>
            </a:pPr>
            <a:r>
              <a:rPr lang="en-GB" sz="1600" dirty="0"/>
              <a:t>Excluding certain non-cash transactions does not result in the most relevant information for all objectives</a:t>
            </a:r>
          </a:p>
          <a:p>
            <a:pPr>
              <a:spcBef>
                <a:spcPts val="600"/>
              </a:spcBef>
              <a:spcAft>
                <a:spcPts val="600"/>
              </a:spcAft>
            </a:pPr>
            <a:r>
              <a:rPr lang="en-GB" sz="2000" dirty="0"/>
              <a:t>Issues with classification</a:t>
            </a:r>
          </a:p>
          <a:p>
            <a:pPr lvl="1">
              <a:spcBef>
                <a:spcPts val="600"/>
              </a:spcBef>
              <a:spcAft>
                <a:spcPts val="600"/>
              </a:spcAft>
            </a:pPr>
            <a:r>
              <a:rPr lang="en-GB" sz="1600" dirty="0"/>
              <a:t>Diversity in practice in relation to some types of cash flows</a:t>
            </a:r>
          </a:p>
          <a:p>
            <a:pPr lvl="1">
              <a:spcBef>
                <a:spcPts val="600"/>
              </a:spcBef>
              <a:spcAft>
                <a:spcPts val="600"/>
              </a:spcAft>
            </a:pPr>
            <a:r>
              <a:rPr lang="en-GB" sz="1600" dirty="0"/>
              <a:t>Classification does not result in the most relevant information for certain transactions (e.g. multiple component transactions)</a:t>
            </a:r>
          </a:p>
          <a:p>
            <a:pPr>
              <a:spcBef>
                <a:spcPts val="600"/>
              </a:spcBef>
              <a:spcAft>
                <a:spcPts val="600"/>
              </a:spcAft>
            </a:pPr>
            <a:r>
              <a:rPr lang="en-GB" sz="2000" dirty="0"/>
              <a:t>Presentation of cash flows from operating activities</a:t>
            </a:r>
          </a:p>
          <a:p>
            <a:pPr lvl="1">
              <a:spcBef>
                <a:spcPts val="600"/>
              </a:spcBef>
              <a:spcAft>
                <a:spcPts val="600"/>
              </a:spcAft>
            </a:pPr>
            <a:r>
              <a:rPr lang="en-GB" sz="1600" dirty="0"/>
              <a:t>Academic literature generally finds the direct presentation most useful, but European users prefer the indirect presentation</a:t>
            </a:r>
          </a:p>
        </p:txBody>
      </p:sp>
    </p:spTree>
    <p:extLst>
      <p:ext uri="{BB962C8B-B14F-4D97-AF65-F5344CB8AC3E}">
        <p14:creationId xmlns:p14="http://schemas.microsoft.com/office/powerpoint/2010/main" val="41280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BE66F-0620-199B-FC98-252F7B4D7305}"/>
              </a:ext>
            </a:extLst>
          </p:cNvPr>
          <p:cNvSpPr>
            <a:spLocks noGrp="1"/>
          </p:cNvSpPr>
          <p:nvPr>
            <p:ph type="title"/>
          </p:nvPr>
        </p:nvSpPr>
        <p:spPr/>
        <p:txBody>
          <a:bodyPr>
            <a:noAutofit/>
          </a:bodyPr>
          <a:lstStyle/>
          <a:p>
            <a:r>
              <a:rPr lang="en-US" dirty="0"/>
              <a:t>Issues (2/2)</a:t>
            </a:r>
            <a:endParaRPr lang="en-BE" dirty="0"/>
          </a:p>
        </p:txBody>
      </p:sp>
      <p:sp>
        <p:nvSpPr>
          <p:cNvPr id="5" name="Content Placeholder 4">
            <a:extLst>
              <a:ext uri="{FF2B5EF4-FFF2-40B4-BE49-F238E27FC236}">
                <a16:creationId xmlns:a16="http://schemas.microsoft.com/office/drawing/2014/main" id="{CBD201ED-7E7A-FE29-9399-209560534ED3}"/>
              </a:ext>
            </a:extLst>
          </p:cNvPr>
          <p:cNvSpPr>
            <a:spLocks noGrp="1"/>
          </p:cNvSpPr>
          <p:nvPr>
            <p:ph idx="1"/>
          </p:nvPr>
        </p:nvSpPr>
        <p:spPr>
          <a:xfrm>
            <a:off x="838200" y="1462088"/>
            <a:ext cx="10515600" cy="4351338"/>
          </a:xfrm>
        </p:spPr>
        <p:txBody>
          <a:bodyPr>
            <a:noAutofit/>
          </a:bodyPr>
          <a:lstStyle/>
          <a:p>
            <a:pPr>
              <a:spcBef>
                <a:spcPts val="600"/>
              </a:spcBef>
              <a:spcAft>
                <a:spcPts val="600"/>
              </a:spcAft>
            </a:pPr>
            <a:r>
              <a:rPr lang="en-GB" sz="2000" dirty="0"/>
              <a:t>Insufficient disclosures</a:t>
            </a:r>
          </a:p>
          <a:p>
            <a:pPr lvl="1">
              <a:spcBef>
                <a:spcPts val="600"/>
              </a:spcBef>
              <a:spcAft>
                <a:spcPts val="600"/>
              </a:spcAft>
            </a:pPr>
            <a:r>
              <a:rPr lang="en-GB" sz="1600" dirty="0"/>
              <a:t>E.g. on restrictions on cash and where the cash is; non-recurring cash flows; the impact of business combinations and reconciliations</a:t>
            </a:r>
          </a:p>
          <a:p>
            <a:pPr>
              <a:spcBef>
                <a:spcPts val="600"/>
              </a:spcBef>
              <a:spcAft>
                <a:spcPts val="600"/>
              </a:spcAft>
            </a:pPr>
            <a:r>
              <a:rPr lang="en-GB" sz="2000" dirty="0"/>
              <a:t>Need for more disaggregated information</a:t>
            </a:r>
          </a:p>
          <a:p>
            <a:pPr lvl="1">
              <a:spcBef>
                <a:spcPts val="600"/>
              </a:spcBef>
              <a:spcAft>
                <a:spcPts val="600"/>
              </a:spcAft>
            </a:pPr>
            <a:r>
              <a:rPr lang="en-GB" sz="1600" dirty="0"/>
              <a:t>E.g. maintenance versus growth </a:t>
            </a:r>
            <a:r>
              <a:rPr lang="en-GB" sz="1600" dirty="0" err="1"/>
              <a:t>CapEx</a:t>
            </a:r>
            <a:r>
              <a:rPr lang="en-GB" sz="1600" dirty="0"/>
              <a:t>—but some consider that it will not be possible to get additional useful information on this</a:t>
            </a:r>
          </a:p>
          <a:p>
            <a:pPr>
              <a:spcBef>
                <a:spcPts val="600"/>
              </a:spcBef>
              <a:spcAft>
                <a:spcPts val="600"/>
              </a:spcAft>
            </a:pPr>
            <a:r>
              <a:rPr lang="en-GB" sz="2000" dirty="0"/>
              <a:t>Definitions</a:t>
            </a:r>
          </a:p>
          <a:p>
            <a:pPr lvl="1">
              <a:spcBef>
                <a:spcPts val="600"/>
              </a:spcBef>
              <a:spcAft>
                <a:spcPts val="600"/>
              </a:spcAft>
            </a:pPr>
            <a:r>
              <a:rPr lang="en-GB" sz="1600" dirty="0"/>
              <a:t>Free cash flows, working capital, net debt, maintenance vs. growth </a:t>
            </a:r>
            <a:r>
              <a:rPr lang="en-GB" sz="1600" dirty="0" err="1"/>
              <a:t>CapEx</a:t>
            </a:r>
            <a:endParaRPr lang="en-GB" sz="1600" dirty="0"/>
          </a:p>
          <a:p>
            <a:pPr>
              <a:spcBef>
                <a:spcPts val="600"/>
              </a:spcBef>
              <a:spcAft>
                <a:spcPts val="600"/>
              </a:spcAft>
            </a:pPr>
            <a:r>
              <a:rPr lang="en-GB" sz="2000" dirty="0"/>
              <a:t>Cohesiveness with other financial statements</a:t>
            </a:r>
          </a:p>
          <a:p>
            <a:pPr lvl="1">
              <a:spcBef>
                <a:spcPts val="600"/>
              </a:spcBef>
              <a:spcAft>
                <a:spcPts val="600"/>
              </a:spcAft>
            </a:pPr>
            <a:r>
              <a:rPr lang="en-GB" sz="1600" dirty="0"/>
              <a:t>Would generally be preferable, but no appetite for not having depreciations in the operating category in the statement of profit or loss and not having </a:t>
            </a:r>
            <a:r>
              <a:rPr lang="en-GB" sz="1600" dirty="0" err="1"/>
              <a:t>CapEx</a:t>
            </a:r>
            <a:r>
              <a:rPr lang="en-GB" sz="1600" dirty="0"/>
              <a:t> in cash flows from investing activities</a:t>
            </a:r>
          </a:p>
        </p:txBody>
      </p:sp>
    </p:spTree>
    <p:extLst>
      <p:ext uri="{BB962C8B-B14F-4D97-AF65-F5344CB8AC3E}">
        <p14:creationId xmlns:p14="http://schemas.microsoft.com/office/powerpoint/2010/main" val="21589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5687D5-8B3B-F375-5297-06F9887FBC5A}"/>
              </a:ext>
            </a:extLst>
          </p:cNvPr>
          <p:cNvSpPr txBox="1">
            <a:spLocks/>
          </p:cNvSpPr>
          <p:nvPr/>
        </p:nvSpPr>
        <p:spPr>
          <a:xfrm>
            <a:off x="7464288" y="2717613"/>
            <a:ext cx="3349486" cy="792069"/>
          </a:xfrm>
          <a:prstGeom prst="rect">
            <a:avLst/>
          </a:prstGeom>
        </p:spPr>
        <p:txBody>
          <a:bodyPr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600"/>
              </a:spcAft>
              <a:buClrTx/>
              <a:buSzTx/>
              <a:buFont typeface="Arial" panose="020B0604020202020204" pitchFamily="34" charset="0"/>
              <a:buNone/>
              <a:tabLst/>
              <a:defRPr/>
            </a:pPr>
            <a:r>
              <a:rPr kumimoji="0" lang="fr-BE" sz="2400" b="0" i="0" u="none" strike="noStrike" kern="1200" cap="none" spc="0" normalizeH="0" baseline="0" noProof="0" dirty="0">
                <a:ln>
                  <a:noFill/>
                </a:ln>
                <a:solidFill>
                  <a:srgbClr val="00A1CE"/>
                </a:solidFill>
                <a:effectLst/>
                <a:uLnTx/>
                <a:uFillTx/>
                <a:latin typeface="Avenir Next" panose="020B0503020202020204" pitchFamily="34" charset="0"/>
                <a:ea typeface="+mn-ea"/>
                <a:cs typeface="+mn-cs"/>
              </a:rPr>
              <a:t>THANK YOU FOR YOUR ATTENTION</a:t>
            </a:r>
          </a:p>
          <a:p>
            <a:pPr marL="0" marR="0" lvl="0" indent="0" algn="l" defTabSz="914400" rtl="0" eaLnBrk="1" fontAlgn="auto" latinLnBrk="0" hangingPunct="1">
              <a:lnSpc>
                <a:spcPct val="90000"/>
              </a:lnSpc>
              <a:spcBef>
                <a:spcPts val="1200"/>
              </a:spcBef>
              <a:spcAft>
                <a:spcPts val="600"/>
              </a:spcAft>
              <a:buClrTx/>
              <a:buSzTx/>
              <a:buFont typeface="Arial" panose="020B0604020202020204" pitchFamily="34" charset="0"/>
              <a:buNone/>
              <a:tabLst/>
              <a:defRPr/>
            </a:pPr>
            <a:endParaRPr kumimoji="0" lang="fr-BE" sz="2400" b="0" i="0" u="none" strike="noStrike" kern="1200" cap="none" spc="0" normalizeH="0" baseline="0" noProof="0" dirty="0">
              <a:ln>
                <a:noFill/>
              </a:ln>
              <a:solidFill>
                <a:srgbClr val="00A1CE"/>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5624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B333-B4BD-F52F-0697-F4336FB00728}"/>
              </a:ext>
            </a:extLst>
          </p:cNvPr>
          <p:cNvSpPr>
            <a:spLocks noGrp="1"/>
          </p:cNvSpPr>
          <p:nvPr>
            <p:ph type="ctrTitle"/>
          </p:nvPr>
        </p:nvSpPr>
        <p:spPr>
          <a:xfrm>
            <a:off x="1524000" y="1122363"/>
            <a:ext cx="9144000" cy="1620837"/>
          </a:xfrm>
        </p:spPr>
        <p:txBody>
          <a:bodyPr>
            <a:normAutofit fontScale="90000"/>
          </a:bodyPr>
          <a:lstStyle/>
          <a:p>
            <a:r>
              <a:rPr lang="nl-NL"/>
              <a:t>Academic research on the Statement of Cash FLows</a:t>
            </a:r>
          </a:p>
        </p:txBody>
      </p:sp>
      <p:sp>
        <p:nvSpPr>
          <p:cNvPr id="3" name="Subtitle 2">
            <a:extLst>
              <a:ext uri="{FF2B5EF4-FFF2-40B4-BE49-F238E27FC236}">
                <a16:creationId xmlns:a16="http://schemas.microsoft.com/office/drawing/2014/main" id="{7939363A-3918-C79D-0978-E3233F8FE456}"/>
              </a:ext>
            </a:extLst>
          </p:cNvPr>
          <p:cNvSpPr>
            <a:spLocks noGrp="1"/>
          </p:cNvSpPr>
          <p:nvPr>
            <p:ph type="subTitle" idx="1"/>
          </p:nvPr>
        </p:nvSpPr>
        <p:spPr>
          <a:xfrm>
            <a:off x="1524000" y="2799932"/>
            <a:ext cx="9144000" cy="937878"/>
          </a:xfrm>
        </p:spPr>
        <p:txBody>
          <a:bodyPr/>
          <a:lstStyle/>
          <a:p>
            <a:r>
              <a:rPr lang="nl-NL"/>
              <a:t>Online workshop IASB - EFRAG - EAA</a:t>
            </a:r>
          </a:p>
          <a:p>
            <a:r>
              <a:rPr lang="nl-NL"/>
              <a:t>24 June 2024</a:t>
            </a:r>
          </a:p>
          <a:p>
            <a:endParaRPr lang="nl-NL"/>
          </a:p>
        </p:txBody>
      </p:sp>
      <p:sp>
        <p:nvSpPr>
          <p:cNvPr id="4" name="TextBox 3">
            <a:extLst>
              <a:ext uri="{FF2B5EF4-FFF2-40B4-BE49-F238E27FC236}">
                <a16:creationId xmlns:a16="http://schemas.microsoft.com/office/drawing/2014/main" id="{8046D5A8-CA15-CA75-7188-2CBDB7B0A656}"/>
              </a:ext>
            </a:extLst>
          </p:cNvPr>
          <p:cNvSpPr txBox="1"/>
          <p:nvPr/>
        </p:nvSpPr>
        <p:spPr>
          <a:xfrm>
            <a:off x="6408821" y="4339389"/>
            <a:ext cx="511743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Aptos" panose="02110004020202020204"/>
                <a:ea typeface="+mn-ea"/>
                <a:cs typeface="+mn-cs"/>
              </a:rPr>
              <a:t>Kees Camfferman, </a:t>
            </a:r>
            <a:r>
              <a:rPr kumimoji="0" lang="nl-NL" sz="1400" b="0" i="1" u="none" strike="noStrike" kern="1200" cap="none" spc="0" normalizeH="0" baseline="0" noProof="0">
                <a:ln>
                  <a:noFill/>
                </a:ln>
                <a:solidFill>
                  <a:prstClr val="black"/>
                </a:solidFill>
                <a:effectLst/>
                <a:uLnTx/>
                <a:uFillTx/>
                <a:latin typeface="Aptos" panose="02110004020202020204"/>
                <a:ea typeface="+mn-ea"/>
                <a:cs typeface="+mn-cs"/>
              </a:rPr>
              <a:t>Vrije Universiteit Amsterdam</a:t>
            </a:r>
            <a:endParaRPr kumimoji="0" lang="nl-NL" sz="14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Aptos" panose="02110004020202020204"/>
                <a:ea typeface="+mn-ea"/>
                <a:cs typeface="+mn-cs"/>
              </a:rPr>
              <a:t>Henry Java, </a:t>
            </a:r>
            <a:r>
              <a:rPr kumimoji="0" lang="nl-NL" sz="1400" b="0" i="1" u="none" strike="noStrike" kern="1200" cap="none" spc="0" normalizeH="0" baseline="0" noProof="0">
                <a:ln>
                  <a:noFill/>
                </a:ln>
                <a:solidFill>
                  <a:prstClr val="black"/>
                </a:solidFill>
                <a:effectLst/>
                <a:uLnTx/>
                <a:uFillTx/>
                <a:latin typeface="Aptos" panose="02110004020202020204"/>
                <a:ea typeface="+mn-ea"/>
                <a:cs typeface="+mn-cs"/>
              </a:rPr>
              <a:t>Hanken School of Economics</a:t>
            </a:r>
            <a:endParaRPr kumimoji="0" lang="nl-NL" sz="14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Aptos" panose="02110004020202020204"/>
                <a:ea typeface="+mn-ea"/>
                <a:cs typeface="+mn-cs"/>
              </a:rPr>
              <a:t>Andrew Lennard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Aptos" panose="02110004020202020204"/>
                <a:ea typeface="+mn-ea"/>
                <a:cs typeface="+mn-cs"/>
              </a:rPr>
              <a:t>Edgar Löw, </a:t>
            </a:r>
            <a:r>
              <a:rPr kumimoji="0" lang="nl-NL" sz="1400" b="0" i="1" u="none" strike="noStrike" kern="1200" cap="none" spc="0" normalizeH="0" baseline="0" noProof="0">
                <a:ln>
                  <a:noFill/>
                </a:ln>
                <a:solidFill>
                  <a:prstClr val="black"/>
                </a:solidFill>
                <a:effectLst/>
                <a:uLnTx/>
                <a:uFillTx/>
                <a:latin typeface="Aptos" panose="02110004020202020204"/>
                <a:ea typeface="+mn-ea"/>
                <a:cs typeface="+mn-cs"/>
              </a:rPr>
              <a:t>Frankfurt School of Finance and Management</a:t>
            </a:r>
            <a:endParaRPr kumimoji="0" lang="nl-NL" sz="14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Aptos" panose="02110004020202020204"/>
                <a:ea typeface="+mn-ea"/>
                <a:cs typeface="+mn-cs"/>
              </a:rPr>
              <a:t>Stephani Mason, </a:t>
            </a:r>
            <a:r>
              <a:rPr kumimoji="0" lang="nl-NL" sz="1400" b="0" i="1" u="none" strike="noStrike" kern="1200" cap="none" spc="0" normalizeH="0" baseline="0" noProof="0">
                <a:ln>
                  <a:noFill/>
                </a:ln>
                <a:solidFill>
                  <a:prstClr val="black"/>
                </a:solidFill>
                <a:effectLst/>
                <a:uLnTx/>
                <a:uFillTx/>
                <a:latin typeface="Aptos" panose="02110004020202020204"/>
                <a:ea typeface="+mn-ea"/>
                <a:cs typeface="+mn-cs"/>
              </a:rPr>
              <a:t>DePaul University, Chicago</a:t>
            </a:r>
            <a:endParaRPr kumimoji="0" lang="nl-NL"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581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15D63-4F34-F9B5-72C2-854ABCCBD0C4}"/>
              </a:ext>
            </a:extLst>
          </p:cNvPr>
          <p:cNvSpPr>
            <a:spLocks noGrp="1"/>
          </p:cNvSpPr>
          <p:nvPr>
            <p:ph idx="1"/>
          </p:nvPr>
        </p:nvSpPr>
        <p:spPr>
          <a:xfrm>
            <a:off x="936178" y="1818065"/>
            <a:ext cx="10663022" cy="4223914"/>
          </a:xfrm>
        </p:spPr>
        <p:txBody>
          <a:bodyPr>
            <a:normAutofit lnSpcReduction="10000"/>
          </a:bodyPr>
          <a:lstStyle/>
          <a:p>
            <a:pPr algn="l"/>
            <a:r>
              <a:rPr lang="en-US" b="0" i="0" dirty="0">
                <a:solidFill>
                  <a:srgbClr val="0070C0"/>
                </a:solidFill>
                <a:effectLst/>
                <a:highlight>
                  <a:srgbClr val="FFFFFF"/>
                </a:highlight>
                <a:latin typeface="Arial" panose="020B0604020202020204" pitchFamily="34" charset="0"/>
                <a:cs typeface="Arial" panose="020B0604020202020204" pitchFamily="34" charset="0"/>
              </a:rPr>
              <a:t>Edgar Loew </a:t>
            </a:r>
            <a:r>
              <a:rPr lang="en-US" b="0" i="0" dirty="0">
                <a:solidFill>
                  <a:srgbClr val="242424"/>
                </a:solidFill>
                <a:effectLst/>
                <a:highlight>
                  <a:srgbClr val="FFFFFF"/>
                </a:highlight>
                <a:latin typeface="Arial" panose="020B0604020202020204" pitchFamily="34" charset="0"/>
                <a:cs typeface="Arial" panose="020B0604020202020204" pitchFamily="34" charset="0"/>
              </a:rPr>
              <a:t>– Frankfurt School of Finance and Management</a:t>
            </a:r>
          </a:p>
          <a:p>
            <a:pPr algn="l"/>
            <a:r>
              <a:rPr lang="en-US" b="0" i="0" dirty="0" err="1">
                <a:solidFill>
                  <a:srgbClr val="0070C0"/>
                </a:solidFill>
                <a:effectLst/>
                <a:highlight>
                  <a:srgbClr val="FFFFFF"/>
                </a:highlight>
                <a:latin typeface="Arial" panose="020B0604020202020204" pitchFamily="34" charset="0"/>
                <a:cs typeface="Arial" panose="020B0604020202020204" pitchFamily="34" charset="0"/>
              </a:rPr>
              <a:t>Kees</a:t>
            </a:r>
            <a:r>
              <a:rPr lang="en-US" b="0" i="0" dirty="0">
                <a:solidFill>
                  <a:srgbClr val="0070C0"/>
                </a:solidFill>
                <a:effectLst/>
                <a:highlight>
                  <a:srgbClr val="FFFFFF"/>
                </a:highlight>
                <a:latin typeface="Arial" panose="020B0604020202020204" pitchFamily="34" charset="0"/>
                <a:cs typeface="Arial" panose="020B0604020202020204" pitchFamily="34" charset="0"/>
              </a:rPr>
              <a:t> </a:t>
            </a:r>
            <a:r>
              <a:rPr lang="en-US" b="0" i="0" dirty="0" err="1">
                <a:solidFill>
                  <a:srgbClr val="0070C0"/>
                </a:solidFill>
                <a:effectLst/>
                <a:highlight>
                  <a:srgbClr val="FFFFFF"/>
                </a:highlight>
                <a:latin typeface="Arial" panose="020B0604020202020204" pitchFamily="34" charset="0"/>
                <a:cs typeface="Arial" panose="020B0604020202020204" pitchFamily="34" charset="0"/>
              </a:rPr>
              <a:t>Camfferman</a:t>
            </a:r>
            <a:r>
              <a:rPr lang="en-US" b="0" i="0" dirty="0">
                <a:solidFill>
                  <a:srgbClr val="0070C0"/>
                </a:solidFill>
                <a:effectLst/>
                <a:highlight>
                  <a:srgbClr val="FFFFFF"/>
                </a:highlight>
                <a:latin typeface="Arial" panose="020B0604020202020204" pitchFamily="34" charset="0"/>
                <a:cs typeface="Arial" panose="020B0604020202020204" pitchFamily="34" charset="0"/>
              </a:rPr>
              <a:t> </a:t>
            </a:r>
            <a:r>
              <a:rPr lang="en-US" b="0" i="0" dirty="0">
                <a:solidFill>
                  <a:srgbClr val="242424"/>
                </a:solidFill>
                <a:effectLst/>
                <a:highlight>
                  <a:srgbClr val="FFFFFF"/>
                </a:highlight>
                <a:latin typeface="Arial" panose="020B0604020202020204" pitchFamily="34" charset="0"/>
                <a:cs typeface="Arial" panose="020B0604020202020204" pitchFamily="34" charset="0"/>
              </a:rPr>
              <a:t>– Vrije Universiteit Amsterdam</a:t>
            </a:r>
          </a:p>
          <a:p>
            <a:pPr algn="l"/>
            <a:r>
              <a:rPr lang="en-US" b="0" i="0" dirty="0">
                <a:solidFill>
                  <a:srgbClr val="0070C0"/>
                </a:solidFill>
                <a:effectLst/>
                <a:highlight>
                  <a:srgbClr val="FFFFFF"/>
                </a:highlight>
                <a:latin typeface="Arial" panose="020B0604020202020204" pitchFamily="34" charset="0"/>
                <a:cs typeface="Arial" panose="020B0604020202020204" pitchFamily="34" charset="0"/>
              </a:rPr>
              <a:t>Stephani Mason </a:t>
            </a:r>
            <a:r>
              <a:rPr lang="en-US" b="0" i="0" dirty="0">
                <a:solidFill>
                  <a:srgbClr val="242424"/>
                </a:solidFill>
                <a:effectLst/>
                <a:highlight>
                  <a:srgbClr val="FFFFFF"/>
                </a:highlight>
                <a:latin typeface="Arial" panose="020B0604020202020204" pitchFamily="34" charset="0"/>
                <a:cs typeface="Arial" panose="020B0604020202020204" pitchFamily="34" charset="0"/>
              </a:rPr>
              <a:t>– De Paul University (Chicago)</a:t>
            </a:r>
          </a:p>
          <a:p>
            <a:pPr algn="l"/>
            <a:r>
              <a:rPr lang="en-US" b="0" i="0" dirty="0">
                <a:solidFill>
                  <a:srgbClr val="0070C0"/>
                </a:solidFill>
                <a:effectLst/>
                <a:highlight>
                  <a:srgbClr val="FFFFFF"/>
                </a:highlight>
                <a:latin typeface="Arial" panose="020B0604020202020204" pitchFamily="34" charset="0"/>
                <a:cs typeface="Arial" panose="020B0604020202020204" pitchFamily="34" charset="0"/>
              </a:rPr>
              <a:t>Henry </a:t>
            </a:r>
            <a:r>
              <a:rPr lang="en-US" b="0" i="0" dirty="0" err="1">
                <a:solidFill>
                  <a:srgbClr val="0070C0"/>
                </a:solidFill>
                <a:effectLst/>
                <a:highlight>
                  <a:srgbClr val="FFFFFF"/>
                </a:highlight>
                <a:latin typeface="Arial" panose="020B0604020202020204" pitchFamily="34" charset="0"/>
                <a:cs typeface="Arial" panose="020B0604020202020204" pitchFamily="34" charset="0"/>
              </a:rPr>
              <a:t>Jarva</a:t>
            </a:r>
            <a:r>
              <a:rPr lang="en-US" b="0" i="0" dirty="0">
                <a:solidFill>
                  <a:srgbClr val="0070C0"/>
                </a:solidFill>
                <a:effectLst/>
                <a:highlight>
                  <a:srgbClr val="FFFFFF"/>
                </a:highlight>
                <a:latin typeface="Arial" panose="020B0604020202020204" pitchFamily="34" charset="0"/>
                <a:cs typeface="Arial" panose="020B0604020202020204" pitchFamily="34" charset="0"/>
              </a:rPr>
              <a:t> </a:t>
            </a:r>
            <a:r>
              <a:rPr lang="en-US" b="0" i="0" dirty="0">
                <a:solidFill>
                  <a:srgbClr val="242424"/>
                </a:solidFill>
                <a:effectLst/>
                <a:highlight>
                  <a:srgbClr val="FFFFFF"/>
                </a:highlight>
                <a:latin typeface="Arial" panose="020B0604020202020204" pitchFamily="34" charset="0"/>
                <a:cs typeface="Arial" panose="020B0604020202020204" pitchFamily="34" charset="0"/>
              </a:rPr>
              <a:t>– </a:t>
            </a:r>
            <a:r>
              <a:rPr lang="en-US" b="0" i="0" dirty="0" err="1">
                <a:solidFill>
                  <a:srgbClr val="242424"/>
                </a:solidFill>
                <a:effectLst/>
                <a:highlight>
                  <a:srgbClr val="FFFFFF"/>
                </a:highlight>
                <a:latin typeface="Arial" panose="020B0604020202020204" pitchFamily="34" charset="0"/>
                <a:cs typeface="Arial" panose="020B0604020202020204" pitchFamily="34" charset="0"/>
              </a:rPr>
              <a:t>Hanken</a:t>
            </a:r>
            <a:r>
              <a:rPr lang="en-US" b="0" i="0" dirty="0">
                <a:solidFill>
                  <a:srgbClr val="242424"/>
                </a:solidFill>
                <a:effectLst/>
                <a:highlight>
                  <a:srgbClr val="FFFFFF"/>
                </a:highlight>
                <a:latin typeface="Arial" panose="020B0604020202020204" pitchFamily="34" charset="0"/>
                <a:cs typeface="Arial" panose="020B0604020202020204" pitchFamily="34" charset="0"/>
              </a:rPr>
              <a:t> School of Economics</a:t>
            </a:r>
          </a:p>
          <a:p>
            <a:pPr algn="l"/>
            <a:r>
              <a:rPr lang="en-US" b="0" i="0" dirty="0">
                <a:solidFill>
                  <a:srgbClr val="0070C0"/>
                </a:solidFill>
                <a:effectLst/>
                <a:highlight>
                  <a:srgbClr val="FFFFFF"/>
                </a:highlight>
                <a:latin typeface="Arial" panose="020B0604020202020204" pitchFamily="34" charset="0"/>
                <a:cs typeface="Arial" panose="020B0604020202020204" pitchFamily="34" charset="0"/>
              </a:rPr>
              <a:t>Andrew Lennard </a:t>
            </a:r>
            <a:r>
              <a:rPr lang="en-US" b="0" i="0" dirty="0">
                <a:solidFill>
                  <a:srgbClr val="242424"/>
                </a:solidFill>
                <a:effectLst/>
                <a:highlight>
                  <a:srgbClr val="FFFFFF"/>
                </a:highlight>
                <a:latin typeface="Arial" panose="020B0604020202020204" pitchFamily="34" charset="0"/>
                <a:cs typeface="Arial" panose="020B0604020202020204" pitchFamily="34" charset="0"/>
              </a:rPr>
              <a:t>– University of Glasgow.</a:t>
            </a:r>
          </a:p>
          <a:p>
            <a:pPr marL="0" indent="0">
              <a:buNone/>
            </a:pPr>
            <a:endParaRPr lang="en-GB" dirty="0">
              <a:latin typeface="Arial" panose="020B0604020202020204" pitchFamily="34" charset="0"/>
              <a:cs typeface="Arial" panose="020B0604020202020204" pitchFamily="34" charset="0"/>
            </a:endParaRPr>
          </a:p>
          <a:p>
            <a:pPr marL="0" indent="0">
              <a:buNone/>
            </a:pPr>
            <a:r>
              <a:rPr lang="en-GB" b="0" i="0" dirty="0">
                <a:solidFill>
                  <a:srgbClr val="242424"/>
                </a:solidFill>
                <a:effectLst/>
                <a:highlight>
                  <a:srgbClr val="FFFFFF"/>
                </a:highlight>
                <a:latin typeface="Aptos" panose="020B0004020202020204" pitchFamily="34" charset="0"/>
              </a:rPr>
              <a:t>The group was set up in spring 2024 by the EAA’s Financial Reporting Standards Committee with the intent to contribute to the IASB’s cash flow project with academic input</a:t>
            </a:r>
            <a:endParaRPr lang="en-GB" sz="3200" dirty="0">
              <a:latin typeface="Times New Roman" panose="02020603050405020304" pitchFamily="18" charset="0"/>
              <a:cs typeface="Times New Roman" panose="02020603050405020304" pitchFamily="18" charset="0"/>
            </a:endParaRPr>
          </a:p>
          <a:p>
            <a:pPr marL="0" indent="0">
              <a:buNone/>
            </a:pPr>
            <a:endParaRPr lang="en-GB" sz="3200" dirty="0"/>
          </a:p>
        </p:txBody>
      </p:sp>
      <p:sp>
        <p:nvSpPr>
          <p:cNvPr id="5" name="Title 4">
            <a:extLst>
              <a:ext uri="{FF2B5EF4-FFF2-40B4-BE49-F238E27FC236}">
                <a16:creationId xmlns:a16="http://schemas.microsoft.com/office/drawing/2014/main" id="{59AD7A07-0DC5-A50D-7AD9-B98054CED797}"/>
              </a:ext>
            </a:extLst>
          </p:cNvPr>
          <p:cNvSpPr txBox="1">
            <a:spLocks/>
          </p:cNvSpPr>
          <p:nvPr/>
        </p:nvSpPr>
        <p:spPr>
          <a:xfrm>
            <a:off x="838200" y="365126"/>
            <a:ext cx="10515600" cy="1183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70C0"/>
                </a:solidFill>
                <a:latin typeface="Arial" panose="020B0604020202020204" pitchFamily="34" charset="0"/>
                <a:ea typeface="+mn-ea"/>
                <a:cs typeface="Arial" panose="020B0604020202020204" pitchFamily="34" charset="0"/>
              </a:rPr>
              <a:t>EAA</a:t>
            </a:r>
            <a:r>
              <a:rPr lang="en-GB" sz="3200" dirty="0">
                <a:solidFill>
                  <a:srgbClr val="5D5B5C"/>
                </a:solidFill>
                <a:latin typeface="Arial" panose="020B0604020202020204" pitchFamily="34" charset="0"/>
                <a:ea typeface="+mn-ea"/>
                <a:cs typeface="Arial" panose="020B0604020202020204" pitchFamily="34" charset="0"/>
              </a:rPr>
              <a:t>’s Comment Letter Team</a:t>
            </a:r>
          </a:p>
        </p:txBody>
      </p:sp>
    </p:spTree>
    <p:extLst>
      <p:ext uri="{BB962C8B-B14F-4D97-AF65-F5344CB8AC3E}">
        <p14:creationId xmlns:p14="http://schemas.microsoft.com/office/powerpoint/2010/main" val="194276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849B-1D08-A969-4BAF-2A6F0CFE49CE}"/>
              </a:ext>
            </a:extLst>
          </p:cNvPr>
          <p:cNvSpPr>
            <a:spLocks noGrp="1"/>
          </p:cNvSpPr>
          <p:nvPr>
            <p:ph type="title"/>
          </p:nvPr>
        </p:nvSpPr>
        <p:spPr/>
        <p:txBody>
          <a:bodyPr/>
          <a:lstStyle/>
          <a:p>
            <a:r>
              <a:rPr lang="nl-NL"/>
              <a:t>Main topics covered today</a:t>
            </a:r>
          </a:p>
        </p:txBody>
      </p:sp>
      <p:sp>
        <p:nvSpPr>
          <p:cNvPr id="3" name="Content Placeholder 2">
            <a:extLst>
              <a:ext uri="{FF2B5EF4-FFF2-40B4-BE49-F238E27FC236}">
                <a16:creationId xmlns:a16="http://schemas.microsoft.com/office/drawing/2014/main" id="{1331C035-BC59-7DD1-4630-44EFDB344F1B}"/>
              </a:ext>
            </a:extLst>
          </p:cNvPr>
          <p:cNvSpPr>
            <a:spLocks noGrp="1"/>
          </p:cNvSpPr>
          <p:nvPr>
            <p:ph idx="1"/>
          </p:nvPr>
        </p:nvSpPr>
        <p:spPr/>
        <p:txBody>
          <a:bodyPr>
            <a:normAutofit/>
          </a:bodyPr>
          <a:lstStyle/>
          <a:p>
            <a:r>
              <a:rPr lang="nl-NL" sz="2000"/>
              <a:t>Presentation of CFO: direct vs indirect</a:t>
            </a:r>
          </a:p>
          <a:p>
            <a:r>
              <a:rPr lang="nl-NL" sz="2000"/>
              <a:t>Presentation of free cash flow</a:t>
            </a:r>
          </a:p>
          <a:p>
            <a:r>
              <a:rPr lang="nl-NL" sz="2000"/>
              <a:t>Three-way classification</a:t>
            </a:r>
          </a:p>
          <a:p>
            <a:r>
              <a:rPr lang="nl-NL" sz="2000"/>
              <a:t>Cash flow statement of banks</a:t>
            </a:r>
          </a:p>
          <a:p>
            <a:endParaRPr lang="nl-NL" sz="2000"/>
          </a:p>
          <a:p>
            <a:pPr marL="0" indent="0">
              <a:buNone/>
            </a:pPr>
            <a:r>
              <a:rPr lang="nl-NL" sz="2000"/>
              <a:t>Apparently limited literature on:</a:t>
            </a:r>
          </a:p>
          <a:p>
            <a:r>
              <a:rPr lang="nl-NL" sz="1800"/>
              <a:t>Cash concept</a:t>
            </a:r>
          </a:p>
          <a:p>
            <a:r>
              <a:rPr lang="nl-NL" sz="1800"/>
              <a:t>Non-cash transactions</a:t>
            </a:r>
          </a:p>
          <a:p>
            <a:r>
              <a:rPr lang="nl-NL" sz="1800"/>
              <a:t>Disclosure</a:t>
            </a:r>
          </a:p>
          <a:p>
            <a:pPr marL="0" indent="0">
              <a:buNone/>
            </a:pPr>
            <a:endParaRPr lang="nl-NL" sz="1800"/>
          </a:p>
          <a:p>
            <a:pPr marL="0" indent="0">
              <a:buNone/>
            </a:pPr>
            <a:r>
              <a:rPr lang="nl-NL" sz="1800"/>
              <a:t>General disclamer: based on limited/preliminary review of literature</a:t>
            </a:r>
          </a:p>
          <a:p>
            <a:pPr marL="0" indent="0">
              <a:buNone/>
            </a:pPr>
            <a:endParaRPr lang="nl-NL" sz="1800"/>
          </a:p>
        </p:txBody>
      </p:sp>
    </p:spTree>
    <p:extLst>
      <p:ext uri="{BB962C8B-B14F-4D97-AF65-F5344CB8AC3E}">
        <p14:creationId xmlns:p14="http://schemas.microsoft.com/office/powerpoint/2010/main" val="215127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0097-C11A-818E-3D23-AF03A63D6CAA}"/>
              </a:ext>
            </a:extLst>
          </p:cNvPr>
          <p:cNvSpPr>
            <a:spLocks noGrp="1"/>
          </p:cNvSpPr>
          <p:nvPr>
            <p:ph type="title"/>
          </p:nvPr>
        </p:nvSpPr>
        <p:spPr/>
        <p:txBody>
          <a:bodyPr/>
          <a:lstStyle/>
          <a:p>
            <a:r>
              <a:rPr lang="nl-NL"/>
              <a:t>Literature reviews and general reference</a:t>
            </a:r>
          </a:p>
        </p:txBody>
      </p:sp>
      <p:sp>
        <p:nvSpPr>
          <p:cNvPr id="3" name="Content Placeholder 2">
            <a:extLst>
              <a:ext uri="{FF2B5EF4-FFF2-40B4-BE49-F238E27FC236}">
                <a16:creationId xmlns:a16="http://schemas.microsoft.com/office/drawing/2014/main" id="{698A15F9-BF1C-5EFA-ACB0-00FAE447BA68}"/>
              </a:ext>
            </a:extLst>
          </p:cNvPr>
          <p:cNvSpPr>
            <a:spLocks noGrp="1"/>
          </p:cNvSpPr>
          <p:nvPr>
            <p:ph idx="1"/>
          </p:nvPr>
        </p:nvSpPr>
        <p:spPr/>
        <p:txBody>
          <a:bodyPr>
            <a:normAutofit/>
          </a:bodyPr>
          <a:lstStyle/>
          <a:p>
            <a:pPr marL="0" indent="0">
              <a:buNone/>
            </a:pPr>
            <a:r>
              <a:rPr lang="nl-NL" sz="1800"/>
              <a:t>Colasse, B., Eglem, J. Y., &amp; Stolowy, H. (2015). La recherche sur les tableaux de flux: panorama, analyse et recherches futures. In: Burlaud A (ed), Comptabilité, Finance et Politique, </a:t>
            </a:r>
            <a:r>
              <a:rPr lang="fr-FR" sz="1800"/>
              <a:t>Mélanges en l’honneur du Professeur Christian Hoarau, </a:t>
            </a:r>
            <a:r>
              <a:rPr lang="nl-NL" sz="1800"/>
              <a:t>157-171. https://shs.hal.science/halshs-01132706/file/M%C3%A9langes%20Hoarau.pdf#page=185</a:t>
            </a:r>
          </a:p>
          <a:p>
            <a:pPr marL="0" indent="0">
              <a:buNone/>
            </a:pPr>
            <a:r>
              <a:rPr lang="nl-NL" sz="1800"/>
              <a:t>de Andrés Fazio, S., Urquía Grande, E., &amp; Pérez Estébanez, R. (2022). The “secret life” of the Statement of Cash Flow: A bibliometric analysis. </a:t>
            </a:r>
            <a:r>
              <a:rPr lang="es-ES" sz="1800"/>
              <a:t>Cuadernos de Gestión 22(1) : 143-159. </a:t>
            </a:r>
            <a:r>
              <a:rPr lang="nl-NL" sz="1800"/>
              <a:t>211481rp.pdf (ehu.es)</a:t>
            </a:r>
          </a:p>
          <a:p>
            <a:pPr marL="0" indent="0">
              <a:buNone/>
            </a:pPr>
            <a:r>
              <a:rPr lang="nl-NL" sz="1800"/>
              <a:t>Hales, J., &amp; Orpurt, S. F. (2013). A review of academic research on the reporting of cash flows from operations. Accounting Horizons, 27(3), 539-578. https://doi.org/10.2308/acch-50498</a:t>
            </a:r>
          </a:p>
          <a:p>
            <a:pPr marL="0" indent="0">
              <a:buNone/>
            </a:pPr>
            <a:r>
              <a:rPr lang="nl-NL" sz="1800"/>
              <a:t>Paolone, F. (2020). Accounting, Cash Flow and Value Relevance. Springer International Publishing.</a:t>
            </a:r>
          </a:p>
        </p:txBody>
      </p:sp>
    </p:spTree>
    <p:extLst>
      <p:ext uri="{BB962C8B-B14F-4D97-AF65-F5344CB8AC3E}">
        <p14:creationId xmlns:p14="http://schemas.microsoft.com/office/powerpoint/2010/main" val="240979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6155-306F-442C-1CC7-CD90E641FF90}"/>
              </a:ext>
            </a:extLst>
          </p:cNvPr>
          <p:cNvSpPr>
            <a:spLocks noGrp="1"/>
          </p:cNvSpPr>
          <p:nvPr>
            <p:ph type="ctrTitle"/>
          </p:nvPr>
        </p:nvSpPr>
        <p:spPr/>
        <p:txBody>
          <a:bodyPr>
            <a:normAutofit fontScale="90000"/>
          </a:bodyPr>
          <a:lstStyle/>
          <a:p>
            <a:r>
              <a:rPr lang="en-US" dirty="0"/>
              <a:t>Presentation of CFO:</a:t>
            </a:r>
            <a:br>
              <a:rPr lang="en-US" dirty="0"/>
            </a:br>
            <a:r>
              <a:rPr lang="en-US" dirty="0"/>
              <a:t>Direct method versus indirect method</a:t>
            </a:r>
          </a:p>
        </p:txBody>
      </p:sp>
    </p:spTree>
    <p:extLst>
      <p:ext uri="{BB962C8B-B14F-4D97-AF65-F5344CB8AC3E}">
        <p14:creationId xmlns:p14="http://schemas.microsoft.com/office/powerpoint/2010/main" val="163519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BA11-BEE2-BEA7-7D75-626A9787864E}"/>
              </a:ext>
            </a:extLst>
          </p:cNvPr>
          <p:cNvSpPr>
            <a:spLocks noGrp="1"/>
          </p:cNvSpPr>
          <p:nvPr>
            <p:ph type="title"/>
          </p:nvPr>
        </p:nvSpPr>
        <p:spPr/>
        <p:txBody>
          <a:bodyPr/>
          <a:lstStyle/>
          <a:p>
            <a:r>
              <a:rPr lang="en-US" dirty="0"/>
              <a:t>Direct method (DM) vs. indirect method (IM)</a:t>
            </a:r>
          </a:p>
        </p:txBody>
      </p:sp>
      <p:sp>
        <p:nvSpPr>
          <p:cNvPr id="3" name="Content Placeholder 2">
            <a:extLst>
              <a:ext uri="{FF2B5EF4-FFF2-40B4-BE49-F238E27FC236}">
                <a16:creationId xmlns:a16="http://schemas.microsoft.com/office/drawing/2014/main" id="{5EFBCFD0-7A03-570C-6EE6-D01A7DA8B270}"/>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r">
              <a:buNone/>
            </a:pPr>
            <a:r>
              <a:rPr lang="en-US" sz="1800" dirty="0"/>
              <a:t>CFA Institute (2005, p. 22)</a:t>
            </a:r>
          </a:p>
        </p:txBody>
      </p:sp>
      <p:pic>
        <p:nvPicPr>
          <p:cNvPr id="7" name="Picture 6">
            <a:extLst>
              <a:ext uri="{FF2B5EF4-FFF2-40B4-BE49-F238E27FC236}">
                <a16:creationId xmlns:a16="http://schemas.microsoft.com/office/drawing/2014/main" id="{FFF40664-3CBE-CB66-7D27-317FE1203AEC}"/>
              </a:ext>
            </a:extLst>
          </p:cNvPr>
          <p:cNvPicPr>
            <a:picLocks noChangeAspect="1"/>
          </p:cNvPicPr>
          <p:nvPr/>
        </p:nvPicPr>
        <p:blipFill>
          <a:blip r:embed="rId2"/>
          <a:stretch>
            <a:fillRect/>
          </a:stretch>
        </p:blipFill>
        <p:spPr>
          <a:xfrm>
            <a:off x="1795217" y="1690688"/>
            <a:ext cx="7466760" cy="3673164"/>
          </a:xfrm>
          <a:prstGeom prst="rect">
            <a:avLst/>
          </a:prstGeom>
        </p:spPr>
      </p:pic>
    </p:spTree>
    <p:extLst>
      <p:ext uri="{BB962C8B-B14F-4D97-AF65-F5344CB8AC3E}">
        <p14:creationId xmlns:p14="http://schemas.microsoft.com/office/powerpoint/2010/main" val="387695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BA11-BEE2-BEA7-7D75-626A9787864E}"/>
              </a:ext>
            </a:extLst>
          </p:cNvPr>
          <p:cNvSpPr>
            <a:spLocks noGrp="1"/>
          </p:cNvSpPr>
          <p:nvPr>
            <p:ph type="title"/>
          </p:nvPr>
        </p:nvSpPr>
        <p:spPr/>
        <p:txBody>
          <a:bodyPr/>
          <a:lstStyle/>
          <a:p>
            <a:r>
              <a:rPr lang="en-US" dirty="0"/>
              <a:t>Direct method (DM) vs. indirect method (IM)</a:t>
            </a:r>
          </a:p>
        </p:txBody>
      </p:sp>
      <p:sp>
        <p:nvSpPr>
          <p:cNvPr id="3" name="Content Placeholder 2">
            <a:extLst>
              <a:ext uri="{FF2B5EF4-FFF2-40B4-BE49-F238E27FC236}">
                <a16:creationId xmlns:a16="http://schemas.microsoft.com/office/drawing/2014/main" id="{5EFBCFD0-7A03-570C-6EE6-D01A7DA8B270}"/>
              </a:ext>
            </a:extLst>
          </p:cNvPr>
          <p:cNvSpPr>
            <a:spLocks noGrp="1"/>
          </p:cNvSpPr>
          <p:nvPr>
            <p:ph idx="1"/>
          </p:nvPr>
        </p:nvSpPr>
        <p:spPr/>
        <p:txBody>
          <a:bodyPr>
            <a:normAutofit lnSpcReduction="10000"/>
          </a:bodyPr>
          <a:lstStyle/>
          <a:p>
            <a:r>
              <a:rPr lang="en-US" dirty="0"/>
              <a:t>Both DM and IM reconcile to the same CFO number.</a:t>
            </a:r>
          </a:p>
          <a:p>
            <a:r>
              <a:rPr lang="en-US" dirty="0"/>
              <a:t>However, IM does not report operating cash receipts and payments (FASB 1987, para. 111).</a:t>
            </a:r>
          </a:p>
          <a:p>
            <a:r>
              <a:rPr lang="en-US" dirty="0"/>
              <a:t>Users cannot reliably prepare a DM statement using the data provided in the IM reconciliations (CFA Institute 2005, </a:t>
            </a:r>
            <a:r>
              <a:rPr lang="en-US" dirty="0" err="1"/>
              <a:t>Orpurt</a:t>
            </a:r>
            <a:r>
              <a:rPr lang="en-US" dirty="0"/>
              <a:t> and Zang 2009).</a:t>
            </a:r>
          </a:p>
          <a:p>
            <a:pPr lvl="1"/>
            <a:r>
              <a:rPr lang="en-US" dirty="0"/>
              <a:t>Cash received from customers</a:t>
            </a:r>
          </a:p>
          <a:p>
            <a:pPr lvl="1"/>
            <a:r>
              <a:rPr lang="en-US" dirty="0"/>
              <a:t>Cash paid to suppliers and employees</a:t>
            </a:r>
          </a:p>
          <a:p>
            <a:pPr lvl="1"/>
            <a:r>
              <a:rPr lang="en-US" dirty="0"/>
              <a:t>(net) Interest paid/received, income taxes paid</a:t>
            </a:r>
          </a:p>
          <a:p>
            <a:r>
              <a:rPr lang="en-US" dirty="0"/>
              <a:t>Many have argued that DM is more consistent with the objective of a statement of cash flows.</a:t>
            </a:r>
          </a:p>
        </p:txBody>
      </p:sp>
    </p:spTree>
    <p:extLst>
      <p:ext uri="{BB962C8B-B14F-4D97-AF65-F5344CB8AC3E}">
        <p14:creationId xmlns:p14="http://schemas.microsoft.com/office/powerpoint/2010/main" val="3258116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58E7-F020-BCFD-3239-E2A4AF7A6DA4}"/>
              </a:ext>
            </a:extLst>
          </p:cNvPr>
          <p:cNvSpPr>
            <a:spLocks noGrp="1"/>
          </p:cNvSpPr>
          <p:nvPr>
            <p:ph type="title"/>
          </p:nvPr>
        </p:nvSpPr>
        <p:spPr/>
        <p:txBody>
          <a:bodyPr/>
          <a:lstStyle/>
          <a:p>
            <a:r>
              <a:rPr lang="en-US" dirty="0"/>
              <a:t>Academic evidence – starting point</a:t>
            </a:r>
          </a:p>
        </p:txBody>
      </p:sp>
      <p:sp>
        <p:nvSpPr>
          <p:cNvPr id="3" name="Content Placeholder 2">
            <a:extLst>
              <a:ext uri="{FF2B5EF4-FFF2-40B4-BE49-F238E27FC236}">
                <a16:creationId xmlns:a16="http://schemas.microsoft.com/office/drawing/2014/main" id="{B133FFCF-822C-1371-C9EC-8BC9982CF5E0}"/>
              </a:ext>
            </a:extLst>
          </p:cNvPr>
          <p:cNvSpPr>
            <a:spLocks noGrp="1"/>
          </p:cNvSpPr>
          <p:nvPr>
            <p:ph idx="1"/>
          </p:nvPr>
        </p:nvSpPr>
        <p:spPr>
          <a:xfrm>
            <a:off x="838200" y="1517301"/>
            <a:ext cx="10515600" cy="4659662"/>
          </a:xfrm>
        </p:spPr>
        <p:txBody>
          <a:bodyPr/>
          <a:lstStyle/>
          <a:p>
            <a:r>
              <a:rPr lang="en-US" dirty="0"/>
              <a:t>There is a strong consensus among academics that earnings is a better predictor of future CFO than CFO (e.g., D</a:t>
            </a:r>
            <a:r>
              <a:rPr lang="en-GB" dirty="0" err="1"/>
              <a:t>echow</a:t>
            </a:r>
            <a:r>
              <a:rPr lang="en-GB" dirty="0"/>
              <a:t> et al. (1998, JAE); </a:t>
            </a:r>
            <a:r>
              <a:rPr lang="en-US" dirty="0"/>
              <a:t>Barth et al. (2001, TAR); Ball and Nikolaev (2022, JAE)).</a:t>
            </a:r>
          </a:p>
          <a:p>
            <a:r>
              <a:rPr lang="en-US" dirty="0"/>
              <a:t>Nearly all DM studies follow the “incremental information content” approach (see, Biddle et al. 1995; Gebhardt and Scholz 2014).</a:t>
            </a:r>
          </a:p>
          <a:p>
            <a:endParaRPr lang="en-US" dirty="0"/>
          </a:p>
          <a:p>
            <a:endParaRPr lang="en-US" dirty="0"/>
          </a:p>
        </p:txBody>
      </p:sp>
      <p:pic>
        <p:nvPicPr>
          <p:cNvPr id="15" name="Picture 14">
            <a:extLst>
              <a:ext uri="{FF2B5EF4-FFF2-40B4-BE49-F238E27FC236}">
                <a16:creationId xmlns:a16="http://schemas.microsoft.com/office/drawing/2014/main" id="{2C5093D4-1EDC-6235-1F6C-CCF1715E5699}"/>
              </a:ext>
            </a:extLst>
          </p:cNvPr>
          <p:cNvPicPr>
            <a:picLocks noChangeAspect="1"/>
          </p:cNvPicPr>
          <p:nvPr/>
        </p:nvPicPr>
        <p:blipFill>
          <a:blip r:embed="rId2"/>
          <a:stretch>
            <a:fillRect/>
          </a:stretch>
        </p:blipFill>
        <p:spPr>
          <a:xfrm>
            <a:off x="3063387" y="4353500"/>
            <a:ext cx="5924550" cy="1647825"/>
          </a:xfrm>
          <a:prstGeom prst="rect">
            <a:avLst/>
          </a:prstGeom>
        </p:spPr>
      </p:pic>
    </p:spTree>
    <p:extLst>
      <p:ext uri="{BB962C8B-B14F-4D97-AF65-F5344CB8AC3E}">
        <p14:creationId xmlns:p14="http://schemas.microsoft.com/office/powerpoint/2010/main" val="279001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BA11-BEE2-BEA7-7D75-626A9787864E}"/>
              </a:ext>
            </a:extLst>
          </p:cNvPr>
          <p:cNvSpPr>
            <a:spLocks noGrp="1"/>
          </p:cNvSpPr>
          <p:nvPr>
            <p:ph type="title"/>
          </p:nvPr>
        </p:nvSpPr>
        <p:spPr/>
        <p:txBody>
          <a:bodyPr/>
          <a:lstStyle/>
          <a:p>
            <a:r>
              <a:rPr lang="en-US" dirty="0"/>
              <a:t>Livnat and </a:t>
            </a:r>
            <a:r>
              <a:rPr lang="en-US" dirty="0" err="1"/>
              <a:t>Zarowin</a:t>
            </a:r>
            <a:r>
              <a:rPr lang="en-US" dirty="0"/>
              <a:t> (1990, JAE): Estimation of cash flow components</a:t>
            </a:r>
          </a:p>
        </p:txBody>
      </p:sp>
      <p:sp>
        <p:nvSpPr>
          <p:cNvPr id="3" name="Content Placeholder 2">
            <a:extLst>
              <a:ext uri="{FF2B5EF4-FFF2-40B4-BE49-F238E27FC236}">
                <a16:creationId xmlns:a16="http://schemas.microsoft.com/office/drawing/2014/main" id="{5EFBCFD0-7A03-570C-6EE6-D01A7DA8B270}"/>
              </a:ext>
            </a:extLst>
          </p:cNvPr>
          <p:cNvSpPr>
            <a:spLocks noGrp="1"/>
          </p:cNvSpPr>
          <p:nvPr>
            <p:ph idx="1"/>
          </p:nvPr>
        </p:nvSpPr>
        <p:spPr/>
        <p:txBody>
          <a:bodyPr/>
          <a:lstStyle/>
          <a:p>
            <a:r>
              <a:rPr lang="en-US"/>
              <a:t>Find </a:t>
            </a:r>
            <a:r>
              <a:rPr lang="en-US" dirty="0"/>
              <a:t>that individual components of CFO (except tax payments) are differently associated with security returns. </a:t>
            </a:r>
          </a:p>
        </p:txBody>
      </p:sp>
      <p:pic>
        <p:nvPicPr>
          <p:cNvPr id="5" name="Content Placeholder 4">
            <a:extLst>
              <a:ext uri="{FF2B5EF4-FFF2-40B4-BE49-F238E27FC236}">
                <a16:creationId xmlns:a16="http://schemas.microsoft.com/office/drawing/2014/main" id="{D1EA12DB-C3CB-FA6C-51D8-2E18221E33E5}"/>
              </a:ext>
            </a:extLst>
          </p:cNvPr>
          <p:cNvPicPr>
            <a:picLocks noChangeAspect="1"/>
          </p:cNvPicPr>
          <p:nvPr/>
        </p:nvPicPr>
        <p:blipFill>
          <a:blip r:embed="rId2"/>
          <a:stretch>
            <a:fillRect/>
          </a:stretch>
        </p:blipFill>
        <p:spPr>
          <a:xfrm>
            <a:off x="1750844" y="2695943"/>
            <a:ext cx="8277412" cy="4023631"/>
          </a:xfrm>
          <a:prstGeom prst="rect">
            <a:avLst/>
          </a:prstGeom>
        </p:spPr>
      </p:pic>
    </p:spTree>
    <p:extLst>
      <p:ext uri="{BB962C8B-B14F-4D97-AF65-F5344CB8AC3E}">
        <p14:creationId xmlns:p14="http://schemas.microsoft.com/office/powerpoint/2010/main" val="346594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350A-729D-4CA0-1261-C7C8F4DD1EAF}"/>
              </a:ext>
            </a:extLst>
          </p:cNvPr>
          <p:cNvSpPr>
            <a:spLocks noGrp="1"/>
          </p:cNvSpPr>
          <p:nvPr>
            <p:ph type="title"/>
          </p:nvPr>
        </p:nvSpPr>
        <p:spPr/>
        <p:txBody>
          <a:bodyPr/>
          <a:lstStyle/>
          <a:p>
            <a:r>
              <a:rPr lang="en-US" dirty="0"/>
              <a:t>Example of DM: Kone Corporation 2023</a:t>
            </a:r>
          </a:p>
        </p:txBody>
      </p:sp>
      <p:pic>
        <p:nvPicPr>
          <p:cNvPr id="11" name="Content Placeholder 10">
            <a:extLst>
              <a:ext uri="{FF2B5EF4-FFF2-40B4-BE49-F238E27FC236}">
                <a16:creationId xmlns:a16="http://schemas.microsoft.com/office/drawing/2014/main" id="{3B51B956-B44D-0738-4757-869D4DA47164}"/>
              </a:ext>
            </a:extLst>
          </p:cNvPr>
          <p:cNvPicPr>
            <a:picLocks noGrp="1" noChangeAspect="1"/>
          </p:cNvPicPr>
          <p:nvPr>
            <p:ph idx="1"/>
          </p:nvPr>
        </p:nvPicPr>
        <p:blipFill>
          <a:blip r:embed="rId2"/>
          <a:stretch>
            <a:fillRect/>
          </a:stretch>
        </p:blipFill>
        <p:spPr>
          <a:xfrm>
            <a:off x="922302" y="4479798"/>
            <a:ext cx="7649930" cy="1931050"/>
          </a:xfrm>
        </p:spPr>
      </p:pic>
      <p:pic>
        <p:nvPicPr>
          <p:cNvPr id="9" name="Picture 8">
            <a:extLst>
              <a:ext uri="{FF2B5EF4-FFF2-40B4-BE49-F238E27FC236}">
                <a16:creationId xmlns:a16="http://schemas.microsoft.com/office/drawing/2014/main" id="{8117D01E-CB36-9891-717B-764EDCFA31B1}"/>
              </a:ext>
            </a:extLst>
          </p:cNvPr>
          <p:cNvPicPr>
            <a:picLocks noChangeAspect="1"/>
          </p:cNvPicPr>
          <p:nvPr/>
        </p:nvPicPr>
        <p:blipFill>
          <a:blip r:embed="rId3"/>
          <a:stretch>
            <a:fillRect/>
          </a:stretch>
        </p:blipFill>
        <p:spPr>
          <a:xfrm>
            <a:off x="838200" y="1450895"/>
            <a:ext cx="7672754" cy="2881901"/>
          </a:xfrm>
          <a:prstGeom prst="rect">
            <a:avLst/>
          </a:prstGeom>
        </p:spPr>
      </p:pic>
    </p:spTree>
    <p:extLst>
      <p:ext uri="{BB962C8B-B14F-4D97-AF65-F5344CB8AC3E}">
        <p14:creationId xmlns:p14="http://schemas.microsoft.com/office/powerpoint/2010/main" val="6317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350A-729D-4CA0-1261-C7C8F4DD1EAF}"/>
              </a:ext>
            </a:extLst>
          </p:cNvPr>
          <p:cNvSpPr>
            <a:spLocks noGrp="1"/>
          </p:cNvSpPr>
          <p:nvPr>
            <p:ph type="title"/>
          </p:nvPr>
        </p:nvSpPr>
        <p:spPr/>
        <p:txBody>
          <a:bodyPr/>
          <a:lstStyle/>
          <a:p>
            <a:r>
              <a:rPr lang="en-US" dirty="0"/>
              <a:t>Example of DM: Kone Corporation 2023</a:t>
            </a:r>
          </a:p>
        </p:txBody>
      </p:sp>
      <p:sp>
        <p:nvSpPr>
          <p:cNvPr id="4" name="Content Placeholder 3">
            <a:extLst>
              <a:ext uri="{FF2B5EF4-FFF2-40B4-BE49-F238E27FC236}">
                <a16:creationId xmlns:a16="http://schemas.microsoft.com/office/drawing/2014/main" id="{504DA37F-1BC3-12D0-5FFB-C85AE2C3028A}"/>
              </a:ext>
            </a:extLst>
          </p:cNvPr>
          <p:cNvSpPr>
            <a:spLocks noGrp="1"/>
          </p:cNvSpPr>
          <p:nvPr>
            <p:ph idx="1"/>
          </p:nvPr>
        </p:nvSpPr>
        <p:spPr/>
        <p:txBody>
          <a:bodyPr/>
          <a:lstStyle/>
          <a:p>
            <a:r>
              <a:rPr lang="en-US" dirty="0"/>
              <a:t>Sales: 10,952.3 MEUR</a:t>
            </a:r>
          </a:p>
          <a:p>
            <a:r>
              <a:rPr lang="en-US" dirty="0"/>
              <a:t>Change in accounts receivable (AR): 2,495.1 – 2,668.1 = -173.0</a:t>
            </a:r>
          </a:p>
          <a:p>
            <a:r>
              <a:rPr lang="en-US" dirty="0"/>
              <a:t>Cash received from customers = Sales - ∆AR = 11,125.3</a:t>
            </a:r>
          </a:p>
          <a:p>
            <a:r>
              <a:rPr lang="en-US" dirty="0"/>
              <a:t>Kone has a significant amount of </a:t>
            </a:r>
            <a:r>
              <a:rPr lang="en-GB" dirty="0"/>
              <a:t>advance payments received and deferred revenue (i.e., “contract liabilities”) in its balance sheet. Annual change in this current liability component is 1,915.7 – 1,973.8 = -58.1. Adjusting for this component results in c</a:t>
            </a:r>
            <a:r>
              <a:rPr lang="en-US" dirty="0"/>
              <a:t>ash received from customers of 11,067.2.</a:t>
            </a:r>
          </a:p>
          <a:p>
            <a:r>
              <a:rPr lang="en-US" dirty="0"/>
              <a:t>In this case the estimation error is small (about 0.2%).</a:t>
            </a:r>
            <a:endParaRPr lang="en-GB" dirty="0"/>
          </a:p>
          <a:p>
            <a:endParaRPr lang="en-US" dirty="0"/>
          </a:p>
        </p:txBody>
      </p:sp>
    </p:spTree>
    <p:extLst>
      <p:ext uri="{BB962C8B-B14F-4D97-AF65-F5344CB8AC3E}">
        <p14:creationId xmlns:p14="http://schemas.microsoft.com/office/powerpoint/2010/main" val="197303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1126-0C13-5F2B-B56C-14D8B985D5B3}"/>
              </a:ext>
            </a:extLst>
          </p:cNvPr>
          <p:cNvSpPr>
            <a:spLocks noGrp="1"/>
          </p:cNvSpPr>
          <p:nvPr>
            <p:ph type="title"/>
          </p:nvPr>
        </p:nvSpPr>
        <p:spPr/>
        <p:txBody>
          <a:bodyPr/>
          <a:lstStyle/>
          <a:p>
            <a:r>
              <a:rPr lang="en-US" dirty="0"/>
              <a:t>Krishnan and </a:t>
            </a:r>
            <a:r>
              <a:rPr lang="en-US" dirty="0" err="1"/>
              <a:t>Largay</a:t>
            </a:r>
            <a:r>
              <a:rPr lang="en-US" dirty="0"/>
              <a:t> (2000, JBFA)</a:t>
            </a:r>
          </a:p>
        </p:txBody>
      </p:sp>
      <p:sp>
        <p:nvSpPr>
          <p:cNvPr id="3" name="Content Placeholder 2">
            <a:extLst>
              <a:ext uri="{FF2B5EF4-FFF2-40B4-BE49-F238E27FC236}">
                <a16:creationId xmlns:a16="http://schemas.microsoft.com/office/drawing/2014/main" id="{BE823933-BE32-D958-D0E3-809A1590EBB8}"/>
              </a:ext>
            </a:extLst>
          </p:cNvPr>
          <p:cNvSpPr>
            <a:spLocks noGrp="1"/>
          </p:cNvSpPr>
          <p:nvPr>
            <p:ph idx="1"/>
          </p:nvPr>
        </p:nvSpPr>
        <p:spPr>
          <a:xfrm>
            <a:off x="838200" y="1477108"/>
            <a:ext cx="10515600" cy="4699855"/>
          </a:xfrm>
        </p:spPr>
        <p:txBody>
          <a:bodyPr>
            <a:normAutofit lnSpcReduction="10000"/>
          </a:bodyPr>
          <a:lstStyle/>
          <a:p>
            <a:r>
              <a:rPr lang="en-US" dirty="0"/>
              <a:t>U.S. sample over the period 1988-1993 (N=405).</a:t>
            </a:r>
          </a:p>
          <a:p>
            <a:r>
              <a:rPr lang="en-US" dirty="0"/>
              <a:t>Approximately 2-3 percent of observations include a DM disclosure.</a:t>
            </a:r>
          </a:p>
          <a:p>
            <a:r>
              <a:rPr lang="en-US" dirty="0"/>
              <a:t>Can investors accurately compute gross cash collections and cash payments?</a:t>
            </a:r>
          </a:p>
          <a:p>
            <a:pPr lvl="1"/>
            <a:r>
              <a:rPr lang="en-US" dirty="0"/>
              <a:t>Median error for cash collected from customers is less than 1% (~0.75%).</a:t>
            </a:r>
          </a:p>
          <a:p>
            <a:pPr lvl="1"/>
            <a:r>
              <a:rPr lang="en-US" dirty="0"/>
              <a:t>Median error for cash paid to suppliers and employees is 4.4%.</a:t>
            </a:r>
          </a:p>
          <a:p>
            <a:pPr lvl="2"/>
            <a:r>
              <a:rPr lang="en-US" dirty="0"/>
              <a:t>The measurement error is greater than zero for all observations.</a:t>
            </a:r>
          </a:p>
          <a:p>
            <a:pPr lvl="2"/>
            <a:r>
              <a:rPr lang="en-US" dirty="0"/>
              <a:t>The measurement error appears to be material (&gt;3%) for nearly 2/3 of the sample.</a:t>
            </a:r>
          </a:p>
          <a:p>
            <a:r>
              <a:rPr lang="en-US" dirty="0"/>
              <a:t>Predicting one-year-ahead CFO, gross amounts of cash receipts and cash payments is more value relevant than information about their net amounts. </a:t>
            </a:r>
          </a:p>
        </p:txBody>
      </p:sp>
    </p:spTree>
    <p:extLst>
      <p:ext uri="{BB962C8B-B14F-4D97-AF65-F5344CB8AC3E}">
        <p14:creationId xmlns:p14="http://schemas.microsoft.com/office/powerpoint/2010/main" val="10377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B66CA6-4A5E-807B-1117-618E32645A37}"/>
              </a:ext>
            </a:extLst>
          </p:cNvPr>
          <p:cNvSpPr>
            <a:spLocks noGrp="1"/>
          </p:cNvSpPr>
          <p:nvPr>
            <p:ph type="title"/>
          </p:nvPr>
        </p:nvSpPr>
        <p:spPr>
          <a:xfrm>
            <a:off x="838200" y="365125"/>
            <a:ext cx="10515600" cy="977599"/>
          </a:xfrm>
        </p:spPr>
        <p:txBody>
          <a:bodyPr>
            <a:normAutofit/>
          </a:bodyPr>
          <a:lstStyle/>
          <a:p>
            <a:r>
              <a:rPr lang="en-GB" sz="3300" dirty="0">
                <a:solidFill>
                  <a:srgbClr val="5D5B5C"/>
                </a:solidFill>
                <a:latin typeface="Arial" panose="020B0604020202020204" pitchFamily="34" charset="0"/>
                <a:ea typeface="+mn-ea"/>
                <a:cs typeface="Arial" panose="020B0604020202020204" pitchFamily="34" charset="0"/>
              </a:rPr>
              <a:t>EFRAG and IASB participants</a:t>
            </a:r>
          </a:p>
        </p:txBody>
      </p:sp>
      <p:sp>
        <p:nvSpPr>
          <p:cNvPr id="4" name="Footer Placeholder 3">
            <a:extLst>
              <a:ext uri="{FF2B5EF4-FFF2-40B4-BE49-F238E27FC236}">
                <a16:creationId xmlns:a16="http://schemas.microsoft.com/office/drawing/2014/main" id="{F275B042-2F67-9277-EC97-CEA834E788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EAA Intangibles Research Group</a:t>
            </a:r>
          </a:p>
        </p:txBody>
      </p:sp>
      <p:sp>
        <p:nvSpPr>
          <p:cNvPr id="6" name="TextBox 5">
            <a:extLst>
              <a:ext uri="{FF2B5EF4-FFF2-40B4-BE49-F238E27FC236}">
                <a16:creationId xmlns:a16="http://schemas.microsoft.com/office/drawing/2014/main" id="{655DE68A-D4B3-C959-3DFF-D757C354DCEB}"/>
              </a:ext>
            </a:extLst>
          </p:cNvPr>
          <p:cNvSpPr txBox="1"/>
          <p:nvPr/>
        </p:nvSpPr>
        <p:spPr>
          <a:xfrm>
            <a:off x="967562" y="3365865"/>
            <a:ext cx="45844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A0CE"/>
                </a:solidFill>
                <a:effectLst/>
                <a:uLnTx/>
                <a:uFillTx/>
                <a:latin typeface="Arial" panose="020B0604020202020204" pitchFamily="34" charset="0"/>
                <a:ea typeface="+mn-ea"/>
                <a:cs typeface="Arial" panose="020B0604020202020204" pitchFamily="34" charset="0"/>
              </a:rPr>
              <a:t>Rasmus Sommer, EFRAG </a:t>
            </a:r>
            <a:r>
              <a:rPr kumimoji="0" lang="en-GB" sz="3000" b="0" i="0" u="none" strike="noStrike" kern="1200" cap="none" spc="0" normalizeH="0" baseline="0" noProof="0" dirty="0">
                <a:ln>
                  <a:noFill/>
                </a:ln>
                <a:solidFill>
                  <a:srgbClr val="5D5B5C"/>
                </a:solidFill>
                <a:effectLst/>
                <a:uLnTx/>
                <a:uFillTx/>
                <a:latin typeface="Arial" panose="020B0604020202020204" pitchFamily="34" charset="0"/>
                <a:ea typeface="+mn-ea"/>
                <a:cs typeface="Arial" panose="020B0604020202020204" pitchFamily="34" charset="0"/>
              </a:rPr>
              <a:t>Senior Technical Manager </a:t>
            </a:r>
          </a:p>
        </p:txBody>
      </p:sp>
      <p:sp>
        <p:nvSpPr>
          <p:cNvPr id="8" name="TextBox 7">
            <a:extLst>
              <a:ext uri="{FF2B5EF4-FFF2-40B4-BE49-F238E27FC236}">
                <a16:creationId xmlns:a16="http://schemas.microsoft.com/office/drawing/2014/main" id="{7F2D42DC-647B-A75A-A573-9C2EDBEF445D}"/>
              </a:ext>
            </a:extLst>
          </p:cNvPr>
          <p:cNvSpPr txBox="1"/>
          <p:nvPr/>
        </p:nvSpPr>
        <p:spPr>
          <a:xfrm>
            <a:off x="6565398" y="3365865"/>
            <a:ext cx="488920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00" cap="none" spc="0" normalizeH="0" baseline="0" noProof="0" dirty="0">
                <a:ln>
                  <a:noFill/>
                </a:ln>
                <a:solidFill>
                  <a:srgbClr val="072071"/>
                </a:solidFill>
                <a:effectLst/>
                <a:uLnTx/>
                <a:uFillTx/>
                <a:latin typeface="Arial" panose="020B0604020202020204" pitchFamily="34" charset="0"/>
                <a:ea typeface="+mn-ea"/>
                <a:cs typeface="Arial" panose="020B0604020202020204" pitchFamily="34" charset="0"/>
              </a:rPr>
              <a:t>Ann Tarca, </a:t>
            </a:r>
            <a:r>
              <a:rPr kumimoji="0" lang="en-GB" sz="3000" b="0" i="0" u="none" strike="noStrike" kern="1200" cap="none" spc="0" normalizeH="0" baseline="0" noProof="0" dirty="0">
                <a:ln>
                  <a:noFill/>
                </a:ln>
                <a:solidFill>
                  <a:srgbClr val="5D5B5C"/>
                </a:solidFill>
                <a:effectLst/>
                <a:uLnTx/>
                <a:uFillTx/>
                <a:latin typeface="Arial" panose="020B0604020202020204" pitchFamily="34" charset="0"/>
                <a:ea typeface="+mn-ea"/>
                <a:cs typeface="Arial" panose="020B0604020202020204" pitchFamily="34" charset="0"/>
              </a:rPr>
              <a:t>IASB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00" cap="none" spc="0" normalizeH="0" baseline="0" noProof="0" dirty="0">
                <a:ln>
                  <a:noFill/>
                </a:ln>
                <a:solidFill>
                  <a:srgbClr val="072071"/>
                </a:solidFill>
                <a:effectLst/>
                <a:uLnTx/>
                <a:uFillTx/>
                <a:latin typeface="Arial" panose="020B0604020202020204" pitchFamily="34" charset="0"/>
                <a:ea typeface="+mn-ea"/>
                <a:cs typeface="Arial" panose="020B0604020202020204" pitchFamily="34" charset="0"/>
              </a:rPr>
              <a:t>Nick Barlow, </a:t>
            </a:r>
            <a:r>
              <a:rPr kumimoji="0" lang="en-GB" sz="3000" b="0" i="0" u="none" strike="noStrike" kern="1200" cap="none" spc="0" normalizeH="0" baseline="0" noProof="0" dirty="0">
                <a:ln>
                  <a:noFill/>
                </a:ln>
                <a:solidFill>
                  <a:srgbClr val="5D5B5C"/>
                </a:solidFill>
                <a:effectLst/>
                <a:uLnTx/>
                <a:uFillTx/>
                <a:latin typeface="Arial" panose="020B0604020202020204" pitchFamily="34" charset="0"/>
                <a:ea typeface="+mn-ea"/>
                <a:cs typeface="Arial" panose="020B0604020202020204" pitchFamily="34" charset="0"/>
              </a:rPr>
              <a:t>IASB Technical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00" cap="none" spc="0" normalizeH="0" baseline="0" noProof="0" dirty="0">
                <a:ln>
                  <a:noFill/>
                </a:ln>
                <a:solidFill>
                  <a:srgbClr val="072071"/>
                </a:solidFill>
                <a:effectLst/>
                <a:uLnTx/>
                <a:uFillTx/>
                <a:latin typeface="Arial" panose="020B0604020202020204" pitchFamily="34" charset="0"/>
                <a:ea typeface="+mn-ea"/>
                <a:cs typeface="Arial" panose="020B0604020202020204" pitchFamily="34" charset="0"/>
              </a:rPr>
              <a:t>Ana Simpson, </a:t>
            </a:r>
            <a:r>
              <a:rPr kumimoji="0" lang="en-GB" sz="3000" b="0" i="0" u="none" strike="noStrike" kern="1200" cap="none" spc="0" normalizeH="0" baseline="0" noProof="0" dirty="0">
                <a:ln>
                  <a:noFill/>
                </a:ln>
                <a:solidFill>
                  <a:srgbClr val="5D5B5C"/>
                </a:solidFill>
                <a:effectLst/>
                <a:uLnTx/>
                <a:uFillTx/>
                <a:latin typeface="Arial" panose="020B0604020202020204" pitchFamily="34" charset="0"/>
                <a:ea typeface="+mn-ea"/>
                <a:cs typeface="Arial" panose="020B0604020202020204" pitchFamily="34" charset="0"/>
              </a:rPr>
              <a:t>IASB Technical Staff</a:t>
            </a:r>
          </a:p>
        </p:txBody>
      </p:sp>
      <p:sp>
        <p:nvSpPr>
          <p:cNvPr id="10" name="AutoShape 4">
            <a:extLst>
              <a:ext uri="{FF2B5EF4-FFF2-40B4-BE49-F238E27FC236}">
                <a16:creationId xmlns:a16="http://schemas.microsoft.com/office/drawing/2014/main" id="{E8B676F1-5BE0-3985-9E56-3FF9F61C06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C4165D1-6976-16D8-0856-37BC2618372D}"/>
              </a:ext>
            </a:extLst>
          </p:cNvPr>
          <p:cNvPicPr>
            <a:picLocks noChangeAspect="1"/>
          </p:cNvPicPr>
          <p:nvPr/>
        </p:nvPicPr>
        <p:blipFill>
          <a:blip r:embed="rId2"/>
          <a:stretch>
            <a:fillRect/>
          </a:stretch>
        </p:blipFill>
        <p:spPr>
          <a:xfrm>
            <a:off x="6096000" y="1350853"/>
            <a:ext cx="4297325" cy="2078147"/>
          </a:xfrm>
          <a:prstGeom prst="rect">
            <a:avLst/>
          </a:prstGeom>
        </p:spPr>
      </p:pic>
      <p:pic>
        <p:nvPicPr>
          <p:cNvPr id="13" name="Picture 12">
            <a:extLst>
              <a:ext uri="{FF2B5EF4-FFF2-40B4-BE49-F238E27FC236}">
                <a16:creationId xmlns:a16="http://schemas.microsoft.com/office/drawing/2014/main" id="{D78F9E87-EBF4-2456-4789-1AFC3D4A5100}"/>
              </a:ext>
            </a:extLst>
          </p:cNvPr>
          <p:cNvPicPr>
            <a:picLocks noChangeAspect="1"/>
          </p:cNvPicPr>
          <p:nvPr/>
        </p:nvPicPr>
        <p:blipFill>
          <a:blip r:embed="rId3"/>
          <a:stretch>
            <a:fillRect/>
          </a:stretch>
        </p:blipFill>
        <p:spPr>
          <a:xfrm>
            <a:off x="464288" y="1690688"/>
            <a:ext cx="3574312" cy="1327213"/>
          </a:xfrm>
          <a:prstGeom prst="rect">
            <a:avLst/>
          </a:prstGeom>
        </p:spPr>
      </p:pic>
    </p:spTree>
    <p:extLst>
      <p:ext uri="{BB962C8B-B14F-4D97-AF65-F5344CB8AC3E}">
        <p14:creationId xmlns:p14="http://schemas.microsoft.com/office/powerpoint/2010/main" val="1998578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1126-0C13-5F2B-B56C-14D8B985D5B3}"/>
              </a:ext>
            </a:extLst>
          </p:cNvPr>
          <p:cNvSpPr>
            <a:spLocks noGrp="1"/>
          </p:cNvSpPr>
          <p:nvPr>
            <p:ph type="title"/>
          </p:nvPr>
        </p:nvSpPr>
        <p:spPr/>
        <p:txBody>
          <a:bodyPr/>
          <a:lstStyle/>
          <a:p>
            <a:r>
              <a:rPr lang="en-US" dirty="0" err="1"/>
              <a:t>Orpurt</a:t>
            </a:r>
            <a:r>
              <a:rPr lang="en-US" dirty="0"/>
              <a:t> and Zang (2009, TAR)</a:t>
            </a:r>
          </a:p>
        </p:txBody>
      </p:sp>
      <p:sp>
        <p:nvSpPr>
          <p:cNvPr id="3" name="Content Placeholder 2">
            <a:extLst>
              <a:ext uri="{FF2B5EF4-FFF2-40B4-BE49-F238E27FC236}">
                <a16:creationId xmlns:a16="http://schemas.microsoft.com/office/drawing/2014/main" id="{BE823933-BE32-D958-D0E3-809A1590EBB8}"/>
              </a:ext>
            </a:extLst>
          </p:cNvPr>
          <p:cNvSpPr>
            <a:spLocks noGrp="1"/>
          </p:cNvSpPr>
          <p:nvPr>
            <p:ph idx="1"/>
          </p:nvPr>
        </p:nvSpPr>
        <p:spPr>
          <a:xfrm>
            <a:off x="838200" y="1477108"/>
            <a:ext cx="10515600" cy="4699855"/>
          </a:xfrm>
        </p:spPr>
        <p:txBody>
          <a:bodyPr>
            <a:normAutofit fontScale="85000" lnSpcReduction="20000"/>
          </a:bodyPr>
          <a:lstStyle/>
          <a:p>
            <a:r>
              <a:rPr lang="en-US" dirty="0"/>
              <a:t>U.S. sample over the period 1989-2002 (DM sample N=547).</a:t>
            </a:r>
          </a:p>
          <a:p>
            <a:r>
              <a:rPr lang="en-US" dirty="0"/>
              <a:t>Approximately 2-3 percent of observations include a DM disclosure (decreasing trend -&gt; only 0.48% in 2002).</a:t>
            </a:r>
          </a:p>
          <a:p>
            <a:r>
              <a:rPr lang="en-US" dirty="0"/>
              <a:t>Estimating DM components (e.g. cash received from customers) is not reliably estimable using income statements and balance sheets or indirect method statements of cash flows.</a:t>
            </a:r>
          </a:p>
          <a:p>
            <a:pPr lvl="1"/>
            <a:r>
              <a:rPr lang="en-US" dirty="0"/>
              <a:t>Mean value of </a:t>
            </a:r>
            <a:r>
              <a:rPr lang="en-US" i="1" dirty="0"/>
              <a:t>abs(</a:t>
            </a:r>
            <a:r>
              <a:rPr lang="en-US" i="1" dirty="0" err="1"/>
              <a:t>Sales_Err</a:t>
            </a:r>
            <a:r>
              <a:rPr lang="en-US" i="1" dirty="0"/>
              <a:t>) </a:t>
            </a:r>
            <a:r>
              <a:rPr lang="en-US" dirty="0"/>
              <a:t>is 2.4%.</a:t>
            </a:r>
          </a:p>
          <a:p>
            <a:pPr lvl="1"/>
            <a:r>
              <a:rPr lang="en-US" dirty="0"/>
              <a:t>Mean value of </a:t>
            </a:r>
            <a:r>
              <a:rPr lang="en-US" i="1" dirty="0"/>
              <a:t>abs(</a:t>
            </a:r>
            <a:r>
              <a:rPr lang="en-US" i="1" dirty="0" err="1"/>
              <a:t>Supem_Err</a:t>
            </a:r>
            <a:r>
              <a:rPr lang="en-US" i="1" dirty="0"/>
              <a:t>) </a:t>
            </a:r>
            <a:r>
              <a:rPr lang="en-US" dirty="0"/>
              <a:t>is 5.1%.</a:t>
            </a:r>
          </a:p>
          <a:p>
            <a:r>
              <a:rPr lang="en-US" dirty="0"/>
              <a:t>Estimation (articulation) errors are value relevant (i.e., predict one-year-ahead CFO and EARN).</a:t>
            </a:r>
          </a:p>
          <a:p>
            <a:pPr lvl="1"/>
            <a:r>
              <a:rPr lang="en-US" dirty="0"/>
              <a:t>However, they have a lower persistence than the main CF components.</a:t>
            </a:r>
          </a:p>
          <a:p>
            <a:pPr lvl="1"/>
            <a:r>
              <a:rPr lang="en-US" dirty="0"/>
              <a:t>Error components differ in their predictive ability.</a:t>
            </a:r>
          </a:p>
          <a:p>
            <a:r>
              <a:rPr lang="en-US" dirty="0"/>
              <a:t>Using (future) ERC approach, they provide evidence that DM statements are associated with an increase in the market’s ability to incorporate future earnings information into prices (i.e., better forecasts of future performance).</a:t>
            </a:r>
          </a:p>
        </p:txBody>
      </p:sp>
    </p:spTree>
    <p:extLst>
      <p:ext uri="{BB962C8B-B14F-4D97-AF65-F5344CB8AC3E}">
        <p14:creationId xmlns:p14="http://schemas.microsoft.com/office/powerpoint/2010/main" val="1002550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4F7F-D28F-E672-B475-AA4B423C079B}"/>
              </a:ext>
            </a:extLst>
          </p:cNvPr>
          <p:cNvSpPr>
            <a:spLocks noGrp="1"/>
          </p:cNvSpPr>
          <p:nvPr>
            <p:ph type="title"/>
          </p:nvPr>
        </p:nvSpPr>
        <p:spPr/>
        <p:txBody>
          <a:bodyPr/>
          <a:lstStyle/>
          <a:p>
            <a:r>
              <a:rPr lang="en-US" dirty="0"/>
              <a:t>Australian evidence</a:t>
            </a:r>
          </a:p>
        </p:txBody>
      </p:sp>
      <p:sp>
        <p:nvSpPr>
          <p:cNvPr id="3" name="Content Placeholder 2">
            <a:extLst>
              <a:ext uri="{FF2B5EF4-FFF2-40B4-BE49-F238E27FC236}">
                <a16:creationId xmlns:a16="http://schemas.microsoft.com/office/drawing/2014/main" id="{2F5BDB2D-BC72-28BA-ADCE-09D51CA9943B}"/>
              </a:ext>
            </a:extLst>
          </p:cNvPr>
          <p:cNvSpPr>
            <a:spLocks noGrp="1"/>
          </p:cNvSpPr>
          <p:nvPr>
            <p:ph idx="1"/>
          </p:nvPr>
        </p:nvSpPr>
        <p:spPr>
          <a:xfrm>
            <a:off x="838200" y="1426866"/>
            <a:ext cx="10515600" cy="4750098"/>
          </a:xfrm>
        </p:spPr>
        <p:txBody>
          <a:bodyPr>
            <a:normAutofit/>
          </a:bodyPr>
          <a:lstStyle/>
          <a:p>
            <a:r>
              <a:rPr lang="en-US" dirty="0"/>
              <a:t>Since 1992, Australia has mandated DM reporting under local GAAP.</a:t>
            </a:r>
          </a:p>
          <a:p>
            <a:r>
              <a:rPr lang="en-US" dirty="0"/>
              <a:t>Since 2007, Australia has allowed firms to choose between DM and IM.</a:t>
            </a:r>
          </a:p>
          <a:p>
            <a:r>
              <a:rPr lang="en-US" dirty="0"/>
              <a:t>Clinch et al. (2002, RAST)</a:t>
            </a:r>
          </a:p>
          <a:p>
            <a:pPr lvl="1"/>
            <a:r>
              <a:rPr lang="en-US" dirty="0"/>
              <a:t>Disclosed CFO components (beyond estimates) show incremental predictive power for future CFO (sample period 1992-1997, N=648).</a:t>
            </a:r>
          </a:p>
          <a:p>
            <a:r>
              <a:rPr lang="en-US" dirty="0"/>
              <a:t>Arthur et a. (2010, A&amp;F)</a:t>
            </a:r>
          </a:p>
          <a:p>
            <a:pPr lvl="1"/>
            <a:r>
              <a:rPr lang="en-US" dirty="0"/>
              <a:t>Finds that </a:t>
            </a:r>
            <a:r>
              <a:rPr lang="en-GB" dirty="0"/>
              <a:t>the cash flow components model is superior to an aggregate cash flow model in terms of explanatory power and predictive ability for future earnings (sample period 1992-2005, N=3,672).</a:t>
            </a:r>
          </a:p>
          <a:p>
            <a:pPr lvl="1"/>
            <a:endParaRPr lang="en-US" dirty="0"/>
          </a:p>
        </p:txBody>
      </p:sp>
    </p:spTree>
    <p:extLst>
      <p:ext uri="{BB962C8B-B14F-4D97-AF65-F5344CB8AC3E}">
        <p14:creationId xmlns:p14="http://schemas.microsoft.com/office/powerpoint/2010/main" val="160892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4F7F-D28F-E672-B475-AA4B423C079B}"/>
              </a:ext>
            </a:extLst>
          </p:cNvPr>
          <p:cNvSpPr>
            <a:spLocks noGrp="1"/>
          </p:cNvSpPr>
          <p:nvPr>
            <p:ph type="title"/>
          </p:nvPr>
        </p:nvSpPr>
        <p:spPr/>
        <p:txBody>
          <a:bodyPr/>
          <a:lstStyle/>
          <a:p>
            <a:r>
              <a:rPr lang="en-US" dirty="0"/>
              <a:t>Australian evidence (continued)</a:t>
            </a:r>
          </a:p>
        </p:txBody>
      </p:sp>
      <p:sp>
        <p:nvSpPr>
          <p:cNvPr id="3" name="Content Placeholder 2">
            <a:extLst>
              <a:ext uri="{FF2B5EF4-FFF2-40B4-BE49-F238E27FC236}">
                <a16:creationId xmlns:a16="http://schemas.microsoft.com/office/drawing/2014/main" id="{2F5BDB2D-BC72-28BA-ADCE-09D51CA9943B}"/>
              </a:ext>
            </a:extLst>
          </p:cNvPr>
          <p:cNvSpPr>
            <a:spLocks noGrp="1"/>
          </p:cNvSpPr>
          <p:nvPr>
            <p:ph idx="1"/>
          </p:nvPr>
        </p:nvSpPr>
        <p:spPr>
          <a:xfrm>
            <a:off x="838200" y="1426866"/>
            <a:ext cx="10515600" cy="4750098"/>
          </a:xfrm>
        </p:spPr>
        <p:txBody>
          <a:bodyPr>
            <a:normAutofit/>
          </a:bodyPr>
          <a:lstStyle/>
          <a:p>
            <a:r>
              <a:rPr lang="en-GB" dirty="0" err="1"/>
              <a:t>Clacher</a:t>
            </a:r>
            <a:r>
              <a:rPr lang="en-GB" dirty="0"/>
              <a:t> et al. (2013) </a:t>
            </a:r>
          </a:p>
          <a:p>
            <a:pPr lvl="1"/>
            <a:r>
              <a:rPr lang="en-GB" dirty="0"/>
              <a:t>Most firms still follow DM (sample period 2000-2010, unique firms N=459).</a:t>
            </a:r>
          </a:p>
          <a:p>
            <a:pPr lvl="1"/>
            <a:r>
              <a:rPr lang="en-GB" dirty="0"/>
              <a:t>DM measures are value relevant for both industrial and extractive firms.</a:t>
            </a:r>
          </a:p>
          <a:p>
            <a:r>
              <a:rPr lang="en-GB" dirty="0" err="1"/>
              <a:t>Farshadfar</a:t>
            </a:r>
            <a:r>
              <a:rPr lang="en-GB" dirty="0"/>
              <a:t> and </a:t>
            </a:r>
            <a:r>
              <a:rPr lang="en-GB" dirty="0" err="1"/>
              <a:t>Monem</a:t>
            </a:r>
            <a:r>
              <a:rPr lang="en-GB" dirty="0"/>
              <a:t> (2013)</a:t>
            </a:r>
          </a:p>
          <a:p>
            <a:pPr lvl="1"/>
            <a:r>
              <a:rPr lang="en-GB" dirty="0"/>
              <a:t>disaggregating CFO into its components enhances the predictive ability of aggregate operating cash flow in forecasting future cash flows (sample period 1992-2004, unique firms N=349).</a:t>
            </a:r>
          </a:p>
          <a:p>
            <a:r>
              <a:rPr lang="en-GB" dirty="0"/>
              <a:t>Kent and Bu (2020)</a:t>
            </a:r>
          </a:p>
          <a:p>
            <a:pPr lvl="1"/>
            <a:r>
              <a:rPr lang="en-GB" dirty="0"/>
              <a:t>Companies reporting IM incur a significantly higher ex-ante cost of equity but the cost of debt difference is not significant (sample period 2007-2014).</a:t>
            </a:r>
          </a:p>
          <a:p>
            <a:pPr lvl="1"/>
            <a:endParaRPr lang="en-US" dirty="0"/>
          </a:p>
        </p:txBody>
      </p:sp>
    </p:spTree>
    <p:extLst>
      <p:ext uri="{BB962C8B-B14F-4D97-AF65-F5344CB8AC3E}">
        <p14:creationId xmlns:p14="http://schemas.microsoft.com/office/powerpoint/2010/main" val="166737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0D22-18F9-3C9D-C680-8398085AD36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639326E-5CF4-77D2-B873-0A335D20C795}"/>
              </a:ext>
            </a:extLst>
          </p:cNvPr>
          <p:cNvSpPr>
            <a:spLocks noGrp="1"/>
          </p:cNvSpPr>
          <p:nvPr>
            <p:ph idx="1"/>
          </p:nvPr>
        </p:nvSpPr>
        <p:spPr/>
        <p:txBody>
          <a:bodyPr>
            <a:normAutofit fontScale="92500" lnSpcReduction="10000"/>
          </a:bodyPr>
          <a:lstStyle/>
          <a:p>
            <a:r>
              <a:rPr lang="en-US" dirty="0"/>
              <a:t>Cash from customers and cash paid to suppliers/employees cannot be reliably estimated.</a:t>
            </a:r>
          </a:p>
          <a:p>
            <a:pPr lvl="1"/>
            <a:r>
              <a:rPr lang="en-US" dirty="0"/>
              <a:t>Articulation errors are larger for the latter component.</a:t>
            </a:r>
          </a:p>
          <a:p>
            <a:pPr lvl="1"/>
            <a:r>
              <a:rPr lang="en-GB" dirty="0"/>
              <a:t>The error rates are greater when firm-specific events arise (non-operating activities such as acquisitions, and discontinued operations).</a:t>
            </a:r>
          </a:p>
          <a:p>
            <a:r>
              <a:rPr lang="en-GB" dirty="0"/>
              <a:t>Both equity and debt investors likely favor DM.</a:t>
            </a:r>
          </a:p>
          <a:p>
            <a:pPr lvl="1"/>
            <a:r>
              <a:rPr lang="en-GB" dirty="0"/>
              <a:t>Self-selection issue; one country dominance -&gt; generalizability(?).</a:t>
            </a:r>
          </a:p>
          <a:p>
            <a:r>
              <a:rPr lang="en-GB" dirty="0"/>
              <a:t>Permitting IM is harmful for </a:t>
            </a:r>
            <a:r>
              <a:rPr lang="en-GB" i="1" dirty="0"/>
              <a:t>comparability</a:t>
            </a:r>
            <a:r>
              <a:rPr lang="en-GB" dirty="0"/>
              <a:t>*.</a:t>
            </a:r>
          </a:p>
          <a:p>
            <a:endParaRPr lang="en-GB" dirty="0"/>
          </a:p>
          <a:p>
            <a:endParaRPr lang="en-GB" dirty="0"/>
          </a:p>
          <a:p>
            <a:pPr marL="0" indent="0" algn="r">
              <a:buNone/>
            </a:pPr>
            <a:r>
              <a:rPr lang="en-GB" sz="1700" dirty="0"/>
              <a:t>* Comparability is considered ‘enhancing qualitative characteristics’ in the </a:t>
            </a:r>
            <a:r>
              <a:rPr lang="en-GB" sz="1700" i="1" dirty="0"/>
              <a:t>Conceptual Framework</a:t>
            </a:r>
            <a:r>
              <a:rPr lang="en-GB" sz="1700" dirty="0"/>
              <a:t>.</a:t>
            </a:r>
            <a:endParaRPr lang="en-US" sz="1700" dirty="0"/>
          </a:p>
        </p:txBody>
      </p:sp>
    </p:spTree>
    <p:extLst>
      <p:ext uri="{BB962C8B-B14F-4D97-AF65-F5344CB8AC3E}">
        <p14:creationId xmlns:p14="http://schemas.microsoft.com/office/powerpoint/2010/main" val="303440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027A-AB91-F953-D695-9195AB012E1C}"/>
              </a:ext>
            </a:extLst>
          </p:cNvPr>
          <p:cNvSpPr>
            <a:spLocks noGrp="1"/>
          </p:cNvSpPr>
          <p:nvPr>
            <p:ph type="title"/>
          </p:nvPr>
        </p:nvSpPr>
        <p:spPr/>
        <p:txBody>
          <a:bodyPr/>
          <a:lstStyle/>
          <a:p>
            <a:r>
              <a:rPr lang="en-US" dirty="0"/>
              <a:t>References and further reading</a:t>
            </a:r>
          </a:p>
        </p:txBody>
      </p:sp>
      <p:sp>
        <p:nvSpPr>
          <p:cNvPr id="3" name="Content Placeholder 2">
            <a:extLst>
              <a:ext uri="{FF2B5EF4-FFF2-40B4-BE49-F238E27FC236}">
                <a16:creationId xmlns:a16="http://schemas.microsoft.com/office/drawing/2014/main" id="{6251EC7A-FDBE-572A-7CE2-24F4E9ABED07}"/>
              </a:ext>
            </a:extLst>
          </p:cNvPr>
          <p:cNvSpPr>
            <a:spLocks noGrp="1"/>
          </p:cNvSpPr>
          <p:nvPr>
            <p:ph idx="1"/>
          </p:nvPr>
        </p:nvSpPr>
        <p:spPr>
          <a:xfrm>
            <a:off x="612949" y="1416818"/>
            <a:ext cx="11093381" cy="5225142"/>
          </a:xfrm>
        </p:spPr>
        <p:txBody>
          <a:bodyPr>
            <a:normAutofit/>
          </a:bodyPr>
          <a:lstStyle/>
          <a:p>
            <a:r>
              <a:rPr lang="en-GB" sz="1200" dirty="0"/>
              <a:t>Arthur, N., Cheng, M., &amp; </a:t>
            </a:r>
            <a:r>
              <a:rPr lang="en-GB" sz="1200" dirty="0" err="1"/>
              <a:t>Czernkowski</a:t>
            </a:r>
            <a:r>
              <a:rPr lang="en-GB" sz="1200" dirty="0"/>
              <a:t>, R. (2010). Cash flow disaggregation and the prediction of future earnings. </a:t>
            </a:r>
            <a:r>
              <a:rPr lang="en-GB" sz="1200" i="1" dirty="0"/>
              <a:t>Accounting &amp; Finance</a:t>
            </a:r>
            <a:r>
              <a:rPr lang="en-GB" sz="1200" dirty="0"/>
              <a:t>, 50(1), 1-30. </a:t>
            </a:r>
            <a:r>
              <a:rPr lang="en-GB" sz="1200" dirty="0">
                <a:hlinkClick r:id="rId2"/>
              </a:rPr>
              <a:t>https://doi.org/10.1111/j.1467-629X.2009.00316.x</a:t>
            </a:r>
            <a:r>
              <a:rPr lang="en-GB" sz="1200" dirty="0"/>
              <a:t> </a:t>
            </a:r>
            <a:endParaRPr lang="en-US" sz="1200" dirty="0"/>
          </a:p>
          <a:p>
            <a:r>
              <a:rPr lang="en-GB" sz="1200" dirty="0" err="1"/>
              <a:t>Bahnson</a:t>
            </a:r>
            <a:r>
              <a:rPr lang="en-GB" sz="1200" dirty="0"/>
              <a:t>, P. R., Miller, P. B., &amp; Budge, B. P. (1996). </a:t>
            </a:r>
            <a:r>
              <a:rPr lang="en-GB" sz="1200" dirty="0" err="1"/>
              <a:t>Nonarticulation</a:t>
            </a:r>
            <a:r>
              <a:rPr lang="en-GB" sz="1200" dirty="0"/>
              <a:t> in cash flow statements and implications for education, research and practice. </a:t>
            </a:r>
            <a:r>
              <a:rPr lang="en-GB" sz="1200" i="1" dirty="0"/>
              <a:t>Accounting Horizons</a:t>
            </a:r>
            <a:r>
              <a:rPr lang="en-GB" sz="1200" dirty="0"/>
              <a:t>, 10(4), 1.</a:t>
            </a:r>
            <a:endParaRPr lang="en-US" sz="1200" dirty="0"/>
          </a:p>
          <a:p>
            <a:r>
              <a:rPr lang="en-GB" sz="1200" dirty="0"/>
              <a:t>Ball, R., &amp; Nikolaev, V. V. (2022). On earnings and cash flows as predictors of future cash flows. </a:t>
            </a:r>
            <a:r>
              <a:rPr lang="en-GB" sz="1200" i="1" dirty="0"/>
              <a:t>Journal of Accounting and Economics</a:t>
            </a:r>
            <a:r>
              <a:rPr lang="en-GB" sz="1200" dirty="0"/>
              <a:t>, 73(1), 101430. </a:t>
            </a:r>
            <a:r>
              <a:rPr lang="en-GB" sz="1200" dirty="0">
                <a:hlinkClick r:id="rId3"/>
              </a:rPr>
              <a:t>https://doi.org/10.1016/j.jacceco.2021.101430</a:t>
            </a:r>
            <a:r>
              <a:rPr lang="en-GB" sz="1200" dirty="0"/>
              <a:t> </a:t>
            </a:r>
          </a:p>
          <a:p>
            <a:r>
              <a:rPr lang="en-GB" sz="1200" dirty="0"/>
              <a:t>Barth, M. E., Cram, D. P., &amp; Nelson, K. K. (2001). Accruals and the prediction of future cash flows. </a:t>
            </a:r>
            <a:r>
              <a:rPr lang="en-GB" sz="1200" i="1" dirty="0"/>
              <a:t>The Accounting Review</a:t>
            </a:r>
            <a:r>
              <a:rPr lang="en-GB" sz="1200" dirty="0"/>
              <a:t>, 76(1), 27-58. </a:t>
            </a:r>
            <a:r>
              <a:rPr lang="en-GB" sz="1200" dirty="0">
                <a:hlinkClick r:id="rId4"/>
              </a:rPr>
              <a:t>https://doi.org/10.2308/accr.2001.76.1.27</a:t>
            </a:r>
            <a:r>
              <a:rPr lang="en-GB" sz="1200" dirty="0"/>
              <a:t> </a:t>
            </a:r>
          </a:p>
          <a:p>
            <a:r>
              <a:rPr lang="en-GB" sz="1200" dirty="0"/>
              <a:t>Biddle, G. C., </a:t>
            </a:r>
            <a:r>
              <a:rPr lang="en-GB" sz="1200" dirty="0" err="1"/>
              <a:t>Seow</a:t>
            </a:r>
            <a:r>
              <a:rPr lang="en-GB" sz="1200" dirty="0"/>
              <a:t>, G. S., &amp; Siegel, A. F. (1995). Relative versus incremental information content. </a:t>
            </a:r>
            <a:r>
              <a:rPr lang="en-GB" sz="1200" i="1" dirty="0"/>
              <a:t>Contemporary Accounting Research</a:t>
            </a:r>
            <a:r>
              <a:rPr lang="en-GB" sz="1200" dirty="0"/>
              <a:t>, 12(1), 1-23. </a:t>
            </a:r>
            <a:r>
              <a:rPr lang="en-GB" sz="1200" dirty="0">
                <a:hlinkClick r:id="rId5"/>
              </a:rPr>
              <a:t>https://doi.org/10.1111/j.1911-3846.1995.tb00478.x</a:t>
            </a:r>
            <a:r>
              <a:rPr lang="en-GB" sz="1200" dirty="0"/>
              <a:t> </a:t>
            </a:r>
          </a:p>
          <a:p>
            <a:r>
              <a:rPr lang="en-GB" sz="1200" dirty="0"/>
              <a:t>Bradbury, M. (2011). Direct or indirect cash flow statements?. </a:t>
            </a:r>
            <a:r>
              <a:rPr lang="en-GB" sz="1200" i="1" dirty="0"/>
              <a:t>Australian Accounting Review</a:t>
            </a:r>
            <a:r>
              <a:rPr lang="en-GB" sz="1200" dirty="0"/>
              <a:t>, 21(2), 124-130. </a:t>
            </a:r>
            <a:r>
              <a:rPr lang="en-GB" sz="1200" dirty="0">
                <a:hlinkClick r:id="rId6"/>
              </a:rPr>
              <a:t>https://doi.org/10.1111/j.1835-2561.2011.00130.x</a:t>
            </a:r>
            <a:r>
              <a:rPr lang="en-GB" sz="1200" dirty="0"/>
              <a:t> </a:t>
            </a:r>
            <a:endParaRPr lang="en-US" sz="1200" dirty="0"/>
          </a:p>
          <a:p>
            <a:r>
              <a:rPr lang="en-US" sz="1200" dirty="0"/>
              <a:t>CFA Institute. 2005. A Comprehensive Business Reporting Model: Financial Reporting for Investors. Charlottesville, VA: CFA Institute. Available at: </a:t>
            </a:r>
            <a:r>
              <a:rPr lang="en-US" sz="1200" dirty="0">
                <a:hlinkClick r:id="rId7"/>
              </a:rPr>
              <a:t>https://www.cfainstitute.org/-/media/documents/article/position-paper/comprehensive-business-reporting-model.ashx</a:t>
            </a:r>
            <a:r>
              <a:rPr lang="en-US" sz="1200" dirty="0"/>
              <a:t> </a:t>
            </a:r>
          </a:p>
          <a:p>
            <a:r>
              <a:rPr lang="en-GB" sz="1200" dirty="0" err="1"/>
              <a:t>Clacher</a:t>
            </a:r>
            <a:r>
              <a:rPr lang="en-GB" sz="1200" dirty="0"/>
              <a:t>, I., De </a:t>
            </a:r>
            <a:r>
              <a:rPr lang="en-GB" sz="1200" dirty="0" err="1"/>
              <a:t>Ricquebourg</a:t>
            </a:r>
            <a:r>
              <a:rPr lang="en-GB" sz="1200" dirty="0"/>
              <a:t>, A. D., &amp; Hodgson, A. (2013). The value relevance of direct cash flows under International Financial Reporting Standards. </a:t>
            </a:r>
            <a:r>
              <a:rPr lang="en-GB" sz="1200" i="1" dirty="0"/>
              <a:t>Abacus</a:t>
            </a:r>
            <a:r>
              <a:rPr lang="en-GB" sz="1200" dirty="0"/>
              <a:t>, 49(3), 367-395. </a:t>
            </a:r>
            <a:r>
              <a:rPr lang="en-GB" sz="1200" dirty="0">
                <a:hlinkClick r:id="rId8"/>
              </a:rPr>
              <a:t>https://doi.org/10.1111/abac.12010</a:t>
            </a:r>
            <a:r>
              <a:rPr lang="en-GB" sz="1200" dirty="0"/>
              <a:t> </a:t>
            </a:r>
            <a:endParaRPr lang="en-US" sz="1200" dirty="0"/>
          </a:p>
          <a:p>
            <a:r>
              <a:rPr lang="en-GB" sz="1200" dirty="0"/>
              <a:t>Clinch, G., Sidhu, B., &amp; Sin, S. (2002). The usefulness of direct and indirect cash flow disclosures. Review of Accounting Studies, 7(4), 383-404. </a:t>
            </a:r>
            <a:r>
              <a:rPr lang="en-GB" sz="1200" dirty="0">
                <a:hlinkClick r:id="rId9"/>
              </a:rPr>
              <a:t>https://doi.org/10.1023/A:1020759511460</a:t>
            </a:r>
            <a:r>
              <a:rPr lang="en-GB" sz="1200" dirty="0"/>
              <a:t> </a:t>
            </a:r>
          </a:p>
          <a:p>
            <a:r>
              <a:rPr lang="en-GB" sz="1200" dirty="0" err="1"/>
              <a:t>Dechow</a:t>
            </a:r>
            <a:r>
              <a:rPr lang="en-GB" sz="1200" dirty="0"/>
              <a:t>, P. M., Kothari, S. P., &amp; Watts, R. L. (1998). The relation between earnings and cash flows. </a:t>
            </a:r>
            <a:r>
              <a:rPr lang="en-GB" sz="1200" i="1" dirty="0"/>
              <a:t>Journal of Accounting and Economics</a:t>
            </a:r>
            <a:r>
              <a:rPr lang="en-GB" sz="1200" dirty="0"/>
              <a:t>, 25(2), 133-168. </a:t>
            </a:r>
            <a:r>
              <a:rPr lang="en-GB" sz="1200" dirty="0">
                <a:hlinkClick r:id="rId10"/>
              </a:rPr>
              <a:t>https://doi.org/10.1016/S0165-4101(98)00020-2</a:t>
            </a:r>
            <a:r>
              <a:rPr lang="en-GB" sz="1200" dirty="0"/>
              <a:t> </a:t>
            </a:r>
          </a:p>
          <a:p>
            <a:r>
              <a:rPr lang="en-GB" sz="1200" dirty="0"/>
              <a:t>Ding, Y., </a:t>
            </a:r>
            <a:r>
              <a:rPr lang="en-GB" sz="1200" dirty="0" err="1"/>
              <a:t>Jeanjean</a:t>
            </a:r>
            <a:r>
              <a:rPr lang="en-GB" sz="1200" dirty="0"/>
              <a:t>, T., &amp; </a:t>
            </a:r>
            <a:r>
              <a:rPr lang="en-GB" sz="1200" dirty="0" err="1"/>
              <a:t>Stolowy</a:t>
            </a:r>
            <a:r>
              <a:rPr lang="en-GB" sz="1200" dirty="0"/>
              <a:t>, H. (2006, March). The usefulness of disclosing both direct and indirect cash flows: An empirical study. In Workshop </a:t>
            </a:r>
            <a:r>
              <a:rPr lang="en-GB" sz="1200" dirty="0" err="1"/>
              <a:t>Comptabilitie</a:t>
            </a:r>
            <a:r>
              <a:rPr lang="en-GB" sz="1200" dirty="0"/>
              <a:t>-Audit-Publications. </a:t>
            </a:r>
          </a:p>
          <a:p>
            <a:endParaRPr lang="en-GB" sz="1200" dirty="0"/>
          </a:p>
        </p:txBody>
      </p:sp>
    </p:spTree>
    <p:extLst>
      <p:ext uri="{BB962C8B-B14F-4D97-AF65-F5344CB8AC3E}">
        <p14:creationId xmlns:p14="http://schemas.microsoft.com/office/powerpoint/2010/main" val="351305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027A-AB91-F953-D695-9195AB012E1C}"/>
              </a:ext>
            </a:extLst>
          </p:cNvPr>
          <p:cNvSpPr>
            <a:spLocks noGrp="1"/>
          </p:cNvSpPr>
          <p:nvPr>
            <p:ph type="title"/>
          </p:nvPr>
        </p:nvSpPr>
        <p:spPr/>
        <p:txBody>
          <a:bodyPr/>
          <a:lstStyle/>
          <a:p>
            <a:r>
              <a:rPr lang="en-US" dirty="0"/>
              <a:t>References and further reading</a:t>
            </a:r>
          </a:p>
        </p:txBody>
      </p:sp>
      <p:sp>
        <p:nvSpPr>
          <p:cNvPr id="3" name="Content Placeholder 2">
            <a:extLst>
              <a:ext uri="{FF2B5EF4-FFF2-40B4-BE49-F238E27FC236}">
                <a16:creationId xmlns:a16="http://schemas.microsoft.com/office/drawing/2014/main" id="{6251EC7A-FDBE-572A-7CE2-24F4E9ABED07}"/>
              </a:ext>
            </a:extLst>
          </p:cNvPr>
          <p:cNvSpPr>
            <a:spLocks noGrp="1"/>
          </p:cNvSpPr>
          <p:nvPr>
            <p:ph idx="1"/>
          </p:nvPr>
        </p:nvSpPr>
        <p:spPr>
          <a:xfrm>
            <a:off x="612949" y="1416818"/>
            <a:ext cx="11093381" cy="5225142"/>
          </a:xfrm>
        </p:spPr>
        <p:txBody>
          <a:bodyPr>
            <a:normAutofit/>
          </a:bodyPr>
          <a:lstStyle/>
          <a:p>
            <a:r>
              <a:rPr lang="en-GB" sz="1200" dirty="0" err="1"/>
              <a:t>Farshadfar</a:t>
            </a:r>
            <a:r>
              <a:rPr lang="en-GB" sz="1200" dirty="0"/>
              <a:t>, S., &amp; </a:t>
            </a:r>
            <a:r>
              <a:rPr lang="en-GB" sz="1200" dirty="0" err="1"/>
              <a:t>Monem</a:t>
            </a:r>
            <a:r>
              <a:rPr lang="en-GB" sz="1200" dirty="0"/>
              <a:t>, R. (2013). Further evidence on the usefulness of direct method cash flow components for forecasting future cash flows. </a:t>
            </a:r>
            <a:r>
              <a:rPr lang="en-GB" sz="1200" i="1" dirty="0"/>
              <a:t>The International Journal of Accounting</a:t>
            </a:r>
            <a:r>
              <a:rPr lang="en-GB" sz="1200" dirty="0"/>
              <a:t>, 48(1), 111-133. </a:t>
            </a:r>
            <a:r>
              <a:rPr lang="en-GB" sz="1200" dirty="0">
                <a:hlinkClick r:id="rId2"/>
              </a:rPr>
              <a:t>https://doi.org/10.1016/j.intacc.2012.12.001</a:t>
            </a:r>
            <a:r>
              <a:rPr lang="en-GB" sz="1200" dirty="0"/>
              <a:t> </a:t>
            </a:r>
            <a:endParaRPr lang="en-US" sz="1200" dirty="0"/>
          </a:p>
          <a:p>
            <a:r>
              <a:rPr lang="en-US" sz="1200" dirty="0"/>
              <a:t>Financial Accounting Standards Board (FASB). </a:t>
            </a:r>
            <a:r>
              <a:rPr lang="en-GB" sz="1200" dirty="0"/>
              <a:t>(1987), Statement of Financial Accounting Standards No. 95, Statement of Cash Flows. </a:t>
            </a:r>
            <a:r>
              <a:rPr lang="en-GB" sz="1200" dirty="0">
                <a:hlinkClick r:id="rId3"/>
              </a:rPr>
              <a:t>https://fasb.org/page/document?pdf=fas95.pdf&amp;title=FAS%2095%20(AS%20ISSUED)</a:t>
            </a:r>
            <a:r>
              <a:rPr lang="en-GB" sz="1200" dirty="0"/>
              <a:t> </a:t>
            </a:r>
          </a:p>
          <a:p>
            <a:r>
              <a:rPr lang="en-GB" sz="1200" dirty="0"/>
              <a:t>Gebhardt, G., &amp; Scholz, M. (2014). The Costs and Benefits of Requiring an Additional Presentation of Direct Cash Flow Statements–Evidence from Accounting Practice and Empirical Research. </a:t>
            </a:r>
            <a:r>
              <a:rPr lang="en-GB" sz="1200" dirty="0">
                <a:hlinkClick r:id="rId4"/>
              </a:rPr>
              <a:t>http://dx.doi.org/10.2139/ssrn.2747921</a:t>
            </a:r>
            <a:r>
              <a:rPr lang="en-GB" sz="1200" dirty="0"/>
              <a:t> </a:t>
            </a:r>
          </a:p>
          <a:p>
            <a:r>
              <a:rPr lang="en-GB" sz="1200" dirty="0" err="1"/>
              <a:t>Hribar</a:t>
            </a:r>
            <a:r>
              <a:rPr lang="en-GB" sz="1200" dirty="0"/>
              <a:t>, P., &amp; Collins, D. W. (2002). Errors in estimating accruals: Implications for empirical research. </a:t>
            </a:r>
            <a:r>
              <a:rPr lang="en-GB" sz="1200" i="1" dirty="0"/>
              <a:t>Journal of Accounting Research</a:t>
            </a:r>
            <a:r>
              <a:rPr lang="en-GB" sz="1200" dirty="0"/>
              <a:t>, 40(1), 105-134. </a:t>
            </a:r>
            <a:r>
              <a:rPr lang="en-GB" sz="1200" dirty="0">
                <a:hlinkClick r:id="rId5"/>
              </a:rPr>
              <a:t>https://doi.org/10.1111/1475-679X.00041</a:t>
            </a:r>
            <a:r>
              <a:rPr lang="en-GB" sz="1200" dirty="0"/>
              <a:t> </a:t>
            </a:r>
          </a:p>
          <a:p>
            <a:r>
              <a:rPr lang="en-GB" sz="1200" dirty="0"/>
              <a:t>Kent, R. A., &amp; Bu, D. (2020). The importance of cash flow disclosure and cost of capital</a:t>
            </a:r>
            <a:r>
              <a:rPr lang="en-GB" sz="1200" i="1" dirty="0"/>
              <a:t>. Accounting &amp; Finance</a:t>
            </a:r>
            <a:r>
              <a:rPr lang="en-GB" sz="1200" dirty="0"/>
              <a:t>, 60, 877-908. </a:t>
            </a:r>
            <a:r>
              <a:rPr lang="en-GB" sz="1200" dirty="0">
                <a:hlinkClick r:id="rId6"/>
              </a:rPr>
              <a:t>https://doi.org/10.1111/acfi.12382</a:t>
            </a:r>
            <a:r>
              <a:rPr lang="en-GB" sz="1200" dirty="0"/>
              <a:t> </a:t>
            </a:r>
          </a:p>
          <a:p>
            <a:r>
              <a:rPr lang="en-GB" sz="1200" dirty="0"/>
              <a:t>Kent, P. F., Kent, R., &amp; </a:t>
            </a:r>
            <a:r>
              <a:rPr lang="en-GB" sz="1200" dirty="0" err="1"/>
              <a:t>Killey</a:t>
            </a:r>
            <a:r>
              <a:rPr lang="en-GB" sz="1200" dirty="0"/>
              <a:t>, M. (2023). Analysts’ perceptions of cash flow reporting: earnings reliability, confidence and implications for evaluating firm performance. </a:t>
            </a:r>
            <a:r>
              <a:rPr lang="en-GB" sz="1200" i="1" dirty="0"/>
              <a:t>Journal of Accounting Literature</a:t>
            </a:r>
            <a:r>
              <a:rPr lang="en-GB" sz="1200" dirty="0"/>
              <a:t>. </a:t>
            </a:r>
            <a:r>
              <a:rPr lang="en-GB" sz="1200" dirty="0">
                <a:hlinkClick r:id="rId7"/>
              </a:rPr>
              <a:t>https://doi.org/10.1108/JAL-01-2023-0016</a:t>
            </a:r>
            <a:r>
              <a:rPr lang="en-GB" sz="1200" dirty="0"/>
              <a:t> </a:t>
            </a:r>
          </a:p>
          <a:p>
            <a:r>
              <a:rPr lang="en-GB" sz="1200" dirty="0"/>
              <a:t>Kone Corporation Annual Report 2023. </a:t>
            </a:r>
            <a:r>
              <a:rPr lang="en-GB" sz="1200" dirty="0">
                <a:hlinkClick r:id="rId8"/>
              </a:rPr>
              <a:t>https://mb.cision.com/Public/18027/3916081/93bad74756a8bad9.pdf</a:t>
            </a:r>
            <a:r>
              <a:rPr lang="en-GB" sz="1200" dirty="0"/>
              <a:t> </a:t>
            </a:r>
          </a:p>
          <a:p>
            <a:r>
              <a:rPr lang="en-GB" sz="1200" dirty="0"/>
              <a:t>Krishnan, G. V., &amp; </a:t>
            </a:r>
            <a:r>
              <a:rPr lang="en-GB" sz="1200" dirty="0" err="1"/>
              <a:t>Largay</a:t>
            </a:r>
            <a:r>
              <a:rPr lang="en-GB" sz="1200" dirty="0"/>
              <a:t> III, J. A. (2000). The predictive ability of direct method cash flow information. </a:t>
            </a:r>
            <a:r>
              <a:rPr lang="en-GB" sz="1200" i="1" dirty="0"/>
              <a:t>Journal of Business Finance &amp; Accounting</a:t>
            </a:r>
            <a:r>
              <a:rPr lang="en-GB" sz="1200" dirty="0"/>
              <a:t>, 27(1‐2), 215-245. </a:t>
            </a:r>
            <a:r>
              <a:rPr lang="en-GB" sz="1200" dirty="0">
                <a:hlinkClick r:id="rId9"/>
              </a:rPr>
              <a:t>https://doi.org/10.1111/1468-5957.00311</a:t>
            </a:r>
            <a:r>
              <a:rPr lang="en-GB" sz="1200" dirty="0"/>
              <a:t> </a:t>
            </a:r>
          </a:p>
          <a:p>
            <a:r>
              <a:rPr lang="en-GB" sz="1200" dirty="0"/>
              <a:t>Livnat, J., &amp; </a:t>
            </a:r>
            <a:r>
              <a:rPr lang="en-GB" sz="1200" dirty="0" err="1"/>
              <a:t>Zarowin</a:t>
            </a:r>
            <a:r>
              <a:rPr lang="en-GB" sz="1200" dirty="0"/>
              <a:t>, P. (1990). The incremental information content of cash-flow components. </a:t>
            </a:r>
            <a:r>
              <a:rPr lang="en-GB" sz="1200" i="1" dirty="0"/>
              <a:t>Journal of Accounting and Economics</a:t>
            </a:r>
            <a:r>
              <a:rPr lang="en-GB" sz="1200" dirty="0"/>
              <a:t>, 13(1), 25-46. </a:t>
            </a:r>
            <a:r>
              <a:rPr lang="en-GB" sz="1200" dirty="0">
                <a:hlinkClick r:id="rId10"/>
              </a:rPr>
              <a:t>https://doi.org/10.1016/0165-4101(90)90066-D</a:t>
            </a:r>
            <a:r>
              <a:rPr lang="en-GB" sz="1200" dirty="0"/>
              <a:t> </a:t>
            </a:r>
            <a:endParaRPr lang="en-US" sz="1200" dirty="0"/>
          </a:p>
          <a:p>
            <a:r>
              <a:rPr lang="en-GB" sz="1200" dirty="0" err="1"/>
              <a:t>Orpurt</a:t>
            </a:r>
            <a:r>
              <a:rPr lang="en-GB" sz="1200" dirty="0"/>
              <a:t>, S. F., &amp; Zang, Y. (2009). Do direct cash flow disclosures help predict future operating cash flows and earnings?. </a:t>
            </a:r>
            <a:r>
              <a:rPr lang="en-GB" sz="1200" i="1" dirty="0"/>
              <a:t>The Accounting Review</a:t>
            </a:r>
            <a:r>
              <a:rPr lang="en-GB" sz="1200" dirty="0"/>
              <a:t>, 84(3), 893-935. </a:t>
            </a:r>
            <a:r>
              <a:rPr lang="en-GB" sz="1200" dirty="0">
                <a:hlinkClick r:id="rId11"/>
              </a:rPr>
              <a:t>https://doi.org/10.2308/accr.2009.84.3.893</a:t>
            </a:r>
            <a:r>
              <a:rPr lang="en-GB" sz="1200" dirty="0"/>
              <a:t> </a:t>
            </a:r>
          </a:p>
          <a:p>
            <a:r>
              <a:rPr lang="en-GB" sz="1200" dirty="0" err="1"/>
              <a:t>Pornupatham</a:t>
            </a:r>
            <a:r>
              <a:rPr lang="en-GB" sz="1200" dirty="0"/>
              <a:t>, S., Tan, H. T., </a:t>
            </a:r>
            <a:r>
              <a:rPr lang="en-GB" sz="1200" dirty="0" err="1"/>
              <a:t>Vichitsarawong</a:t>
            </a:r>
            <a:r>
              <a:rPr lang="en-GB" sz="1200" dirty="0"/>
              <a:t>, T., &amp; Yoo, G. S. (2023). The Effect of Cash Flow Presentation Method on Investors’ Forecast of Future Cash Flows. </a:t>
            </a:r>
            <a:r>
              <a:rPr lang="en-GB" sz="1200" i="1" dirty="0"/>
              <a:t>Management Science</a:t>
            </a:r>
            <a:r>
              <a:rPr lang="en-GB" sz="1200" dirty="0"/>
              <a:t>, 69(3), 1877-1900. </a:t>
            </a:r>
            <a:r>
              <a:rPr lang="en-GB" sz="1200" dirty="0">
                <a:hlinkClick r:id="rId12"/>
              </a:rPr>
              <a:t>https://doi.org/10.1287/mnsc.2022.4406</a:t>
            </a:r>
            <a:r>
              <a:rPr lang="en-GB" sz="1200" dirty="0"/>
              <a:t> </a:t>
            </a:r>
          </a:p>
          <a:p>
            <a:r>
              <a:rPr lang="en-GB" sz="1200" dirty="0"/>
              <a:t>Sidhu, B. K., &amp; Yu, C. (2021). Direct method operating cash flow disclosures: Determinants and incremental usefulness. </a:t>
            </a:r>
            <a:r>
              <a:rPr lang="en-GB" sz="1200" i="1" dirty="0"/>
              <a:t>Abacus</a:t>
            </a:r>
            <a:r>
              <a:rPr lang="en-GB" sz="1200" dirty="0"/>
              <a:t>, 57(3), 421-467. </a:t>
            </a:r>
            <a:r>
              <a:rPr lang="en-GB" sz="1200" dirty="0">
                <a:hlinkClick r:id="rId13"/>
              </a:rPr>
              <a:t>https://doi.org/10.1111/abac.12238</a:t>
            </a:r>
            <a:r>
              <a:rPr lang="en-GB" sz="1200" dirty="0"/>
              <a:t> </a:t>
            </a:r>
            <a:endParaRPr lang="en-US" sz="1200" dirty="0"/>
          </a:p>
        </p:txBody>
      </p:sp>
    </p:spTree>
    <p:extLst>
      <p:ext uri="{BB962C8B-B14F-4D97-AF65-F5344CB8AC3E}">
        <p14:creationId xmlns:p14="http://schemas.microsoft.com/office/powerpoint/2010/main" val="396276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835C8-3CE2-3EF2-5EB3-CB213624069C}"/>
              </a:ext>
            </a:extLst>
          </p:cNvPr>
          <p:cNvSpPr>
            <a:spLocks noGrp="1"/>
          </p:cNvSpPr>
          <p:nvPr>
            <p:ph type="ctrTitle"/>
          </p:nvPr>
        </p:nvSpPr>
        <p:spPr/>
        <p:txBody>
          <a:bodyPr/>
          <a:lstStyle/>
          <a:p>
            <a:r>
              <a:rPr lang="nl-NL"/>
              <a:t>Reporting free cash flow</a:t>
            </a:r>
          </a:p>
        </p:txBody>
      </p:sp>
    </p:spTree>
    <p:extLst>
      <p:ext uri="{BB962C8B-B14F-4D97-AF65-F5344CB8AC3E}">
        <p14:creationId xmlns:p14="http://schemas.microsoft.com/office/powerpoint/2010/main" val="317759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F2EFA-5652-992E-882F-212BAE0F8C7B}"/>
              </a:ext>
            </a:extLst>
          </p:cNvPr>
          <p:cNvSpPr>
            <a:spLocks noGrp="1"/>
          </p:cNvSpPr>
          <p:nvPr>
            <p:ph type="title"/>
          </p:nvPr>
        </p:nvSpPr>
        <p:spPr/>
        <p:txBody>
          <a:bodyPr/>
          <a:lstStyle/>
          <a:p>
            <a:r>
              <a:rPr lang="nl-NL"/>
              <a:t>Free cash flow</a:t>
            </a:r>
          </a:p>
        </p:txBody>
      </p:sp>
      <p:sp>
        <p:nvSpPr>
          <p:cNvPr id="5" name="Content Placeholder 4">
            <a:extLst>
              <a:ext uri="{FF2B5EF4-FFF2-40B4-BE49-F238E27FC236}">
                <a16:creationId xmlns:a16="http://schemas.microsoft.com/office/drawing/2014/main" id="{FFC62558-2FA1-44C6-F8A6-208CE040ACE0}"/>
              </a:ext>
            </a:extLst>
          </p:cNvPr>
          <p:cNvSpPr>
            <a:spLocks noGrp="1"/>
          </p:cNvSpPr>
          <p:nvPr>
            <p:ph idx="1"/>
          </p:nvPr>
        </p:nvSpPr>
        <p:spPr/>
        <p:txBody>
          <a:bodyPr>
            <a:normAutofit/>
          </a:bodyPr>
          <a:lstStyle/>
          <a:p>
            <a:r>
              <a:rPr lang="nl-NL"/>
              <a:t>Free cash flow since 1980s widely used in practice and research</a:t>
            </a:r>
          </a:p>
          <a:p>
            <a:r>
              <a:rPr lang="nl-NL"/>
              <a:t>Not specified as subtotal in IFRS / US GAAP</a:t>
            </a:r>
          </a:p>
          <a:p>
            <a:r>
              <a:rPr lang="nl-NL"/>
              <a:t>Various perspectives leading to varying definitions:</a:t>
            </a:r>
          </a:p>
          <a:p>
            <a:endParaRPr lang="nl-NL"/>
          </a:p>
          <a:p>
            <a:pPr lvl="1"/>
            <a:r>
              <a:rPr lang="nl-NL" sz="2000"/>
              <a:t>‘objective’ transaction-based measure or ‘normative’ including elements of managerial intent/future expectations (e.g. Jensen, 1986; relative to positive NPV projects)</a:t>
            </a:r>
          </a:p>
          <a:p>
            <a:pPr lvl="1"/>
            <a:r>
              <a:rPr lang="nl-NL" sz="2000"/>
              <a:t>Cash flow after capital maintenance or discretionary cash flow (R&amp;D spending? are all finance cash flows discretionary?; e.g. Richardson, 2006)</a:t>
            </a:r>
          </a:p>
          <a:p>
            <a:pPr lvl="1"/>
            <a:r>
              <a:rPr lang="nl-NL" sz="2000"/>
              <a:t>Theoretically correct concept versus practical approximation</a:t>
            </a:r>
          </a:p>
          <a:p>
            <a:pPr lvl="1"/>
            <a:r>
              <a:rPr lang="nl-NL" sz="2000"/>
              <a:t>Firm perspective or equity-holder perspective?</a:t>
            </a:r>
          </a:p>
          <a:p>
            <a:pPr lvl="1"/>
            <a:r>
              <a:rPr lang="nl-NL" sz="2000"/>
              <a:t>Basis for valuation or performance measure? </a:t>
            </a:r>
          </a:p>
          <a:p>
            <a:pPr marL="0" indent="0">
              <a:buNone/>
            </a:pPr>
            <a:endParaRPr lang="nl-NL"/>
          </a:p>
          <a:p>
            <a:endParaRPr lang="nl-NL"/>
          </a:p>
          <a:p>
            <a:endParaRPr lang="nl-NL"/>
          </a:p>
          <a:p>
            <a:endParaRPr lang="nl-NL"/>
          </a:p>
          <a:p>
            <a:pPr marL="0" indent="0">
              <a:buNone/>
            </a:pPr>
            <a:endParaRPr lang="nl-NL"/>
          </a:p>
          <a:p>
            <a:endParaRPr lang="nl-NL"/>
          </a:p>
          <a:p>
            <a:pPr marL="0" indent="0">
              <a:buNone/>
            </a:pPr>
            <a:endParaRPr lang="nl-NL"/>
          </a:p>
          <a:p>
            <a:endParaRPr lang="nl-NL"/>
          </a:p>
        </p:txBody>
      </p:sp>
    </p:spTree>
    <p:extLst>
      <p:ext uri="{BB962C8B-B14F-4D97-AF65-F5344CB8AC3E}">
        <p14:creationId xmlns:p14="http://schemas.microsoft.com/office/powerpoint/2010/main" val="742630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1444-24BF-46A4-2ADD-1A6E009B59ED}"/>
              </a:ext>
            </a:extLst>
          </p:cNvPr>
          <p:cNvSpPr>
            <a:spLocks noGrp="1"/>
          </p:cNvSpPr>
          <p:nvPr>
            <p:ph type="title"/>
          </p:nvPr>
        </p:nvSpPr>
        <p:spPr/>
        <p:txBody>
          <a:bodyPr/>
          <a:lstStyle/>
          <a:p>
            <a:r>
              <a:rPr lang="nl-NL"/>
              <a:t>Voluntary reporting of free cash flow</a:t>
            </a:r>
          </a:p>
        </p:txBody>
      </p:sp>
      <p:sp>
        <p:nvSpPr>
          <p:cNvPr id="3" name="Content Placeholder 2">
            <a:extLst>
              <a:ext uri="{FF2B5EF4-FFF2-40B4-BE49-F238E27FC236}">
                <a16:creationId xmlns:a16="http://schemas.microsoft.com/office/drawing/2014/main" id="{17806D48-99E8-D843-DDA7-117917F990C4}"/>
              </a:ext>
            </a:extLst>
          </p:cNvPr>
          <p:cNvSpPr>
            <a:spLocks noGrp="1"/>
          </p:cNvSpPr>
          <p:nvPr>
            <p:ph idx="1"/>
          </p:nvPr>
        </p:nvSpPr>
        <p:spPr/>
        <p:txBody>
          <a:bodyPr/>
          <a:lstStyle/>
          <a:p>
            <a:pPr marL="0" indent="0">
              <a:buNone/>
            </a:pPr>
            <a:r>
              <a:rPr lang="nl-NL"/>
              <a:t>Adhikari &amp; Duru (2006)</a:t>
            </a:r>
          </a:p>
          <a:p>
            <a:r>
              <a:rPr lang="nl-NL" sz="1600"/>
              <a:t>SEC registrants 1994-2004</a:t>
            </a:r>
          </a:p>
          <a:p>
            <a:r>
              <a:rPr lang="nl-NL" sz="1600"/>
              <a:t>Disclosures in 10-K/10-Q, mainly MD&amp;A</a:t>
            </a:r>
          </a:p>
          <a:p>
            <a:r>
              <a:rPr lang="nl-NL" sz="1600"/>
              <a:t>Upward trend but no more than 5% of registrants</a:t>
            </a:r>
          </a:p>
          <a:p>
            <a:r>
              <a:rPr lang="nl-NL" sz="1600"/>
              <a:t>Descriptives on use of different FCF defitions</a:t>
            </a:r>
          </a:p>
          <a:p>
            <a:r>
              <a:rPr lang="nl-NL" sz="1600"/>
              <a:t>Some evidence of opportunistic reporting</a:t>
            </a:r>
          </a:p>
          <a:p>
            <a:endParaRPr lang="nl-NL"/>
          </a:p>
        </p:txBody>
      </p:sp>
      <p:pic>
        <p:nvPicPr>
          <p:cNvPr id="5" name="Picture 4">
            <a:extLst>
              <a:ext uri="{FF2B5EF4-FFF2-40B4-BE49-F238E27FC236}">
                <a16:creationId xmlns:a16="http://schemas.microsoft.com/office/drawing/2014/main" id="{59942AAB-14C5-D489-0F87-8DB29741BCBF}"/>
              </a:ext>
            </a:extLst>
          </p:cNvPr>
          <p:cNvPicPr>
            <a:picLocks noChangeAspect="1"/>
          </p:cNvPicPr>
          <p:nvPr/>
        </p:nvPicPr>
        <p:blipFill>
          <a:blip r:embed="rId2"/>
          <a:stretch>
            <a:fillRect/>
          </a:stretch>
        </p:blipFill>
        <p:spPr>
          <a:xfrm>
            <a:off x="5648324" y="1547064"/>
            <a:ext cx="6238875" cy="3763872"/>
          </a:xfrm>
          <a:prstGeom prst="rect">
            <a:avLst/>
          </a:prstGeom>
        </p:spPr>
      </p:pic>
    </p:spTree>
    <p:extLst>
      <p:ext uri="{BB962C8B-B14F-4D97-AF65-F5344CB8AC3E}">
        <p14:creationId xmlns:p14="http://schemas.microsoft.com/office/powerpoint/2010/main" val="2299242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1444-24BF-46A4-2ADD-1A6E009B59ED}"/>
              </a:ext>
            </a:extLst>
          </p:cNvPr>
          <p:cNvSpPr>
            <a:spLocks noGrp="1"/>
          </p:cNvSpPr>
          <p:nvPr>
            <p:ph type="title"/>
          </p:nvPr>
        </p:nvSpPr>
        <p:spPr/>
        <p:txBody>
          <a:bodyPr/>
          <a:lstStyle/>
          <a:p>
            <a:r>
              <a:rPr lang="nl-NL"/>
              <a:t>Voluntary reporting of free cash flow</a:t>
            </a:r>
          </a:p>
        </p:txBody>
      </p:sp>
      <p:sp>
        <p:nvSpPr>
          <p:cNvPr id="3" name="Content Placeholder 2">
            <a:extLst>
              <a:ext uri="{FF2B5EF4-FFF2-40B4-BE49-F238E27FC236}">
                <a16:creationId xmlns:a16="http://schemas.microsoft.com/office/drawing/2014/main" id="{17806D48-99E8-D843-DDA7-117917F990C4}"/>
              </a:ext>
            </a:extLst>
          </p:cNvPr>
          <p:cNvSpPr>
            <a:spLocks noGrp="1"/>
          </p:cNvSpPr>
          <p:nvPr>
            <p:ph idx="1"/>
          </p:nvPr>
        </p:nvSpPr>
        <p:spPr>
          <a:xfrm>
            <a:off x="838200" y="1825625"/>
            <a:ext cx="4038600" cy="4351338"/>
          </a:xfrm>
        </p:spPr>
        <p:txBody>
          <a:bodyPr/>
          <a:lstStyle/>
          <a:p>
            <a:pPr marL="0" indent="0">
              <a:buNone/>
            </a:pPr>
            <a:r>
              <a:rPr lang="nl-NL"/>
              <a:t>Adame et al (2023)</a:t>
            </a:r>
          </a:p>
          <a:p>
            <a:r>
              <a:rPr lang="nl-NL" sz="1600"/>
              <a:t>S&amp;P 1500, 2004-2016</a:t>
            </a:r>
          </a:p>
          <a:p>
            <a:r>
              <a:rPr lang="nl-NL" sz="1600"/>
              <a:t>Disclosures in earnings releases</a:t>
            </a:r>
          </a:p>
          <a:p>
            <a:r>
              <a:rPr lang="nl-NL" sz="1600"/>
              <a:t>Upward trend, up to 25% of companies</a:t>
            </a:r>
          </a:p>
          <a:p>
            <a:r>
              <a:rPr lang="nl-NL" sz="1600"/>
              <a:t>Quite extensive descriptives on use of different FCF definitions and adjustments</a:t>
            </a:r>
          </a:p>
          <a:p>
            <a:r>
              <a:rPr lang="nl-NL" sz="1600"/>
              <a:t>Some evidence of opportunistic reporting</a:t>
            </a:r>
          </a:p>
          <a:p>
            <a:endParaRPr lang="nl-NL"/>
          </a:p>
        </p:txBody>
      </p:sp>
      <p:pic>
        <p:nvPicPr>
          <p:cNvPr id="10" name="Picture 9">
            <a:extLst>
              <a:ext uri="{FF2B5EF4-FFF2-40B4-BE49-F238E27FC236}">
                <a16:creationId xmlns:a16="http://schemas.microsoft.com/office/drawing/2014/main" id="{02EF2310-1864-D2AE-795F-209F6B35A130}"/>
              </a:ext>
            </a:extLst>
          </p:cNvPr>
          <p:cNvPicPr>
            <a:picLocks noChangeAspect="1"/>
          </p:cNvPicPr>
          <p:nvPr/>
        </p:nvPicPr>
        <p:blipFill>
          <a:blip r:embed="rId2"/>
          <a:stretch>
            <a:fillRect/>
          </a:stretch>
        </p:blipFill>
        <p:spPr>
          <a:xfrm>
            <a:off x="5139836" y="1825625"/>
            <a:ext cx="6323867" cy="3914775"/>
          </a:xfrm>
          <a:prstGeom prst="rect">
            <a:avLst/>
          </a:prstGeom>
        </p:spPr>
      </p:pic>
    </p:spTree>
    <p:extLst>
      <p:ext uri="{BB962C8B-B14F-4D97-AF65-F5344CB8AC3E}">
        <p14:creationId xmlns:p14="http://schemas.microsoft.com/office/powerpoint/2010/main" val="178379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8"/>
            <a:ext cx="5167158" cy="1109550"/>
          </a:xfrm>
        </p:spPr>
        <p:txBody>
          <a:bodyPr anchor="t">
            <a:normAutofit/>
          </a:bodyPr>
          <a:lstStyle/>
          <a:p>
            <a:r>
              <a:rPr lang="en-GB" sz="3200" dirty="0"/>
              <a:t>Objective of Research Workshop</a:t>
            </a:r>
          </a:p>
        </p:txBody>
      </p:sp>
      <p:sp>
        <p:nvSpPr>
          <p:cNvPr id="5" name="Text Placeholder 4">
            <a:extLst>
              <a:ext uri="{FF2B5EF4-FFF2-40B4-BE49-F238E27FC236}">
                <a16:creationId xmlns:a16="http://schemas.microsoft.com/office/drawing/2014/main" id="{A7079FBF-622A-8A39-C808-8516CAF9B86E}"/>
              </a:ext>
            </a:extLst>
          </p:cNvPr>
          <p:cNvSpPr>
            <a:spLocks noGrp="1"/>
          </p:cNvSpPr>
          <p:nvPr>
            <p:ph type="body" sz="quarter" idx="11"/>
          </p:nvPr>
        </p:nvSpPr>
        <p:spPr>
          <a:xfrm>
            <a:off x="923264" y="2493963"/>
            <a:ext cx="5059363" cy="3757612"/>
          </a:xfrm>
        </p:spPr>
        <p:txBody>
          <a:bodyPr>
            <a:normAutofit/>
          </a:bodyPr>
          <a:lstStyle/>
          <a:p>
            <a:r>
              <a:rPr lang="en-GB" sz="1800" dirty="0"/>
              <a:t>As preparation for when the IASB starts work on this pipeline project:</a:t>
            </a:r>
          </a:p>
          <a:p>
            <a:pPr marL="342900" indent="-342900">
              <a:buFont typeface="+mj-lt"/>
              <a:buAutoNum type="arabicPeriod"/>
            </a:pPr>
            <a:r>
              <a:rPr lang="en-GB" sz="1800" dirty="0"/>
              <a:t>To highlight academic research that would provide evidence to help the IASB answer some of the potential questions that stakeholder feedback raises</a:t>
            </a:r>
          </a:p>
          <a:p>
            <a:pPr marL="342900" indent="-342900">
              <a:buFont typeface="+mj-lt"/>
              <a:buAutoNum type="arabicPeriod"/>
            </a:pPr>
            <a:r>
              <a:rPr lang="en-GB" sz="1800" dirty="0"/>
              <a:t>To stimulate academic research in areas where there are gaps in the academic literature</a:t>
            </a:r>
          </a:p>
          <a:p>
            <a:pPr marL="552450" lvl="1" indent="-285750"/>
            <a:endParaRPr lang="en-GB" dirty="0"/>
          </a:p>
          <a:p>
            <a:pPr marL="552450" lvl="1" indent="-285750"/>
            <a:endParaRPr lang="en-GB" dirty="0"/>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a:xfrm>
            <a:off x="11207751" y="378132"/>
            <a:ext cx="612773" cy="26189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dirty="0">
              <a:ln>
                <a:noFill/>
              </a:ln>
              <a:solidFill>
                <a:srgbClr val="5F6062"/>
              </a:solidFill>
              <a:effectLst/>
              <a:uLnTx/>
              <a:uFillTx/>
              <a:latin typeface="Calibri" panose="020F0502020204030204"/>
              <a:ea typeface="+mn-ea"/>
              <a:cs typeface="+mn-cs"/>
            </a:endParaRPr>
          </a:p>
        </p:txBody>
      </p:sp>
      <p:pic>
        <p:nvPicPr>
          <p:cNvPr id="1028" name="Picture 4" descr="An open book with pages&#10;&#10;Description automatically generated">
            <a:extLst>
              <a:ext uri="{FF2B5EF4-FFF2-40B4-BE49-F238E27FC236}">
                <a16:creationId xmlns:a16="http://schemas.microsoft.com/office/drawing/2014/main" id="{82CE0631-C799-11F4-1B0C-329A92852325}"/>
              </a:ext>
            </a:extLst>
          </p:cNvPr>
          <p:cNvPicPr>
            <a:picLocks noChangeAspect="1" noChangeArrowheads="1"/>
          </p:cNvPicPr>
          <p:nvPr/>
        </p:nvPicPr>
        <p:blipFill>
          <a:blip r:embed="rId3"/>
          <a:srcRect/>
          <a:stretch>
            <a:fillRect/>
          </a:stretch>
        </p:blipFill>
        <p:spPr bwMode="auto">
          <a:xfrm>
            <a:off x="6232820" y="1119841"/>
            <a:ext cx="5552253" cy="466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7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03E20-9F5A-3FAC-ED6E-33B3163BF868}"/>
              </a:ext>
            </a:extLst>
          </p:cNvPr>
          <p:cNvPicPr>
            <a:picLocks noChangeAspect="1"/>
          </p:cNvPicPr>
          <p:nvPr/>
        </p:nvPicPr>
        <p:blipFill>
          <a:blip r:embed="rId2"/>
          <a:stretch>
            <a:fillRect/>
          </a:stretch>
        </p:blipFill>
        <p:spPr>
          <a:xfrm>
            <a:off x="495998" y="895349"/>
            <a:ext cx="4989453" cy="4076701"/>
          </a:xfrm>
          <a:prstGeom prst="rect">
            <a:avLst/>
          </a:prstGeom>
        </p:spPr>
      </p:pic>
      <p:pic>
        <p:nvPicPr>
          <p:cNvPr id="9" name="Picture 8">
            <a:extLst>
              <a:ext uri="{FF2B5EF4-FFF2-40B4-BE49-F238E27FC236}">
                <a16:creationId xmlns:a16="http://schemas.microsoft.com/office/drawing/2014/main" id="{BE7969DF-9598-45FB-DB31-4D4984B2FEFC}"/>
              </a:ext>
            </a:extLst>
          </p:cNvPr>
          <p:cNvPicPr>
            <a:picLocks noChangeAspect="1"/>
          </p:cNvPicPr>
          <p:nvPr/>
        </p:nvPicPr>
        <p:blipFill>
          <a:blip r:embed="rId3"/>
          <a:stretch>
            <a:fillRect/>
          </a:stretch>
        </p:blipFill>
        <p:spPr>
          <a:xfrm>
            <a:off x="495998" y="5038725"/>
            <a:ext cx="4816158" cy="1431727"/>
          </a:xfrm>
          <a:prstGeom prst="rect">
            <a:avLst/>
          </a:prstGeom>
        </p:spPr>
      </p:pic>
    </p:spTree>
    <p:extLst>
      <p:ext uri="{BB962C8B-B14F-4D97-AF65-F5344CB8AC3E}">
        <p14:creationId xmlns:p14="http://schemas.microsoft.com/office/powerpoint/2010/main" val="2673282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1444-24BF-46A4-2ADD-1A6E009B59ED}"/>
              </a:ext>
            </a:extLst>
          </p:cNvPr>
          <p:cNvSpPr>
            <a:spLocks noGrp="1"/>
          </p:cNvSpPr>
          <p:nvPr>
            <p:ph type="title"/>
          </p:nvPr>
        </p:nvSpPr>
        <p:spPr/>
        <p:txBody>
          <a:bodyPr/>
          <a:lstStyle/>
          <a:p>
            <a:r>
              <a:rPr lang="nl-NL"/>
              <a:t>Voluntary reporting of free cash flow</a:t>
            </a:r>
          </a:p>
        </p:txBody>
      </p:sp>
      <p:sp>
        <p:nvSpPr>
          <p:cNvPr id="3" name="Content Placeholder 2">
            <a:extLst>
              <a:ext uri="{FF2B5EF4-FFF2-40B4-BE49-F238E27FC236}">
                <a16:creationId xmlns:a16="http://schemas.microsoft.com/office/drawing/2014/main" id="{17806D48-99E8-D843-DDA7-117917F990C4}"/>
              </a:ext>
            </a:extLst>
          </p:cNvPr>
          <p:cNvSpPr>
            <a:spLocks noGrp="1"/>
          </p:cNvSpPr>
          <p:nvPr>
            <p:ph idx="1"/>
          </p:nvPr>
        </p:nvSpPr>
        <p:spPr>
          <a:xfrm>
            <a:off x="838200" y="1825625"/>
            <a:ext cx="4038600" cy="4351338"/>
          </a:xfrm>
        </p:spPr>
        <p:txBody>
          <a:bodyPr/>
          <a:lstStyle/>
          <a:p>
            <a:pPr marL="0" indent="0">
              <a:buNone/>
            </a:pPr>
            <a:r>
              <a:rPr lang="nl-NL" sz="2000"/>
              <a:t>Zirkler &amp; Grunwald-Deliz (2010)</a:t>
            </a:r>
          </a:p>
          <a:p>
            <a:r>
              <a:rPr lang="nl-NL" sz="1600"/>
              <a:t>German listed companies, eight-year period in the 2000s</a:t>
            </a:r>
          </a:p>
          <a:p>
            <a:r>
              <a:rPr lang="nl-NL" sz="1600"/>
              <a:t>Based on Adhikari &amp; Duru; similar descriptives and tests</a:t>
            </a:r>
          </a:p>
          <a:p>
            <a:r>
              <a:rPr lang="nl-NL" sz="1600"/>
              <a:t>FCF disclosure in </a:t>
            </a:r>
            <a:r>
              <a:rPr lang="nl-NL" sz="1600" i="1"/>
              <a:t>Geschäftsbericht</a:t>
            </a:r>
            <a:endParaRPr lang="nl-NL" sz="1600"/>
          </a:p>
          <a:p>
            <a:r>
              <a:rPr lang="nl-NL" sz="1600"/>
              <a:t>Increasing trend up to 53% of companies</a:t>
            </a:r>
          </a:p>
          <a:p>
            <a:endParaRPr lang="nl-NL" sz="1600"/>
          </a:p>
          <a:p>
            <a:endParaRPr lang="nl-NL"/>
          </a:p>
        </p:txBody>
      </p:sp>
      <p:pic>
        <p:nvPicPr>
          <p:cNvPr id="5" name="Picture 4">
            <a:extLst>
              <a:ext uri="{FF2B5EF4-FFF2-40B4-BE49-F238E27FC236}">
                <a16:creationId xmlns:a16="http://schemas.microsoft.com/office/drawing/2014/main" id="{339D37FF-6D1B-D117-040C-8A085DC15DF7}"/>
              </a:ext>
            </a:extLst>
          </p:cNvPr>
          <p:cNvPicPr>
            <a:picLocks noChangeAspect="1"/>
          </p:cNvPicPr>
          <p:nvPr/>
        </p:nvPicPr>
        <p:blipFill>
          <a:blip r:embed="rId2"/>
          <a:stretch>
            <a:fillRect/>
          </a:stretch>
        </p:blipFill>
        <p:spPr>
          <a:xfrm>
            <a:off x="6096000" y="1543049"/>
            <a:ext cx="5390819" cy="4714875"/>
          </a:xfrm>
          <a:prstGeom prst="rect">
            <a:avLst/>
          </a:prstGeom>
        </p:spPr>
      </p:pic>
    </p:spTree>
    <p:extLst>
      <p:ext uri="{BB962C8B-B14F-4D97-AF65-F5344CB8AC3E}">
        <p14:creationId xmlns:p14="http://schemas.microsoft.com/office/powerpoint/2010/main" val="1401306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3DDE-BDA4-2BAA-A5C6-0172BB352257}"/>
              </a:ext>
            </a:extLst>
          </p:cNvPr>
          <p:cNvSpPr>
            <a:spLocks noGrp="1"/>
          </p:cNvSpPr>
          <p:nvPr>
            <p:ph type="title"/>
          </p:nvPr>
        </p:nvSpPr>
        <p:spPr/>
        <p:txBody>
          <a:bodyPr/>
          <a:lstStyle/>
          <a:p>
            <a:r>
              <a:rPr lang="nl-NL"/>
              <a:t>Which FCF is value relevant? </a:t>
            </a:r>
          </a:p>
        </p:txBody>
      </p:sp>
      <p:sp>
        <p:nvSpPr>
          <p:cNvPr id="3" name="Content Placeholder 2">
            <a:extLst>
              <a:ext uri="{FF2B5EF4-FFF2-40B4-BE49-F238E27FC236}">
                <a16:creationId xmlns:a16="http://schemas.microsoft.com/office/drawing/2014/main" id="{9992B878-26A7-9AC6-1622-B64336CCFAB4}"/>
              </a:ext>
            </a:extLst>
          </p:cNvPr>
          <p:cNvSpPr>
            <a:spLocks noGrp="1"/>
          </p:cNvSpPr>
          <p:nvPr>
            <p:ph idx="1"/>
          </p:nvPr>
        </p:nvSpPr>
        <p:spPr/>
        <p:txBody>
          <a:bodyPr/>
          <a:lstStyle/>
          <a:p>
            <a:pPr marL="0" indent="0">
              <a:buNone/>
            </a:pPr>
            <a:r>
              <a:rPr lang="nl-NL"/>
              <a:t>Dechow, Richardson &amp; Sloan (2008)</a:t>
            </a:r>
          </a:p>
          <a:p>
            <a:pPr marL="0" indent="0">
              <a:buNone/>
            </a:pPr>
            <a:endParaRPr lang="nl-NL"/>
          </a:p>
          <a:p>
            <a:r>
              <a:rPr lang="nl-NL" sz="2000"/>
              <a:t>Focus on persistence of cash/non-cash components of earnings</a:t>
            </a:r>
          </a:p>
          <a:p>
            <a:r>
              <a:rPr lang="nl-NL" sz="2000"/>
              <a:t>Based on: </a:t>
            </a:r>
          </a:p>
          <a:p>
            <a:pPr lvl="1"/>
            <a:r>
              <a:rPr lang="nl-NL" sz="1600"/>
              <a:t>INCOME = ACCRUALS + FCF = ACCRUALS + </a:t>
            </a:r>
            <a:r>
              <a:rPr lang="el-GR" sz="1600"/>
              <a:t>Δ</a:t>
            </a:r>
            <a:r>
              <a:rPr lang="nl-NL" sz="1600"/>
              <a:t>CASH + DIST_EQ + DIST_D</a:t>
            </a:r>
          </a:p>
          <a:p>
            <a:pPr lvl="1"/>
            <a:r>
              <a:rPr lang="nl-NL" sz="1600"/>
              <a:t>FCF = </a:t>
            </a:r>
            <a:r>
              <a:rPr lang="el-GR" sz="1600"/>
              <a:t>Δ</a:t>
            </a:r>
            <a:r>
              <a:rPr lang="nl-NL" sz="1600"/>
              <a:t>CASH + DIST_EQ + DIST_D</a:t>
            </a:r>
          </a:p>
          <a:p>
            <a:r>
              <a:rPr lang="nl-NL" sz="2000"/>
              <a:t>Higher persistence of cash component of earnings (FCF) mainly due to DIST_EQ</a:t>
            </a:r>
          </a:p>
          <a:p>
            <a:r>
              <a:rPr lang="nl-NL" sz="2000"/>
              <a:t>Some evidence that investors overestimate persistence of </a:t>
            </a:r>
            <a:r>
              <a:rPr lang="el-GR" sz="2000"/>
              <a:t>Δ</a:t>
            </a:r>
            <a:r>
              <a:rPr lang="nl-NL" sz="2000"/>
              <a:t>CASH </a:t>
            </a:r>
          </a:p>
          <a:p>
            <a:pPr marL="0" indent="0">
              <a:buNone/>
            </a:pPr>
            <a:r>
              <a:rPr lang="nl-NL"/>
              <a:t>	</a:t>
            </a:r>
          </a:p>
        </p:txBody>
      </p:sp>
    </p:spTree>
    <p:extLst>
      <p:ext uri="{BB962C8B-B14F-4D97-AF65-F5344CB8AC3E}">
        <p14:creationId xmlns:p14="http://schemas.microsoft.com/office/powerpoint/2010/main" val="3876384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3DDE-BDA4-2BAA-A5C6-0172BB352257}"/>
              </a:ext>
            </a:extLst>
          </p:cNvPr>
          <p:cNvSpPr>
            <a:spLocks noGrp="1"/>
          </p:cNvSpPr>
          <p:nvPr>
            <p:ph type="title"/>
          </p:nvPr>
        </p:nvSpPr>
        <p:spPr>
          <a:xfrm>
            <a:off x="838200" y="474966"/>
            <a:ext cx="10515600" cy="1325563"/>
          </a:xfrm>
        </p:spPr>
        <p:txBody>
          <a:bodyPr/>
          <a:lstStyle/>
          <a:p>
            <a:r>
              <a:rPr lang="nl-NL"/>
              <a:t>Which FCF is value relevant? </a:t>
            </a:r>
          </a:p>
        </p:txBody>
      </p:sp>
      <p:sp>
        <p:nvSpPr>
          <p:cNvPr id="3" name="Content Placeholder 2">
            <a:extLst>
              <a:ext uri="{FF2B5EF4-FFF2-40B4-BE49-F238E27FC236}">
                <a16:creationId xmlns:a16="http://schemas.microsoft.com/office/drawing/2014/main" id="{9992B878-26A7-9AC6-1622-B64336CCFAB4}"/>
              </a:ext>
            </a:extLst>
          </p:cNvPr>
          <p:cNvSpPr>
            <a:spLocks noGrp="1"/>
          </p:cNvSpPr>
          <p:nvPr>
            <p:ph idx="1"/>
          </p:nvPr>
        </p:nvSpPr>
        <p:spPr/>
        <p:txBody>
          <a:bodyPr>
            <a:normAutofit fontScale="92500" lnSpcReduction="10000"/>
          </a:bodyPr>
          <a:lstStyle/>
          <a:p>
            <a:pPr marL="0" indent="0">
              <a:buNone/>
            </a:pPr>
            <a:r>
              <a:rPr lang="nl-NL"/>
              <a:t>Awasthi et al (2013)</a:t>
            </a:r>
          </a:p>
          <a:p>
            <a:r>
              <a:rPr lang="nl-NL" sz="2000"/>
              <a:t>‘Horse race’ with six FCF-constructs</a:t>
            </a:r>
          </a:p>
          <a:p>
            <a:pPr lvl="1"/>
            <a:r>
              <a:rPr lang="nl-NL" sz="1600"/>
              <a:t>FCF0 = </a:t>
            </a:r>
            <a:r>
              <a:rPr lang="nl-NL" sz="1600" i="1"/>
              <a:t>- fin </a:t>
            </a:r>
            <a:r>
              <a:rPr lang="nl-NL" sz="1600"/>
              <a:t>+ </a:t>
            </a:r>
            <a:r>
              <a:rPr lang="el-GR" sz="1600"/>
              <a:t>Δ</a:t>
            </a:r>
            <a:r>
              <a:rPr lang="nl-NL" sz="1600"/>
              <a:t>CASH*  			(CASH* including movements in marketable securities; </a:t>
            </a:r>
            <a:r>
              <a:rPr lang="nl-NL" sz="1600" i="1"/>
              <a:t>fin </a:t>
            </a:r>
            <a:r>
              <a:rPr lang="nl-NL" sz="1600"/>
              <a:t>is 						author-adjusted FIN CF from CFS)</a:t>
            </a:r>
          </a:p>
          <a:p>
            <a:pPr lvl="1"/>
            <a:r>
              <a:rPr lang="nl-NL" sz="1600"/>
              <a:t>FCF1 = - </a:t>
            </a:r>
            <a:r>
              <a:rPr lang="nl-NL" sz="1600" i="1"/>
              <a:t>fin </a:t>
            </a:r>
          </a:p>
          <a:p>
            <a:pPr lvl="1"/>
            <a:r>
              <a:rPr lang="nl-NL" sz="1600"/>
              <a:t>FCF2 = OPS - CAPX			(CAPX  = net capital expenditure)</a:t>
            </a:r>
          </a:p>
          <a:p>
            <a:pPr lvl="1"/>
            <a:r>
              <a:rPr lang="nl-NL" sz="1600"/>
              <a:t>FCF3 = OPS - INV</a:t>
            </a:r>
          </a:p>
          <a:p>
            <a:pPr lvl="1"/>
            <a:r>
              <a:rPr lang="nl-NL" sz="1600"/>
              <a:t>FCF4 = OPS - CAPX - DIV</a:t>
            </a:r>
          </a:p>
          <a:p>
            <a:pPr lvl="1"/>
            <a:r>
              <a:rPr lang="nl-NL" sz="1600"/>
              <a:t>FCF5 = (EBITDA - DA)(1-t) + DA- CAPX - </a:t>
            </a:r>
            <a:r>
              <a:rPr lang="el-GR" sz="1600"/>
              <a:t>Δ</a:t>
            </a:r>
            <a:r>
              <a:rPr lang="nl-NL" sz="1600"/>
              <a:t>NWK</a:t>
            </a:r>
          </a:p>
          <a:p>
            <a:pPr lvl="1"/>
            <a:endParaRPr lang="nl-NL" sz="1600"/>
          </a:p>
          <a:p>
            <a:pPr marL="0" indent="0">
              <a:buNone/>
            </a:pPr>
            <a:r>
              <a:rPr lang="nl-NL" sz="2000"/>
              <a:t>Comparison (accuracy, bias, model adequacy) of predicted (FCF-model) with actual market value over different horizons, Compustat firms, 1988-2010</a:t>
            </a:r>
          </a:p>
          <a:p>
            <a:pPr marL="0" indent="0">
              <a:buNone/>
            </a:pPr>
            <a:r>
              <a:rPr lang="nl-NL" sz="2000"/>
              <a:t>FCF0  performs best overall; FCF2 best ‘back of the envelope’ measure</a:t>
            </a:r>
          </a:p>
          <a:p>
            <a:pPr marL="0" indent="0">
              <a:buNone/>
            </a:pPr>
            <a:endParaRPr lang="nl-NL" sz="1400" i="1"/>
          </a:p>
          <a:p>
            <a:pPr marL="0" indent="0">
              <a:buNone/>
            </a:pPr>
            <a:r>
              <a:rPr lang="nl-NL" sz="1400" i="1"/>
              <a:t>For similar analyses see a series of industry-by-industry papers by Maksy (2013-2022)</a:t>
            </a:r>
            <a:endParaRPr lang="nl-NL" sz="1600"/>
          </a:p>
          <a:p>
            <a:pPr marL="457200" lvl="1" indent="0">
              <a:buNone/>
            </a:pPr>
            <a:endParaRPr lang="nl-NL" sz="1600"/>
          </a:p>
          <a:p>
            <a:pPr lvl="1"/>
            <a:endParaRPr lang="nl-NL" sz="1600"/>
          </a:p>
        </p:txBody>
      </p:sp>
    </p:spTree>
    <p:extLst>
      <p:ext uri="{BB962C8B-B14F-4D97-AF65-F5344CB8AC3E}">
        <p14:creationId xmlns:p14="http://schemas.microsoft.com/office/powerpoint/2010/main" val="3011479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9444-9E46-1DCD-9349-53C1BC65AB68}"/>
              </a:ext>
            </a:extLst>
          </p:cNvPr>
          <p:cNvSpPr>
            <a:spLocks noGrp="1"/>
          </p:cNvSpPr>
          <p:nvPr>
            <p:ph type="title"/>
          </p:nvPr>
        </p:nvSpPr>
        <p:spPr/>
        <p:txBody>
          <a:bodyPr>
            <a:normAutofit/>
          </a:bodyPr>
          <a:lstStyle/>
          <a:p>
            <a:r>
              <a:rPr lang="nl-NL" sz="4000"/>
              <a:t>Proposals for presenting FCF</a:t>
            </a:r>
          </a:p>
        </p:txBody>
      </p:sp>
      <p:sp>
        <p:nvSpPr>
          <p:cNvPr id="3" name="Content Placeholder 2">
            <a:extLst>
              <a:ext uri="{FF2B5EF4-FFF2-40B4-BE49-F238E27FC236}">
                <a16:creationId xmlns:a16="http://schemas.microsoft.com/office/drawing/2014/main" id="{361A750F-CD59-E13C-40BF-CAADFFC5905A}"/>
              </a:ext>
            </a:extLst>
          </p:cNvPr>
          <p:cNvSpPr>
            <a:spLocks noGrp="1"/>
          </p:cNvSpPr>
          <p:nvPr>
            <p:ph idx="1"/>
          </p:nvPr>
        </p:nvSpPr>
        <p:spPr/>
        <p:txBody>
          <a:bodyPr>
            <a:normAutofit fontScale="85000" lnSpcReduction="20000"/>
          </a:bodyPr>
          <a:lstStyle/>
          <a:p>
            <a:pPr marL="0" indent="0">
              <a:buNone/>
            </a:pPr>
            <a:r>
              <a:rPr lang="nl-NL" sz="2400"/>
              <a:t>Stein and Hamman (2003):</a:t>
            </a:r>
          </a:p>
          <a:p>
            <a:r>
              <a:rPr lang="nl-NL" sz="1800"/>
              <a:t>Proposal for a CFS with a split between discretionary and non-discretionary capital spending</a:t>
            </a:r>
          </a:p>
          <a:p>
            <a:r>
              <a:rPr lang="nl-NL" sz="1800"/>
              <a:t>Limited discussion of how the split should be made</a:t>
            </a:r>
          </a:p>
          <a:p>
            <a:endParaRPr lang="nl-NL" sz="2400"/>
          </a:p>
          <a:p>
            <a:pPr marL="0" indent="0">
              <a:buNone/>
            </a:pPr>
            <a:r>
              <a:rPr lang="nl-NL" sz="2400"/>
              <a:t>Kousenidis (2006): </a:t>
            </a:r>
          </a:p>
          <a:p>
            <a:r>
              <a:rPr lang="nl-NL" sz="1800"/>
              <a:t>Attempt to define a practical CFS format that is consistent with FCF as used in the finance literature</a:t>
            </a:r>
          </a:p>
          <a:p>
            <a:r>
              <a:rPr lang="nl-NL" sz="1800"/>
              <a:t>Does not discuss different points of view on FCF in finance literature</a:t>
            </a:r>
          </a:p>
          <a:p>
            <a:endParaRPr lang="nl-NL" sz="1800"/>
          </a:p>
          <a:p>
            <a:pPr marL="0" indent="0">
              <a:buNone/>
            </a:pPr>
            <a:r>
              <a:rPr lang="nl-NL" sz="2400"/>
              <a:t>Yaari et al (2016):</a:t>
            </a:r>
          </a:p>
          <a:p>
            <a:r>
              <a:rPr lang="nl-NL" sz="1800"/>
              <a:t>Argues for FCF excluding ‘offset’ from </a:t>
            </a:r>
            <a:r>
              <a:rPr lang="el-GR" sz="1800"/>
              <a:t>Δ</a:t>
            </a:r>
            <a:r>
              <a:rPr lang="nl-NL" sz="1800"/>
              <a:t> Current liabilities as basis for valuation</a:t>
            </a:r>
          </a:p>
          <a:p>
            <a:r>
              <a:rPr lang="nl-NL" sz="1800"/>
              <a:t>Includes empirics on effects of no and partial offsets as against ‘standard’ full offset.</a:t>
            </a:r>
          </a:p>
          <a:p>
            <a:pPr marL="0" indent="0">
              <a:buNone/>
            </a:pPr>
            <a:endParaRPr lang="nl-NL" sz="1800"/>
          </a:p>
          <a:p>
            <a:pPr marL="0" indent="0">
              <a:buNone/>
            </a:pPr>
            <a:r>
              <a:rPr lang="nl-NL" sz="2000"/>
              <a:t>Dichev (2021)</a:t>
            </a:r>
          </a:p>
          <a:p>
            <a:r>
              <a:rPr lang="nl-NL" sz="1800"/>
              <a:t>Proposal for modified CFS format with net cash distributed to (received from) equity holders as final section</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3215476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6AD4-BABA-8CA0-354E-55CA7ACBEBF3}"/>
              </a:ext>
            </a:extLst>
          </p:cNvPr>
          <p:cNvSpPr>
            <a:spLocks noGrp="1"/>
          </p:cNvSpPr>
          <p:nvPr>
            <p:ph type="title"/>
          </p:nvPr>
        </p:nvSpPr>
        <p:spPr/>
        <p:txBody>
          <a:bodyPr/>
          <a:lstStyle/>
          <a:p>
            <a:r>
              <a:rPr lang="nl-NL"/>
              <a:t>Reporting free cash flow</a:t>
            </a:r>
          </a:p>
        </p:txBody>
      </p:sp>
      <p:sp>
        <p:nvSpPr>
          <p:cNvPr id="3" name="Content Placeholder 2">
            <a:extLst>
              <a:ext uri="{FF2B5EF4-FFF2-40B4-BE49-F238E27FC236}">
                <a16:creationId xmlns:a16="http://schemas.microsoft.com/office/drawing/2014/main" id="{91D49E9E-BF36-3B8F-9079-08DB8BABFBFC}"/>
              </a:ext>
            </a:extLst>
          </p:cNvPr>
          <p:cNvSpPr>
            <a:spLocks noGrp="1"/>
          </p:cNvSpPr>
          <p:nvPr>
            <p:ph idx="1"/>
          </p:nvPr>
        </p:nvSpPr>
        <p:spPr/>
        <p:txBody>
          <a:bodyPr/>
          <a:lstStyle/>
          <a:p>
            <a:r>
              <a:rPr lang="nl-NL" sz="2000"/>
              <a:t>‘useful number’: growing practice of reporting FCF numbers + established practice of use in valuation</a:t>
            </a:r>
          </a:p>
          <a:p>
            <a:r>
              <a:rPr lang="nl-NL" sz="2000"/>
              <a:t>unsurprising diversity given absence of guidance and absence of consensus about a single ‘right’ definition</a:t>
            </a:r>
          </a:p>
          <a:p>
            <a:endParaRPr lang="nl-NL" sz="2000"/>
          </a:p>
          <a:p>
            <a:r>
              <a:rPr lang="nl-NL" sz="2000"/>
              <a:t>‘Discretion’ and ‘relation to investment opportunities’ are significant elements in finance view of FCF: do accounting standard setters want to go there? </a:t>
            </a:r>
          </a:p>
          <a:p>
            <a:r>
              <a:rPr lang="nl-NL" sz="2000"/>
              <a:t>At least for academic users: low probability of finding satisfactory single standardized number, but this may also be the case for practitioners. </a:t>
            </a:r>
          </a:p>
          <a:p>
            <a:endParaRPr lang="nl-NL"/>
          </a:p>
        </p:txBody>
      </p:sp>
    </p:spTree>
    <p:extLst>
      <p:ext uri="{BB962C8B-B14F-4D97-AF65-F5344CB8AC3E}">
        <p14:creationId xmlns:p14="http://schemas.microsoft.com/office/powerpoint/2010/main" val="3754065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835C8-3CE2-3EF2-5EB3-CB213624069C}"/>
              </a:ext>
            </a:extLst>
          </p:cNvPr>
          <p:cNvSpPr>
            <a:spLocks noGrp="1"/>
          </p:cNvSpPr>
          <p:nvPr>
            <p:ph type="ctrTitle"/>
          </p:nvPr>
        </p:nvSpPr>
        <p:spPr/>
        <p:txBody>
          <a:bodyPr>
            <a:normAutofit/>
          </a:bodyPr>
          <a:lstStyle/>
          <a:p>
            <a:r>
              <a:rPr lang="nl-NL"/>
              <a:t>Three-way classfication in the cash flow statement</a:t>
            </a:r>
          </a:p>
        </p:txBody>
      </p:sp>
    </p:spTree>
    <p:extLst>
      <p:ext uri="{BB962C8B-B14F-4D97-AF65-F5344CB8AC3E}">
        <p14:creationId xmlns:p14="http://schemas.microsoft.com/office/powerpoint/2010/main" val="297998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2D0F-5CED-A2BC-03FA-9C2EC2106D82}"/>
              </a:ext>
            </a:extLst>
          </p:cNvPr>
          <p:cNvSpPr>
            <a:spLocks noGrp="1"/>
          </p:cNvSpPr>
          <p:nvPr>
            <p:ph type="title"/>
          </p:nvPr>
        </p:nvSpPr>
        <p:spPr/>
        <p:txBody>
          <a:bodyPr/>
          <a:lstStyle/>
          <a:p>
            <a:r>
              <a:rPr lang="nl-NL"/>
              <a:t>Three-way classification</a:t>
            </a:r>
          </a:p>
        </p:txBody>
      </p:sp>
      <p:sp>
        <p:nvSpPr>
          <p:cNvPr id="3" name="Content Placeholder 2">
            <a:extLst>
              <a:ext uri="{FF2B5EF4-FFF2-40B4-BE49-F238E27FC236}">
                <a16:creationId xmlns:a16="http://schemas.microsoft.com/office/drawing/2014/main" id="{21C78720-DC98-1DBE-7CE2-29103966FD54}"/>
              </a:ext>
            </a:extLst>
          </p:cNvPr>
          <p:cNvSpPr>
            <a:spLocks noGrp="1"/>
          </p:cNvSpPr>
          <p:nvPr>
            <p:ph idx="1"/>
          </p:nvPr>
        </p:nvSpPr>
        <p:spPr/>
        <p:txBody>
          <a:bodyPr/>
          <a:lstStyle/>
          <a:p>
            <a:r>
              <a:rPr lang="nl-NL" sz="2000"/>
              <a:t>Division in cash flows from operations, investments and financing has been well-established since SFAS 95 (followed by IAS 7 as revised 1992), not fundamentally called into question</a:t>
            </a:r>
          </a:p>
          <a:p>
            <a:pPr marL="0" indent="0">
              <a:buNone/>
            </a:pPr>
            <a:endParaRPr lang="nl-NL" sz="2000"/>
          </a:p>
          <a:p>
            <a:r>
              <a:rPr lang="nl-NL" sz="2000"/>
              <a:t>Some classification issues may for practical purposes have been resolved in standards but remain in principle problematic, e.g. Nurnberg (1993): </a:t>
            </a:r>
          </a:p>
          <a:p>
            <a:pPr lvl="1"/>
            <a:r>
              <a:rPr lang="nl-NL" sz="1800"/>
              <a:t>Operating versus investing (R&amp;D?) </a:t>
            </a:r>
          </a:p>
          <a:p>
            <a:pPr lvl="1"/>
            <a:r>
              <a:rPr lang="nl-NL" sz="1800"/>
              <a:t>Operating versus finance (interest, dividends)</a:t>
            </a:r>
          </a:p>
          <a:p>
            <a:pPr lvl="1"/>
            <a:r>
              <a:rPr lang="nl-NL" sz="1800"/>
              <a:t>Allocation (or not) of tax cash flows</a:t>
            </a:r>
          </a:p>
          <a:p>
            <a:pPr lvl="1"/>
            <a:endParaRPr lang="nl-NL" sz="1800"/>
          </a:p>
          <a:p>
            <a:r>
              <a:rPr lang="nl-NL" sz="2000"/>
              <a:t>Amendments in line with IFRS 18 have resolved some of these issues by removing classification options</a:t>
            </a:r>
          </a:p>
          <a:p>
            <a:pPr lvl="1"/>
            <a:endParaRPr lang="nl-NL" sz="1800"/>
          </a:p>
          <a:p>
            <a:endParaRPr lang="nl-NL" sz="2000"/>
          </a:p>
          <a:p>
            <a:pPr marL="0" indent="0">
              <a:buNone/>
            </a:pPr>
            <a:endParaRPr lang="nl-NL" sz="2400"/>
          </a:p>
          <a:p>
            <a:endParaRPr lang="nl-NL" sz="2400"/>
          </a:p>
          <a:p>
            <a:endParaRPr lang="nl-NL" sz="2400"/>
          </a:p>
          <a:p>
            <a:endParaRPr lang="nl-NL"/>
          </a:p>
        </p:txBody>
      </p:sp>
    </p:spTree>
    <p:extLst>
      <p:ext uri="{BB962C8B-B14F-4D97-AF65-F5344CB8AC3E}">
        <p14:creationId xmlns:p14="http://schemas.microsoft.com/office/powerpoint/2010/main" val="3145706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1B5E-7A5C-54BC-AF92-05E763D46EF9}"/>
              </a:ext>
            </a:extLst>
          </p:cNvPr>
          <p:cNvSpPr>
            <a:spLocks noGrp="1"/>
          </p:cNvSpPr>
          <p:nvPr>
            <p:ph type="title"/>
          </p:nvPr>
        </p:nvSpPr>
        <p:spPr/>
        <p:txBody>
          <a:bodyPr/>
          <a:lstStyle/>
          <a:p>
            <a:r>
              <a:rPr lang="nl-NL"/>
              <a:t>Classification choice under IAS 7</a:t>
            </a:r>
          </a:p>
        </p:txBody>
      </p:sp>
      <p:sp>
        <p:nvSpPr>
          <p:cNvPr id="3" name="Content Placeholder 2">
            <a:extLst>
              <a:ext uri="{FF2B5EF4-FFF2-40B4-BE49-F238E27FC236}">
                <a16:creationId xmlns:a16="http://schemas.microsoft.com/office/drawing/2014/main" id="{790AEF03-FDE7-3390-8B8D-FBFD9F966A48}"/>
              </a:ext>
            </a:extLst>
          </p:cNvPr>
          <p:cNvSpPr>
            <a:spLocks noGrp="1"/>
          </p:cNvSpPr>
          <p:nvPr>
            <p:ph idx="1"/>
          </p:nvPr>
        </p:nvSpPr>
        <p:spPr/>
        <p:txBody>
          <a:bodyPr/>
          <a:lstStyle/>
          <a:p>
            <a:pPr marL="0" indent="0">
              <a:buNone/>
            </a:pPr>
            <a:r>
              <a:rPr lang="en-US" sz="2000"/>
              <a:t>Specifically for IFRS: discretion allowed by IAS 7 in classifying interest and dividends (paid/received) has given rise to literature on descriptives, determinants and effects of classification choices</a:t>
            </a:r>
            <a:endParaRPr lang="en-US" sz="2400"/>
          </a:p>
          <a:p>
            <a:endParaRPr lang="nl-NL"/>
          </a:p>
        </p:txBody>
      </p:sp>
      <p:graphicFrame>
        <p:nvGraphicFramePr>
          <p:cNvPr id="4" name="Table 3">
            <a:extLst>
              <a:ext uri="{FF2B5EF4-FFF2-40B4-BE49-F238E27FC236}">
                <a16:creationId xmlns:a16="http://schemas.microsoft.com/office/drawing/2014/main" id="{7DB74669-1297-8976-42A0-339955E20ED7}"/>
              </a:ext>
            </a:extLst>
          </p:cNvPr>
          <p:cNvGraphicFramePr>
            <a:graphicFrameLocks noGrp="1"/>
          </p:cNvGraphicFramePr>
          <p:nvPr/>
        </p:nvGraphicFramePr>
        <p:xfrm>
          <a:off x="1114926" y="2933480"/>
          <a:ext cx="10230853" cy="3312160"/>
        </p:xfrm>
        <a:graphic>
          <a:graphicData uri="http://schemas.openxmlformats.org/drawingml/2006/table">
            <a:tbl>
              <a:tblPr bandRow="1">
                <a:tableStyleId>{5C22544A-7EE6-4342-B048-85BDC9FD1C3A}</a:tableStyleId>
              </a:tblPr>
              <a:tblGrid>
                <a:gridCol w="2231827">
                  <a:extLst>
                    <a:ext uri="{9D8B030D-6E8A-4147-A177-3AD203B41FA5}">
                      <a16:colId xmlns:a16="http://schemas.microsoft.com/office/drawing/2014/main" val="3560706342"/>
                    </a:ext>
                  </a:extLst>
                </a:gridCol>
                <a:gridCol w="3999513">
                  <a:extLst>
                    <a:ext uri="{9D8B030D-6E8A-4147-A177-3AD203B41FA5}">
                      <a16:colId xmlns:a16="http://schemas.microsoft.com/office/drawing/2014/main" val="1927385771"/>
                    </a:ext>
                  </a:extLst>
                </a:gridCol>
                <a:gridCol w="3999513">
                  <a:extLst>
                    <a:ext uri="{9D8B030D-6E8A-4147-A177-3AD203B41FA5}">
                      <a16:colId xmlns:a16="http://schemas.microsoft.com/office/drawing/2014/main" val="3184988263"/>
                    </a:ext>
                  </a:extLst>
                </a:gridCol>
              </a:tblGrid>
              <a:tr h="370840">
                <a:tc>
                  <a:txBody>
                    <a:bodyPr/>
                    <a:lstStyle/>
                    <a:p>
                      <a:r>
                        <a:rPr lang="nl-NL" sz="1200"/>
                        <a:t>Gordon et al (2017)</a:t>
                      </a:r>
                    </a:p>
                  </a:txBody>
                  <a:tcPr/>
                </a:tc>
                <a:tc>
                  <a:txBody>
                    <a:bodyPr/>
                    <a:lstStyle/>
                    <a:p>
                      <a:r>
                        <a:rPr lang="nl-NL" sz="1200"/>
                        <a:t>EU listed firms 2008-2012</a:t>
                      </a:r>
                    </a:p>
                  </a:txBody>
                  <a:tcPr/>
                </a:tc>
                <a:tc>
                  <a:txBody>
                    <a:bodyPr/>
                    <a:lstStyle/>
                    <a:p>
                      <a:r>
                        <a:rPr lang="nl-NL" sz="1200"/>
                        <a:t>Descriptives, determinants, </a:t>
                      </a:r>
                    </a:p>
                    <a:p>
                      <a:r>
                        <a:rPr lang="nl-NL" sz="1200"/>
                        <a:t>effects</a:t>
                      </a:r>
                    </a:p>
                  </a:txBody>
                  <a:tcPr/>
                </a:tc>
                <a:extLst>
                  <a:ext uri="{0D108BD9-81ED-4DB2-BD59-A6C34878D82A}">
                    <a16:rowId xmlns:a16="http://schemas.microsoft.com/office/drawing/2014/main" val="325797745"/>
                  </a:ext>
                </a:extLst>
              </a:tr>
              <a:tr h="370840">
                <a:tc>
                  <a:txBody>
                    <a:bodyPr/>
                    <a:lstStyle/>
                    <a:p>
                      <a:r>
                        <a:rPr lang="nl-NL" sz="1200"/>
                        <a:t>Kretzman et al (2015)</a:t>
                      </a:r>
                    </a:p>
                  </a:txBody>
                  <a:tcPr/>
                </a:tc>
                <a:tc>
                  <a:txBody>
                    <a:bodyPr/>
                    <a:lstStyle/>
                    <a:p>
                      <a:r>
                        <a:rPr lang="nl-NL" sz="1200"/>
                        <a:t>German listed firms  2005-2012</a:t>
                      </a:r>
                    </a:p>
                  </a:txBody>
                  <a:tcPr/>
                </a:tc>
                <a:tc>
                  <a:txBody>
                    <a:bodyPr/>
                    <a:lstStyle/>
                    <a:p>
                      <a:r>
                        <a:rPr lang="nl-NL" sz="1200"/>
                        <a:t>Descriptives, determinants</a:t>
                      </a:r>
                    </a:p>
                  </a:txBody>
                  <a:tcPr/>
                </a:tc>
                <a:extLst>
                  <a:ext uri="{0D108BD9-81ED-4DB2-BD59-A6C34878D82A}">
                    <a16:rowId xmlns:a16="http://schemas.microsoft.com/office/drawing/2014/main" val="2354249761"/>
                  </a:ext>
                </a:extLst>
              </a:tr>
              <a:tr h="370840">
                <a:tc>
                  <a:txBody>
                    <a:bodyPr/>
                    <a:lstStyle/>
                    <a:p>
                      <a:r>
                        <a:rPr lang="nl-NL" sz="1200"/>
                        <a:t>Charitou et al (2018) </a:t>
                      </a:r>
                    </a:p>
                  </a:txBody>
                  <a:tcPr/>
                </a:tc>
                <a:tc>
                  <a:txBody>
                    <a:bodyPr/>
                    <a:lstStyle/>
                    <a:p>
                      <a:r>
                        <a:rPr lang="nl-NL" sz="1200"/>
                        <a:t>UK listed firms, 2006; classification upon initial adoption of IFRS</a:t>
                      </a:r>
                    </a:p>
                  </a:txBody>
                  <a:tcPr/>
                </a:tc>
                <a:tc>
                  <a:txBody>
                    <a:bodyPr/>
                    <a:lstStyle/>
                    <a:p>
                      <a:r>
                        <a:rPr lang="nl-NL" sz="1200"/>
                        <a:t>Descriptives, determinants, effects</a:t>
                      </a:r>
                    </a:p>
                  </a:txBody>
                  <a:tcPr/>
                </a:tc>
                <a:extLst>
                  <a:ext uri="{0D108BD9-81ED-4DB2-BD59-A6C34878D82A}">
                    <a16:rowId xmlns:a16="http://schemas.microsoft.com/office/drawing/2014/main" val="470600651"/>
                  </a:ext>
                </a:extLst>
              </a:tr>
              <a:tr h="370840">
                <a:tc>
                  <a:txBody>
                    <a:bodyPr/>
                    <a:lstStyle/>
                    <a:p>
                      <a:r>
                        <a:rPr lang="nl-NL" sz="1200"/>
                        <a:t>Baik et al (2016)</a:t>
                      </a:r>
                    </a:p>
                  </a:txBody>
                  <a:tcPr/>
                </a:tc>
                <a:tc>
                  <a:txBody>
                    <a:bodyPr/>
                    <a:lstStyle/>
                    <a:p>
                      <a:r>
                        <a:rPr lang="nl-NL" sz="1200"/>
                        <a:t>Korean listed firms, 2011-2012; classification upon initial adoption of IFRS</a:t>
                      </a:r>
                    </a:p>
                  </a:txBody>
                  <a:tcPr/>
                </a:tc>
                <a:tc>
                  <a:txBody>
                    <a:bodyPr/>
                    <a:lstStyle/>
                    <a:p>
                      <a:r>
                        <a:rPr lang="nl-NL" sz="1200"/>
                        <a:t>Descriptives, determinants, effects</a:t>
                      </a:r>
                    </a:p>
                  </a:txBody>
                  <a:tcPr/>
                </a:tc>
                <a:extLst>
                  <a:ext uri="{0D108BD9-81ED-4DB2-BD59-A6C34878D82A}">
                    <a16:rowId xmlns:a16="http://schemas.microsoft.com/office/drawing/2014/main" val="4222073656"/>
                  </a:ext>
                </a:extLst>
              </a:tr>
              <a:tr h="370840">
                <a:tc>
                  <a:txBody>
                    <a:bodyPr/>
                    <a:lstStyle/>
                    <a:p>
                      <a:r>
                        <a:rPr lang="nl-NL" sz="1200"/>
                        <a:t>Backhuijs et al (2016)</a:t>
                      </a:r>
                    </a:p>
                  </a:txBody>
                  <a:tcPr/>
                </a:tc>
                <a:tc>
                  <a:txBody>
                    <a:bodyPr/>
                    <a:lstStyle/>
                    <a:p>
                      <a:r>
                        <a:rPr lang="nl-NL" sz="1200"/>
                        <a:t>EU listed firms, 2015</a:t>
                      </a:r>
                    </a:p>
                  </a:txBody>
                  <a:tcPr/>
                </a:tc>
                <a:tc>
                  <a:txBody>
                    <a:bodyPr/>
                    <a:lstStyle/>
                    <a:p>
                      <a:r>
                        <a:rPr lang="nl-NL" sz="1200"/>
                        <a:t>Descriptives</a:t>
                      </a:r>
                    </a:p>
                  </a:txBody>
                  <a:tcPr/>
                </a:tc>
                <a:extLst>
                  <a:ext uri="{0D108BD9-81ED-4DB2-BD59-A6C34878D82A}">
                    <a16:rowId xmlns:a16="http://schemas.microsoft.com/office/drawing/2014/main" val="1331609563"/>
                  </a:ext>
                </a:extLst>
              </a:tr>
              <a:tr h="370840">
                <a:tc>
                  <a:txBody>
                    <a:bodyPr/>
                    <a:lstStyle/>
                    <a:p>
                      <a:r>
                        <a:rPr lang="nl-NL" sz="1200"/>
                        <a:t>De Souza Costa et al (2019)</a:t>
                      </a:r>
                    </a:p>
                  </a:txBody>
                  <a:tcPr/>
                </a:tc>
                <a:tc>
                  <a:txBody>
                    <a:bodyPr/>
                    <a:lstStyle/>
                    <a:p>
                      <a:r>
                        <a:rPr lang="nl-NL" sz="1200"/>
                        <a:t>Brazilian listed firms, 2010-2015</a:t>
                      </a:r>
                    </a:p>
                  </a:txBody>
                  <a:tcPr/>
                </a:tc>
                <a:tc>
                  <a:txBody>
                    <a:bodyPr/>
                    <a:lstStyle/>
                    <a:p>
                      <a:r>
                        <a:rPr lang="nl-NL" sz="1200"/>
                        <a:t>Descriptives, determinants</a:t>
                      </a:r>
                    </a:p>
                  </a:txBody>
                  <a:tcPr/>
                </a:tc>
                <a:extLst>
                  <a:ext uri="{0D108BD9-81ED-4DB2-BD59-A6C34878D82A}">
                    <a16:rowId xmlns:a16="http://schemas.microsoft.com/office/drawing/2014/main" val="667144186"/>
                  </a:ext>
                </a:extLst>
              </a:tr>
              <a:tr h="370840">
                <a:tc>
                  <a:txBody>
                    <a:bodyPr/>
                    <a:lstStyle/>
                    <a:p>
                      <a:r>
                        <a:rPr lang="nl-NL" sz="1200"/>
                        <a:t>Chiang et al (2021)</a:t>
                      </a:r>
                    </a:p>
                  </a:txBody>
                  <a:tcPr/>
                </a:tc>
                <a:tc>
                  <a:txBody>
                    <a:bodyPr/>
                    <a:lstStyle/>
                    <a:p>
                      <a:r>
                        <a:rPr lang="nl-NL" sz="1200"/>
                        <a:t>Taiwanese listed firms, 2013; classification upon initial adoption of IFRS</a:t>
                      </a:r>
                    </a:p>
                  </a:txBody>
                  <a:tcPr/>
                </a:tc>
                <a:tc>
                  <a:txBody>
                    <a:bodyPr/>
                    <a:lstStyle/>
                    <a:p>
                      <a:r>
                        <a:rPr lang="nl-NL" sz="1200"/>
                        <a:t>Descriptives, determinants</a:t>
                      </a:r>
                    </a:p>
                  </a:txBody>
                  <a:tcPr/>
                </a:tc>
                <a:extLst>
                  <a:ext uri="{0D108BD9-81ED-4DB2-BD59-A6C34878D82A}">
                    <a16:rowId xmlns:a16="http://schemas.microsoft.com/office/drawing/2014/main" val="969071828"/>
                  </a:ext>
                </a:extLst>
              </a:tr>
              <a:tr h="370840">
                <a:tc>
                  <a:txBody>
                    <a:bodyPr/>
                    <a:lstStyle/>
                    <a:p>
                      <a:r>
                        <a:rPr lang="nl-NL" sz="1200"/>
                        <a:t>Hessian et al (2024)</a:t>
                      </a:r>
                    </a:p>
                  </a:txBody>
                  <a:tcPr/>
                </a:tc>
                <a:tc>
                  <a:txBody>
                    <a:bodyPr/>
                    <a:lstStyle/>
                    <a:p>
                      <a:r>
                        <a:rPr lang="nl-NL" sz="1200"/>
                        <a:t>UK listed firms, 2007-2017</a:t>
                      </a:r>
                    </a:p>
                  </a:txBody>
                  <a:tcPr/>
                </a:tc>
                <a:tc>
                  <a:txBody>
                    <a:bodyPr/>
                    <a:lstStyle/>
                    <a:p>
                      <a:r>
                        <a:rPr lang="nl-NL" sz="1200"/>
                        <a:t>Descriptives, determinants</a:t>
                      </a:r>
                    </a:p>
                  </a:txBody>
                  <a:tcPr/>
                </a:tc>
                <a:extLst>
                  <a:ext uri="{0D108BD9-81ED-4DB2-BD59-A6C34878D82A}">
                    <a16:rowId xmlns:a16="http://schemas.microsoft.com/office/drawing/2014/main" val="793736132"/>
                  </a:ext>
                </a:extLst>
              </a:tr>
            </a:tbl>
          </a:graphicData>
        </a:graphic>
      </p:graphicFrame>
    </p:spTree>
    <p:extLst>
      <p:ext uri="{BB962C8B-B14F-4D97-AF65-F5344CB8AC3E}">
        <p14:creationId xmlns:p14="http://schemas.microsoft.com/office/powerpoint/2010/main" val="3914268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1A00-7825-17C3-F1E7-E2B273085FCF}"/>
              </a:ext>
            </a:extLst>
          </p:cNvPr>
          <p:cNvSpPr>
            <a:spLocks noGrp="1"/>
          </p:cNvSpPr>
          <p:nvPr>
            <p:ph type="title"/>
          </p:nvPr>
        </p:nvSpPr>
        <p:spPr/>
        <p:txBody>
          <a:bodyPr/>
          <a:lstStyle/>
          <a:p>
            <a:r>
              <a:rPr lang="nl-NL"/>
              <a:t>Classification choice under IAS 7</a:t>
            </a:r>
          </a:p>
        </p:txBody>
      </p:sp>
      <p:sp>
        <p:nvSpPr>
          <p:cNvPr id="3" name="Content Placeholder 2">
            <a:extLst>
              <a:ext uri="{FF2B5EF4-FFF2-40B4-BE49-F238E27FC236}">
                <a16:creationId xmlns:a16="http://schemas.microsoft.com/office/drawing/2014/main" id="{84100094-8B49-2985-73E1-135C4BBC6A54}"/>
              </a:ext>
            </a:extLst>
          </p:cNvPr>
          <p:cNvSpPr>
            <a:spLocks noGrp="1"/>
          </p:cNvSpPr>
          <p:nvPr>
            <p:ph idx="1"/>
          </p:nvPr>
        </p:nvSpPr>
        <p:spPr>
          <a:xfrm>
            <a:off x="838200" y="1825625"/>
            <a:ext cx="10515600" cy="4667250"/>
          </a:xfrm>
        </p:spPr>
        <p:txBody>
          <a:bodyPr>
            <a:normAutofit/>
          </a:bodyPr>
          <a:lstStyle/>
          <a:p>
            <a:pPr marL="0" indent="0">
              <a:buNone/>
            </a:pPr>
            <a:r>
              <a:rPr lang="nl-NL" sz="2400"/>
              <a:t>When moving to IFRS from prior mandatory classification of interest paid as OCF:</a:t>
            </a:r>
          </a:p>
          <a:p>
            <a:pPr marL="457200" lvl="1" indent="0">
              <a:buNone/>
            </a:pPr>
            <a:r>
              <a:rPr lang="nl-NL" sz="1800"/>
              <a:t>32% (UK, Charitou et al, 2018), 13% (Korea, Baik et al, 2016), 29% (Taiwan, Chiang et al, 2021) shift to classification as FinCF</a:t>
            </a:r>
            <a:endParaRPr lang="nl-NL" sz="2000"/>
          </a:p>
          <a:p>
            <a:pPr marL="0" indent="0">
              <a:buNone/>
            </a:pPr>
            <a:r>
              <a:rPr lang="nl-NL" sz="2400"/>
              <a:t>More general descriptive findings: </a:t>
            </a:r>
          </a:p>
          <a:p>
            <a:pPr marL="0" indent="0">
              <a:buNone/>
            </a:pPr>
            <a:endParaRPr lang="nl-NL" sz="2400"/>
          </a:p>
          <a:p>
            <a:pPr marL="0" indent="0">
              <a:buNone/>
            </a:pPr>
            <a:endParaRPr lang="nl-NL" sz="2400"/>
          </a:p>
          <a:p>
            <a:pPr marL="457200" lvl="1" indent="0">
              <a:buNone/>
            </a:pPr>
            <a:endParaRPr lang="nl-NL" sz="2000"/>
          </a:p>
          <a:p>
            <a:pPr marL="457200" lvl="1" indent="0">
              <a:buNone/>
            </a:pPr>
            <a:endParaRPr lang="nl-NL" sz="1600"/>
          </a:p>
          <a:p>
            <a:pPr marL="457200" lvl="1" indent="0">
              <a:buNone/>
            </a:pPr>
            <a:endParaRPr lang="nl-NL"/>
          </a:p>
          <a:p>
            <a:pPr marL="457200" lvl="1" indent="0">
              <a:buNone/>
            </a:pPr>
            <a:r>
              <a:rPr lang="nl-NL" sz="1200"/>
              <a:t>*percentages of firms where classification is determinable; some studies report signifcant percentages for ‘not clear/other/not applicable’)</a:t>
            </a:r>
          </a:p>
        </p:txBody>
      </p:sp>
      <p:graphicFrame>
        <p:nvGraphicFramePr>
          <p:cNvPr id="5" name="Table 4">
            <a:extLst>
              <a:ext uri="{FF2B5EF4-FFF2-40B4-BE49-F238E27FC236}">
                <a16:creationId xmlns:a16="http://schemas.microsoft.com/office/drawing/2014/main" id="{C01F56FC-3A72-4050-A122-7FB41E3B5A0C}"/>
              </a:ext>
            </a:extLst>
          </p:cNvPr>
          <p:cNvGraphicFramePr>
            <a:graphicFrameLocks noGrp="1"/>
          </p:cNvGraphicFramePr>
          <p:nvPr/>
        </p:nvGraphicFramePr>
        <p:xfrm>
          <a:off x="1283366" y="3767669"/>
          <a:ext cx="6978317" cy="1752600"/>
        </p:xfrm>
        <a:graphic>
          <a:graphicData uri="http://schemas.openxmlformats.org/drawingml/2006/table">
            <a:tbl>
              <a:tblPr firstRow="1" bandRow="1">
                <a:tableStyleId>{5C22544A-7EE6-4342-B048-85BDC9FD1C3A}</a:tableStyleId>
              </a:tblPr>
              <a:tblGrid>
                <a:gridCol w="1837873">
                  <a:extLst>
                    <a:ext uri="{9D8B030D-6E8A-4147-A177-3AD203B41FA5}">
                      <a16:colId xmlns:a16="http://schemas.microsoft.com/office/drawing/2014/main" val="1924232610"/>
                    </a:ext>
                  </a:extLst>
                </a:gridCol>
                <a:gridCol w="1399395">
                  <a:extLst>
                    <a:ext uri="{9D8B030D-6E8A-4147-A177-3AD203B41FA5}">
                      <a16:colId xmlns:a16="http://schemas.microsoft.com/office/drawing/2014/main" val="3455266296"/>
                    </a:ext>
                  </a:extLst>
                </a:gridCol>
                <a:gridCol w="1324760">
                  <a:extLst>
                    <a:ext uri="{9D8B030D-6E8A-4147-A177-3AD203B41FA5}">
                      <a16:colId xmlns:a16="http://schemas.microsoft.com/office/drawing/2014/main" val="3780841261"/>
                    </a:ext>
                  </a:extLst>
                </a:gridCol>
                <a:gridCol w="1269280">
                  <a:extLst>
                    <a:ext uri="{9D8B030D-6E8A-4147-A177-3AD203B41FA5}">
                      <a16:colId xmlns:a16="http://schemas.microsoft.com/office/drawing/2014/main" val="3610308548"/>
                    </a:ext>
                  </a:extLst>
                </a:gridCol>
                <a:gridCol w="1147009">
                  <a:extLst>
                    <a:ext uri="{9D8B030D-6E8A-4147-A177-3AD203B41FA5}">
                      <a16:colId xmlns:a16="http://schemas.microsoft.com/office/drawing/2014/main" val="1344930204"/>
                    </a:ext>
                  </a:extLst>
                </a:gridCol>
              </a:tblGrid>
              <a:tr h="370840">
                <a:tc>
                  <a:txBody>
                    <a:bodyPr/>
                    <a:lstStyle/>
                    <a:p>
                      <a:r>
                        <a:rPr lang="nl-NL" sz="1200"/>
                        <a:t>(% OCF, ICF, FinCF)*</a:t>
                      </a:r>
                    </a:p>
                  </a:txBody>
                  <a:tcPr/>
                </a:tc>
                <a:tc>
                  <a:txBody>
                    <a:bodyPr/>
                    <a:lstStyle/>
                    <a:p>
                      <a:r>
                        <a:rPr lang="nl-NL" sz="1200"/>
                        <a:t>Gordon et al (2017)</a:t>
                      </a:r>
                    </a:p>
                  </a:txBody>
                  <a:tcPr/>
                </a:tc>
                <a:tc>
                  <a:txBody>
                    <a:bodyPr/>
                    <a:lstStyle/>
                    <a:p>
                      <a:r>
                        <a:rPr lang="nl-NL" sz="1200"/>
                        <a:t>Kretzman et al (2015)</a:t>
                      </a:r>
                    </a:p>
                  </a:txBody>
                  <a:tcPr/>
                </a:tc>
                <a:tc>
                  <a:txBody>
                    <a:bodyPr/>
                    <a:lstStyle/>
                    <a:p>
                      <a:r>
                        <a:rPr lang="nl-NL" sz="1200"/>
                        <a:t>Backhuijs et al (2016)</a:t>
                      </a:r>
                    </a:p>
                  </a:txBody>
                  <a:tcPr/>
                </a:tc>
                <a:tc>
                  <a:txBody>
                    <a:bodyPr/>
                    <a:lstStyle/>
                    <a:p>
                      <a:r>
                        <a:rPr lang="nl-NL" sz="1200"/>
                        <a:t>De Souza Costa</a:t>
                      </a:r>
                    </a:p>
                    <a:p>
                      <a:r>
                        <a:rPr lang="nl-NL" sz="1200"/>
                        <a:t> et al (2019)</a:t>
                      </a:r>
                    </a:p>
                  </a:txBody>
                  <a:tcPr/>
                </a:tc>
                <a:extLst>
                  <a:ext uri="{0D108BD9-81ED-4DB2-BD59-A6C34878D82A}">
                    <a16:rowId xmlns:a16="http://schemas.microsoft.com/office/drawing/2014/main" val="3012823427"/>
                  </a:ext>
                </a:extLst>
              </a:tr>
              <a:tr h="370840">
                <a:tc>
                  <a:txBody>
                    <a:bodyPr/>
                    <a:lstStyle/>
                    <a:p>
                      <a:r>
                        <a:rPr lang="nl-NL" sz="1200"/>
                        <a:t>Interest paid</a:t>
                      </a:r>
                    </a:p>
                  </a:txBody>
                  <a:tcPr/>
                </a:tc>
                <a:tc>
                  <a:txBody>
                    <a:bodyPr/>
                    <a:lstStyle/>
                    <a:p>
                      <a:r>
                        <a:rPr lang="nl-NL" sz="1200"/>
                        <a:t>76, 1, 23</a:t>
                      </a:r>
                    </a:p>
                  </a:txBody>
                  <a:tcPr/>
                </a:tc>
                <a:tc>
                  <a:txBody>
                    <a:bodyPr/>
                    <a:lstStyle/>
                    <a:p>
                      <a:r>
                        <a:rPr lang="nl-NL" sz="1200"/>
                        <a:t>70, 1, 29</a:t>
                      </a:r>
                    </a:p>
                  </a:txBody>
                  <a:tcPr/>
                </a:tc>
                <a:tc>
                  <a:txBody>
                    <a:bodyPr/>
                    <a:lstStyle/>
                    <a:p>
                      <a:r>
                        <a:rPr lang="nl-NL" sz="1200"/>
                        <a:t>67, 0, 33</a:t>
                      </a:r>
                    </a:p>
                  </a:txBody>
                  <a:tcPr/>
                </a:tc>
                <a:tc>
                  <a:txBody>
                    <a:bodyPr/>
                    <a:lstStyle/>
                    <a:p>
                      <a:r>
                        <a:rPr lang="nl-NL" sz="1200"/>
                        <a:t>58, 0, 42</a:t>
                      </a:r>
                    </a:p>
                  </a:txBody>
                  <a:tcPr/>
                </a:tc>
                <a:extLst>
                  <a:ext uri="{0D108BD9-81ED-4DB2-BD59-A6C34878D82A}">
                    <a16:rowId xmlns:a16="http://schemas.microsoft.com/office/drawing/2014/main" val="3931745353"/>
                  </a:ext>
                </a:extLst>
              </a:tr>
              <a:tr h="370840">
                <a:tc>
                  <a:txBody>
                    <a:bodyPr/>
                    <a:lstStyle/>
                    <a:p>
                      <a:r>
                        <a:rPr lang="nl-NL" sz="1200"/>
                        <a:t>Interest received</a:t>
                      </a:r>
                    </a:p>
                  </a:txBody>
                  <a:tcPr/>
                </a:tc>
                <a:tc>
                  <a:txBody>
                    <a:bodyPr/>
                    <a:lstStyle/>
                    <a:p>
                      <a:r>
                        <a:rPr lang="nl-NL" sz="1200"/>
                        <a:t>60, 31, 9</a:t>
                      </a:r>
                    </a:p>
                  </a:txBody>
                  <a:tcPr/>
                </a:tc>
                <a:tc>
                  <a:txBody>
                    <a:bodyPr/>
                    <a:lstStyle/>
                    <a:p>
                      <a:r>
                        <a:rPr lang="nl-NL" sz="1200"/>
                        <a:t>71, 18, 10</a:t>
                      </a:r>
                    </a:p>
                  </a:txBody>
                  <a:tcPr/>
                </a:tc>
                <a:tc>
                  <a:txBody>
                    <a:bodyPr/>
                    <a:lstStyle/>
                    <a:p>
                      <a:r>
                        <a:rPr lang="nl-NL" sz="1200"/>
                        <a:t>65, 30, 5</a:t>
                      </a:r>
                    </a:p>
                  </a:txBody>
                  <a:tcPr/>
                </a:tc>
                <a:tc>
                  <a:txBody>
                    <a:bodyPr/>
                    <a:lstStyle/>
                    <a:p>
                      <a:r>
                        <a:rPr lang="nl-NL" sz="1200"/>
                        <a:t>63, 20, 17</a:t>
                      </a:r>
                    </a:p>
                  </a:txBody>
                  <a:tcPr/>
                </a:tc>
                <a:extLst>
                  <a:ext uri="{0D108BD9-81ED-4DB2-BD59-A6C34878D82A}">
                    <a16:rowId xmlns:a16="http://schemas.microsoft.com/office/drawing/2014/main" val="1409626244"/>
                  </a:ext>
                </a:extLst>
              </a:tr>
              <a:tr h="370840">
                <a:tc>
                  <a:txBody>
                    <a:bodyPr/>
                    <a:lstStyle/>
                    <a:p>
                      <a:r>
                        <a:rPr lang="nl-NL" sz="1200"/>
                        <a:t>Dividends received</a:t>
                      </a:r>
                    </a:p>
                  </a:txBody>
                  <a:tcPr/>
                </a:tc>
                <a:tc>
                  <a:txBody>
                    <a:bodyPr/>
                    <a:lstStyle/>
                    <a:p>
                      <a:r>
                        <a:rPr lang="nl-NL" sz="1200"/>
                        <a:t>67, 40, 3 </a:t>
                      </a:r>
                    </a:p>
                  </a:txBody>
                  <a:tcPr/>
                </a:tc>
                <a:tc>
                  <a:txBody>
                    <a:bodyPr/>
                    <a:lstStyle/>
                    <a:p>
                      <a:r>
                        <a:rPr lang="nl-NL" sz="1200"/>
                        <a:t>69, 28, 3</a:t>
                      </a:r>
                    </a:p>
                  </a:txBody>
                  <a:tcPr/>
                </a:tc>
                <a:tc>
                  <a:txBody>
                    <a:bodyPr/>
                    <a:lstStyle/>
                    <a:p>
                      <a:r>
                        <a:rPr lang="nl-NL" sz="1200"/>
                        <a:t>64, 36, 0</a:t>
                      </a:r>
                    </a:p>
                  </a:txBody>
                  <a:tcPr/>
                </a:tc>
                <a:tc>
                  <a:txBody>
                    <a:bodyPr/>
                    <a:lstStyle/>
                    <a:p>
                      <a:r>
                        <a:rPr lang="nl-NL" sz="1200"/>
                        <a:t>31, 64, 5</a:t>
                      </a:r>
                    </a:p>
                  </a:txBody>
                  <a:tcPr/>
                </a:tc>
                <a:extLst>
                  <a:ext uri="{0D108BD9-81ED-4DB2-BD59-A6C34878D82A}">
                    <a16:rowId xmlns:a16="http://schemas.microsoft.com/office/drawing/2014/main" val="3123882237"/>
                  </a:ext>
                </a:extLst>
              </a:tr>
            </a:tbl>
          </a:graphicData>
        </a:graphic>
      </p:graphicFrame>
    </p:spTree>
    <p:extLst>
      <p:ext uri="{BB962C8B-B14F-4D97-AF65-F5344CB8AC3E}">
        <p14:creationId xmlns:p14="http://schemas.microsoft.com/office/powerpoint/2010/main" val="154681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1CE1ED-617D-0FA6-E41A-596D7C07D6B0}"/>
              </a:ext>
            </a:extLst>
          </p:cNvPr>
          <p:cNvSpPr>
            <a:spLocks noGrp="1"/>
          </p:cNvSpPr>
          <p:nvPr>
            <p:ph type="body" sz="quarter" idx="10"/>
          </p:nvPr>
        </p:nvSpPr>
        <p:spPr>
          <a:xfrm>
            <a:off x="1019173" y="1269916"/>
            <a:ext cx="10188575" cy="654191"/>
          </a:xfrm>
        </p:spPr>
        <p:txBody>
          <a:bodyPr lIns="0" tIns="0" rIns="0" bIns="0" anchor="t"/>
          <a:lstStyle/>
          <a:p>
            <a:r>
              <a:rPr lang="en-US" sz="3300" dirty="0">
                <a:solidFill>
                  <a:srgbClr val="5F6062"/>
                </a:solidFill>
                <a:latin typeface="Arial"/>
                <a:ea typeface="Helvetica Neue" panose="02000503000000020004" pitchFamily="2" charset="0"/>
                <a:cs typeface="Arial"/>
              </a:rPr>
              <a:t>Background</a:t>
            </a:r>
            <a:endParaRPr lang="en-US" dirty="0">
              <a:solidFill>
                <a:srgbClr val="5F6062"/>
              </a:solidFill>
            </a:endParaRPr>
          </a:p>
        </p:txBody>
      </p:sp>
      <p:sp>
        <p:nvSpPr>
          <p:cNvPr id="2" name="Footer Placeholder 14">
            <a:extLst>
              <a:ext uri="{FF2B5EF4-FFF2-40B4-BE49-F238E27FC236}">
                <a16:creationId xmlns:a16="http://schemas.microsoft.com/office/drawing/2014/main" id="{5FA1C9C8-8B5E-9796-7DB9-4DA2E62C6670}"/>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22D27B1-DD5E-23ED-45A0-18FCD90969A4}"/>
              </a:ext>
            </a:extLst>
          </p:cNvPr>
          <p:cNvSpPr txBox="1"/>
          <p:nvPr/>
        </p:nvSpPr>
        <p:spPr>
          <a:xfrm>
            <a:off x="1033026" y="1764083"/>
            <a:ext cx="10486011" cy="4801314"/>
          </a:xfrm>
          <a:prstGeom prst="rect">
            <a:avLst/>
          </a:prstGeom>
          <a:noFill/>
        </p:spPr>
        <p:txBody>
          <a:bodyPr wrap="square" lIns="91440" tIns="45720" rIns="91440" bIns="45720" anchor="t">
            <a:spAutoFit/>
          </a:bodyPr>
          <a:lstStyle/>
          <a:p>
            <a:endParaRPr lang="en-GB" dirty="0">
              <a:solidFill>
                <a:schemeClr val="tx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In its April 2022 meeting, the IASB decided to add a project on the Statement of Cash Flows and Related Matters to the research pipeline following the feedback to its Third Agenda Consultation</a:t>
            </a:r>
          </a:p>
          <a:p>
            <a:pPr marL="342900" indent="-34290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The matters raised by stakeholders include both presentation issues (such as the classification of cash flows, disaggregation, application of direct method, definition of cash flows etc.) and other issues (such as improved disclosures about non-cash movements, implications to financial institutions, cash flow measures etc.)</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As part of the research phase of the project, the IASB will consider whether the project should aim to review IAS 7 </a:t>
            </a:r>
            <a:r>
              <a:rPr lang="en-GB" i="1" dirty="0">
                <a:latin typeface="Arial"/>
                <a:cs typeface="Arial"/>
              </a:rPr>
              <a:t>Statement of Cash Flows</a:t>
            </a:r>
            <a:r>
              <a:rPr lang="en-GB" dirty="0">
                <a:latin typeface="Arial"/>
                <a:cs typeface="Arial"/>
              </a:rPr>
              <a:t> comprehensively or make more targeted improvements </a:t>
            </a: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The project is planned to move from the research project pipeline to the research work plan in Q3 in 2024</a:t>
            </a:r>
          </a:p>
          <a:p>
            <a:pPr marL="342900" indent="-342900">
              <a:buFont typeface="Arial" panose="020B0604020202020204" pitchFamily="34" charset="0"/>
              <a:buChar char="•"/>
            </a:pPr>
            <a:endParaRPr lang="en-GB" dirty="0">
              <a:latin typeface="Arial"/>
              <a:cs typeface="Arial"/>
            </a:endParaRPr>
          </a:p>
          <a:p>
            <a:pPr marL="342900" indent="-342900">
              <a:buFont typeface="Arial" panose="020B0604020202020204" pitchFamily="34" charset="0"/>
              <a:buChar char="•"/>
            </a:pPr>
            <a:r>
              <a:rPr lang="en-GB" dirty="0">
                <a:latin typeface="Arial"/>
                <a:cs typeface="Arial"/>
              </a:rPr>
              <a:t>As part of its research the project team will perform a review of relevant academic literature</a:t>
            </a:r>
            <a:endParaRPr lang="en-GB" dirty="0"/>
          </a:p>
          <a:p>
            <a:endParaRPr lang="en-GB"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668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F5C4-CB0A-BB4E-AD94-17DECC400495}"/>
              </a:ext>
            </a:extLst>
          </p:cNvPr>
          <p:cNvSpPr>
            <a:spLocks noGrp="1"/>
          </p:cNvSpPr>
          <p:nvPr>
            <p:ph type="title"/>
          </p:nvPr>
        </p:nvSpPr>
        <p:spPr/>
        <p:txBody>
          <a:bodyPr>
            <a:normAutofit/>
          </a:bodyPr>
          <a:lstStyle/>
          <a:p>
            <a:r>
              <a:rPr lang="nl-NL" sz="4000"/>
              <a:t>Classification choice under IAS 7: determinants</a:t>
            </a:r>
          </a:p>
        </p:txBody>
      </p:sp>
      <p:sp>
        <p:nvSpPr>
          <p:cNvPr id="3" name="Content Placeholder 2">
            <a:extLst>
              <a:ext uri="{FF2B5EF4-FFF2-40B4-BE49-F238E27FC236}">
                <a16:creationId xmlns:a16="http://schemas.microsoft.com/office/drawing/2014/main" id="{5042CE37-DCDB-B8A4-9D18-267D1FF29774}"/>
              </a:ext>
            </a:extLst>
          </p:cNvPr>
          <p:cNvSpPr>
            <a:spLocks noGrp="1"/>
          </p:cNvSpPr>
          <p:nvPr>
            <p:ph idx="1"/>
          </p:nvPr>
        </p:nvSpPr>
        <p:spPr>
          <a:xfrm>
            <a:off x="918410" y="1445348"/>
            <a:ext cx="10515600" cy="5192793"/>
          </a:xfrm>
        </p:spPr>
        <p:txBody>
          <a:bodyPr>
            <a:normAutofit lnSpcReduction="10000"/>
          </a:bodyPr>
          <a:lstStyle/>
          <a:p>
            <a:pPr marL="0" indent="0">
              <a:buNone/>
            </a:pPr>
            <a:r>
              <a:rPr lang="nl-NL" sz="2000"/>
              <a:t>Studies typically report association of OCF-increasing classification with variables suggestive of opportunism, although not always consistently:</a:t>
            </a:r>
          </a:p>
          <a:p>
            <a:pPr marL="0" indent="0">
              <a:buNone/>
            </a:pPr>
            <a:endParaRPr lang="nl-NL" sz="20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1600"/>
          </a:p>
          <a:p>
            <a:pPr marL="0" indent="0">
              <a:buNone/>
            </a:pPr>
            <a:r>
              <a:rPr lang="nl-NL" sz="1100" i="1"/>
              <a:t>Indicative tabulation, selected results; see papers for full details</a:t>
            </a:r>
            <a:endParaRPr lang="nl-NL" sz="1600" i="1"/>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a:p>
            <a:pPr marL="0" indent="0">
              <a:buNone/>
            </a:pPr>
            <a:endParaRPr lang="nl-NL" sz="2400"/>
          </a:p>
        </p:txBody>
      </p:sp>
      <p:graphicFrame>
        <p:nvGraphicFramePr>
          <p:cNvPr id="4" name="Table 3">
            <a:extLst>
              <a:ext uri="{FF2B5EF4-FFF2-40B4-BE49-F238E27FC236}">
                <a16:creationId xmlns:a16="http://schemas.microsoft.com/office/drawing/2014/main" id="{632DDAF7-2396-82B5-7412-5DA24B1EAA8A}"/>
              </a:ext>
            </a:extLst>
          </p:cNvPr>
          <p:cNvGraphicFramePr>
            <a:graphicFrameLocks noGrp="1"/>
          </p:cNvGraphicFramePr>
          <p:nvPr/>
        </p:nvGraphicFramePr>
        <p:xfrm>
          <a:off x="1058779" y="2099295"/>
          <a:ext cx="9101216" cy="3981360"/>
        </p:xfrm>
        <a:graphic>
          <a:graphicData uri="http://schemas.openxmlformats.org/drawingml/2006/table">
            <a:tbl>
              <a:tblPr firstRow="1" bandRow="1">
                <a:tableStyleId>{5C22544A-7EE6-4342-B048-85BDC9FD1C3A}</a:tableStyleId>
              </a:tblPr>
              <a:tblGrid>
                <a:gridCol w="1973179">
                  <a:extLst>
                    <a:ext uri="{9D8B030D-6E8A-4147-A177-3AD203B41FA5}">
                      <a16:colId xmlns:a16="http://schemas.microsoft.com/office/drawing/2014/main" val="298941260"/>
                    </a:ext>
                  </a:extLst>
                </a:gridCol>
                <a:gridCol w="1018291">
                  <a:extLst>
                    <a:ext uri="{9D8B030D-6E8A-4147-A177-3AD203B41FA5}">
                      <a16:colId xmlns:a16="http://schemas.microsoft.com/office/drawing/2014/main" val="3613622269"/>
                    </a:ext>
                  </a:extLst>
                </a:gridCol>
                <a:gridCol w="1018291">
                  <a:extLst>
                    <a:ext uri="{9D8B030D-6E8A-4147-A177-3AD203B41FA5}">
                      <a16:colId xmlns:a16="http://schemas.microsoft.com/office/drawing/2014/main" val="4132546333"/>
                    </a:ext>
                  </a:extLst>
                </a:gridCol>
                <a:gridCol w="1018291">
                  <a:extLst>
                    <a:ext uri="{9D8B030D-6E8A-4147-A177-3AD203B41FA5}">
                      <a16:colId xmlns:a16="http://schemas.microsoft.com/office/drawing/2014/main" val="902508904"/>
                    </a:ext>
                  </a:extLst>
                </a:gridCol>
                <a:gridCol w="1018291">
                  <a:extLst>
                    <a:ext uri="{9D8B030D-6E8A-4147-A177-3AD203B41FA5}">
                      <a16:colId xmlns:a16="http://schemas.microsoft.com/office/drawing/2014/main" val="942223235"/>
                    </a:ext>
                  </a:extLst>
                </a:gridCol>
                <a:gridCol w="1018291">
                  <a:extLst>
                    <a:ext uri="{9D8B030D-6E8A-4147-A177-3AD203B41FA5}">
                      <a16:colId xmlns:a16="http://schemas.microsoft.com/office/drawing/2014/main" val="903034714"/>
                    </a:ext>
                  </a:extLst>
                </a:gridCol>
                <a:gridCol w="1018291">
                  <a:extLst>
                    <a:ext uri="{9D8B030D-6E8A-4147-A177-3AD203B41FA5}">
                      <a16:colId xmlns:a16="http://schemas.microsoft.com/office/drawing/2014/main" val="1472638859"/>
                    </a:ext>
                  </a:extLst>
                </a:gridCol>
                <a:gridCol w="1018291">
                  <a:extLst>
                    <a:ext uri="{9D8B030D-6E8A-4147-A177-3AD203B41FA5}">
                      <a16:colId xmlns:a16="http://schemas.microsoft.com/office/drawing/2014/main" val="1590113127"/>
                    </a:ext>
                  </a:extLst>
                </a:gridCol>
              </a:tblGrid>
              <a:tr h="387513">
                <a:tc>
                  <a:txBody>
                    <a:bodyPr/>
                    <a:lstStyle/>
                    <a:p>
                      <a:endParaRPr lang="nl-NL" sz="1600"/>
                    </a:p>
                  </a:txBody>
                  <a:tcPr/>
                </a:tc>
                <a:tc>
                  <a:txBody>
                    <a:bodyPr/>
                    <a:lstStyle/>
                    <a:p>
                      <a:r>
                        <a:rPr lang="nl-NL" sz="1050"/>
                        <a:t>Gordon et al</a:t>
                      </a:r>
                    </a:p>
                  </a:txBody>
                  <a:tcPr/>
                </a:tc>
                <a:tc>
                  <a:txBody>
                    <a:bodyPr/>
                    <a:lstStyle/>
                    <a:p>
                      <a:r>
                        <a:rPr lang="nl-NL" sz="1050"/>
                        <a:t>Kretzmann et al </a:t>
                      </a:r>
                    </a:p>
                  </a:txBody>
                  <a:tcPr/>
                </a:tc>
                <a:tc>
                  <a:txBody>
                    <a:bodyPr/>
                    <a:lstStyle/>
                    <a:p>
                      <a:r>
                        <a:rPr lang="nl-NL" sz="1050"/>
                        <a:t>Charitou et al</a:t>
                      </a:r>
                    </a:p>
                  </a:txBody>
                  <a:tcPr/>
                </a:tc>
                <a:tc>
                  <a:txBody>
                    <a:bodyPr/>
                    <a:lstStyle/>
                    <a:p>
                      <a:r>
                        <a:rPr lang="nl-NL" sz="1050"/>
                        <a:t>Baik et al</a:t>
                      </a:r>
                    </a:p>
                  </a:txBody>
                  <a:tcPr/>
                </a:tc>
                <a:tc>
                  <a:txBody>
                    <a:bodyPr/>
                    <a:lstStyle/>
                    <a:p>
                      <a:r>
                        <a:rPr lang="nl-NL" sz="1050"/>
                        <a:t>De Souza Costa et al</a:t>
                      </a:r>
                    </a:p>
                  </a:txBody>
                  <a:tcPr/>
                </a:tc>
                <a:tc>
                  <a:txBody>
                    <a:bodyPr/>
                    <a:lstStyle/>
                    <a:p>
                      <a:r>
                        <a:rPr lang="nl-NL" sz="1050"/>
                        <a:t>Chiang et al</a:t>
                      </a:r>
                    </a:p>
                  </a:txBody>
                  <a:tcPr/>
                </a:tc>
                <a:tc>
                  <a:txBody>
                    <a:bodyPr/>
                    <a:lstStyle/>
                    <a:p>
                      <a:r>
                        <a:rPr lang="nl-NL" sz="1050"/>
                        <a:t>Hessian et al</a:t>
                      </a:r>
                    </a:p>
                  </a:txBody>
                  <a:tcPr/>
                </a:tc>
                <a:extLst>
                  <a:ext uri="{0D108BD9-81ED-4DB2-BD59-A6C34878D82A}">
                    <a16:rowId xmlns:a16="http://schemas.microsoft.com/office/drawing/2014/main" val="612786017"/>
                  </a:ext>
                </a:extLst>
              </a:tr>
              <a:tr h="349240">
                <a:tc>
                  <a:txBody>
                    <a:bodyPr/>
                    <a:lstStyle/>
                    <a:p>
                      <a:r>
                        <a:rPr lang="nl-NL" sz="1100"/>
                        <a:t>Size</a:t>
                      </a:r>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r>
                        <a:rPr lang="nl-NL" sz="1600"/>
                        <a:t>+ </a:t>
                      </a:r>
                    </a:p>
                  </a:txBody>
                  <a:tcPr/>
                </a:tc>
                <a:tc>
                  <a:txBody>
                    <a:bodyPr/>
                    <a:lstStyle/>
                    <a:p>
                      <a:r>
                        <a:rPr lang="nl-NL" sz="1600"/>
                        <a:t>+</a:t>
                      </a:r>
                    </a:p>
                  </a:txBody>
                  <a:tcPr/>
                </a:tc>
                <a:tc>
                  <a:txBody>
                    <a:bodyPr/>
                    <a:lstStyle/>
                    <a:p>
                      <a:r>
                        <a:rPr lang="nl-NL" sz="1600"/>
                        <a:t>-</a:t>
                      </a:r>
                    </a:p>
                  </a:txBody>
                  <a:tcPr/>
                </a:tc>
                <a:extLst>
                  <a:ext uri="{0D108BD9-81ED-4DB2-BD59-A6C34878D82A}">
                    <a16:rowId xmlns:a16="http://schemas.microsoft.com/office/drawing/2014/main" val="71097985"/>
                  </a:ext>
                </a:extLst>
              </a:tr>
              <a:tr h="349240">
                <a:tc>
                  <a:txBody>
                    <a:bodyPr/>
                    <a:lstStyle/>
                    <a:p>
                      <a:r>
                        <a:rPr lang="nl-NL" sz="1100"/>
                        <a:t>Equity issue</a:t>
                      </a:r>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905247160"/>
                  </a:ext>
                </a:extLst>
              </a:tr>
              <a:tr h="349240">
                <a:tc>
                  <a:txBody>
                    <a:bodyPr/>
                    <a:lstStyle/>
                    <a:p>
                      <a:r>
                        <a:rPr lang="nl-NL" sz="1100"/>
                        <a:t>Analyst following</a:t>
                      </a:r>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3452261511"/>
                  </a:ext>
                </a:extLst>
              </a:tr>
              <a:tr h="349240">
                <a:tc>
                  <a:txBody>
                    <a:bodyPr/>
                    <a:lstStyle/>
                    <a:p>
                      <a:r>
                        <a:rPr lang="nl-NL" sz="1100"/>
                        <a:t>Financial distress</a:t>
                      </a:r>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r>
                        <a:rPr lang="nl-NL" sz="1600"/>
                        <a:t>+</a:t>
                      </a:r>
                    </a:p>
                  </a:txBody>
                  <a:tcPr/>
                </a:tc>
                <a:extLst>
                  <a:ext uri="{0D108BD9-81ED-4DB2-BD59-A6C34878D82A}">
                    <a16:rowId xmlns:a16="http://schemas.microsoft.com/office/drawing/2014/main" val="3033743378"/>
                  </a:ext>
                </a:extLst>
              </a:tr>
              <a:tr h="349240">
                <a:tc>
                  <a:txBody>
                    <a:bodyPr/>
                    <a:lstStyle/>
                    <a:p>
                      <a:r>
                        <a:rPr lang="nl-NL" sz="1100"/>
                        <a:t>Losses (lower profitability)</a:t>
                      </a:r>
                    </a:p>
                  </a:txBody>
                  <a:tcPr/>
                </a:tc>
                <a:tc>
                  <a:txBody>
                    <a:bodyPr/>
                    <a:lstStyle/>
                    <a:p>
                      <a:r>
                        <a:rPr lang="nl-NL" sz="1600"/>
                        <a:t>+</a:t>
                      </a:r>
                    </a:p>
                  </a:txBody>
                  <a:tcPr/>
                </a:tc>
                <a:tc>
                  <a:txBody>
                    <a:bodyPr/>
                    <a:lstStyle/>
                    <a:p>
                      <a:r>
                        <a:rPr lang="nl-NL" sz="1600"/>
                        <a:t>+</a:t>
                      </a:r>
                    </a:p>
                  </a:txBody>
                  <a:tcPr/>
                </a:tc>
                <a:tc>
                  <a:txBody>
                    <a:bodyPr/>
                    <a:lstStyle/>
                    <a:p>
                      <a:r>
                        <a:rPr lang="nl-NL" sz="1600"/>
                        <a:t>+</a:t>
                      </a:r>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2857313269"/>
                  </a:ext>
                </a:extLst>
              </a:tr>
              <a:tr h="349240">
                <a:tc>
                  <a:txBody>
                    <a:bodyPr/>
                    <a:lstStyle/>
                    <a:p>
                      <a:r>
                        <a:rPr lang="nl-NL" sz="1100"/>
                        <a:t>Debt/leverage</a:t>
                      </a:r>
                    </a:p>
                  </a:txBody>
                  <a:tcPr/>
                </a:tc>
                <a:tc>
                  <a:txBody>
                    <a:bodyPr/>
                    <a:lstStyle/>
                    <a:p>
                      <a:r>
                        <a:rPr lang="nl-NL" sz="1600"/>
                        <a:t>+</a:t>
                      </a:r>
                    </a:p>
                  </a:txBody>
                  <a:tcPr/>
                </a:tc>
                <a:tc>
                  <a:txBody>
                    <a:bodyPr/>
                    <a:lstStyle/>
                    <a:p>
                      <a:r>
                        <a:rPr lang="nl-NL" sz="1600"/>
                        <a:t>+</a:t>
                      </a:r>
                    </a:p>
                  </a:txBody>
                  <a:tcPr/>
                </a:tc>
                <a:tc>
                  <a:txBody>
                    <a:bodyPr/>
                    <a:lstStyle/>
                    <a:p>
                      <a:r>
                        <a:rPr lang="nl-NL" sz="1600"/>
                        <a:t>+</a:t>
                      </a:r>
                    </a:p>
                  </a:txBody>
                  <a:tcPr/>
                </a:tc>
                <a:tc>
                  <a:txBody>
                    <a:bodyPr/>
                    <a:lstStyle/>
                    <a:p>
                      <a:r>
                        <a:rPr lang="nl-NL" sz="1600"/>
                        <a:t>+</a:t>
                      </a:r>
                    </a:p>
                  </a:txBody>
                  <a:tcPr/>
                </a:tc>
                <a:tc>
                  <a:txBody>
                    <a:bodyPr/>
                    <a:lstStyle/>
                    <a:p>
                      <a:r>
                        <a:rPr lang="nl-NL" sz="1600"/>
                        <a:t>+</a:t>
                      </a:r>
                    </a:p>
                  </a:txBody>
                  <a:tcPr/>
                </a:tc>
                <a:tc>
                  <a:txBody>
                    <a:bodyPr/>
                    <a:lstStyle/>
                    <a:p>
                      <a:r>
                        <a:rPr lang="nl-NL" sz="1600"/>
                        <a:t>-</a:t>
                      </a:r>
                    </a:p>
                  </a:txBody>
                  <a:tcPr/>
                </a:tc>
                <a:tc>
                  <a:txBody>
                    <a:bodyPr/>
                    <a:lstStyle/>
                    <a:p>
                      <a:endParaRPr lang="nl-NL" sz="1600"/>
                    </a:p>
                  </a:txBody>
                  <a:tcPr/>
                </a:tc>
                <a:extLst>
                  <a:ext uri="{0D108BD9-81ED-4DB2-BD59-A6C34878D82A}">
                    <a16:rowId xmlns:a16="http://schemas.microsoft.com/office/drawing/2014/main" val="120322232"/>
                  </a:ext>
                </a:extLst>
              </a:tr>
              <a:tr h="349240">
                <a:tc>
                  <a:txBody>
                    <a:bodyPr/>
                    <a:lstStyle/>
                    <a:p>
                      <a:r>
                        <a:rPr lang="nl-NL" sz="1100"/>
                        <a:t>Book to market</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2536938615"/>
                  </a:ext>
                </a:extLst>
              </a:tr>
              <a:tr h="349240">
                <a:tc>
                  <a:txBody>
                    <a:bodyPr/>
                    <a:lstStyle/>
                    <a:p>
                      <a:r>
                        <a:rPr lang="nl-NL" sz="1100"/>
                        <a:t>Negative / lower OCF</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r>
                        <a:rPr lang="nl-NL" sz="1600"/>
                        <a:t>+</a:t>
                      </a:r>
                    </a:p>
                  </a:txBody>
                  <a:tcPr/>
                </a:tc>
                <a:extLst>
                  <a:ext uri="{0D108BD9-81ED-4DB2-BD59-A6C34878D82A}">
                    <a16:rowId xmlns:a16="http://schemas.microsoft.com/office/drawing/2014/main" val="1457228724"/>
                  </a:ext>
                </a:extLst>
              </a:tr>
              <a:tr h="401865">
                <a:tc>
                  <a:txBody>
                    <a:bodyPr/>
                    <a:lstStyle/>
                    <a:p>
                      <a:r>
                        <a:rPr lang="nl-NL" sz="1100"/>
                        <a:t>Auditor quality / auditor independence</a:t>
                      </a:r>
                    </a:p>
                  </a:txBody>
                  <a:tcPr/>
                </a:tc>
                <a:tc>
                  <a:txBody>
                    <a:bodyPr/>
                    <a:lstStyle/>
                    <a:p>
                      <a:endParaRPr lang="nl-NL" sz="1600"/>
                    </a:p>
                  </a:txBody>
                  <a:tcPr/>
                </a:tc>
                <a:tc>
                  <a:txBody>
                    <a:bodyPr/>
                    <a:lstStyle/>
                    <a:p>
                      <a:r>
                        <a:rPr lang="nl-NL" sz="1600"/>
                        <a:t>-</a:t>
                      </a:r>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a:t>
                      </a:r>
                    </a:p>
                  </a:txBody>
                  <a:tcPr/>
                </a:tc>
                <a:extLst>
                  <a:ext uri="{0D108BD9-81ED-4DB2-BD59-A6C34878D82A}">
                    <a16:rowId xmlns:a16="http://schemas.microsoft.com/office/drawing/2014/main" val="2608504995"/>
                  </a:ext>
                </a:extLst>
              </a:tr>
              <a:tr h="349240">
                <a:tc>
                  <a:txBody>
                    <a:bodyPr/>
                    <a:lstStyle/>
                    <a:p>
                      <a:r>
                        <a:rPr lang="nl-NL" sz="1100"/>
                        <a:t>Corporate governance quality</a:t>
                      </a:r>
                    </a:p>
                  </a:txBody>
                  <a:tcPr/>
                </a:tc>
                <a:tc>
                  <a:txBody>
                    <a:bodyPr/>
                    <a:lstStyle/>
                    <a:p>
                      <a:endParaRPr lang="nl-NL" sz="1600"/>
                    </a:p>
                  </a:txBody>
                  <a:tcPr/>
                </a:tc>
                <a:tc>
                  <a:txBody>
                    <a:bodyPr/>
                    <a:lstStyle/>
                    <a:p>
                      <a:endParaRPr lang="nl-NL" sz="1600"/>
                    </a:p>
                  </a:txBody>
                  <a:tcPr/>
                </a:tc>
                <a:tc>
                  <a:txBody>
                    <a:bodyPr/>
                    <a:lstStyle/>
                    <a:p>
                      <a:r>
                        <a:rPr lang="nl-NL" sz="1600"/>
                        <a:t>-</a:t>
                      </a:r>
                    </a:p>
                  </a:txBody>
                  <a:tcPr/>
                </a:tc>
                <a:tc>
                  <a:txBody>
                    <a:bodyPr/>
                    <a:lstStyle/>
                    <a:p>
                      <a:endParaRPr lang="nl-NL" sz="1600"/>
                    </a:p>
                  </a:txBody>
                  <a:tcPr/>
                </a:tc>
                <a:tc>
                  <a:txBody>
                    <a:bodyPr/>
                    <a:lstStyle/>
                    <a:p>
                      <a:endParaRPr lang="nl-NL" sz="1600"/>
                    </a:p>
                  </a:txBody>
                  <a:tcPr/>
                </a:tc>
                <a:tc>
                  <a:txBody>
                    <a:bodyPr/>
                    <a:lstStyle/>
                    <a:p>
                      <a:r>
                        <a:rPr lang="nl-NL" sz="1600"/>
                        <a:t>+/-</a:t>
                      </a:r>
                    </a:p>
                  </a:txBody>
                  <a:tcPr/>
                </a:tc>
                <a:tc>
                  <a:txBody>
                    <a:bodyPr/>
                    <a:lstStyle/>
                    <a:p>
                      <a:endParaRPr lang="nl-NL" sz="1600"/>
                    </a:p>
                  </a:txBody>
                  <a:tcPr/>
                </a:tc>
                <a:extLst>
                  <a:ext uri="{0D108BD9-81ED-4DB2-BD59-A6C34878D82A}">
                    <a16:rowId xmlns:a16="http://schemas.microsoft.com/office/drawing/2014/main" val="3293578931"/>
                  </a:ext>
                </a:extLst>
              </a:tr>
            </a:tbl>
          </a:graphicData>
        </a:graphic>
      </p:graphicFrame>
    </p:spTree>
    <p:extLst>
      <p:ext uri="{BB962C8B-B14F-4D97-AF65-F5344CB8AC3E}">
        <p14:creationId xmlns:p14="http://schemas.microsoft.com/office/powerpoint/2010/main" val="2665166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9658-AD72-6FA5-943F-EC6B1A0D9E64}"/>
              </a:ext>
            </a:extLst>
          </p:cNvPr>
          <p:cNvSpPr>
            <a:spLocks noGrp="1"/>
          </p:cNvSpPr>
          <p:nvPr>
            <p:ph type="title"/>
          </p:nvPr>
        </p:nvSpPr>
        <p:spPr/>
        <p:txBody>
          <a:bodyPr/>
          <a:lstStyle/>
          <a:p>
            <a:r>
              <a:rPr lang="nl-NL"/>
              <a:t>Classification choice under IAS 7: effects</a:t>
            </a:r>
          </a:p>
        </p:txBody>
      </p:sp>
      <p:sp>
        <p:nvSpPr>
          <p:cNvPr id="3" name="Content Placeholder 2">
            <a:extLst>
              <a:ext uri="{FF2B5EF4-FFF2-40B4-BE49-F238E27FC236}">
                <a16:creationId xmlns:a16="http://schemas.microsoft.com/office/drawing/2014/main" id="{750BC7F0-4460-E1A2-1C36-92A2BDEDDA6C}"/>
              </a:ext>
            </a:extLst>
          </p:cNvPr>
          <p:cNvSpPr>
            <a:spLocks noGrp="1"/>
          </p:cNvSpPr>
          <p:nvPr>
            <p:ph idx="1"/>
          </p:nvPr>
        </p:nvSpPr>
        <p:spPr>
          <a:xfrm>
            <a:off x="802105" y="1809583"/>
            <a:ext cx="10515600" cy="4351338"/>
          </a:xfrm>
        </p:spPr>
        <p:txBody>
          <a:bodyPr>
            <a:normAutofit/>
          </a:bodyPr>
          <a:lstStyle/>
          <a:p>
            <a:r>
              <a:rPr lang="nl-NL" sz="2000"/>
              <a:t>OCF-increasing classification may negatively affect market’s ability to predict OCF (Gordon et al)</a:t>
            </a:r>
          </a:p>
          <a:p>
            <a:r>
              <a:rPr lang="nl-NL" sz="2000"/>
              <a:t>OCF-increasing classification is associated with lower market value of equity (Charitou et al)</a:t>
            </a:r>
          </a:p>
          <a:p>
            <a:r>
              <a:rPr lang="nl-NL" sz="2000"/>
              <a:t>Lower market reaction to cash flow surprises for OCF-increasing classification (Baik et al)</a:t>
            </a:r>
          </a:p>
          <a:p>
            <a:endParaRPr lang="nl-NL" sz="2000"/>
          </a:p>
        </p:txBody>
      </p:sp>
    </p:spTree>
    <p:extLst>
      <p:ext uri="{BB962C8B-B14F-4D97-AF65-F5344CB8AC3E}">
        <p14:creationId xmlns:p14="http://schemas.microsoft.com/office/powerpoint/2010/main" val="3106013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BB98-02A1-4C0B-7B1F-B0B2A061D37C}"/>
              </a:ext>
            </a:extLst>
          </p:cNvPr>
          <p:cNvSpPr>
            <a:spLocks noGrp="1"/>
          </p:cNvSpPr>
          <p:nvPr>
            <p:ph type="title"/>
          </p:nvPr>
        </p:nvSpPr>
        <p:spPr/>
        <p:txBody>
          <a:bodyPr/>
          <a:lstStyle/>
          <a:p>
            <a:r>
              <a:rPr lang="nl-NL"/>
              <a:t>Classification choice under IAS 7 takeaway</a:t>
            </a:r>
          </a:p>
        </p:txBody>
      </p:sp>
      <p:sp>
        <p:nvSpPr>
          <p:cNvPr id="3" name="Content Placeholder 2">
            <a:extLst>
              <a:ext uri="{FF2B5EF4-FFF2-40B4-BE49-F238E27FC236}">
                <a16:creationId xmlns:a16="http://schemas.microsoft.com/office/drawing/2014/main" id="{2C14A4C2-3CB9-0730-61CD-45CA53FB37F4}"/>
              </a:ext>
            </a:extLst>
          </p:cNvPr>
          <p:cNvSpPr>
            <a:spLocks noGrp="1"/>
          </p:cNvSpPr>
          <p:nvPr>
            <p:ph idx="1"/>
          </p:nvPr>
        </p:nvSpPr>
        <p:spPr/>
        <p:txBody>
          <a:bodyPr/>
          <a:lstStyle/>
          <a:p>
            <a:r>
              <a:rPr lang="nl-NL" sz="2400"/>
              <a:t>Free classification choice for interest and divend seems to have resulted in fairly stable majority/minority practices, although not in line with changes introduced with IFRS 18</a:t>
            </a:r>
          </a:p>
          <a:p>
            <a:r>
              <a:rPr lang="nl-NL" sz="2400"/>
              <a:t>Indications of opportunistic classification support removal of options</a:t>
            </a:r>
          </a:p>
          <a:p>
            <a:r>
              <a:rPr lang="nl-NL" sz="2400"/>
              <a:t>Research literature has mostly not yet moved on to other classification issues</a:t>
            </a:r>
            <a:endParaRPr lang="nl-NL"/>
          </a:p>
        </p:txBody>
      </p:sp>
    </p:spTree>
    <p:extLst>
      <p:ext uri="{BB962C8B-B14F-4D97-AF65-F5344CB8AC3E}">
        <p14:creationId xmlns:p14="http://schemas.microsoft.com/office/powerpoint/2010/main" val="2588583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22A3-D1E1-92F7-8135-7259E7DD358B}"/>
              </a:ext>
            </a:extLst>
          </p:cNvPr>
          <p:cNvSpPr>
            <a:spLocks noGrp="1"/>
          </p:cNvSpPr>
          <p:nvPr>
            <p:ph type="title"/>
          </p:nvPr>
        </p:nvSpPr>
        <p:spPr/>
        <p:txBody>
          <a:bodyPr/>
          <a:lstStyle/>
          <a:p>
            <a:r>
              <a:rPr lang="nl-NL"/>
              <a:t>Classification choice: other</a:t>
            </a:r>
          </a:p>
        </p:txBody>
      </p:sp>
      <p:sp>
        <p:nvSpPr>
          <p:cNvPr id="3" name="Content Placeholder 2">
            <a:extLst>
              <a:ext uri="{FF2B5EF4-FFF2-40B4-BE49-F238E27FC236}">
                <a16:creationId xmlns:a16="http://schemas.microsoft.com/office/drawing/2014/main" id="{F9640971-CFD6-2476-6D43-ACEE535108A1}"/>
              </a:ext>
            </a:extLst>
          </p:cNvPr>
          <p:cNvSpPr>
            <a:spLocks noGrp="1"/>
          </p:cNvSpPr>
          <p:nvPr>
            <p:ph idx="1"/>
          </p:nvPr>
        </p:nvSpPr>
        <p:spPr/>
        <p:txBody>
          <a:bodyPr/>
          <a:lstStyle/>
          <a:p>
            <a:pPr marL="0" indent="0">
              <a:buNone/>
            </a:pPr>
            <a:r>
              <a:rPr lang="nl-NL"/>
              <a:t>Lee (2012) includes two elements:</a:t>
            </a:r>
          </a:p>
          <a:p>
            <a:pPr marL="0" indent="0">
              <a:buNone/>
            </a:pPr>
            <a:endParaRPr lang="nl-NL" sz="2400"/>
          </a:p>
          <a:p>
            <a:pPr marL="457200" indent="-457200">
              <a:buAutoNum type="arabicParenBoth"/>
            </a:pPr>
            <a:r>
              <a:rPr lang="nl-NL" sz="2000"/>
              <a:t>Analysis of cash flow manipulation using ‘unexpected’ cash flows</a:t>
            </a:r>
          </a:p>
          <a:p>
            <a:pPr lvl="1"/>
            <a:r>
              <a:rPr lang="nl-NL" sz="1800"/>
              <a:t>Using regression-based residuals to determine ‘unexpected’ cash flows. Has inspired some subsequent work (Nagar and Raithata, 2016; Yang and Kim, 2020) but may not be relevant for standard setting</a:t>
            </a:r>
          </a:p>
          <a:p>
            <a:pPr marL="457200" lvl="1" indent="0">
              <a:buNone/>
            </a:pPr>
            <a:endParaRPr lang="nl-NL" sz="1800"/>
          </a:p>
          <a:p>
            <a:pPr marL="0" indent="0">
              <a:buNone/>
            </a:pPr>
            <a:r>
              <a:rPr lang="nl-NL" sz="2000"/>
              <a:t>(2) Analysis of cash flow manipulation using hand-collected data on classification of  tax benefit on employee stock option expenses (US GAAP, prior to 2000)</a:t>
            </a:r>
          </a:p>
          <a:p>
            <a:pPr lvl="1"/>
            <a:r>
              <a:rPr lang="nl-NL" sz="1800"/>
              <a:t>Comparable results for opportunistic OFC-increasing classification</a:t>
            </a:r>
          </a:p>
          <a:p>
            <a:pPr lvl="1"/>
            <a:r>
              <a:rPr lang="nl-NL" sz="1800"/>
              <a:t>Rare example of detailed investigation of classification issue other than interest/dividend</a:t>
            </a:r>
          </a:p>
        </p:txBody>
      </p:sp>
    </p:spTree>
    <p:extLst>
      <p:ext uri="{BB962C8B-B14F-4D97-AF65-F5344CB8AC3E}">
        <p14:creationId xmlns:p14="http://schemas.microsoft.com/office/powerpoint/2010/main" val="2416457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C5B0F-6BA7-49A8-1F88-EB9AFF7846E3}"/>
              </a:ext>
            </a:extLst>
          </p:cNvPr>
          <p:cNvSpPr>
            <a:spLocks noGrp="1"/>
          </p:cNvSpPr>
          <p:nvPr>
            <p:ph idx="1"/>
          </p:nvPr>
        </p:nvSpPr>
        <p:spPr>
          <a:xfrm>
            <a:off x="838200" y="352926"/>
            <a:ext cx="10515600" cy="5824037"/>
          </a:xfrm>
        </p:spPr>
        <p:txBody>
          <a:bodyPr>
            <a:normAutofit fontScale="92500" lnSpcReduction="10000"/>
          </a:bodyPr>
          <a:lstStyle/>
          <a:p>
            <a:pPr marL="0" indent="0">
              <a:buNone/>
            </a:pPr>
            <a:r>
              <a:rPr lang="nl-NL"/>
              <a:t>References</a:t>
            </a:r>
          </a:p>
          <a:p>
            <a:pPr marL="0" indent="0">
              <a:buNone/>
            </a:pPr>
            <a:r>
              <a:rPr lang="nl-NL" sz="1200"/>
              <a:t>Adame, K. W., Koski, J. L., Lem, K. W., &amp; McVay, S. E. (2023). Free cash flow disclosure in earnings announcements. Journal of Financial Reporting, 8(2), 1-23. https://doi.org/10.2308/JFR-2020-010</a:t>
            </a:r>
          </a:p>
          <a:p>
            <a:pPr marL="0" indent="0">
              <a:buNone/>
            </a:pPr>
            <a:r>
              <a:rPr lang="nl-NL" sz="1200"/>
              <a:t>Adhikari, A., &amp; Duru, A. (2006). Voluntary disclosure of free cash flow information. Accounting Horizons, 20(4), 311-332. https://doi.org/10.2308/acch.2006.20.4.311</a:t>
            </a:r>
          </a:p>
          <a:p>
            <a:pPr marL="0" indent="0">
              <a:buNone/>
            </a:pPr>
            <a:r>
              <a:rPr lang="nl-NL" sz="1200"/>
              <a:t>Awasthi, V. N., Chipalkatti, N., &amp; De Mello e Souza, C. A. (2013). Connecting free cash flow metrics to what matters for investors: Accuracy, bias, and ability to predict value. Journal of Applied Finance (Formerly Financial Practice and Education), 23(2). </a:t>
            </a:r>
          </a:p>
          <a:p>
            <a:pPr marL="0" indent="0">
              <a:buNone/>
            </a:pPr>
            <a:r>
              <a:rPr lang="nl-NL" sz="1200"/>
              <a:t>Backhuijs J, Vergoossen R, de Vos N (2016) Het kasstroomoverzicht van Europese ondernemingen: classificaties en toelichting. Maandblad Voor Accountancy en Bedrijfseconomie 90(12): 524-540. https://doi.org/10.5117/mab.90.31224</a:t>
            </a:r>
          </a:p>
          <a:p>
            <a:pPr marL="0" indent="0">
              <a:buNone/>
            </a:pPr>
            <a:r>
              <a:rPr lang="en-US" sz="1200"/>
              <a:t>Baik, B., Cho, H., Choi, W., &amp; Lee, K. (2016). Who classifies interest payments as financing activities? An analysis of classification shifting in the statement of cash flows at the adoption of IFRS. Journal of Accounting and Public Policy, 35(4), 331-351. https://doi.org/10.1016/j.jaccpubpol.2015.11.003</a:t>
            </a:r>
          </a:p>
          <a:p>
            <a:pPr marL="0" indent="0">
              <a:buNone/>
            </a:pPr>
            <a:r>
              <a:rPr lang="en-US" sz="1200"/>
              <a:t>Chiang, S., Kleinman, G., &amp; Lee, P. (2021). The effect of auditor industry specialization and board independence on the cash flow reporting classification choices under IFRS: evidence from Taiwan. International Journal of Accounting &amp; Information Management, 29(1), 147-168. </a:t>
            </a:r>
          </a:p>
          <a:p>
            <a:pPr marL="0" indent="0">
              <a:buNone/>
            </a:pPr>
            <a:r>
              <a:rPr lang="nl-NL" sz="1200"/>
              <a:t>Charitou, A., Karamanou, I., &amp; Kopita, A. (2018). The determinants and valuation effects of classification choice on the statement of cash flows. Accounting and Business Research, 48(6), 613-650. https://doi.org/10.1080/00014788.2017.1407626</a:t>
            </a:r>
          </a:p>
          <a:p>
            <a:pPr marL="0" indent="0">
              <a:buNone/>
            </a:pPr>
            <a:r>
              <a:rPr lang="nl-NL" sz="1200"/>
              <a:t>Costa, P. D. S., Pinto, A. F., Nunes, F. M., &amp; Lemes, S. (2019). Comparability of accounting choices in the statement of cash flow: Evidence from Brazil. Contaduría y administración, 64(3). </a:t>
            </a:r>
          </a:p>
          <a:p>
            <a:pPr marL="0" indent="0">
              <a:buNone/>
            </a:pPr>
            <a:r>
              <a:rPr lang="en-US" sz="1200"/>
              <a:t>Dechow, P. M., Richardson, S. A., &amp; Sloan, R. G. (2008). The persistence and pricing of the cash component of earnings. Journal of accounting research, 46(3), 537-566.</a:t>
            </a:r>
          </a:p>
          <a:p>
            <a:pPr marL="0" indent="0">
              <a:buNone/>
            </a:pPr>
            <a:r>
              <a:rPr lang="en-US" sz="1200"/>
              <a:t>Dichev, I. D. (2021). Re‐orienting the Statement of Cash Flows Around Cash Flows to Equity Holders. Abacus, 57(3), 407-420.</a:t>
            </a:r>
            <a:endParaRPr lang="nl-NL" sz="1200"/>
          </a:p>
          <a:p>
            <a:pPr marL="0" indent="0">
              <a:buNone/>
            </a:pPr>
            <a:r>
              <a:rPr lang="nl-NL" sz="1200"/>
              <a:t>Kousenidis. D.V. , (2006) "A free cash flow version of the cash flow statement: a note", Managerial Finance, Vol. 32 Issue: 8, pp.645-653</a:t>
            </a:r>
          </a:p>
          <a:p>
            <a:pPr marL="0" indent="0">
              <a:buNone/>
            </a:pPr>
            <a:r>
              <a:rPr lang="nl-NL" sz="1200"/>
              <a:t>Gordon, E. A., Henry, E., Jorgensen, B. N., &amp; Linthicum, C. L. (2017). Flexibility in cash-flow classification under IFRS: determinants and consequences. Review of Accounting Studies, 22, 839-872. https://doi.org/10.1007/s11142-017-9387-1</a:t>
            </a:r>
          </a:p>
          <a:p>
            <a:pPr marL="0" indent="0">
              <a:buNone/>
            </a:pPr>
            <a:r>
              <a:rPr lang="en-US" sz="1200"/>
              <a:t>Jensen, M. C. (1986). Agency costs of free cash flow, corporate finance, and takeovers. The American economic review, 76(2), 323-329.</a:t>
            </a:r>
            <a:endParaRPr lang="nl-NL" sz="1200"/>
          </a:p>
          <a:p>
            <a:pPr marL="0" indent="0">
              <a:buNone/>
            </a:pPr>
            <a:r>
              <a:rPr lang="nl-NL" sz="1200"/>
              <a:t>Khansalar, E., &amp; Namazi, M. (2017). Cash flow disaggregation and prediction of cash flow. Journal of Applied Accounting Research, 18(4), 464-479. </a:t>
            </a:r>
          </a:p>
          <a:p>
            <a:pPr marL="0" indent="0">
              <a:buNone/>
            </a:pPr>
            <a:r>
              <a:rPr lang="en-US" sz="1200"/>
              <a:t>Kretzmann, C., Teuteberg, T., &amp; Zülch, H. (2015). Comparability of reported cash flows under IFRS: evidence from Germany (p. 906). HHL Leipzig Graduate School of Management. </a:t>
            </a:r>
          </a:p>
          <a:p>
            <a:pPr marL="0" indent="0">
              <a:buNone/>
            </a:pPr>
            <a:r>
              <a:rPr lang="en-US" sz="1200"/>
              <a:t>Lee, L. F. (2012). Incentives to inflate reported cash from operations using classification and timing. The Accounting Review, 87(1), 1-33. https://doi.org/10.2308/accr-10156</a:t>
            </a:r>
          </a:p>
          <a:p>
            <a:pPr marL="0" indent="0">
              <a:buNone/>
            </a:pPr>
            <a:endParaRPr lang="nl-NL" sz="1200"/>
          </a:p>
        </p:txBody>
      </p:sp>
    </p:spTree>
    <p:extLst>
      <p:ext uri="{BB962C8B-B14F-4D97-AF65-F5344CB8AC3E}">
        <p14:creationId xmlns:p14="http://schemas.microsoft.com/office/powerpoint/2010/main" val="951741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81EDF-CAEE-AE9B-B363-C51BDA13C2E0}"/>
              </a:ext>
            </a:extLst>
          </p:cNvPr>
          <p:cNvSpPr>
            <a:spLocks noGrp="1"/>
          </p:cNvSpPr>
          <p:nvPr>
            <p:ph idx="1"/>
          </p:nvPr>
        </p:nvSpPr>
        <p:spPr>
          <a:xfrm>
            <a:off x="838200" y="304800"/>
            <a:ext cx="10515600" cy="5872163"/>
          </a:xfrm>
        </p:spPr>
        <p:txBody>
          <a:bodyPr>
            <a:normAutofit/>
          </a:bodyPr>
          <a:lstStyle/>
          <a:p>
            <a:pPr marL="0" indent="0">
              <a:buNone/>
            </a:pPr>
            <a:endParaRPr lang="en-US" sz="1200"/>
          </a:p>
          <a:p>
            <a:pPr marL="0" indent="0">
              <a:buNone/>
            </a:pPr>
            <a:r>
              <a:rPr lang="en-US" sz="1200"/>
              <a:t>Lee, L. F. (2012). Incentives to inflate reported cash from operations using classification and timing. The Accounting Review, 87(1), 1-33. https://doi.org/10.2308/accr-10156</a:t>
            </a:r>
          </a:p>
          <a:p>
            <a:pPr marL="0" indent="0">
              <a:buNone/>
            </a:pPr>
            <a:r>
              <a:rPr lang="en-US" sz="1200"/>
              <a:t>Nagar, N., &amp; Raithatha, M. (2016). Does good corporate governance constrain cash flow manipulation? Evidence from India. Managerial Finance, 42(11), 1034-1053. https://doi.org/10.1108/MF-01-2016-0028</a:t>
            </a:r>
            <a:endParaRPr lang="nl-NL" sz="1200"/>
          </a:p>
          <a:p>
            <a:pPr marL="0" indent="0">
              <a:buNone/>
            </a:pPr>
            <a:r>
              <a:rPr lang="nl-NL" sz="1200"/>
              <a:t>Nurnberg, H. (1993). Inconsistencies and ambiguities in cash flow statements under FASB Statement No. 95. Accounting Horizons, 7(2), 60-75. </a:t>
            </a:r>
          </a:p>
          <a:p>
            <a:pPr marL="0" indent="0">
              <a:buNone/>
            </a:pPr>
            <a:r>
              <a:rPr lang="en-US" sz="1200"/>
              <a:t>Richardson, S. (2006). Over-investment of free cash flow. Review of accounting studies, 11, 159-189.</a:t>
            </a:r>
          </a:p>
          <a:p>
            <a:pPr marL="0" indent="0">
              <a:buNone/>
            </a:pPr>
            <a:r>
              <a:rPr lang="en-US" sz="1200"/>
              <a:t>Steyn, B. W., &amp; Hamman, W. D. (2003). Revamping the cash flow statement. Meditari Accountancy Research, 11(1), 181-198. </a:t>
            </a:r>
            <a:endParaRPr lang="nl-NL" sz="1200"/>
          </a:p>
          <a:p>
            <a:pPr marL="0" indent="0">
              <a:buNone/>
            </a:pPr>
            <a:r>
              <a:rPr lang="nl-NL" sz="1200"/>
              <a:t>Yaari, U., Nikiforov, A., Kahya, E., &amp; Shachmurove, Y. (2016). Finance methodology of free cash flow. Global Finance Journal, 29, 1-11.</a:t>
            </a:r>
          </a:p>
          <a:p>
            <a:pPr marL="0" indent="0">
              <a:buNone/>
            </a:pPr>
            <a:r>
              <a:rPr lang="en-US" sz="1200"/>
              <a:t>Yang, D., &amp; Kim, H. (2020). Managerial overconfidence and manipulation of operating cash flow: Evidence from Korea. Finance Research Letters, 32, 101343. https://doi.org/10.1016/j.frl.2019.101343</a:t>
            </a:r>
            <a:endParaRPr lang="nl-NL" sz="1200"/>
          </a:p>
          <a:p>
            <a:pPr marL="0" indent="0">
              <a:buNone/>
            </a:pPr>
            <a:r>
              <a:rPr lang="nl-NL" sz="1200"/>
              <a:t>Zirkler, B., &amp; Grunwald-Delitz, S. (2010). Free Cash Flows als Element wertorientierter Berichterstattung–Eine Analyse der Geschäftsberichte von Unternehmen des DAX und MDAX. Controlling–Zeitschrift für erfolgsorientierte Unternehmenssteuerung, (10), 544-551</a:t>
            </a:r>
          </a:p>
        </p:txBody>
      </p:sp>
    </p:spTree>
    <p:extLst>
      <p:ext uri="{BB962C8B-B14F-4D97-AF65-F5344CB8AC3E}">
        <p14:creationId xmlns:p14="http://schemas.microsoft.com/office/powerpoint/2010/main" val="120467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FA7F-D38A-7D15-6FA9-A67340ECE8C4}"/>
              </a:ext>
            </a:extLst>
          </p:cNvPr>
          <p:cNvSpPr>
            <a:spLocks noGrp="1"/>
          </p:cNvSpPr>
          <p:nvPr>
            <p:ph type="ctrTitle"/>
          </p:nvPr>
        </p:nvSpPr>
        <p:spPr/>
        <p:txBody>
          <a:bodyPr/>
          <a:lstStyle/>
          <a:p>
            <a:r>
              <a:rPr lang="nl-NL"/>
              <a:t>Banks’ cash flow statements</a:t>
            </a:r>
          </a:p>
        </p:txBody>
      </p:sp>
      <p:sp>
        <p:nvSpPr>
          <p:cNvPr id="3" name="Subtitle 2">
            <a:extLst>
              <a:ext uri="{FF2B5EF4-FFF2-40B4-BE49-F238E27FC236}">
                <a16:creationId xmlns:a16="http://schemas.microsoft.com/office/drawing/2014/main" id="{177EE794-A43B-180A-3730-DDB1AB8370E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324215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723202-BB6D-370D-5D73-FD6789BBE523}"/>
              </a:ext>
            </a:extLst>
          </p:cNvPr>
          <p:cNvSpPr>
            <a:spLocks noGrp="1"/>
          </p:cNvSpPr>
          <p:nvPr>
            <p:ph type="title"/>
          </p:nvPr>
        </p:nvSpPr>
        <p:spPr/>
        <p:txBody>
          <a:bodyPr/>
          <a:lstStyle/>
          <a:p>
            <a:r>
              <a:rPr lang="nl-NL" dirty="0"/>
              <a:t>Bank topics (1)</a:t>
            </a:r>
          </a:p>
        </p:txBody>
      </p:sp>
      <p:sp>
        <p:nvSpPr>
          <p:cNvPr id="6" name="Rectangle 1">
            <a:extLst>
              <a:ext uri="{FF2B5EF4-FFF2-40B4-BE49-F238E27FC236}">
                <a16:creationId xmlns:a16="http://schemas.microsoft.com/office/drawing/2014/main" id="{14AAA7C4-4634-3A00-0039-ED4E8AAFB10B}"/>
              </a:ext>
            </a:extLst>
          </p:cNvPr>
          <p:cNvSpPr>
            <a:spLocks noGrp="1" noChangeArrowheads="1"/>
          </p:cNvSpPr>
          <p:nvPr>
            <p:ph idx="1"/>
          </p:nvPr>
        </p:nvSpPr>
        <p:spPr bwMode="auto">
          <a:xfrm>
            <a:off x="1058779" y="2071312"/>
            <a:ext cx="10968551" cy="3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nl-NL"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Objectives of CFS and general evidence of usefulness</a:t>
            </a:r>
            <a:endParaRPr kumimoji="0" lang="nl-NL" altLang="nl-NL" sz="1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Objectives criticized by banks because the current cash flow statement doesn’t reflect liquidity management  provided by treasury (looking into the mirror instead of into the future cash flows, forecast transactions missing, pipeline transactions missing, time buckets missing)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Two papers might represent the academic research regarding CFS provided by banks with opposite outcomes</a:t>
            </a:r>
          </a:p>
          <a:p>
            <a:pPr lvl="1"/>
            <a:r>
              <a:rPr lang="nl-NL" sz="1400" dirty="0">
                <a:latin typeface="Calibri" panose="020F0502020204030204" pitchFamily="34" charset="0"/>
                <a:ea typeface="DengXian" panose="02010600030101010101" pitchFamily="2" charset="-122"/>
                <a:cs typeface="Calibri" panose="020F0502020204030204" pitchFamily="34" charset="0"/>
              </a:rPr>
              <a:t>Burke, Q. L., &amp; Wieland, M. M. (2017). </a:t>
            </a:r>
            <a:r>
              <a:rPr lang="de-DE" sz="1400" dirty="0">
                <a:latin typeface="Calibri" panose="020F0502020204030204" pitchFamily="34" charset="0"/>
                <a:ea typeface="DengXian" panose="02010600030101010101" pitchFamily="2" charset="-122"/>
                <a:cs typeface="Calibri" panose="020F0502020204030204" pitchFamily="34" charset="0"/>
              </a:rPr>
              <a:t>Value </a:t>
            </a:r>
            <a:r>
              <a:rPr lang="de-DE" sz="1400" dirty="0" err="1">
                <a:latin typeface="Calibri" panose="020F0502020204030204" pitchFamily="34" charset="0"/>
                <a:ea typeface="DengXian" panose="02010600030101010101" pitchFamily="2" charset="-122"/>
                <a:cs typeface="Calibri" panose="020F0502020204030204" pitchFamily="34" charset="0"/>
              </a:rPr>
              <a:t>relevance</a:t>
            </a:r>
            <a:r>
              <a:rPr lang="de-DE" sz="1400" dirty="0">
                <a:latin typeface="Calibri" panose="020F0502020204030204" pitchFamily="34" charset="0"/>
                <a:ea typeface="DengXian" panose="02010600030101010101" pitchFamily="2" charset="-122"/>
                <a:cs typeface="Calibri" panose="020F0502020204030204" pitchFamily="34" charset="0"/>
              </a:rPr>
              <a:t> of </a:t>
            </a:r>
            <a:r>
              <a:rPr lang="de-DE" sz="1400" dirty="0" err="1">
                <a:latin typeface="Calibri" panose="020F0502020204030204" pitchFamily="34" charset="0"/>
                <a:ea typeface="DengXian" panose="02010600030101010101" pitchFamily="2" charset="-122"/>
                <a:cs typeface="Calibri" panose="020F0502020204030204" pitchFamily="34" charset="0"/>
              </a:rPr>
              <a:t>banks'</a:t>
            </a:r>
            <a:r>
              <a:rPr lang="de-DE" sz="1400" dirty="0">
                <a:latin typeface="Calibri" panose="020F0502020204030204" pitchFamily="34" charset="0"/>
                <a:ea typeface="DengXian" panose="02010600030101010101" pitchFamily="2" charset="-122"/>
                <a:cs typeface="Calibri" panose="020F0502020204030204" pitchFamily="34" charset="0"/>
              </a:rPr>
              <a:t> cash </a:t>
            </a:r>
            <a:r>
              <a:rPr lang="de-DE" sz="1400" dirty="0" err="1">
                <a:latin typeface="Calibri" panose="020F0502020204030204" pitchFamily="34" charset="0"/>
                <a:ea typeface="DengXian" panose="02010600030101010101" pitchFamily="2" charset="-122"/>
                <a:cs typeface="Calibri" panose="020F0502020204030204" pitchFamily="34" charset="0"/>
              </a:rPr>
              <a:t>flows</a:t>
            </a:r>
            <a:r>
              <a:rPr lang="de-DE" sz="1400" dirty="0">
                <a:latin typeface="Calibri" panose="020F0502020204030204" pitchFamily="34" charset="0"/>
                <a:ea typeface="DengXian" panose="02010600030101010101" pitchFamily="2" charset="-122"/>
                <a:cs typeface="Calibri" panose="020F0502020204030204" pitchFamily="34" charset="0"/>
              </a:rPr>
              <a:t> </a:t>
            </a:r>
            <a:r>
              <a:rPr lang="de-DE" sz="1400" dirty="0" err="1">
                <a:latin typeface="Calibri" panose="020F0502020204030204" pitchFamily="34" charset="0"/>
                <a:ea typeface="DengXian" panose="02010600030101010101" pitchFamily="2" charset="-122"/>
                <a:cs typeface="Calibri" panose="020F0502020204030204" pitchFamily="34" charset="0"/>
              </a:rPr>
              <a:t>from</a:t>
            </a:r>
            <a:r>
              <a:rPr lang="de-DE" sz="1400" dirty="0">
                <a:latin typeface="Calibri" panose="020F0502020204030204" pitchFamily="34" charset="0"/>
                <a:ea typeface="DengXian" panose="02010600030101010101" pitchFamily="2" charset="-122"/>
                <a:cs typeface="Calibri" panose="020F0502020204030204" pitchFamily="34" charset="0"/>
              </a:rPr>
              <a:t> </a:t>
            </a:r>
            <a:r>
              <a:rPr lang="de-DE" sz="1400" dirty="0" err="1">
                <a:latin typeface="Calibri" panose="020F0502020204030204" pitchFamily="34" charset="0"/>
                <a:ea typeface="DengXian" panose="02010600030101010101" pitchFamily="2" charset="-122"/>
                <a:cs typeface="Calibri" panose="020F0502020204030204" pitchFamily="34" charset="0"/>
              </a:rPr>
              <a:t>operations</a:t>
            </a:r>
            <a:r>
              <a:rPr lang="de-DE" sz="1400" dirty="0">
                <a:latin typeface="Calibri" panose="020F0502020204030204" pitchFamily="34" charset="0"/>
                <a:ea typeface="DengXian" panose="02010600030101010101" pitchFamily="2" charset="-122"/>
                <a:cs typeface="Calibri" panose="020F0502020204030204" pitchFamily="34" charset="0"/>
              </a:rPr>
              <a:t>. </a:t>
            </a:r>
            <a:r>
              <a:rPr lang="de-DE" sz="1400" dirty="0" err="1">
                <a:latin typeface="Calibri" panose="020F0502020204030204" pitchFamily="34" charset="0"/>
                <a:ea typeface="DengXian" panose="02010600030101010101" pitchFamily="2" charset="-122"/>
                <a:cs typeface="Calibri" panose="020F0502020204030204" pitchFamily="34" charset="0"/>
              </a:rPr>
              <a:t>Advances</a:t>
            </a:r>
            <a:r>
              <a:rPr lang="de-DE" sz="1400" dirty="0">
                <a:latin typeface="Calibri" panose="020F0502020204030204" pitchFamily="34" charset="0"/>
                <a:ea typeface="DengXian" panose="02010600030101010101" pitchFamily="2" charset="-122"/>
                <a:cs typeface="Calibri" panose="020F0502020204030204" pitchFamily="34" charset="0"/>
              </a:rPr>
              <a:t> in </a:t>
            </a:r>
            <a:r>
              <a:rPr lang="de-DE" sz="1400" dirty="0" err="1">
                <a:latin typeface="Calibri" panose="020F0502020204030204" pitchFamily="34" charset="0"/>
                <a:ea typeface="DengXian" panose="02010600030101010101" pitchFamily="2" charset="-122"/>
                <a:cs typeface="Calibri" panose="020F0502020204030204" pitchFamily="34" charset="0"/>
              </a:rPr>
              <a:t>accounting</a:t>
            </a:r>
            <a:r>
              <a:rPr lang="de-DE" sz="1400" dirty="0">
                <a:latin typeface="Calibri" panose="020F0502020204030204" pitchFamily="34" charset="0"/>
                <a:ea typeface="DengXian" panose="02010600030101010101" pitchFamily="2" charset="-122"/>
                <a:cs typeface="Calibri" panose="020F0502020204030204" pitchFamily="34" charset="0"/>
              </a:rPr>
              <a:t>, 39, 60-78. </a:t>
            </a:r>
            <a:br>
              <a:rPr lang="de-DE" sz="1400" dirty="0">
                <a:latin typeface="Calibri" panose="020F0502020204030204" pitchFamily="34" charset="0"/>
                <a:ea typeface="DengXian" panose="02010600030101010101" pitchFamily="2" charset="-122"/>
                <a:cs typeface="Calibri" panose="020F0502020204030204" pitchFamily="34" charset="0"/>
              </a:rPr>
            </a:br>
            <a:r>
              <a:rPr lang="de-DE" sz="1400" dirty="0" err="1">
                <a:latin typeface="Calibri" panose="020F0502020204030204" pitchFamily="34" charset="0"/>
                <a:ea typeface="DengXian" panose="02010600030101010101" pitchFamily="2" charset="-122"/>
                <a:cs typeface="Calibri" panose="020F0502020204030204" pitchFamily="34" charset="0"/>
              </a:rPr>
              <a:t>Their</a:t>
            </a:r>
            <a:r>
              <a:rPr lang="de-DE" sz="1400" dirty="0">
                <a:latin typeface="Calibri" panose="020F0502020204030204" pitchFamily="34" charset="0"/>
                <a:ea typeface="DengXian" panose="02010600030101010101" pitchFamily="2" charset="-122"/>
                <a:cs typeface="Calibri" panose="020F0502020204030204" pitchFamily="34" charset="0"/>
              </a:rPr>
              <a:t> </a:t>
            </a:r>
            <a:r>
              <a:rPr lang="en-US" sz="1400" dirty="0">
                <a:latin typeface="Calibri" panose="020F0502020204030204" pitchFamily="34" charset="0"/>
                <a:ea typeface="DengXian" panose="02010600030101010101" pitchFamily="2" charset="-122"/>
                <a:cs typeface="Calibri" panose="020F0502020204030204" pitchFamily="34" charset="0"/>
              </a:rPr>
              <a:t>study examines the value relevance of banks' cash flows from operations under US GAAP. Using a sample of banks from 2004 to 2014, they find that banks' cash flows from operations are predictive of future earnings and cash flows (cash flows from operations are positively and significantly associated with share prices). </a:t>
            </a:r>
          </a:p>
          <a:p>
            <a:pPr lvl="1"/>
            <a:r>
              <a:rPr lang="en-GB" sz="1400" dirty="0">
                <a:latin typeface="Calibri" panose="020F0502020204030204" pitchFamily="34" charset="0"/>
                <a:ea typeface="DengXian" panose="02010600030101010101" pitchFamily="2" charset="-122"/>
                <a:cs typeface="Calibri" panose="020F0502020204030204" pitchFamily="34" charset="0"/>
              </a:rPr>
              <a:t>Gao, Z., Li, W., &amp; O’Hanlon, J. (2019). The informativeness of US banks’ statements of cash flows. Journal of Accounting Literature, 43(1), 1-18</a:t>
            </a:r>
            <a:br>
              <a:rPr lang="en-GB" sz="1400" dirty="0">
                <a:latin typeface="Calibri" panose="020F0502020204030204" pitchFamily="34" charset="0"/>
                <a:ea typeface="DengXian" panose="02010600030101010101" pitchFamily="2" charset="-122"/>
                <a:cs typeface="Calibri" panose="020F0502020204030204" pitchFamily="34" charset="0"/>
              </a:rPr>
            </a:br>
            <a:r>
              <a:rPr lang="en-US" sz="1400" dirty="0">
                <a:latin typeface="Calibri" panose="020F0502020204030204" pitchFamily="34" charset="0"/>
                <a:ea typeface="DengXian" panose="02010600030101010101" pitchFamily="2" charset="-122"/>
                <a:cs typeface="Calibri" panose="020F0502020204030204" pitchFamily="34" charset="0"/>
              </a:rPr>
              <a:t>Their paper examines the informativeness of CFS of U.S. commercial banks in two settings. </a:t>
            </a:r>
            <a:br>
              <a:rPr lang="en-US" sz="1400" dirty="0">
                <a:latin typeface="Calibri" panose="020F0502020204030204" pitchFamily="34" charset="0"/>
                <a:ea typeface="DengXian" panose="02010600030101010101" pitchFamily="2" charset="-122"/>
                <a:cs typeface="Calibri" panose="020F0502020204030204" pitchFamily="34" charset="0"/>
              </a:rPr>
            </a:br>
            <a:r>
              <a:rPr lang="en-US" sz="1400" dirty="0">
                <a:latin typeface="Calibri" panose="020F0502020204030204" pitchFamily="34" charset="0"/>
                <a:ea typeface="DengXian" panose="02010600030101010101" pitchFamily="2" charset="-122"/>
                <a:cs typeface="Calibri" panose="020F0502020204030204" pitchFamily="34" charset="0"/>
              </a:rPr>
              <a:t>The first analysis tests the incremental value relevance of banks’ CFS beyond income statements and balance sheets and compares bank’s CFS with those of industrial firms. They find that banks’ CFS have limited incremental value relevance, and are much less value relevant than industrial firms’ CFS. </a:t>
            </a:r>
            <a:br>
              <a:rPr lang="en-US" sz="1400" dirty="0">
                <a:latin typeface="Calibri" panose="020F0502020204030204" pitchFamily="34" charset="0"/>
                <a:ea typeface="DengXian" panose="02010600030101010101" pitchFamily="2" charset="-122"/>
                <a:cs typeface="Calibri" panose="020F0502020204030204" pitchFamily="34" charset="0"/>
              </a:rPr>
            </a:br>
            <a:r>
              <a:rPr lang="en-US" sz="1400" dirty="0">
                <a:latin typeface="Calibri" panose="020F0502020204030204" pitchFamily="34" charset="0"/>
                <a:ea typeface="DengXian" panose="02010600030101010101" pitchFamily="2" charset="-122"/>
                <a:cs typeface="Calibri" panose="020F0502020204030204" pitchFamily="34" charset="0"/>
              </a:rPr>
              <a:t>The second analysis examines and finds no distress-predictive power of banks’ CFS, especially in the presence of standard distress predictors. These results are consistent with the view that banks’ CFS </a:t>
            </a:r>
            <a:r>
              <a:rPr lang="en-GB" sz="1400" dirty="0">
                <a:latin typeface="Calibri" panose="020F0502020204030204" pitchFamily="34" charset="0"/>
                <a:ea typeface="DengXian" panose="02010600030101010101" pitchFamily="2" charset="-122"/>
                <a:cs typeface="Calibri" panose="020F0502020204030204" pitchFamily="34" charset="0"/>
              </a:rPr>
              <a:t>have limited informativeness.</a:t>
            </a:r>
            <a:endParaRPr lang="nl-NL" altLang="nl-NL" sz="1400" dirty="0">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22769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723202-BB6D-370D-5D73-FD6789BBE523}"/>
              </a:ext>
            </a:extLst>
          </p:cNvPr>
          <p:cNvSpPr>
            <a:spLocks noGrp="1"/>
          </p:cNvSpPr>
          <p:nvPr>
            <p:ph type="title"/>
          </p:nvPr>
        </p:nvSpPr>
        <p:spPr/>
        <p:txBody>
          <a:bodyPr/>
          <a:lstStyle/>
          <a:p>
            <a:r>
              <a:rPr lang="nl-NL" dirty="0"/>
              <a:t>Bank topics (2)</a:t>
            </a:r>
          </a:p>
        </p:txBody>
      </p:sp>
      <p:sp>
        <p:nvSpPr>
          <p:cNvPr id="6" name="Rectangle 1">
            <a:extLst>
              <a:ext uri="{FF2B5EF4-FFF2-40B4-BE49-F238E27FC236}">
                <a16:creationId xmlns:a16="http://schemas.microsoft.com/office/drawing/2014/main" id="{14AAA7C4-4634-3A00-0039-ED4E8AAFB10B}"/>
              </a:ext>
            </a:extLst>
          </p:cNvPr>
          <p:cNvSpPr>
            <a:spLocks noGrp="1" noChangeArrowheads="1"/>
          </p:cNvSpPr>
          <p:nvPr>
            <p:ph idx="1"/>
          </p:nvPr>
        </p:nvSpPr>
        <p:spPr bwMode="auto">
          <a:xfrm>
            <a:off x="1058779" y="2113889"/>
            <a:ext cx="1096855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nl-NL"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Direct versus indirect method</a:t>
            </a:r>
            <a:endParaRPr kumimoji="0" lang="nl-NL" altLang="nl-NL" sz="1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Not a major point for banks – operationally easier is the indirect method (as long as the cash flow statement is seen as irrelevant, the indirect method works well enough)</a:t>
            </a:r>
          </a:p>
          <a:p>
            <a:pPr marL="0" marR="0" lvl="0" indent="0" algn="l" defTabSz="914400" rtl="0" eaLnBrk="0" fontAlgn="base" latinLnBrk="0" hangingPunct="0">
              <a:lnSpc>
                <a:spcPct val="100000"/>
              </a:lnSpc>
              <a:spcBef>
                <a:spcPct val="0"/>
              </a:spcBef>
              <a:spcAft>
                <a:spcPct val="0"/>
              </a:spcAft>
              <a:buClrTx/>
              <a:buSzTx/>
              <a:buNone/>
              <a:tabLst/>
            </a:pPr>
            <a:r>
              <a:rPr lang="en-US" altLang="nl-NL" sz="1400" b="1" dirty="0">
                <a:latin typeface="Calibri" panose="020F0502020204030204" pitchFamily="34" charset="0"/>
                <a:ea typeface="Times New Roman" panose="02020603050405020304" pitchFamily="18" charset="0"/>
                <a:cs typeface="Calibri" panose="020F0502020204030204" pitchFamily="34" charset="0"/>
              </a:rPr>
              <a:t>3. </a:t>
            </a:r>
            <a:r>
              <a:rPr kumimoji="0" lang="en-US" altLang="nl-NL"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Cash concept</a:t>
            </a:r>
            <a:endParaRPr kumimoji="0" lang="nl-NL" altLang="nl-NL" sz="1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For banks a very narrow definition of cash and cash equivalents is meaningful due to their business activity. </a:t>
            </a: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Demand deposits should not be included in the cash position, as they are not primarily used to meet short-term payment obligations. Moreover, they represent the basis of ongoing business activities and are used, for example, to generate arbitrage profits in money trading (see also GAS 21.A2.6). </a:t>
            </a: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Debt securities issued by public authorities and securities eligible for refinancing with central banks are considered cash equivalents (GAS 21.</a:t>
            </a:r>
            <a:r>
              <a:rPr lang="en-US" altLang="nl-NL" sz="1400" dirty="0">
                <a:latin typeface="Calibri" panose="020F0502020204030204" pitchFamily="34" charset="0"/>
                <a:ea typeface="DengXian" panose="02010600030101010101" pitchFamily="2" charset="-122"/>
                <a:cs typeface="Calibri" panose="020F0502020204030204" pitchFamily="34" charset="0"/>
              </a:rPr>
              <a:t>A2.7). Securities held for trading are part of an institution's operating business. They are therefore not classified as cash equivalents (GAS 21.A2.8).</a:t>
            </a:r>
          </a:p>
          <a:p>
            <a:pPr marR="0" lvl="0" algn="l" defTabSz="914400" rtl="0" eaLnBrk="0" fontAlgn="base" latinLnBrk="0" hangingPunct="0">
              <a:lnSpc>
                <a:spcPct val="100000"/>
              </a:lnSpc>
              <a:spcBef>
                <a:spcPct val="0"/>
              </a:spcBef>
              <a:spcAft>
                <a:spcPct val="0"/>
              </a:spcAft>
              <a:buClrTx/>
              <a:buSzTx/>
              <a:buFontTx/>
              <a:buChar char="-"/>
              <a:tabLst/>
            </a:pPr>
            <a:r>
              <a:rPr lang="en-US" altLang="nl-NL" sz="1400" dirty="0">
                <a:latin typeface="Calibri" panose="020F0502020204030204" pitchFamily="34" charset="0"/>
                <a:ea typeface="DengXian" panose="02010600030101010101" pitchFamily="2" charset="-122"/>
                <a:cs typeface="Calibri" panose="020F0502020204030204" pitchFamily="34" charset="0"/>
              </a:rPr>
              <a:t>Restricted cash is still presented as cash in some cash flow statements as seen as collateral (however, diversity in practice) – relevant reg</a:t>
            </a: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arding minimum reserve required by central banks (for example, cash deposits at ECB). Equivalent also GAS 21.A2.10 and 11) – Any restrictions on disposal of the financial resources have to be disclosed (only disclosure in the notes not within the presentation of the statement). The minimum reserve to be maintained by credit institutions does not constitute a restriction on disposal according to GAS 21.A2.11 in conjunction with GAS 21.A2.10.</a:t>
            </a:r>
          </a:p>
        </p:txBody>
      </p:sp>
    </p:spTree>
    <p:extLst>
      <p:ext uri="{BB962C8B-B14F-4D97-AF65-F5344CB8AC3E}">
        <p14:creationId xmlns:p14="http://schemas.microsoft.com/office/powerpoint/2010/main" val="391500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723202-BB6D-370D-5D73-FD6789BBE523}"/>
              </a:ext>
            </a:extLst>
          </p:cNvPr>
          <p:cNvSpPr>
            <a:spLocks noGrp="1"/>
          </p:cNvSpPr>
          <p:nvPr>
            <p:ph type="title"/>
          </p:nvPr>
        </p:nvSpPr>
        <p:spPr/>
        <p:txBody>
          <a:bodyPr/>
          <a:lstStyle/>
          <a:p>
            <a:r>
              <a:rPr lang="nl-NL" dirty="0"/>
              <a:t>Bank topics (3) </a:t>
            </a:r>
          </a:p>
        </p:txBody>
      </p:sp>
      <p:sp>
        <p:nvSpPr>
          <p:cNvPr id="6" name="Rectangle 1">
            <a:extLst>
              <a:ext uri="{FF2B5EF4-FFF2-40B4-BE49-F238E27FC236}">
                <a16:creationId xmlns:a16="http://schemas.microsoft.com/office/drawing/2014/main" id="{14AAA7C4-4634-3A00-0039-ED4E8AAFB10B}"/>
              </a:ext>
            </a:extLst>
          </p:cNvPr>
          <p:cNvSpPr>
            <a:spLocks noGrp="1" noChangeArrowheads="1"/>
          </p:cNvSpPr>
          <p:nvPr>
            <p:ph idx="1"/>
          </p:nvPr>
        </p:nvSpPr>
        <p:spPr bwMode="auto">
          <a:xfrm>
            <a:off x="838200" y="1641406"/>
            <a:ext cx="111778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Classification and subtotals</a:t>
            </a:r>
            <a:endParaRPr kumimoji="0" lang="nl-NL" altLang="nl-NL" sz="1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Operating cash flow for banks – in Germany defined under the inclusion of assets according to German line items of the profit and loss statement which would lead to a sub-total of operating income. Translated into the language of the IFRS operating income would include net interest income, net fee</a:t>
            </a:r>
            <a:r>
              <a:rPr lang="en-US" altLang="nl-NL" sz="1400" dirty="0">
                <a:latin typeface="Calibri" panose="020F0502020204030204" pitchFamily="34" charset="0"/>
                <a:ea typeface="DengXian" panose="02010600030101010101" pitchFamily="2" charset="-122"/>
                <a:cs typeface="Calibri" panose="020F0502020204030204" pitchFamily="34" charset="0"/>
              </a:rPr>
              <a:t> income, additions to or subtractions of loan loss reserve, net trading income, administrative expenses and net of other operating income/expenses. Hence, the line item within the cash flow statement would represent the cash flow of the respective income parameters. (see GAS 21.A2.14, GAS 21.A2.3).</a:t>
            </a:r>
          </a:p>
          <a:p>
            <a:pPr marR="0" lvl="0" algn="l" defTabSz="914400" rtl="0" eaLnBrk="0" fontAlgn="base" latinLnBrk="0" hangingPunct="0">
              <a:lnSpc>
                <a:spcPct val="100000"/>
              </a:lnSpc>
              <a:spcBef>
                <a:spcPct val="0"/>
              </a:spcBef>
              <a:spcAft>
                <a:spcPct val="0"/>
              </a:spcAft>
              <a:buClrTx/>
              <a:buSzTx/>
              <a:buFontTx/>
              <a:buChar char="-"/>
              <a:tabLst/>
            </a:pPr>
            <a:r>
              <a:rPr lang="en-US" altLang="nl-NL" sz="1400" dirty="0">
                <a:latin typeface="Calibri" panose="020F0502020204030204" pitchFamily="34" charset="0"/>
                <a:ea typeface="DengXian" panose="02010600030101010101" pitchFamily="2" charset="-122"/>
                <a:cs typeface="Calibri" panose="020F0502020204030204" pitchFamily="34" charset="0"/>
              </a:rPr>
              <a:t>Hence, interest paid and interest received as well as dividends received belong to the operating cash flow.</a:t>
            </a:r>
          </a:p>
          <a:p>
            <a:pPr marR="0" lvl="0" algn="l" defTabSz="914400" rtl="0" eaLnBrk="0" fontAlgn="base" latinLnBrk="0" hangingPunct="0">
              <a:lnSpc>
                <a:spcPct val="100000"/>
              </a:lnSpc>
              <a:spcBef>
                <a:spcPct val="0"/>
              </a:spcBef>
              <a:spcAft>
                <a:spcPct val="0"/>
              </a:spcAft>
              <a:buClrTx/>
              <a:buSzTx/>
              <a:buFontTx/>
              <a:buChar char="-"/>
              <a:tabLst/>
            </a:pPr>
            <a:r>
              <a:rPr lang="en-US" altLang="nl-NL" sz="1400" dirty="0">
                <a:latin typeface="Calibri" panose="020F0502020204030204" pitchFamily="34" charset="0"/>
                <a:ea typeface="DengXian" panose="02010600030101010101" pitchFamily="2" charset="-122"/>
                <a:cs typeface="Calibri" panose="020F0502020204030204" pitchFamily="34" charset="0"/>
              </a:rPr>
              <a:t>The Standard Setter in Germany argues that the cash flow from operating activities is broader for institutions than for corporates. The decisive factor is the fundamental difference between the ongoing business activities of institutions and companies of other industry sectors (GAS 21.A2.15).</a:t>
            </a:r>
          </a:p>
          <a:p>
            <a:pPr marR="0" lvl="0" algn="l" defTabSz="914400" rtl="0" eaLnBrk="0" fontAlgn="base" latinLnBrk="0" hangingPunct="0">
              <a:lnSpc>
                <a:spcPct val="100000"/>
              </a:lnSpc>
              <a:spcBef>
                <a:spcPct val="0"/>
              </a:spcBef>
              <a:spcAft>
                <a:spcPct val="0"/>
              </a:spcAft>
              <a:buClrTx/>
              <a:buSzTx/>
              <a:buFontTx/>
              <a:buChar char="-"/>
              <a:tabLst/>
            </a:pPr>
            <a:endPar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lang="en-US" altLang="nl-NL" sz="1400" dirty="0">
                <a:latin typeface="Calibri" panose="020F0502020204030204" pitchFamily="34" charset="0"/>
                <a:ea typeface="DengXian" panose="02010600030101010101" pitchFamily="2" charset="-122"/>
                <a:cs typeface="Calibri" panose="020F0502020204030204" pitchFamily="34" charset="0"/>
              </a:rPr>
              <a:t>Investing cash flow for banks – according to the broad definition of operating cash flow, the investing cash flow for banks in Germany consists of cash inflows and cash outflows of long-term assets (PPE, intangibles and financial investments). </a:t>
            </a:r>
          </a:p>
          <a:p>
            <a:pPr marR="0" lvl="0" algn="l" defTabSz="914400" rtl="0" eaLnBrk="0" fontAlgn="base" latinLnBrk="0" hangingPunct="0">
              <a:lnSpc>
                <a:spcPct val="100000"/>
              </a:lnSpc>
              <a:spcBef>
                <a:spcPct val="0"/>
              </a:spcBef>
              <a:spcAft>
                <a:spcPct val="0"/>
              </a:spcAft>
              <a:buClrTx/>
              <a:buSzTx/>
              <a:buFontTx/>
              <a:buChar char="-"/>
              <a:tabLst/>
            </a:pPr>
            <a:r>
              <a:rPr lang="en-US" altLang="nl-NL" sz="1400" dirty="0">
                <a:latin typeface="Calibri" panose="020F0502020204030204" pitchFamily="34" charset="0"/>
                <a:ea typeface="DengXian" panose="02010600030101010101" pitchFamily="2" charset="-122"/>
                <a:cs typeface="Calibri" panose="020F0502020204030204" pitchFamily="34" charset="0"/>
              </a:rPr>
              <a:t>In Germany, financial assets are divided into trading, assets held for liquidity management and long-term financial assets. Therefore, under IFRS it would have to be decided whether long-term and short-term financial assets should be distinguished (criterion remaining holding period of one year) or, maybe, at </a:t>
            </a:r>
            <a:r>
              <a:rPr lang="en-US" altLang="nl-NL" sz="1400" dirty="0" err="1">
                <a:latin typeface="Calibri" panose="020F0502020204030204" pitchFamily="34" charset="0"/>
                <a:ea typeface="DengXian" panose="02010600030101010101" pitchFamily="2" charset="-122"/>
                <a:cs typeface="Calibri" panose="020F0502020204030204" pitchFamily="34" charset="0"/>
              </a:rPr>
              <a:t>amortised</a:t>
            </a:r>
            <a:r>
              <a:rPr lang="en-US" altLang="nl-NL" sz="1400" dirty="0">
                <a:latin typeface="Calibri" panose="020F0502020204030204" pitchFamily="34" charset="0"/>
                <a:ea typeface="DengXian" panose="02010600030101010101" pitchFamily="2" charset="-122"/>
                <a:cs typeface="Calibri" panose="020F0502020204030204" pitchFamily="34" charset="0"/>
              </a:rPr>
              <a:t> cost and at fair value through p/l on the one hand (as </a:t>
            </a:r>
            <a:r>
              <a:rPr lang="en-GB" altLang="nl-NL" sz="1400" dirty="0">
                <a:latin typeface="Calibri" panose="020F0502020204030204" pitchFamily="34" charset="0"/>
                <a:ea typeface="DengXian" panose="02010600030101010101" pitchFamily="2" charset="-122"/>
                <a:cs typeface="Calibri" panose="020F0502020204030204" pitchFamily="34" charset="0"/>
              </a:rPr>
              <a:t>operating</a:t>
            </a:r>
            <a:r>
              <a:rPr lang="en-US" altLang="nl-NL" sz="1400" dirty="0">
                <a:latin typeface="Calibri" panose="020F0502020204030204" pitchFamily="34" charset="0"/>
                <a:ea typeface="DengXian" panose="02010600030101010101" pitchFamily="2" charset="-122"/>
                <a:cs typeface="Calibri" panose="020F0502020204030204" pitchFamily="34" charset="0"/>
              </a:rPr>
              <a:t> cash flow) and fair value through OCI on the other hand (as investing cash flow)  when the criterion should be according to measurement categories or according to business activities in practice like under the German treatment.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rPr>
              <a:t>Financing cash flow for banks – results from transactions with owners of the institutions and minorities. Furthermore</a:t>
            </a:r>
            <a:r>
              <a:rPr lang="en-US" altLang="nl-NL" sz="1400" dirty="0">
                <a:latin typeface="Calibri" panose="020F0502020204030204" pitchFamily="34" charset="0"/>
                <a:ea typeface="DengXian" panose="02010600030101010101" pitchFamily="2" charset="-122"/>
                <a:cs typeface="Calibri" panose="020F0502020204030204" pitchFamily="34" charset="0"/>
              </a:rPr>
              <a:t>, cash flows from other capital sources are to be included (GAS 21.A2.22). Dividends paid also belong to the financing cash flow (GAS 21.A2.23). In this sense, financing with equity holders should be the main criterion for the </a:t>
            </a:r>
            <a:r>
              <a:rPr lang="en-US" altLang="nl-NL" sz="1400" dirty="0" err="1">
                <a:latin typeface="Calibri" panose="020F0502020204030204" pitchFamily="34" charset="0"/>
                <a:ea typeface="DengXian" panose="02010600030101010101" pitchFamily="2" charset="-122"/>
                <a:cs typeface="Calibri" panose="020F0502020204030204" pitchFamily="34" charset="0"/>
              </a:rPr>
              <a:t>categorisation</a:t>
            </a:r>
            <a:r>
              <a:rPr lang="en-US" altLang="nl-NL" sz="1400" dirty="0">
                <a:latin typeface="Calibri" panose="020F0502020204030204" pitchFamily="34" charset="0"/>
                <a:ea typeface="DengXian" panose="02010600030101010101" pitchFamily="2" charset="-122"/>
                <a:cs typeface="Calibri" panose="020F0502020204030204" pitchFamily="34" charset="0"/>
              </a:rPr>
              <a:t> as financing. In contrast, financing with third parties would have to be shown under operating cash flow (GAS 21.A2.25). </a:t>
            </a:r>
            <a:endParaRPr kumimoji="0" lang="en-US" altLang="nl-NL" sz="14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6302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1CE1ED-617D-0FA6-E41A-596D7C07D6B0}"/>
              </a:ext>
            </a:extLst>
          </p:cNvPr>
          <p:cNvSpPr>
            <a:spLocks noGrp="1"/>
          </p:cNvSpPr>
          <p:nvPr>
            <p:ph type="body" sz="quarter" idx="10"/>
          </p:nvPr>
        </p:nvSpPr>
        <p:spPr>
          <a:xfrm>
            <a:off x="1019173" y="1232441"/>
            <a:ext cx="10188575" cy="654191"/>
          </a:xfrm>
        </p:spPr>
        <p:txBody>
          <a:bodyPr lIns="0" tIns="0" rIns="0" bIns="0" anchor="t"/>
          <a:lstStyle/>
          <a:p>
            <a:r>
              <a:rPr lang="en-US" sz="3300" dirty="0">
                <a:solidFill>
                  <a:srgbClr val="5F6062"/>
                </a:solidFill>
                <a:latin typeface="Arial"/>
                <a:cs typeface="Arial"/>
              </a:rPr>
              <a:t>Summary of the feedback on the Agenda Consultation</a:t>
            </a:r>
            <a:endParaRPr lang="en-US" dirty="0"/>
          </a:p>
        </p:txBody>
      </p:sp>
      <p:sp>
        <p:nvSpPr>
          <p:cNvPr id="2" name="Footer Placeholder 14">
            <a:extLst>
              <a:ext uri="{FF2B5EF4-FFF2-40B4-BE49-F238E27FC236}">
                <a16:creationId xmlns:a16="http://schemas.microsoft.com/office/drawing/2014/main" id="{5FA1C9C8-8B5E-9796-7DB9-4DA2E62C6670}"/>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22D27B1-DD5E-23ED-45A0-18FCD90969A4}"/>
              </a:ext>
            </a:extLst>
          </p:cNvPr>
          <p:cNvSpPr txBox="1"/>
          <p:nvPr/>
        </p:nvSpPr>
        <p:spPr>
          <a:xfrm>
            <a:off x="836527" y="3012832"/>
            <a:ext cx="10675876" cy="3831818"/>
          </a:xfrm>
          <a:prstGeom prst="rect">
            <a:avLst/>
          </a:prstGeom>
          <a:noFill/>
        </p:spPr>
        <p:txBody>
          <a:bodyPr wrap="square" lIns="91440" tIns="45720" rIns="91440" bIns="45720" anchor="t">
            <a:spAutoFit/>
          </a:bodyPr>
          <a:lstStyle/>
          <a:p>
            <a:pPr marL="285750" indent="-285750">
              <a:lnSpc>
                <a:spcPct val="150000"/>
              </a:lnSpc>
              <a:buFont typeface="Arial,Sans-Serif"/>
              <a:buChar char="•"/>
            </a:pPr>
            <a:r>
              <a:rPr lang="en-GB" dirty="0">
                <a:solidFill>
                  <a:srgbClr val="5F6061"/>
                </a:solidFill>
                <a:latin typeface="Arial"/>
                <a:ea typeface="+mn-lt"/>
                <a:cs typeface="Arial"/>
              </a:rPr>
              <a:t>Cash flow measures and other disclosures (for example, free cash flow)</a:t>
            </a:r>
          </a:p>
          <a:p>
            <a:pPr marL="285750" indent="-285750">
              <a:lnSpc>
                <a:spcPct val="150000"/>
              </a:lnSpc>
              <a:buFont typeface="Arial"/>
              <a:buChar char="•"/>
            </a:pPr>
            <a:r>
              <a:rPr lang="en-GB" dirty="0">
                <a:solidFill>
                  <a:srgbClr val="5F6061"/>
                </a:solidFill>
                <a:latin typeface="Arial"/>
                <a:ea typeface="+mn-lt"/>
                <a:cs typeface="Arial"/>
              </a:rPr>
              <a:t>Effects</a:t>
            </a:r>
            <a:r>
              <a:rPr lang="en-GB" dirty="0">
                <a:solidFill>
                  <a:srgbClr val="5F6061"/>
                </a:solidFill>
                <a:latin typeface="Arial"/>
                <a:cs typeface="Arial"/>
              </a:rPr>
              <a:t> of non-cash transactions (including disclosure of changes in net debt)</a:t>
            </a:r>
            <a:endParaRPr lang="en-GB" dirty="0">
              <a:solidFill>
                <a:srgbClr val="5F6061"/>
              </a:solidFill>
              <a:latin typeface="Calibri" panose="020F0502020204030204"/>
              <a:cs typeface="Calibri" panose="020F0502020204030204"/>
            </a:endParaRPr>
          </a:p>
          <a:p>
            <a:pPr marL="285750" indent="-285750">
              <a:lnSpc>
                <a:spcPct val="150000"/>
              </a:lnSpc>
              <a:buFont typeface="Arial"/>
              <a:buChar char="•"/>
            </a:pPr>
            <a:r>
              <a:rPr lang="en-GB" dirty="0">
                <a:solidFill>
                  <a:srgbClr val="5F6061"/>
                </a:solidFill>
                <a:latin typeface="Arial"/>
                <a:cs typeface="Arial"/>
              </a:rPr>
              <a:t>Classification of cash flows and disclosures about operating expenses</a:t>
            </a:r>
            <a:endParaRPr lang="en-GB" dirty="0">
              <a:solidFill>
                <a:srgbClr val="5F6061"/>
              </a:solidFill>
              <a:cs typeface="Calibri" panose="020F0502020204030204"/>
            </a:endParaRPr>
          </a:p>
          <a:p>
            <a:pPr marL="285750" indent="-285750">
              <a:lnSpc>
                <a:spcPct val="150000"/>
              </a:lnSpc>
              <a:buFont typeface="Arial"/>
              <a:buChar char="•"/>
            </a:pPr>
            <a:r>
              <a:rPr lang="en-GB" dirty="0">
                <a:solidFill>
                  <a:srgbClr val="5F6061"/>
                </a:solidFill>
                <a:latin typeface="Arial"/>
                <a:ea typeface="+mn-lt"/>
                <a:cs typeface="Arial"/>
              </a:rPr>
              <a:t>Disaggregation of cash flow information</a:t>
            </a:r>
            <a:endParaRPr lang="en-US" dirty="0">
              <a:solidFill>
                <a:srgbClr val="5F6061"/>
              </a:solidFill>
              <a:latin typeface="Calibri" panose="020F0502020204030204"/>
              <a:ea typeface="+mn-lt"/>
              <a:cs typeface="Calibri" panose="020F0502020204030204"/>
            </a:endParaRPr>
          </a:p>
          <a:p>
            <a:pPr marL="285750" indent="-285750">
              <a:lnSpc>
                <a:spcPct val="150000"/>
              </a:lnSpc>
              <a:buFont typeface="Arial"/>
              <a:buChar char="•"/>
            </a:pPr>
            <a:r>
              <a:rPr lang="en-GB" dirty="0">
                <a:solidFill>
                  <a:srgbClr val="5F6061"/>
                </a:solidFill>
                <a:latin typeface="Arial"/>
                <a:ea typeface="+mn-lt"/>
                <a:cs typeface="Arial"/>
              </a:rPr>
              <a:t>Implications</a:t>
            </a:r>
            <a:r>
              <a:rPr lang="en-GB" dirty="0">
                <a:solidFill>
                  <a:srgbClr val="5F6061"/>
                </a:solidFill>
                <a:latin typeface="Arial"/>
                <a:cs typeface="Arial"/>
              </a:rPr>
              <a:t> to financial institutions</a:t>
            </a:r>
            <a:endParaRPr lang="en-US" dirty="0">
              <a:solidFill>
                <a:srgbClr val="5F6061"/>
              </a:solidFill>
              <a:cs typeface="Calibri" panose="020F0502020204030204"/>
            </a:endParaRPr>
          </a:p>
          <a:p>
            <a:pPr marL="285750" indent="-285750">
              <a:lnSpc>
                <a:spcPct val="150000"/>
              </a:lnSpc>
              <a:buFont typeface="Arial"/>
              <a:buChar char="•"/>
            </a:pPr>
            <a:r>
              <a:rPr lang="en-GB" dirty="0">
                <a:solidFill>
                  <a:srgbClr val="5F6061"/>
                </a:solidFill>
                <a:latin typeface="Arial"/>
                <a:ea typeface="+mn-lt"/>
                <a:cs typeface="Arial"/>
              </a:rPr>
              <a:t>Application</a:t>
            </a:r>
            <a:r>
              <a:rPr lang="en-GB" dirty="0">
                <a:solidFill>
                  <a:srgbClr val="5F6061"/>
                </a:solidFill>
                <a:latin typeface="Arial"/>
                <a:cs typeface="Arial"/>
              </a:rPr>
              <a:t> of the direct method</a:t>
            </a:r>
            <a:endParaRPr lang="en-GB" dirty="0">
              <a:solidFill>
                <a:srgbClr val="5F6061"/>
              </a:solidFill>
              <a:cs typeface="Calibri" panose="020F0502020204030204"/>
            </a:endParaRPr>
          </a:p>
          <a:p>
            <a:pPr marL="285750" indent="-285750">
              <a:lnSpc>
                <a:spcPct val="150000"/>
              </a:lnSpc>
              <a:buFont typeface="Arial"/>
              <a:buChar char="•"/>
            </a:pPr>
            <a:r>
              <a:rPr lang="en-GB" dirty="0">
                <a:solidFill>
                  <a:srgbClr val="5F6061"/>
                </a:solidFill>
                <a:latin typeface="Arial"/>
                <a:ea typeface="+mn-lt"/>
                <a:cs typeface="Arial"/>
              </a:rPr>
              <a:t>Definition</a:t>
            </a:r>
            <a:r>
              <a:rPr lang="en-GB" dirty="0">
                <a:solidFill>
                  <a:srgbClr val="5F6061"/>
                </a:solidFill>
                <a:latin typeface="Arial"/>
                <a:cs typeface="Arial"/>
              </a:rPr>
              <a:t> of cash and cash equivalents</a:t>
            </a:r>
            <a:endParaRPr lang="en-GB" dirty="0">
              <a:cs typeface="Calibri" panose="020F0502020204030204"/>
            </a:endParaRPr>
          </a:p>
          <a:p>
            <a:pPr marL="171450" indent="-171450">
              <a:lnSpc>
                <a:spcPct val="200000"/>
              </a:lnSpc>
              <a:buFont typeface="Arial"/>
              <a:buChar char="•"/>
            </a:pPr>
            <a:endParaRPr lang="en-GB" dirty="0">
              <a:solidFill>
                <a:schemeClr val="tx1">
                  <a:lumMod val="50000"/>
                </a:schemeClr>
              </a:solidFill>
              <a:latin typeface="Arial"/>
              <a:cs typeface="Arial"/>
            </a:endParaRPr>
          </a:p>
          <a:p>
            <a:endParaRPr lang="en-GB" dirty="0">
              <a:solidFill>
                <a:schemeClr val="tx1">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5B849F6-B518-FD48-95F3-ABFEF053763B}"/>
              </a:ext>
            </a:extLst>
          </p:cNvPr>
          <p:cNvSpPr txBox="1"/>
          <p:nvPr/>
        </p:nvSpPr>
        <p:spPr>
          <a:xfrm>
            <a:off x="836541" y="1888022"/>
            <a:ext cx="10515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In feedback on the Third Agenda Consultation regarding a project on the Statement of Cash Flows and Related Matters stakeholders identified topics that might be considered in the project. These topics are not presented in any specific order and include:</a:t>
            </a:r>
          </a:p>
        </p:txBody>
      </p:sp>
    </p:spTree>
    <p:extLst>
      <p:ext uri="{BB962C8B-B14F-4D97-AF65-F5344CB8AC3E}">
        <p14:creationId xmlns:p14="http://schemas.microsoft.com/office/powerpoint/2010/main" val="3501914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43A03-E47C-B69D-F187-D0EAB8180A89}"/>
              </a:ext>
            </a:extLst>
          </p:cNvPr>
          <p:cNvSpPr>
            <a:spLocks noGrp="1"/>
          </p:cNvSpPr>
          <p:nvPr>
            <p:ph type="body" sz="quarter" idx="10"/>
          </p:nvPr>
        </p:nvSpPr>
        <p:spPr/>
        <p:txBody>
          <a:bodyPr/>
          <a:lstStyle/>
          <a:p>
            <a:r>
              <a:rPr lang="en-US" dirty="0"/>
              <a:t>Follow us online</a:t>
            </a:r>
          </a:p>
        </p:txBody>
      </p:sp>
      <p:pic>
        <p:nvPicPr>
          <p:cNvPr id="4" name="Picture 3">
            <a:extLst>
              <a:ext uri="{FF2B5EF4-FFF2-40B4-BE49-F238E27FC236}">
                <a16:creationId xmlns:a16="http://schemas.microsoft.com/office/drawing/2014/main" id="{05C90E16-F256-22D6-AE7D-5727A64EAEE1}"/>
              </a:ext>
            </a:extLst>
          </p:cNvPr>
          <p:cNvPicPr>
            <a:picLocks noChangeAspect="1"/>
          </p:cNvPicPr>
          <p:nvPr/>
        </p:nvPicPr>
        <p:blipFill>
          <a:blip r:embed="rId2"/>
          <a:stretch>
            <a:fillRect/>
          </a:stretch>
        </p:blipFill>
        <p:spPr>
          <a:xfrm>
            <a:off x="1024752" y="4151913"/>
            <a:ext cx="321432" cy="321432"/>
          </a:xfrm>
          <a:prstGeom prst="rect">
            <a:avLst/>
          </a:prstGeom>
        </p:spPr>
      </p:pic>
      <p:pic>
        <p:nvPicPr>
          <p:cNvPr id="6" name="Picture 5">
            <a:extLst>
              <a:ext uri="{FF2B5EF4-FFF2-40B4-BE49-F238E27FC236}">
                <a16:creationId xmlns:a16="http://schemas.microsoft.com/office/drawing/2014/main" id="{CC672FF0-B7EC-137A-2AA4-F706CD1769F7}"/>
              </a:ext>
            </a:extLst>
          </p:cNvPr>
          <p:cNvPicPr>
            <a:picLocks noChangeAspect="1"/>
          </p:cNvPicPr>
          <p:nvPr/>
        </p:nvPicPr>
        <p:blipFill>
          <a:blip r:embed="rId3"/>
          <a:stretch>
            <a:fillRect/>
          </a:stretch>
        </p:blipFill>
        <p:spPr>
          <a:xfrm>
            <a:off x="1046816" y="4690291"/>
            <a:ext cx="321432" cy="321432"/>
          </a:xfrm>
          <a:prstGeom prst="rect">
            <a:avLst/>
          </a:prstGeom>
        </p:spPr>
      </p:pic>
      <p:pic>
        <p:nvPicPr>
          <p:cNvPr id="8" name="Picture 7">
            <a:extLst>
              <a:ext uri="{FF2B5EF4-FFF2-40B4-BE49-F238E27FC236}">
                <a16:creationId xmlns:a16="http://schemas.microsoft.com/office/drawing/2014/main" id="{4F12191C-B3C0-A1BD-4BA9-BE9037109A83}"/>
              </a:ext>
            </a:extLst>
          </p:cNvPr>
          <p:cNvPicPr>
            <a:picLocks noChangeAspect="1"/>
          </p:cNvPicPr>
          <p:nvPr/>
        </p:nvPicPr>
        <p:blipFill>
          <a:blip r:embed="rId4"/>
          <a:stretch>
            <a:fillRect/>
          </a:stretch>
        </p:blipFill>
        <p:spPr>
          <a:xfrm>
            <a:off x="1046816" y="5199494"/>
            <a:ext cx="321431" cy="321431"/>
          </a:xfrm>
          <a:prstGeom prst="rect">
            <a:avLst/>
          </a:prstGeom>
        </p:spPr>
      </p:pic>
      <p:sp>
        <p:nvSpPr>
          <p:cNvPr id="10" name="TextBox 9">
            <a:extLst>
              <a:ext uri="{FF2B5EF4-FFF2-40B4-BE49-F238E27FC236}">
                <a16:creationId xmlns:a16="http://schemas.microsoft.com/office/drawing/2014/main" id="{D03B0822-AE2B-4B1B-BC0D-C93829D879E7}"/>
              </a:ext>
            </a:extLst>
          </p:cNvPr>
          <p:cNvSpPr txBox="1"/>
          <p:nvPr/>
        </p:nvSpPr>
        <p:spPr>
          <a:xfrm>
            <a:off x="1364652" y="3499573"/>
            <a:ext cx="1670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ifrs.org</a:t>
            </a:r>
          </a:p>
        </p:txBody>
      </p:sp>
      <p:sp>
        <p:nvSpPr>
          <p:cNvPr id="12" name="TextBox 11">
            <a:extLst>
              <a:ext uri="{FF2B5EF4-FFF2-40B4-BE49-F238E27FC236}">
                <a16:creationId xmlns:a16="http://schemas.microsoft.com/office/drawing/2014/main" id="{85699941-6E3D-77AC-950A-C33729749F80}"/>
              </a:ext>
            </a:extLst>
          </p:cNvPr>
          <p:cNvSpPr txBox="1"/>
          <p:nvPr/>
        </p:nvSpPr>
        <p:spPr>
          <a:xfrm>
            <a:off x="1346182" y="4073235"/>
            <a:ext cx="2353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@IFRSFoundation</a:t>
            </a:r>
          </a:p>
        </p:txBody>
      </p:sp>
      <p:sp>
        <p:nvSpPr>
          <p:cNvPr id="14" name="TextBox 13">
            <a:extLst>
              <a:ext uri="{FF2B5EF4-FFF2-40B4-BE49-F238E27FC236}">
                <a16:creationId xmlns:a16="http://schemas.microsoft.com/office/drawing/2014/main" id="{80D17E01-5654-49F5-C676-030FCDF3B76F}"/>
              </a:ext>
            </a:extLst>
          </p:cNvPr>
          <p:cNvSpPr txBox="1"/>
          <p:nvPr/>
        </p:nvSpPr>
        <p:spPr>
          <a:xfrm>
            <a:off x="1368247" y="4646897"/>
            <a:ext cx="2130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IFRS Foundation</a:t>
            </a:r>
          </a:p>
        </p:txBody>
      </p:sp>
      <p:sp>
        <p:nvSpPr>
          <p:cNvPr id="16" name="TextBox 15">
            <a:extLst>
              <a:ext uri="{FF2B5EF4-FFF2-40B4-BE49-F238E27FC236}">
                <a16:creationId xmlns:a16="http://schemas.microsoft.com/office/drawing/2014/main" id="{BD31E00C-A86B-07D6-72E4-8595D3855D7F}"/>
              </a:ext>
            </a:extLst>
          </p:cNvPr>
          <p:cNvSpPr txBox="1"/>
          <p:nvPr/>
        </p:nvSpPr>
        <p:spPr>
          <a:xfrm>
            <a:off x="1357605" y="5207335"/>
            <a:ext cx="342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International Accounting Standards Board</a:t>
            </a:r>
          </a:p>
        </p:txBody>
      </p:sp>
      <p:pic>
        <p:nvPicPr>
          <p:cNvPr id="18" name="Picture 17">
            <a:extLst>
              <a:ext uri="{FF2B5EF4-FFF2-40B4-BE49-F238E27FC236}">
                <a16:creationId xmlns:a16="http://schemas.microsoft.com/office/drawing/2014/main" id="{363A3FBA-BBF2-C65A-C6B7-1AA8E7FA4D96}"/>
              </a:ext>
            </a:extLst>
          </p:cNvPr>
          <p:cNvPicPr>
            <a:picLocks noChangeAspect="1"/>
          </p:cNvPicPr>
          <p:nvPr/>
        </p:nvPicPr>
        <p:blipFill>
          <a:blip r:embed="rId5"/>
          <a:stretch>
            <a:fillRect/>
          </a:stretch>
        </p:blipFill>
        <p:spPr>
          <a:xfrm>
            <a:off x="1036173" y="3538912"/>
            <a:ext cx="321432" cy="321432"/>
          </a:xfrm>
          <a:prstGeom prst="rect">
            <a:avLst/>
          </a:prstGeom>
        </p:spPr>
      </p:pic>
      <p:sp>
        <p:nvSpPr>
          <p:cNvPr id="3" name="TextBox 2">
            <a:extLst>
              <a:ext uri="{FF2B5EF4-FFF2-40B4-BE49-F238E27FC236}">
                <a16:creationId xmlns:a16="http://schemas.microsoft.com/office/drawing/2014/main" id="{CD53875E-63F8-9776-E0E5-176F7D847829}"/>
              </a:ext>
            </a:extLst>
          </p:cNvPr>
          <p:cNvSpPr txBox="1"/>
          <p:nvPr/>
        </p:nvSpPr>
        <p:spPr>
          <a:xfrm>
            <a:off x="950400" y="6200538"/>
            <a:ext cx="4377600"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Stay in touch: academics@ifrs.org</a:t>
            </a:r>
          </a:p>
        </p:txBody>
      </p:sp>
    </p:spTree>
    <p:extLst>
      <p:ext uri="{BB962C8B-B14F-4D97-AF65-F5344CB8AC3E}">
        <p14:creationId xmlns:p14="http://schemas.microsoft.com/office/powerpoint/2010/main" val="387516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753C58CE-CE5E-EDAE-FE55-3747D06BDD39}"/>
              </a:ext>
            </a:extLst>
          </p:cNvPr>
          <p:cNvPicPr>
            <a:picLocks noGrp="1" noChangeAspect="1"/>
          </p:cNvPicPr>
          <p:nvPr>
            <p:ph type="pic" sz="quarter" idx="10"/>
          </p:nvPr>
        </p:nvPicPr>
        <p:blipFill>
          <a:blip r:embed="rId3"/>
          <a:srcRect t="117" b="117"/>
          <a:stretch/>
        </p:blipFill>
        <p:spPr/>
      </p:pic>
      <p:sp>
        <p:nvSpPr>
          <p:cNvPr id="3" name="Content Placeholder 2">
            <a:extLst>
              <a:ext uri="{FF2B5EF4-FFF2-40B4-BE49-F238E27FC236}">
                <a16:creationId xmlns:a16="http://schemas.microsoft.com/office/drawing/2014/main" id="{23754D50-4CD0-B4ED-2F80-9279AB203951}"/>
              </a:ext>
            </a:extLst>
          </p:cNvPr>
          <p:cNvSpPr>
            <a:spLocks noGrp="1"/>
          </p:cNvSpPr>
          <p:nvPr>
            <p:ph idx="11"/>
          </p:nvPr>
        </p:nvSpPr>
        <p:spPr>
          <a:xfrm>
            <a:off x="0" y="1916404"/>
            <a:ext cx="6217920" cy="433179"/>
          </a:xfrm>
        </p:spPr>
        <p:txBody>
          <a:bodyPr/>
          <a:lstStyle/>
          <a:p>
            <a:r>
              <a:rPr lang="en-GB" dirty="0">
                <a:solidFill>
                  <a:srgbClr val="00A0CE"/>
                </a:solidFill>
              </a:rPr>
              <a:t>Objectives, usages and issues</a:t>
            </a:r>
          </a:p>
        </p:txBody>
      </p:sp>
      <p:sp>
        <p:nvSpPr>
          <p:cNvPr id="4" name="Content Placeholder 3">
            <a:extLst>
              <a:ext uri="{FF2B5EF4-FFF2-40B4-BE49-F238E27FC236}">
                <a16:creationId xmlns:a16="http://schemas.microsoft.com/office/drawing/2014/main" id="{41A600B0-988B-1FBB-F5D4-B1BDADCBE3CC}"/>
              </a:ext>
            </a:extLst>
          </p:cNvPr>
          <p:cNvSpPr>
            <a:spLocks noGrp="1"/>
          </p:cNvSpPr>
          <p:nvPr>
            <p:ph idx="14"/>
          </p:nvPr>
        </p:nvSpPr>
        <p:spPr>
          <a:xfrm>
            <a:off x="-2" y="2496635"/>
            <a:ext cx="6095999" cy="433179"/>
          </a:xfrm>
        </p:spPr>
        <p:txBody>
          <a:bodyPr>
            <a:noAutofit/>
          </a:bodyPr>
          <a:lstStyle/>
          <a:p>
            <a:r>
              <a:rPr lang="en-GB" dirty="0"/>
              <a:t>THE STATEMENT OF CASH FLOWS</a:t>
            </a:r>
          </a:p>
        </p:txBody>
      </p:sp>
      <p:sp>
        <p:nvSpPr>
          <p:cNvPr id="8" name="Content Placeholder 7">
            <a:extLst>
              <a:ext uri="{FF2B5EF4-FFF2-40B4-BE49-F238E27FC236}">
                <a16:creationId xmlns:a16="http://schemas.microsoft.com/office/drawing/2014/main" id="{E16FF9DE-4788-9A19-59EC-3069A595DFF5}"/>
              </a:ext>
            </a:extLst>
          </p:cNvPr>
          <p:cNvSpPr>
            <a:spLocks noGrp="1"/>
          </p:cNvSpPr>
          <p:nvPr>
            <p:ph idx="20"/>
          </p:nvPr>
        </p:nvSpPr>
        <p:spPr/>
        <p:txBody>
          <a:bodyPr vert="horz" lIns="91440" tIns="45720" rIns="91440" bIns="45720" rtlCol="0">
            <a:noAutofit/>
          </a:bodyPr>
          <a:lstStyle/>
          <a:p>
            <a:r>
              <a:rPr lang="en-GB" dirty="0">
                <a:latin typeface="Avenir Next Demi Bold" panose="020B0503020202020204" pitchFamily="34" charset="0"/>
              </a:rPr>
              <a:t>24 June 2024</a:t>
            </a:r>
          </a:p>
        </p:txBody>
      </p:sp>
    </p:spTree>
    <p:extLst>
      <p:ext uri="{BB962C8B-B14F-4D97-AF65-F5344CB8AC3E}">
        <p14:creationId xmlns:p14="http://schemas.microsoft.com/office/powerpoint/2010/main" val="355605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187E-7F6B-A61E-1043-2DF4D676E77E}"/>
              </a:ext>
            </a:extLst>
          </p:cNvPr>
          <p:cNvSpPr>
            <a:spLocks noGrp="1"/>
          </p:cNvSpPr>
          <p:nvPr>
            <p:ph type="title"/>
          </p:nvPr>
        </p:nvSpPr>
        <p:spPr/>
        <p:txBody>
          <a:bodyPr>
            <a:noAutofit/>
          </a:bodyPr>
          <a:lstStyle/>
          <a:p>
            <a:r>
              <a:rPr lang="en-GB" dirty="0"/>
              <a:t>DISCLAIMER</a:t>
            </a:r>
          </a:p>
        </p:txBody>
      </p:sp>
      <p:sp>
        <p:nvSpPr>
          <p:cNvPr id="3" name="Content Placeholder 2">
            <a:extLst>
              <a:ext uri="{FF2B5EF4-FFF2-40B4-BE49-F238E27FC236}">
                <a16:creationId xmlns:a16="http://schemas.microsoft.com/office/drawing/2014/main" id="{50DCD36C-20DF-D7D0-5C84-722E8B3A5F08}"/>
              </a:ext>
            </a:extLst>
          </p:cNvPr>
          <p:cNvSpPr>
            <a:spLocks noGrp="1"/>
          </p:cNvSpPr>
          <p:nvPr>
            <p:ph idx="1"/>
          </p:nvPr>
        </p:nvSpPr>
        <p:spPr/>
        <p:txBody>
          <a:bodyPr vert="horz" lIns="91440" tIns="45720" rIns="91440" bIns="45720" rtlCol="0">
            <a:noAutofit/>
          </a:bodyPr>
          <a:lstStyle/>
          <a:p>
            <a:pPr marL="0" indent="0" algn="just">
              <a:buClr>
                <a:srgbClr val="F4834D"/>
              </a:buClr>
              <a:buNone/>
            </a:pPr>
            <a:r>
              <a:rPr lang="en-GB" sz="1600" dirty="0">
                <a:latin typeface="Avenir Next Demi Bold" panose="020B0503020202020204"/>
              </a:rPr>
              <a:t>The views expressed in this presentation are those of the presenter, except where indicated otherwise. EFRAG positions, as approved by the EFRAG FRB, are published as comment letters, discussion or position papers, or in any other form considered appropriate in the circumstances</a:t>
            </a:r>
          </a:p>
        </p:txBody>
      </p:sp>
      <p:sp>
        <p:nvSpPr>
          <p:cNvPr id="4" name="TextBox 3">
            <a:extLst>
              <a:ext uri="{FF2B5EF4-FFF2-40B4-BE49-F238E27FC236}">
                <a16:creationId xmlns:a16="http://schemas.microsoft.com/office/drawing/2014/main" id="{ABB15D26-3C0B-14AD-D444-7B985491601F}"/>
              </a:ext>
            </a:extLst>
          </p:cNvPr>
          <p:cNvSpPr txBox="1"/>
          <p:nvPr/>
        </p:nvSpPr>
        <p:spPr>
          <a:xfrm>
            <a:off x="904875" y="2895600"/>
            <a:ext cx="47541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This presentation is based on preliminary input</a:t>
            </a:r>
          </a:p>
        </p:txBody>
      </p:sp>
    </p:spTree>
    <p:extLst>
      <p:ext uri="{BB962C8B-B14F-4D97-AF65-F5344CB8AC3E}">
        <p14:creationId xmlns:p14="http://schemas.microsoft.com/office/powerpoint/2010/main" val="165221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7D11-990E-79AF-CFE8-92133A79C960}"/>
              </a:ext>
            </a:extLst>
          </p:cNvPr>
          <p:cNvSpPr>
            <a:spLocks noGrp="1"/>
          </p:cNvSpPr>
          <p:nvPr>
            <p:ph type="title"/>
          </p:nvPr>
        </p:nvSpPr>
        <p:spPr/>
        <p:txBody>
          <a:bodyPr/>
          <a:lstStyle/>
          <a:p>
            <a:r>
              <a:rPr lang="en-GB" dirty="0"/>
              <a:t>OVERVIEW</a:t>
            </a:r>
            <a:endParaRPr lang="LID4096" dirty="0"/>
          </a:p>
        </p:txBody>
      </p:sp>
      <p:sp>
        <p:nvSpPr>
          <p:cNvPr id="3" name="Content Placeholder 2">
            <a:extLst>
              <a:ext uri="{FF2B5EF4-FFF2-40B4-BE49-F238E27FC236}">
                <a16:creationId xmlns:a16="http://schemas.microsoft.com/office/drawing/2014/main" id="{39E983E1-3AAF-4F52-6B30-B47F44821974}"/>
              </a:ext>
            </a:extLst>
          </p:cNvPr>
          <p:cNvSpPr>
            <a:spLocks noGrp="1"/>
          </p:cNvSpPr>
          <p:nvPr>
            <p:ph idx="1"/>
          </p:nvPr>
        </p:nvSpPr>
        <p:spPr/>
        <p:txBody>
          <a:bodyPr/>
          <a:lstStyle/>
          <a:p>
            <a:r>
              <a:rPr lang="en-GB" dirty="0"/>
              <a:t>Objectives of the statement of cash flows</a:t>
            </a:r>
          </a:p>
          <a:p>
            <a:r>
              <a:rPr lang="en-GB" dirty="0"/>
              <a:t>Usages of the statement of cash flows</a:t>
            </a:r>
          </a:p>
          <a:p>
            <a:r>
              <a:rPr lang="en-GB" dirty="0"/>
              <a:t>Issues with how the statement of cash flows is currently prepared under IAS 7 </a:t>
            </a:r>
            <a:r>
              <a:rPr lang="en-GB" i="1" dirty="0"/>
              <a:t>Statement of Cash Flows</a:t>
            </a:r>
            <a:endParaRPr lang="LID4096" dirty="0"/>
          </a:p>
        </p:txBody>
      </p:sp>
    </p:spTree>
    <p:extLst>
      <p:ext uri="{BB962C8B-B14F-4D97-AF65-F5344CB8AC3E}">
        <p14:creationId xmlns:p14="http://schemas.microsoft.com/office/powerpoint/2010/main" val="903514797"/>
      </p:ext>
    </p:extLst>
  </p:cSld>
  <p:clrMapOvr>
    <a:masterClrMapping/>
  </p:clrMapOvr>
</p:sld>
</file>

<file path=ppt/theme/theme1.xml><?xml version="1.0" encoding="utf-8"?>
<a:theme xmlns:a="http://schemas.openxmlformats.org/drawingml/2006/main" name="IFRS-Accountanc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D6CC2375-94D8-0649-AC30-E50B5284DFC0}"/>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3.xml><?xml version="1.0" encoding="utf-8"?>
<a:theme xmlns:a="http://schemas.openxmlformats.org/drawingml/2006/main" name="2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53B74C4E7FDB4EA973A90B11CB0F3A" ma:contentTypeVersion="17" ma:contentTypeDescription="Create a new document." ma:contentTypeScope="" ma:versionID="533e7a566eae0cb31bee86552f7fef8d">
  <xsd:schema xmlns:xsd="http://www.w3.org/2001/XMLSchema" xmlns:xs="http://www.w3.org/2001/XMLSchema" xmlns:p="http://schemas.microsoft.com/office/2006/metadata/properties" xmlns:ns2="dd00f8fd-3af1-4dac-a049-efd365da1926" xmlns:ns3="e1b264de-5d9c-41da-88bf-d3d4dfea6693" targetNamespace="http://schemas.microsoft.com/office/2006/metadata/properties" ma:root="true" ma:fieldsID="43c83c85fa098de80f25a6e0fd639996" ns2:_="" ns3:_="">
    <xsd:import namespace="dd00f8fd-3af1-4dac-a049-efd365da1926"/>
    <xsd:import namespace="e1b264de-5d9c-41da-88bf-d3d4dfea66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0f8fd-3af1-4dac-a049-efd365da1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264de-5d9c-41da-88bf-d3d4dfea66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65f1a0b-1238-43f3-b00c-7be6fe68d8b3}" ma:internalName="TaxCatchAll" ma:showField="CatchAllData" ma:web="e1b264de-5d9c-41da-88bf-d3d4dfea66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b264de-5d9c-41da-88bf-d3d4dfea6693" xsi:nil="true"/>
    <lcf76f155ced4ddcb4097134ff3c332f xmlns="dd00f8fd-3af1-4dac-a049-efd365da1926">
      <Terms xmlns="http://schemas.microsoft.com/office/infopath/2007/PartnerControls"/>
    </lcf76f155ced4ddcb4097134ff3c332f>
    <SharedWithUsers xmlns="e1b264de-5d9c-41da-88bf-d3d4dfea6693">
      <UserInfo>
        <DisplayName>Barlow, Nick</DisplayName>
        <AccountId>140</AccountId>
        <AccountType/>
      </UserInfo>
      <UserInfo>
        <DisplayName>Thathsara Ramanayake</DisplayName>
        <AccountId>450</AccountId>
        <AccountType/>
      </UserInfo>
    </SharedWithUsers>
  </documentManagement>
</p:properties>
</file>

<file path=customXml/itemProps1.xml><?xml version="1.0" encoding="utf-8"?>
<ds:datastoreItem xmlns:ds="http://schemas.openxmlformats.org/officeDocument/2006/customXml" ds:itemID="{092009A3-6EF0-431B-8BCF-1C8FE6AB72DC}">
  <ds:schemaRefs>
    <ds:schemaRef ds:uri="http://schemas.microsoft.com/sharepoint/v3/contenttype/forms"/>
  </ds:schemaRefs>
</ds:datastoreItem>
</file>

<file path=customXml/itemProps2.xml><?xml version="1.0" encoding="utf-8"?>
<ds:datastoreItem xmlns:ds="http://schemas.openxmlformats.org/officeDocument/2006/customXml" ds:itemID="{FCCEABCC-7A4E-4250-8B84-51B8BF8F3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0f8fd-3af1-4dac-a049-efd365da1926"/>
    <ds:schemaRef ds:uri="e1b264de-5d9c-41da-88bf-d3d4dfea6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7EC4AD-0C3F-49C2-A80A-C82AC28A87AB}">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df204bc6-0f01-4536-bacf-f4d4114b435e"/>
    <ds:schemaRef ds:uri="http://purl.org/dc/terms/"/>
    <ds:schemaRef ds:uri="http://schemas.openxmlformats.org/package/2006/metadata/core-properties"/>
    <ds:schemaRef ds:uri="e1b264de-5d9c-41da-88bf-d3d4dfea6693"/>
    <ds:schemaRef ds:uri="dd00f8fd-3af1-4dac-a049-efd365da1926"/>
  </ds:schemaRefs>
</ds:datastoreItem>
</file>

<file path=docProps/app.xml><?xml version="1.0" encoding="utf-8"?>
<Properties xmlns="http://schemas.openxmlformats.org/officeDocument/2006/extended-properties" xmlns:vt="http://schemas.openxmlformats.org/officeDocument/2006/docPropsVTypes">
  <TotalTime>1615</TotalTime>
  <Words>7287</Words>
  <Application>Microsoft Office PowerPoint</Application>
  <PresentationFormat>Widescreen</PresentationFormat>
  <Paragraphs>543</Paragraphs>
  <Slides>60</Slides>
  <Notes>2</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60</vt:i4>
      </vt:variant>
    </vt:vector>
  </HeadingPairs>
  <TitlesOfParts>
    <vt:vector size="83" baseType="lpstr">
      <vt:lpstr>All Round Gothic Medium</vt:lpstr>
      <vt:lpstr>Aptos</vt:lpstr>
      <vt:lpstr>Aptos Display</vt:lpstr>
      <vt:lpstr>Arial</vt:lpstr>
      <vt:lpstr>Arial Narrow</vt:lpstr>
      <vt:lpstr>Arial,Sans-Serif</vt:lpstr>
      <vt:lpstr>Avenir Next</vt:lpstr>
      <vt:lpstr>Avenir Next Demi Bold</vt:lpstr>
      <vt:lpstr>Avenir Next Medium</vt:lpstr>
      <vt:lpstr>Avenir Next Ultra Light</vt:lpstr>
      <vt:lpstr>Calibri</vt:lpstr>
      <vt:lpstr>Calibri Light</vt:lpstr>
      <vt:lpstr>Times New Roman</vt:lpstr>
      <vt:lpstr>Verdana</vt:lpstr>
      <vt:lpstr>Wingdings</vt:lpstr>
      <vt:lpstr>IFRS-Accountancy</vt:lpstr>
      <vt:lpstr>1_IFRS-Accountancy</vt:lpstr>
      <vt:lpstr>2_IFRS-Accountancy</vt:lpstr>
      <vt:lpstr>1_Office Theme</vt:lpstr>
      <vt:lpstr>3_IFRS-Accountancy</vt:lpstr>
      <vt:lpstr>Office Theme</vt:lpstr>
      <vt:lpstr>Kantoorthema</vt:lpstr>
      <vt:lpstr>Grafico</vt:lpstr>
      <vt:lpstr>PowerPoint Presentation</vt:lpstr>
      <vt:lpstr>PowerPoint Presentation</vt:lpstr>
      <vt:lpstr>EFRAG and IASB participants</vt:lpstr>
      <vt:lpstr>Objective of Research Workshop</vt:lpstr>
      <vt:lpstr>PowerPoint Presentation</vt:lpstr>
      <vt:lpstr>PowerPoint Presentation</vt:lpstr>
      <vt:lpstr>PowerPoint Presentation</vt:lpstr>
      <vt:lpstr>DISCLAIMER</vt:lpstr>
      <vt:lpstr>OVERVIEW</vt:lpstr>
      <vt:lpstr>PowerPoint Presentation</vt:lpstr>
      <vt:lpstr>Possible objectives</vt:lpstr>
      <vt:lpstr>PowerPoint Presentation</vt:lpstr>
      <vt:lpstr>Usages (1/2)</vt:lpstr>
      <vt:lpstr>Usages (2/2)</vt:lpstr>
      <vt:lpstr>PowerPoint Presentation</vt:lpstr>
      <vt:lpstr>Issues (1/2)</vt:lpstr>
      <vt:lpstr>Issues (2/2)</vt:lpstr>
      <vt:lpstr>PowerPoint Presentation</vt:lpstr>
      <vt:lpstr>Academic research on the Statement of Cash FLows</vt:lpstr>
      <vt:lpstr>Main topics covered today</vt:lpstr>
      <vt:lpstr>Literature reviews and general reference</vt:lpstr>
      <vt:lpstr>Presentation of CFO: Direct method versus indirect method</vt:lpstr>
      <vt:lpstr>Direct method (DM) vs. indirect method (IM)</vt:lpstr>
      <vt:lpstr>Direct method (DM) vs. indirect method (IM)</vt:lpstr>
      <vt:lpstr>Academic evidence – starting point</vt:lpstr>
      <vt:lpstr>Livnat and Zarowin (1990, JAE): Estimation of cash flow components</vt:lpstr>
      <vt:lpstr>Example of DM: Kone Corporation 2023</vt:lpstr>
      <vt:lpstr>Example of DM: Kone Corporation 2023</vt:lpstr>
      <vt:lpstr>Krishnan and Largay (2000, JBFA)</vt:lpstr>
      <vt:lpstr>Orpurt and Zang (2009, TAR)</vt:lpstr>
      <vt:lpstr>Australian evidence</vt:lpstr>
      <vt:lpstr>Australian evidence (continued)</vt:lpstr>
      <vt:lpstr>Summary</vt:lpstr>
      <vt:lpstr>References and further reading</vt:lpstr>
      <vt:lpstr>References and further reading</vt:lpstr>
      <vt:lpstr>Reporting free cash flow</vt:lpstr>
      <vt:lpstr>Free cash flow</vt:lpstr>
      <vt:lpstr>Voluntary reporting of free cash flow</vt:lpstr>
      <vt:lpstr>Voluntary reporting of free cash flow</vt:lpstr>
      <vt:lpstr>PowerPoint Presentation</vt:lpstr>
      <vt:lpstr>Voluntary reporting of free cash flow</vt:lpstr>
      <vt:lpstr>Which FCF is value relevant? </vt:lpstr>
      <vt:lpstr>Which FCF is value relevant? </vt:lpstr>
      <vt:lpstr>Proposals for presenting FCF</vt:lpstr>
      <vt:lpstr>Reporting free cash flow</vt:lpstr>
      <vt:lpstr>Three-way classfication in the cash flow statement</vt:lpstr>
      <vt:lpstr>Three-way classification</vt:lpstr>
      <vt:lpstr>Classification choice under IAS 7</vt:lpstr>
      <vt:lpstr>Classification choice under IAS 7</vt:lpstr>
      <vt:lpstr>Classification choice under IAS 7: determinants</vt:lpstr>
      <vt:lpstr>Classification choice under IAS 7: effects</vt:lpstr>
      <vt:lpstr>Classification choice under IAS 7 takeaway</vt:lpstr>
      <vt:lpstr>Classification choice: other</vt:lpstr>
      <vt:lpstr>PowerPoint Presentation</vt:lpstr>
      <vt:lpstr>PowerPoint Presentation</vt:lpstr>
      <vt:lpstr>Banks’ cash flow statements</vt:lpstr>
      <vt:lpstr>Bank topics (1)</vt:lpstr>
      <vt:lpstr>Bank topics (2)</vt:lpstr>
      <vt:lpstr>Bank topics (3)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Simpson, Ana</dc:creator>
  <cp:lastModifiedBy>Baha Diyarov</cp:lastModifiedBy>
  <cp:revision>67</cp:revision>
  <dcterms:created xsi:type="dcterms:W3CDTF">2023-01-18T14:23:15Z</dcterms:created>
  <dcterms:modified xsi:type="dcterms:W3CDTF">2024-06-24T14:46:06Z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0x010100A853B74C4E7FDB4EA973A90B11CB0F3A</vt:lpwstr>
  </property>
  <property fmtid="{D5CDD505-2E9C-101B-9397-08002B2CF9AE}" pid="3" name="MediaServiceImageTags">
    <vt:lpwstr/>
  </property>
</Properties>
</file>